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12192000" cy="6858000"/>
  <p:embeddedFontLst>
    <p:embeddedFont>
      <p:font typeface="Calibri" panose="020F0502020204030204" pitchFamily="34" charset="0"/>
      <p:regular r:id="rId40"/>
      <p:bold r:id="rId41"/>
      <p:italic r:id="rId42"/>
      <p:boldItalic r:id="rId43"/>
    </p:embeddedFont>
    <p:embeddedFont>
      <p:font typeface="Montserrat" panose="00000500000000000000" pitchFamily="2" charset="0"/>
      <p:regular r:id="rId44"/>
      <p:bold r:id="rId45"/>
      <p:italic r:id="rId46"/>
      <p:boldItalic r:id="rId47"/>
    </p:embeddedFont>
    <p:embeddedFont>
      <p:font typeface="Montserrat SemiBold" panose="00000700000000000000" pitchFamily="2" charset="0"/>
      <p:bold r:id="rId48"/>
      <p:boldItalic r:id="rId49"/>
    </p:embeddedFont>
  </p:embeddedFontLst>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94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Leer" type="blank" userDrawn="1">
  <p:cSld name="BLANK">
    <p:spTree>
      <p:nvGrpSpPr>
        <p:cNvPr id="1" name=""/>
        <p:cNvGrpSpPr/>
        <p:nvPr/>
      </p:nvGrpSpPr>
      <p:grpSpPr bwMode="auto">
        <a:xfrm>
          <a:off x="0" y="0"/>
          <a:ext cx="0" cy="0"/>
          <a:chOff x="0" y="0"/>
          <a:chExt cx="0" cy="0"/>
        </a:xfrm>
      </p:grpSpPr>
      <p:sp>
        <p:nvSpPr>
          <p:cNvPr id="12" name="Google Shape;12;p40"/>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3" name="Google Shape;13;p40"/>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4" name="Google Shape;14;p40"/>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matchingName="Titel und vertikaler Text" type="vertTx" userDrawn="1">
  <p:cSld name="VERTICAL_TEXT">
    <p:spTree>
      <p:nvGrpSpPr>
        <p:cNvPr id="1" name=""/>
        <p:cNvGrpSpPr/>
        <p:nvPr/>
      </p:nvGrpSpPr>
      <p:grpSpPr bwMode="auto">
        <a:xfrm>
          <a:off x="0" y="0"/>
          <a:ext cx="0" cy="0"/>
          <a:chOff x="0" y="0"/>
          <a:chExt cx="0" cy="0"/>
        </a:xfrm>
      </p:grpSpPr>
      <p:sp>
        <p:nvSpPr>
          <p:cNvPr id="69" name="Google Shape;69;p49"/>
          <p:cNvSpPr txBox="1">
            <a:spLocks noGrp="1"/>
          </p:cNvSpPr>
          <p:nvPr>
            <p:ph type="title"/>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70" name="Google Shape;70;p49"/>
          <p:cNvSpPr txBox="1">
            <a:spLocks noGrp="1"/>
          </p:cNvSpPr>
          <p:nvPr>
            <p:ph type="body" idx="1"/>
          </p:nvPr>
        </p:nvSpPr>
        <p:spPr bwMode="auto">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71" name="Google Shape;71;p49"/>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2" name="Google Shape;72;p49"/>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3" name="Google Shape;73;p49"/>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matchingName="Vertikaler Titel und Text" type="vertTitleAndTx" userDrawn="1">
  <p:cSld name="VERTICAL_TITLE_AND_VERTICAL_TEXT">
    <p:spTree>
      <p:nvGrpSpPr>
        <p:cNvPr id="1" name=""/>
        <p:cNvGrpSpPr/>
        <p:nvPr/>
      </p:nvGrpSpPr>
      <p:grpSpPr bwMode="auto">
        <a:xfrm>
          <a:off x="0" y="0"/>
          <a:ext cx="0" cy="0"/>
          <a:chOff x="0" y="0"/>
          <a:chExt cx="0" cy="0"/>
        </a:xfrm>
      </p:grpSpPr>
      <p:sp>
        <p:nvSpPr>
          <p:cNvPr id="75" name="Google Shape;75;p50"/>
          <p:cNvSpPr txBox="1">
            <a:spLocks noGrp="1"/>
          </p:cNvSpPr>
          <p:nvPr>
            <p:ph type="title"/>
          </p:nvPr>
        </p:nvSpPr>
        <p:spPr bwMode="auto">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76" name="Google Shape;76;p50"/>
          <p:cNvSpPr txBox="1">
            <a:spLocks noGrp="1"/>
          </p:cNvSpPr>
          <p:nvPr>
            <p:ph type="body" idx="1"/>
          </p:nvPr>
        </p:nvSpPr>
        <p:spPr bwMode="auto">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77" name="Google Shape;77;p50"/>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8" name="Google Shape;78;p50"/>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9" name="Google Shape;79;p50"/>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Titelfolie" type="title" userDrawn="1">
  <p:cSld name="TITLE">
    <p:spTree>
      <p:nvGrpSpPr>
        <p:cNvPr id="1" name=""/>
        <p:cNvGrpSpPr/>
        <p:nvPr/>
      </p:nvGrpSpPr>
      <p:grpSpPr bwMode="auto">
        <a:xfrm>
          <a:off x="0" y="0"/>
          <a:ext cx="0" cy="0"/>
          <a:chOff x="0" y="0"/>
          <a:chExt cx="0" cy="0"/>
        </a:xfrm>
      </p:grpSpPr>
      <p:sp>
        <p:nvSpPr>
          <p:cNvPr id="16" name="Google Shape;16;p41"/>
          <p:cNvSpPr txBox="1">
            <a:spLocks noGrp="1"/>
          </p:cNvSpPr>
          <p:nvPr>
            <p:ph type="ctrTitle"/>
          </p:nvPr>
        </p:nvSpPr>
        <p:spPr bwMode="auto">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17" name="Google Shape;17;p41"/>
          <p:cNvSpPr txBox="1">
            <a:spLocks noGrp="1"/>
          </p:cNvSpPr>
          <p:nvPr>
            <p:ph type="subTitle" idx="1"/>
          </p:nvPr>
        </p:nvSpPr>
        <p:spPr bwMode="auto">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a:defRPr/>
            </a:pPr>
            <a:endParaRPr/>
          </a:p>
        </p:txBody>
      </p:sp>
      <p:sp>
        <p:nvSpPr>
          <p:cNvPr id="18" name="Google Shape;18;p41"/>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9" name="Google Shape;19;p41"/>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20" name="Google Shape;20;p41"/>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Titel und Inhalt" type="obj" userDrawn="1">
  <p:cSld name="OBJECT">
    <p:spTree>
      <p:nvGrpSpPr>
        <p:cNvPr id="1" name=""/>
        <p:cNvGrpSpPr/>
        <p:nvPr/>
      </p:nvGrpSpPr>
      <p:grpSpPr bwMode="auto">
        <a:xfrm>
          <a:off x="0" y="0"/>
          <a:ext cx="0" cy="0"/>
          <a:chOff x="0" y="0"/>
          <a:chExt cx="0" cy="0"/>
        </a:xfrm>
      </p:grpSpPr>
      <p:sp>
        <p:nvSpPr>
          <p:cNvPr id="22" name="Google Shape;22;p42"/>
          <p:cNvSpPr txBox="1">
            <a:spLocks noGrp="1"/>
          </p:cNvSpPr>
          <p:nvPr>
            <p:ph type="title"/>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3" name="Google Shape;23;p42"/>
          <p:cNvSpPr txBox="1">
            <a:spLocks noGrp="1"/>
          </p:cNvSpPr>
          <p:nvPr>
            <p:ph type="body" idx="1"/>
          </p:nvPr>
        </p:nvSpPr>
        <p:spPr bwMode="auto">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24" name="Google Shape;24;p42"/>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25" name="Google Shape;25;p42"/>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26" name="Google Shape;26;p42"/>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Abschnitts- überschrift" type="secHead" userDrawn="1">
  <p:cSld name="SECTION_HEADER">
    <p:spTree>
      <p:nvGrpSpPr>
        <p:cNvPr id="1" name=""/>
        <p:cNvGrpSpPr/>
        <p:nvPr/>
      </p:nvGrpSpPr>
      <p:grpSpPr bwMode="auto">
        <a:xfrm>
          <a:off x="0" y="0"/>
          <a:ext cx="0" cy="0"/>
          <a:chOff x="0" y="0"/>
          <a:chExt cx="0" cy="0"/>
        </a:xfrm>
      </p:grpSpPr>
      <p:sp>
        <p:nvSpPr>
          <p:cNvPr id="28" name="Google Shape;28;p43"/>
          <p:cNvSpPr txBox="1">
            <a:spLocks noGrp="1"/>
          </p:cNvSpPr>
          <p:nvPr>
            <p:ph type="title"/>
          </p:nvPr>
        </p:nvSpPr>
        <p:spPr bwMode="auto">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9" name="Google Shape;29;p43"/>
          <p:cNvSpPr txBox="1">
            <a:spLocks noGrp="1"/>
          </p:cNvSpPr>
          <p:nvPr>
            <p:ph type="body" idx="1"/>
          </p:nvPr>
        </p:nvSpPr>
        <p:spPr bwMode="auto">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a:defRPr/>
            </a:pPr>
            <a:endParaRPr/>
          </a:p>
        </p:txBody>
      </p:sp>
      <p:sp>
        <p:nvSpPr>
          <p:cNvPr id="30" name="Google Shape;30;p43"/>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1" name="Google Shape;31;p43"/>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2" name="Google Shape;32;p43"/>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Zwei Inhalte" type="twoObj" userDrawn="1">
  <p:cSld name="TWO_OBJECTS">
    <p:spTree>
      <p:nvGrpSpPr>
        <p:cNvPr id="1" name=""/>
        <p:cNvGrpSpPr/>
        <p:nvPr/>
      </p:nvGrpSpPr>
      <p:grpSpPr bwMode="auto">
        <a:xfrm>
          <a:off x="0" y="0"/>
          <a:ext cx="0" cy="0"/>
          <a:chOff x="0" y="0"/>
          <a:chExt cx="0" cy="0"/>
        </a:xfrm>
      </p:grpSpPr>
      <p:sp>
        <p:nvSpPr>
          <p:cNvPr id="34" name="Google Shape;34;p44"/>
          <p:cNvSpPr txBox="1">
            <a:spLocks noGrp="1"/>
          </p:cNvSpPr>
          <p:nvPr>
            <p:ph type="title"/>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35" name="Google Shape;35;p44"/>
          <p:cNvSpPr txBox="1">
            <a:spLocks noGrp="1"/>
          </p:cNvSpPr>
          <p:nvPr>
            <p:ph type="body" idx="1"/>
          </p:nvPr>
        </p:nvSpPr>
        <p:spPr bwMode="auto">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36" name="Google Shape;36;p44"/>
          <p:cNvSpPr txBox="1">
            <a:spLocks noGrp="1"/>
          </p:cNvSpPr>
          <p:nvPr>
            <p:ph type="body" idx="2"/>
          </p:nvPr>
        </p:nvSpPr>
        <p:spPr bwMode="auto">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37" name="Google Shape;37;p44"/>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8" name="Google Shape;38;p44"/>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9" name="Google Shape;39;p44"/>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Vergleich" type="twoTxTwoObj" userDrawn="1">
  <p:cSld name="TWO_OBJECTS_WITH_TEXT">
    <p:spTree>
      <p:nvGrpSpPr>
        <p:cNvPr id="1" name=""/>
        <p:cNvGrpSpPr/>
        <p:nvPr/>
      </p:nvGrpSpPr>
      <p:grpSpPr bwMode="auto">
        <a:xfrm>
          <a:off x="0" y="0"/>
          <a:ext cx="0" cy="0"/>
          <a:chOff x="0" y="0"/>
          <a:chExt cx="0" cy="0"/>
        </a:xfrm>
      </p:grpSpPr>
      <p:sp>
        <p:nvSpPr>
          <p:cNvPr id="41" name="Google Shape;41;p45"/>
          <p:cNvSpPr txBox="1">
            <a:spLocks noGrp="1"/>
          </p:cNvSpPr>
          <p:nvPr>
            <p:ph type="title"/>
          </p:nvPr>
        </p:nvSpPr>
        <p:spPr bwMode="auto">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42" name="Google Shape;42;p45"/>
          <p:cNvSpPr txBox="1">
            <a:spLocks noGrp="1"/>
          </p:cNvSpPr>
          <p:nvPr>
            <p:ph type="body" idx="1"/>
          </p:nvPr>
        </p:nvSpPr>
        <p:spPr bwMode="auto">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a:defRPr/>
            </a:pPr>
            <a:endParaRPr/>
          </a:p>
        </p:txBody>
      </p:sp>
      <p:sp>
        <p:nvSpPr>
          <p:cNvPr id="43" name="Google Shape;43;p45"/>
          <p:cNvSpPr txBox="1">
            <a:spLocks noGrp="1"/>
          </p:cNvSpPr>
          <p:nvPr>
            <p:ph type="body" idx="2"/>
          </p:nvPr>
        </p:nvSpPr>
        <p:spPr bwMode="auto">
          <a:xfrm>
            <a:off x="839788" y="2505074"/>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44" name="Google Shape;44;p45"/>
          <p:cNvSpPr txBox="1">
            <a:spLocks noGrp="1"/>
          </p:cNvSpPr>
          <p:nvPr>
            <p:ph type="body" idx="3"/>
          </p:nvPr>
        </p:nvSpPr>
        <p:spPr bwMode="auto">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a:defRPr/>
            </a:pPr>
            <a:endParaRPr/>
          </a:p>
        </p:txBody>
      </p:sp>
      <p:sp>
        <p:nvSpPr>
          <p:cNvPr id="45" name="Google Shape;45;p45"/>
          <p:cNvSpPr txBox="1">
            <a:spLocks noGrp="1"/>
          </p:cNvSpPr>
          <p:nvPr>
            <p:ph type="body" idx="4"/>
          </p:nvPr>
        </p:nvSpPr>
        <p:spPr bwMode="auto">
          <a:xfrm>
            <a:off x="6172200" y="2505074"/>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46" name="Google Shape;46;p45"/>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7" name="Google Shape;47;p45"/>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8" name="Google Shape;48;p45"/>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Nur Titel" type="titleOnly" userDrawn="1">
  <p:cSld name="TITLE_ONLY">
    <p:spTree>
      <p:nvGrpSpPr>
        <p:cNvPr id="1" name=""/>
        <p:cNvGrpSpPr/>
        <p:nvPr/>
      </p:nvGrpSpPr>
      <p:grpSpPr bwMode="auto">
        <a:xfrm>
          <a:off x="0" y="0"/>
          <a:ext cx="0" cy="0"/>
          <a:chOff x="0" y="0"/>
          <a:chExt cx="0" cy="0"/>
        </a:xfrm>
      </p:grpSpPr>
      <p:sp>
        <p:nvSpPr>
          <p:cNvPr id="50" name="Google Shape;50;p46"/>
          <p:cNvSpPr txBox="1">
            <a:spLocks noGrp="1"/>
          </p:cNvSpPr>
          <p:nvPr>
            <p:ph type="title"/>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1" name="Google Shape;51;p46"/>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2" name="Google Shape;52;p46"/>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3" name="Google Shape;53;p46"/>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Inhalt mit Überschrift" type="objTx" userDrawn="1">
  <p:cSld name="OBJECT_WITH_CAPTION_TEXT">
    <p:spTree>
      <p:nvGrpSpPr>
        <p:cNvPr id="1" name=""/>
        <p:cNvGrpSpPr/>
        <p:nvPr/>
      </p:nvGrpSpPr>
      <p:grpSpPr bwMode="auto">
        <a:xfrm>
          <a:off x="0" y="0"/>
          <a:ext cx="0" cy="0"/>
          <a:chOff x="0" y="0"/>
          <a:chExt cx="0" cy="0"/>
        </a:xfrm>
      </p:grpSpPr>
      <p:sp>
        <p:nvSpPr>
          <p:cNvPr id="55" name="Google Shape;55;p47"/>
          <p:cNvSpPr txBox="1">
            <a:spLocks noGrp="1"/>
          </p:cNvSpPr>
          <p:nvPr>
            <p:ph type="title"/>
          </p:nvPr>
        </p:nvSpPr>
        <p:spPr bwMode="auto">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6" name="Google Shape;56;p47"/>
          <p:cNvSpPr txBox="1">
            <a:spLocks noGrp="1"/>
          </p:cNvSpPr>
          <p:nvPr>
            <p:ph type="body" idx="1"/>
          </p:nvPr>
        </p:nvSpPr>
        <p:spPr bwMode="auto">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799"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a:defRPr/>
            </a:pPr>
            <a:endParaRPr/>
          </a:p>
        </p:txBody>
      </p:sp>
      <p:sp>
        <p:nvSpPr>
          <p:cNvPr id="57" name="Google Shape;57;p47"/>
          <p:cNvSpPr txBox="1">
            <a:spLocks noGrp="1"/>
          </p:cNvSpPr>
          <p:nvPr>
            <p:ph type="body" idx="2"/>
          </p:nvPr>
        </p:nvSpPr>
        <p:spPr bwMode="auto">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a:defRPr/>
            </a:pPr>
            <a:endParaRPr/>
          </a:p>
        </p:txBody>
      </p:sp>
      <p:sp>
        <p:nvSpPr>
          <p:cNvPr id="58" name="Google Shape;58;p47"/>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9" name="Google Shape;59;p47"/>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0" name="Google Shape;60;p47"/>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matchingName="Bild mit Überschrift" type="picTx" userDrawn="1">
  <p:cSld name="PICTURE_WITH_CAPTION_TEXT">
    <p:spTree>
      <p:nvGrpSpPr>
        <p:cNvPr id="1" name=""/>
        <p:cNvGrpSpPr/>
        <p:nvPr/>
      </p:nvGrpSpPr>
      <p:grpSpPr bwMode="auto">
        <a:xfrm>
          <a:off x="0" y="0"/>
          <a:ext cx="0" cy="0"/>
          <a:chOff x="0" y="0"/>
          <a:chExt cx="0" cy="0"/>
        </a:xfrm>
      </p:grpSpPr>
      <p:sp>
        <p:nvSpPr>
          <p:cNvPr id="62" name="Google Shape;62;p48"/>
          <p:cNvSpPr txBox="1">
            <a:spLocks noGrp="1"/>
          </p:cNvSpPr>
          <p:nvPr>
            <p:ph type="title"/>
          </p:nvPr>
        </p:nvSpPr>
        <p:spPr bwMode="auto">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63" name="Google Shape;63;p48"/>
          <p:cNvSpPr>
            <a:spLocks noGrp="1"/>
          </p:cNvSpPr>
          <p:nvPr>
            <p:ph type="pic" idx="2"/>
          </p:nvPr>
        </p:nvSpPr>
        <p:spPr bwMode="auto">
          <a:xfrm>
            <a:off x="5183188" y="987425"/>
            <a:ext cx="6172200" cy="4873625"/>
          </a:xfrm>
          <a:prstGeom prst="rect">
            <a:avLst/>
          </a:prstGeom>
          <a:noFill/>
          <a:ln>
            <a:noFill/>
          </a:ln>
        </p:spPr>
      </p:sp>
      <p:sp>
        <p:nvSpPr>
          <p:cNvPr id="64" name="Google Shape;64;p48"/>
          <p:cNvSpPr txBox="1">
            <a:spLocks noGrp="1"/>
          </p:cNvSpPr>
          <p:nvPr>
            <p:ph type="body" idx="1"/>
          </p:nvPr>
        </p:nvSpPr>
        <p:spPr bwMode="auto">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a:defRPr/>
            </a:pPr>
            <a:endParaRPr/>
          </a:p>
        </p:txBody>
      </p:sp>
      <p:sp>
        <p:nvSpPr>
          <p:cNvPr id="65" name="Google Shape;65;p48"/>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6" name="Google Shape;66;p48"/>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7" name="Google Shape;67;p48"/>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6" name="Google Shape;6;p39"/>
          <p:cNvSpPr txBox="1">
            <a:spLocks noGrp="1"/>
          </p:cNvSpPr>
          <p:nvPr>
            <p:ph type="title"/>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7" name="Google Shape;7;p39"/>
          <p:cNvSpPr txBox="1">
            <a:spLocks noGrp="1"/>
          </p:cNvSpPr>
          <p:nvPr>
            <p:ph type="body" idx="1"/>
          </p:nvPr>
        </p:nvSpPr>
        <p:spPr bwMode="auto">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9pPr>
          </a:lstStyle>
          <a:p>
            <a:pPr>
              <a:defRPr/>
            </a:pPr>
            <a:endParaRPr/>
          </a:p>
        </p:txBody>
      </p:sp>
      <p:sp>
        <p:nvSpPr>
          <p:cNvPr id="8" name="Google Shape;8;p39"/>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9" name="Google Shape;9;p39"/>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10" name="Google Shape;10;p39"/>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defRPr>
            </a:lvl1pPr>
            <a:lvl2pPr marL="0" marR="0" lvl="1" indent="0" algn="r">
              <a:spcBef>
                <a:spcPts val="0"/>
              </a:spcBef>
              <a:buNone/>
              <a:defRPr sz="1200" b="0" i="0" u="none" strike="noStrike" cap="none">
                <a:solidFill>
                  <a:srgbClr val="888888"/>
                </a:solidFill>
                <a:latin typeface="Calibri"/>
                <a:ea typeface="Calibri"/>
                <a:cs typeface="Calibri"/>
              </a:defRPr>
            </a:lvl2pPr>
            <a:lvl3pPr marL="0" marR="0" lvl="2" indent="0" algn="r">
              <a:spcBef>
                <a:spcPts val="0"/>
              </a:spcBef>
              <a:buNone/>
              <a:defRPr sz="1200" b="0" i="0" u="none" strike="noStrike" cap="none">
                <a:solidFill>
                  <a:srgbClr val="888888"/>
                </a:solidFill>
                <a:latin typeface="Calibri"/>
                <a:ea typeface="Calibri"/>
                <a:cs typeface="Calibri"/>
              </a:defRPr>
            </a:lvl3pPr>
            <a:lvl4pPr marL="0" marR="0" lvl="3" indent="0" algn="r">
              <a:spcBef>
                <a:spcPts val="0"/>
              </a:spcBef>
              <a:buNone/>
              <a:defRPr sz="1200" b="0" i="0" u="none" strike="noStrike" cap="none">
                <a:solidFill>
                  <a:srgbClr val="888888"/>
                </a:solidFill>
                <a:latin typeface="Calibri"/>
                <a:ea typeface="Calibri"/>
                <a:cs typeface="Calibri"/>
              </a:defRPr>
            </a:lvl4pPr>
            <a:lvl5pPr marL="0" marR="0" lvl="4" indent="0" algn="r">
              <a:spcBef>
                <a:spcPts val="0"/>
              </a:spcBef>
              <a:buNone/>
              <a:defRPr sz="1200" b="0" i="0" u="none" strike="noStrike" cap="none">
                <a:solidFill>
                  <a:srgbClr val="888888"/>
                </a:solidFill>
                <a:latin typeface="Calibri"/>
                <a:ea typeface="Calibri"/>
                <a:cs typeface="Calibri"/>
              </a:defRPr>
            </a:lvl5pPr>
            <a:lvl6pPr marL="0" marR="0" lvl="5" indent="0" algn="r">
              <a:spcBef>
                <a:spcPts val="0"/>
              </a:spcBef>
              <a:buNone/>
              <a:defRPr sz="1200" b="0" i="0" u="none" strike="noStrike" cap="none">
                <a:solidFill>
                  <a:srgbClr val="888888"/>
                </a:solidFill>
                <a:latin typeface="Calibri"/>
                <a:ea typeface="Calibri"/>
                <a:cs typeface="Calibri"/>
              </a:defRPr>
            </a:lvl6pPr>
            <a:lvl7pPr marL="0" marR="0" lvl="6" indent="0" algn="r">
              <a:spcBef>
                <a:spcPts val="0"/>
              </a:spcBef>
              <a:buNone/>
              <a:defRPr sz="1200" b="0" i="0" u="none" strike="noStrike" cap="none">
                <a:solidFill>
                  <a:srgbClr val="888888"/>
                </a:solidFill>
                <a:latin typeface="Calibri"/>
                <a:ea typeface="Calibri"/>
                <a:cs typeface="Calibri"/>
              </a:defRPr>
            </a:lvl7pPr>
            <a:lvl8pPr marL="0" marR="0" lvl="7" indent="0" algn="r">
              <a:spcBef>
                <a:spcPts val="0"/>
              </a:spcBef>
              <a:buNone/>
              <a:defRPr sz="1200" b="0" i="0" u="none" strike="noStrike" cap="none">
                <a:solidFill>
                  <a:srgbClr val="888888"/>
                </a:solidFill>
                <a:latin typeface="Calibri"/>
                <a:ea typeface="Calibri"/>
                <a:cs typeface="Calibri"/>
              </a:defRPr>
            </a:lvl8pPr>
            <a:lvl9pPr marL="0" marR="0" lvl="8" indent="0" algn="r">
              <a:spcBef>
                <a:spcPts val="0"/>
              </a:spcBef>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4" name="Google Shape;84;p1"/>
          <p:cNvSpPr/>
          <p:nvPr/>
        </p:nvSpPr>
        <p:spPr bwMode="auto">
          <a:xfrm>
            <a:off x="1900925" y="115175"/>
            <a:ext cx="4152718" cy="6851904"/>
          </a:xfrm>
          <a:custGeom>
            <a:avLst/>
            <a:gdLst/>
            <a:ahLst/>
            <a:cxnLst/>
            <a:rect l="l" t="t" r="r" b="b"/>
            <a:pathLst>
              <a:path w="5911342" h="9753600" extrusionOk="0">
                <a:moveTo>
                  <a:pt x="0" y="0"/>
                </a:moveTo>
                <a:lnTo>
                  <a:pt x="5911342" y="0"/>
                </a:lnTo>
                <a:lnTo>
                  <a:pt x="5911342" y="9753600"/>
                </a:lnTo>
                <a:lnTo>
                  <a:pt x="0" y="9753600"/>
                </a:lnTo>
                <a:close/>
              </a:path>
            </a:pathLst>
          </a:custGeom>
          <a:solidFill>
            <a:srgbClr val="FDCF60"/>
          </a:solidFill>
          <a:ln>
            <a:noFill/>
          </a:ln>
        </p:spPr>
      </p:sp>
      <p:pic>
        <p:nvPicPr>
          <p:cNvPr id="85" name="Google Shape;85;p1"/>
          <p:cNvPicPr/>
          <p:nvPr/>
        </p:nvPicPr>
        <p:blipFill>
          <a:blip r:embed="rId2">
            <a:alphaModFix/>
          </a:blip>
          <a:srcRect r="388" b="403"/>
          <a:stretch/>
        </p:blipFill>
        <p:spPr bwMode="auto">
          <a:xfrm>
            <a:off x="2276684" y="736971"/>
            <a:ext cx="2846381" cy="2743200"/>
          </a:xfrm>
          <a:prstGeom prst="rect">
            <a:avLst/>
          </a:prstGeom>
          <a:noFill/>
          <a:ln>
            <a:noFill/>
          </a:ln>
        </p:spPr>
      </p:pic>
      <p:sp>
        <p:nvSpPr>
          <p:cNvPr id="86" name="Google Shape;86;p1"/>
          <p:cNvSpPr txBox="1"/>
          <p:nvPr/>
        </p:nvSpPr>
        <p:spPr bwMode="auto">
          <a:xfrm>
            <a:off x="2104023" y="3606250"/>
            <a:ext cx="3581400" cy="1034129"/>
          </a:xfrm>
          <a:prstGeom prst="rect">
            <a:avLst/>
          </a:prstGeom>
          <a:noFill/>
          <a:ln>
            <a:noFill/>
          </a:ln>
        </p:spPr>
        <p:txBody>
          <a:bodyPr spcFirstLastPara="1" wrap="square" lIns="0" tIns="0" rIns="0" bIns="0" anchor="t" anchorCtr="0">
            <a:spAutoFit/>
          </a:bodyPr>
          <a:lstStyle/>
          <a:p>
            <a:pPr marL="0" marR="0" lvl="0" indent="0" algn="ctr">
              <a:lnSpc>
                <a:spcPct val="120004"/>
              </a:lnSpc>
              <a:spcBef>
                <a:spcPts val="0"/>
              </a:spcBef>
              <a:spcAft>
                <a:spcPts val="0"/>
              </a:spcAft>
              <a:buNone/>
              <a:defRPr/>
            </a:pPr>
            <a:r>
              <a:rPr lang="el-GR" sz="2800" dirty="0">
                <a:solidFill>
                  <a:srgbClr val="0C45A6"/>
                </a:solidFill>
                <a:latin typeface="Calibri"/>
                <a:cs typeface="Calibri"/>
              </a:rPr>
              <a:t>Διοίκηση </a:t>
            </a:r>
            <a:r>
              <a:rPr lang="en-US" sz="2800" dirty="0">
                <a:solidFill>
                  <a:srgbClr val="0C45A6"/>
                </a:solidFill>
                <a:latin typeface="Calibri"/>
                <a:cs typeface="Calibri"/>
              </a:rPr>
              <a:t>-</a:t>
            </a:r>
            <a:r>
              <a:rPr lang="el-GR" sz="2800" dirty="0">
                <a:solidFill>
                  <a:srgbClr val="0C45A6"/>
                </a:solidFill>
                <a:latin typeface="Calibri"/>
                <a:cs typeface="Calibri"/>
              </a:rPr>
              <a:t> Διαχείριση Έργου</a:t>
            </a:r>
            <a:endParaRPr lang="en-US" sz="2800" dirty="0">
              <a:solidFill>
                <a:srgbClr val="0C45A6"/>
              </a:solidFill>
              <a:latin typeface="Calibri"/>
              <a:cs typeface="Calibri"/>
            </a:endParaRPr>
          </a:p>
        </p:txBody>
      </p:sp>
      <p:sp>
        <p:nvSpPr>
          <p:cNvPr id="87" name="Google Shape;87;p1"/>
          <p:cNvSpPr txBox="1"/>
          <p:nvPr/>
        </p:nvSpPr>
        <p:spPr bwMode="auto">
          <a:xfrm>
            <a:off x="6274894" y="1114410"/>
            <a:ext cx="3883519" cy="1626599"/>
          </a:xfrm>
          <a:prstGeom prst="rect">
            <a:avLst/>
          </a:prstGeom>
          <a:noFill/>
          <a:ln>
            <a:noFill/>
          </a:ln>
        </p:spPr>
        <p:txBody>
          <a:bodyPr spcFirstLastPara="1" wrap="square" lIns="0" tIns="0" rIns="0" bIns="0" anchor="t" anchorCtr="0">
            <a:spAutoFit/>
          </a:bodyPr>
          <a:lstStyle/>
          <a:p>
            <a:pPr marL="428510" marR="0" lvl="2" indent="-142836" algn="l">
              <a:lnSpc>
                <a:spcPct val="140021"/>
              </a:lnSpc>
              <a:spcBef>
                <a:spcPts val="0"/>
              </a:spcBef>
              <a:spcAft>
                <a:spcPts val="0"/>
              </a:spcAft>
              <a:buClr>
                <a:srgbClr val="0C45A6"/>
              </a:buClr>
              <a:buSzPts val="1874"/>
              <a:buFont typeface="Arial"/>
              <a:buChar char="⚬"/>
              <a:defRPr/>
            </a:pPr>
            <a:r>
              <a:rPr lang="el-GR" sz="1850" b="0" i="0" u="none" strike="noStrike" cap="none" dirty="0">
                <a:solidFill>
                  <a:srgbClr val="0C45A6"/>
                </a:solidFill>
                <a:latin typeface="Calibri"/>
                <a:ea typeface="Calibri"/>
                <a:cs typeface="Calibri"/>
              </a:rPr>
              <a:t>Εισαγωγή στη </a:t>
            </a:r>
            <a:r>
              <a:rPr lang="el-GR" sz="2000" dirty="0">
                <a:solidFill>
                  <a:srgbClr val="0C45A6"/>
                </a:solidFill>
                <a:latin typeface="Calibri"/>
                <a:cs typeface="Calibri"/>
              </a:rPr>
              <a:t>Διοίκηση </a:t>
            </a:r>
            <a:r>
              <a:rPr lang="en-US" sz="2000" dirty="0">
                <a:solidFill>
                  <a:srgbClr val="0C45A6"/>
                </a:solidFill>
                <a:latin typeface="Calibri"/>
                <a:cs typeface="Calibri"/>
              </a:rPr>
              <a:t>-</a:t>
            </a:r>
            <a:r>
              <a:rPr lang="el-GR" sz="1850" b="0" i="0" u="none" strike="noStrike" cap="none" dirty="0">
                <a:solidFill>
                  <a:srgbClr val="0C45A6"/>
                </a:solidFill>
                <a:latin typeface="Calibri"/>
                <a:ea typeface="Calibri"/>
                <a:cs typeface="Calibri"/>
              </a:rPr>
              <a:t>Διαχείριση Έργων</a:t>
            </a:r>
          </a:p>
          <a:p>
            <a:pPr marL="428510" marR="0" lvl="2" indent="-142836" algn="l">
              <a:lnSpc>
                <a:spcPct val="140021"/>
              </a:lnSpc>
              <a:spcBef>
                <a:spcPts val="0"/>
              </a:spcBef>
              <a:spcAft>
                <a:spcPts val="0"/>
              </a:spcAft>
              <a:buClr>
                <a:srgbClr val="0C45A6"/>
              </a:buClr>
              <a:buSzPts val="1874"/>
              <a:buFont typeface="Arial"/>
              <a:buChar char="⚬"/>
              <a:defRPr/>
            </a:pPr>
            <a:r>
              <a:rPr lang="el-GR" sz="1850" b="0" i="0" u="none" strike="noStrike" cap="none" dirty="0">
                <a:solidFill>
                  <a:srgbClr val="0C45A6"/>
                </a:solidFill>
                <a:latin typeface="Calibri"/>
                <a:ea typeface="Calibri"/>
                <a:cs typeface="Calibri"/>
              </a:rPr>
              <a:t>Εισαγωγή στη λογιστική </a:t>
            </a:r>
          </a:p>
          <a:p>
            <a:pPr marL="428510" marR="0" lvl="2" indent="-142836" algn="l">
              <a:lnSpc>
                <a:spcPct val="140021"/>
              </a:lnSpc>
              <a:spcBef>
                <a:spcPts val="0"/>
              </a:spcBef>
              <a:spcAft>
                <a:spcPts val="0"/>
              </a:spcAft>
              <a:buClr>
                <a:srgbClr val="0C45A6"/>
              </a:buClr>
              <a:buSzPts val="1874"/>
              <a:buFont typeface="Arial"/>
              <a:buChar char="⚬"/>
              <a:defRPr/>
            </a:pPr>
            <a:r>
              <a:rPr lang="el-GR" sz="1850" b="0" i="0" u="none" strike="noStrike" cap="none" dirty="0">
                <a:solidFill>
                  <a:srgbClr val="0C45A6"/>
                </a:solidFill>
                <a:latin typeface="Calibri"/>
                <a:ea typeface="Calibri"/>
                <a:cs typeface="Calibri"/>
              </a:rPr>
              <a:t>Περαιτέρω υλικό ανάγνωσης</a:t>
            </a:r>
          </a:p>
        </p:txBody>
      </p:sp>
      <p:pic>
        <p:nvPicPr>
          <p:cNvPr id="88" name="Google Shape;88;p1"/>
          <p:cNvPicPr/>
          <p:nvPr/>
        </p:nvPicPr>
        <p:blipFill>
          <a:blip r:embed="rId3">
            <a:alphaModFix/>
          </a:blip>
          <a:srcRect r="713" b="1167"/>
          <a:stretch/>
        </p:blipFill>
        <p:spPr bwMode="auto">
          <a:xfrm>
            <a:off x="10460193" y="245125"/>
            <a:ext cx="1257688" cy="983691"/>
          </a:xfrm>
          <a:prstGeom prst="rect">
            <a:avLst/>
          </a:prstGeom>
          <a:noFill/>
          <a:ln>
            <a:noFill/>
          </a:ln>
        </p:spPr>
      </p:pic>
      <p:pic>
        <p:nvPicPr>
          <p:cNvPr id="89" name="Google Shape;89;p1" descr="Text&#10;&#10;Description automatically generated"/>
          <p:cNvPicPr/>
          <p:nvPr/>
        </p:nvPicPr>
        <p:blipFill>
          <a:blip r:embed="rId4">
            <a:alphaModFix/>
          </a:blip>
          <a:srcRect/>
          <a:stretch/>
        </p:blipFill>
        <p:spPr bwMode="auto">
          <a:xfrm>
            <a:off x="474119" y="228702"/>
            <a:ext cx="2416167" cy="539387"/>
          </a:xfrm>
          <a:prstGeom prst="rect">
            <a:avLst/>
          </a:prstGeom>
          <a:noFill/>
          <a:ln>
            <a:noFill/>
          </a:ln>
        </p:spPr>
      </p:pic>
      <p:sp>
        <p:nvSpPr>
          <p:cNvPr id="90" name="Google Shape;90;p1"/>
          <p:cNvSpPr txBox="1"/>
          <p:nvPr/>
        </p:nvSpPr>
        <p:spPr bwMode="auto">
          <a:xfrm>
            <a:off x="1900913" y="5928199"/>
            <a:ext cx="5361000" cy="708000"/>
          </a:xfrm>
          <a:prstGeom prst="rect">
            <a:avLst/>
          </a:prstGeom>
          <a:noFill/>
          <a:ln>
            <a:noFill/>
          </a:ln>
        </p:spPr>
        <p:txBody>
          <a:bodyPr spcFirstLastPara="1" wrap="square" lIns="91425" tIns="45700" rIns="91425" bIns="45700" anchor="t" anchorCtr="0">
            <a:spAutoFit/>
          </a:bodyPr>
          <a:lstStyle/>
          <a:p>
            <a:pPr marL="0" marR="0" lvl="0" indent="0" algn="just">
              <a:spcBef>
                <a:spcPts val="0"/>
              </a:spcBef>
              <a:spcAft>
                <a:spcPts val="0"/>
              </a:spcAft>
              <a:buNone/>
              <a:defRPr/>
            </a:pPr>
            <a:r>
              <a:rPr lang="el-GR" sz="1000" b="0" i="1" u="none" strike="noStrike" cap="none" dirty="0">
                <a:solidFill>
                  <a:schemeClr val="dk1"/>
                </a:solidFill>
                <a:latin typeface="Calibri"/>
                <a:ea typeface="Calibri"/>
                <a:cs typeface="Calibri"/>
              </a:rPr>
              <a:t>Το έργο συγχρηματοδοτείται από το Ταμείο Ασύλου, Μετανάστευσης και Ένταξης της Ευρωπαϊκής Ένωσης. Το περιεχόμενο αυτής της παρουσίασης αντιπροσωπεύει μόνο τις απόψεις της σύμπραξης του έργου EMVI, η οποία φέρει αποκλειστική ευθύνη. Η Ευρωπαϊκή Επιτροπή δεν φέρει καμία ευθύνη για οποιαδήποτε χρήση των πληροφοριών  που περιέχονται σε αυτό. </a:t>
            </a:r>
          </a:p>
        </p:txBody>
      </p:sp>
      <p:pic>
        <p:nvPicPr>
          <p:cNvPr id="91" name="Google Shape;91;p1"/>
          <p:cNvPicPr/>
          <p:nvPr/>
        </p:nvPicPr>
        <p:blipFill>
          <a:blip r:embed="rId5">
            <a:alphaModFix/>
          </a:blip>
          <a:srcRect/>
          <a:stretch/>
        </p:blipFill>
        <p:spPr bwMode="auto">
          <a:xfrm>
            <a:off x="0" y="5706275"/>
            <a:ext cx="1900925" cy="1151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9" name="Google Shape;189;p10"/>
          <p:cNvSpPr txBox="1"/>
          <p:nvPr/>
        </p:nvSpPr>
        <p:spPr bwMode="auto">
          <a:xfrm>
            <a:off x="2652815" y="700162"/>
            <a:ext cx="5551013" cy="531812"/>
          </a:xfrm>
          <a:prstGeom prst="rect">
            <a:avLst/>
          </a:prstGeom>
          <a:noFill/>
          <a:ln>
            <a:noFill/>
          </a:ln>
        </p:spPr>
        <p:txBody>
          <a:bodyPr spcFirstLastPara="1" wrap="square" lIns="0" tIns="0" rIns="0" bIns="0" anchor="t" anchorCtr="0">
            <a:spAutoFit/>
          </a:bodyPr>
          <a:lstStyle/>
          <a:p>
            <a:pPr marL="0" marR="0" lvl="0" indent="0" algn="ctr">
              <a:lnSpc>
                <a:spcPct val="107999"/>
              </a:lnSpc>
              <a:spcBef>
                <a:spcPts val="0"/>
              </a:spcBef>
              <a:spcAft>
                <a:spcPts val="0"/>
              </a:spcAft>
              <a:buNone/>
              <a:defRPr/>
            </a:pPr>
            <a:r>
              <a:rPr lang="el-GR" sz="3200" dirty="0">
                <a:solidFill>
                  <a:srgbClr val="0C45A6"/>
                </a:solidFill>
                <a:latin typeface="Calibri"/>
                <a:ea typeface="Calibri"/>
                <a:cs typeface="Calibri"/>
              </a:rPr>
              <a:t>Σχεδιασμός έργου (7)</a:t>
            </a:r>
            <a:endParaRPr lang="el-GR" sz="3200" dirty="0"/>
          </a:p>
        </p:txBody>
      </p:sp>
      <p:sp>
        <p:nvSpPr>
          <p:cNvPr id="190" name="Google Shape;190;p10"/>
          <p:cNvSpPr txBox="1"/>
          <p:nvPr/>
        </p:nvSpPr>
        <p:spPr bwMode="auto">
          <a:xfrm>
            <a:off x="4671072" y="1387781"/>
            <a:ext cx="1817470" cy="818686"/>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l-GR" sz="1900" b="1" dirty="0">
                <a:solidFill>
                  <a:srgbClr val="000000"/>
                </a:solidFill>
                <a:latin typeface="Montserrat SemiBold"/>
                <a:ea typeface="Montserrat SemiBold"/>
                <a:cs typeface="Montserrat SemiBold"/>
              </a:rPr>
              <a:t>Ανάλυση επιπτώσεων</a:t>
            </a:r>
          </a:p>
        </p:txBody>
      </p:sp>
      <p:pic>
        <p:nvPicPr>
          <p:cNvPr id="191" name="Google Shape;191;p10"/>
          <p:cNvPicPr/>
          <p:nvPr/>
        </p:nvPicPr>
        <p:blipFill>
          <a:blip r:embed="rId2">
            <a:alphaModFix/>
          </a:blip>
          <a:srcRect t="3767" r="358" b="286"/>
          <a:stretch/>
        </p:blipFill>
        <p:spPr bwMode="auto">
          <a:xfrm>
            <a:off x="2255605" y="1824518"/>
            <a:ext cx="6345434" cy="3765999"/>
          </a:xfrm>
          <a:prstGeom prst="rect">
            <a:avLst/>
          </a:prstGeom>
          <a:noFill/>
          <a:ln>
            <a:noFill/>
          </a:ln>
        </p:spPr>
      </p:pic>
      <p:sp>
        <p:nvSpPr>
          <p:cNvPr id="192" name="Google Shape;192;p10"/>
          <p:cNvSpPr txBox="1"/>
          <p:nvPr/>
        </p:nvSpPr>
        <p:spPr bwMode="auto">
          <a:xfrm>
            <a:off x="2209801" y="5265068"/>
            <a:ext cx="6345434" cy="247760"/>
          </a:xfrm>
          <a:prstGeom prst="rect">
            <a:avLst/>
          </a:prstGeom>
          <a:noFill/>
          <a:ln>
            <a:noFill/>
          </a:ln>
        </p:spPr>
        <p:txBody>
          <a:bodyPr spcFirstLastPara="1" wrap="square" lIns="0" tIns="0" rIns="0" bIns="0" anchor="t" anchorCtr="0">
            <a:spAutoFit/>
          </a:bodyPr>
          <a:lstStyle/>
          <a:p>
            <a:pPr marL="0" marR="0" lvl="0" indent="0" algn="l">
              <a:lnSpc>
                <a:spcPct val="139911"/>
              </a:lnSpc>
              <a:spcBef>
                <a:spcPts val="0"/>
              </a:spcBef>
              <a:spcAft>
                <a:spcPts val="0"/>
              </a:spcAft>
              <a:buNone/>
              <a:defRPr/>
            </a:pPr>
            <a:r>
              <a:rPr lang="el-GR" sz="1150" b="1" dirty="0">
                <a:solidFill>
                  <a:srgbClr val="000000"/>
                </a:solidFill>
                <a:latin typeface="Montserrat"/>
                <a:ea typeface="Montserrat"/>
                <a:cs typeface="Montserrat"/>
              </a:rPr>
              <a:t>Στρατηγική για τον έλεγχο των ενώσεων αλιέων </a:t>
            </a:r>
          </a:p>
        </p:txBody>
      </p:sp>
      <p:sp>
        <p:nvSpPr>
          <p:cNvPr id="193" name="Google Shape;193;p10"/>
          <p:cNvSpPr txBox="1"/>
          <p:nvPr/>
        </p:nvSpPr>
        <p:spPr bwMode="auto">
          <a:xfrm>
            <a:off x="6488542" y="5335434"/>
            <a:ext cx="1997320" cy="573427"/>
          </a:xfrm>
          <a:prstGeom prst="rect">
            <a:avLst/>
          </a:prstGeom>
          <a:noFill/>
          <a:ln>
            <a:noFill/>
          </a:ln>
        </p:spPr>
        <p:txBody>
          <a:bodyPr spcFirstLastPara="1" wrap="square" lIns="0" tIns="0" rIns="0" bIns="0" anchor="t" anchorCtr="0">
            <a:spAutoFit/>
          </a:bodyPr>
          <a:lstStyle/>
          <a:p>
            <a:pPr marL="0" marR="0" lvl="0" indent="0" algn="ctr">
              <a:lnSpc>
                <a:spcPct val="108000"/>
              </a:lnSpc>
              <a:spcBef>
                <a:spcPts val="0"/>
              </a:spcBef>
              <a:spcAft>
                <a:spcPts val="0"/>
              </a:spcAft>
              <a:buNone/>
              <a:defRPr/>
            </a:pPr>
            <a:r>
              <a:rPr lang="el-GR" sz="1150" b="1" dirty="0">
                <a:solidFill>
                  <a:srgbClr val="000000"/>
                </a:solidFill>
                <a:latin typeface="Montserrat"/>
                <a:ea typeface="Montserrat"/>
                <a:cs typeface="Montserrat"/>
              </a:rPr>
              <a:t>Στρατηγική προσανατολισμού στην αγορά</a:t>
            </a:r>
          </a:p>
        </p:txBody>
      </p:sp>
      <p:sp>
        <p:nvSpPr>
          <p:cNvPr id="194" name="Google Shape;194;p10"/>
          <p:cNvSpPr txBox="1"/>
          <p:nvPr/>
        </p:nvSpPr>
        <p:spPr bwMode="auto">
          <a:xfrm>
            <a:off x="7205169" y="2698464"/>
            <a:ext cx="2915392" cy="301621"/>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l-GR" sz="1400" dirty="0">
                <a:solidFill>
                  <a:srgbClr val="000000"/>
                </a:solidFill>
                <a:latin typeface="Calibri"/>
                <a:ea typeface="Calibri"/>
                <a:cs typeface="Calibri"/>
              </a:rPr>
              <a:t>Κύριος στόχος= Έμμεσο αποτέλεσμα </a:t>
            </a:r>
          </a:p>
        </p:txBody>
      </p:sp>
      <p:sp>
        <p:nvSpPr>
          <p:cNvPr id="195" name="Google Shape;195;p10"/>
          <p:cNvSpPr txBox="1"/>
          <p:nvPr/>
        </p:nvSpPr>
        <p:spPr bwMode="auto">
          <a:xfrm>
            <a:off x="7692802" y="3528924"/>
            <a:ext cx="2975197" cy="301621"/>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l-GR" sz="1400" dirty="0">
                <a:solidFill>
                  <a:srgbClr val="000000"/>
                </a:solidFill>
                <a:latin typeface="Calibri"/>
                <a:ea typeface="Calibri"/>
                <a:cs typeface="Calibri"/>
              </a:rPr>
              <a:t>Στόχος του έργου = Άμεσο αποτέλεσμα</a:t>
            </a:r>
          </a:p>
        </p:txBody>
      </p:sp>
      <p:sp>
        <p:nvSpPr>
          <p:cNvPr id="196" name="Google Shape;196;p10"/>
          <p:cNvSpPr txBox="1"/>
          <p:nvPr/>
        </p:nvSpPr>
        <p:spPr bwMode="auto">
          <a:xfrm>
            <a:off x="8906681" y="4360306"/>
            <a:ext cx="2373895" cy="301621"/>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Αποτελέσματα = Επιτεύγματα</a:t>
            </a:r>
          </a:p>
        </p:txBody>
      </p:sp>
      <p:sp>
        <p:nvSpPr>
          <p:cNvPr id="197" name="Google Shape;197;p10"/>
          <p:cNvSpPr txBox="1"/>
          <p:nvPr/>
        </p:nvSpPr>
        <p:spPr bwMode="auto">
          <a:xfrm>
            <a:off x="2209801" y="6118622"/>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Arial"/>
                <a:ea typeface="Arial"/>
                <a:cs typeface="Arial"/>
              </a:rPr>
              <a:t>Πηγή</a:t>
            </a:r>
            <a:r>
              <a:rPr lang="en-US" sz="1150" dirty="0">
                <a:solidFill>
                  <a:srgbClr val="000000"/>
                </a:solidFill>
                <a:latin typeface="Arial"/>
                <a:ea typeface="Arial"/>
                <a:cs typeface="Arial"/>
              </a:rPr>
              <a:t>: https://www.nord-sued-bruecken.de/foerderung/foerderprogramme/in-sdg.html</a:t>
            </a:r>
            <a:endParaRPr sz="1150" dirty="0">
              <a:solidFill>
                <a:srgbClr val="000000"/>
              </a:solidFill>
              <a:latin typeface="Arial"/>
              <a:ea typeface="Arial"/>
              <a:cs typeface="Arial"/>
            </a:endParaRPr>
          </a:p>
        </p:txBody>
      </p:sp>
      <p:cxnSp>
        <p:nvCxnSpPr>
          <p:cNvPr id="198" name="Google Shape;198;p10"/>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99" name="Google Shape;199;p10"/>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4" name="Google Shape;204;p11"/>
          <p:cNvSpPr txBox="1"/>
          <p:nvPr/>
        </p:nvSpPr>
        <p:spPr bwMode="auto">
          <a:xfrm>
            <a:off x="2209801" y="1130498"/>
            <a:ext cx="5551013" cy="531812"/>
          </a:xfrm>
          <a:prstGeom prst="rect">
            <a:avLst/>
          </a:prstGeom>
          <a:noFill/>
          <a:ln>
            <a:noFill/>
          </a:ln>
        </p:spPr>
        <p:txBody>
          <a:bodyPr spcFirstLastPara="1" wrap="square" lIns="0" tIns="0" rIns="0" bIns="0" anchor="t" anchorCtr="0">
            <a:spAutoFit/>
          </a:bodyPr>
          <a:lstStyle/>
          <a:p>
            <a:pPr marL="0" marR="0" lvl="0" indent="0" algn="ctr">
              <a:lnSpc>
                <a:spcPct val="107999"/>
              </a:lnSpc>
              <a:spcBef>
                <a:spcPts val="0"/>
              </a:spcBef>
              <a:spcAft>
                <a:spcPts val="0"/>
              </a:spcAft>
              <a:buNone/>
              <a:defRPr/>
            </a:pPr>
            <a:r>
              <a:rPr lang="el-GR" sz="3200" dirty="0">
                <a:solidFill>
                  <a:srgbClr val="0C45A6"/>
                </a:solidFill>
                <a:latin typeface="Calibri"/>
                <a:ea typeface="Calibri"/>
                <a:cs typeface="Calibri"/>
              </a:rPr>
              <a:t>Σχεδιασμός έργου (8)</a:t>
            </a:r>
            <a:endParaRPr lang="el-GR" sz="3200" dirty="0"/>
          </a:p>
        </p:txBody>
      </p:sp>
      <p:sp>
        <p:nvSpPr>
          <p:cNvPr id="205" name="Google Shape;205;p11"/>
          <p:cNvSpPr txBox="1"/>
          <p:nvPr/>
        </p:nvSpPr>
        <p:spPr bwMode="auto">
          <a:xfrm>
            <a:off x="2351688" y="2491403"/>
            <a:ext cx="4630500" cy="3113160"/>
          </a:xfrm>
          <a:prstGeom prst="rect">
            <a:avLst/>
          </a:prstGeom>
          <a:noFill/>
          <a:ln>
            <a:noFill/>
          </a:ln>
        </p:spPr>
        <p:txBody>
          <a:bodyPr spcFirstLastPara="1" wrap="square" lIns="0" tIns="0" rIns="0" bIns="0" anchor="t" anchorCtr="0">
            <a:spAutoFit/>
          </a:bodyPr>
          <a:lstStyle/>
          <a:p>
            <a:pPr marL="0" marR="0" lvl="0" indent="0" algn="ctr">
              <a:lnSpc>
                <a:spcPct val="140021"/>
              </a:lnSpc>
              <a:spcBef>
                <a:spcPts val="0"/>
              </a:spcBef>
              <a:spcAft>
                <a:spcPts val="0"/>
              </a:spcAft>
              <a:buNone/>
              <a:defRPr/>
            </a:pPr>
            <a:r>
              <a:rPr lang="el-GR" sz="1850" dirty="0">
                <a:solidFill>
                  <a:srgbClr val="0C45A6"/>
                </a:solidFill>
                <a:latin typeface="Calibri"/>
                <a:cs typeface="Calibri"/>
              </a:rPr>
              <a:t>Ορισμός των αποτελεσμάτων:</a:t>
            </a:r>
          </a:p>
          <a:p>
            <a:pPr marL="321469" marR="0" lvl="2" indent="-107155" algn="just">
              <a:lnSpc>
                <a:spcPct val="140042"/>
              </a:lnSpc>
              <a:spcBef>
                <a:spcPts val="0"/>
              </a:spcBef>
              <a:spcAft>
                <a:spcPts val="0"/>
              </a:spcAft>
              <a:buClr>
                <a:srgbClr val="000000"/>
              </a:buClr>
              <a:buSzPts val="1406"/>
              <a:buFont typeface="Arial"/>
              <a:buChar char="⚬"/>
              <a:defRPr/>
            </a:pPr>
            <a:r>
              <a:rPr lang="el-GR" sz="1400" b="0" i="0" u="none" strike="noStrike" cap="none" dirty="0">
                <a:solidFill>
                  <a:srgbClr val="000000"/>
                </a:solidFill>
                <a:latin typeface="Calibri"/>
                <a:ea typeface="Calibri"/>
                <a:cs typeface="Calibri"/>
              </a:rPr>
              <a:t>Τα αποτελέσματα είναι αλλαγές σε μια κατάσταση ως επακόλουθο μιας παρέμβασης.</a:t>
            </a:r>
          </a:p>
          <a:p>
            <a:pPr marL="321469" marR="0" lvl="2" indent="-107155" algn="just">
              <a:lnSpc>
                <a:spcPct val="140042"/>
              </a:lnSpc>
              <a:spcBef>
                <a:spcPts val="0"/>
              </a:spcBef>
              <a:spcAft>
                <a:spcPts val="0"/>
              </a:spcAft>
              <a:buClr>
                <a:srgbClr val="000000"/>
              </a:buClr>
              <a:buSzPts val="1406"/>
              <a:buFont typeface="Arial"/>
              <a:buChar char="⚬"/>
              <a:defRPr/>
            </a:pPr>
            <a:r>
              <a:rPr lang="el-GR" sz="1400" b="0" i="0" u="none" strike="noStrike" cap="none" dirty="0">
                <a:solidFill>
                  <a:srgbClr val="000000"/>
                </a:solidFill>
                <a:latin typeface="Calibri"/>
                <a:ea typeface="Calibri"/>
                <a:cs typeface="Calibri"/>
              </a:rPr>
              <a:t>Μπορεί να είναι ενδογενή και μη ενδογενή, αναμενόμενα ή μη αναμενόμενα, θετικά ή αρνητικά.</a:t>
            </a:r>
          </a:p>
          <a:p>
            <a:pPr marL="321469" marR="0" lvl="2" indent="-107155" algn="just">
              <a:lnSpc>
                <a:spcPct val="140042"/>
              </a:lnSpc>
              <a:spcBef>
                <a:spcPts val="0"/>
              </a:spcBef>
              <a:spcAft>
                <a:spcPts val="0"/>
              </a:spcAft>
              <a:buClr>
                <a:srgbClr val="000000"/>
              </a:buClr>
              <a:buSzPts val="1406"/>
              <a:buFont typeface="Arial"/>
              <a:buChar char="⚬"/>
              <a:defRPr/>
            </a:pPr>
            <a:r>
              <a:rPr lang="el-GR" sz="1400" b="0" i="0" u="none" strike="noStrike" cap="none" dirty="0">
                <a:solidFill>
                  <a:srgbClr val="000000"/>
                </a:solidFill>
                <a:latin typeface="Calibri"/>
                <a:ea typeface="Calibri"/>
                <a:cs typeface="Calibri"/>
              </a:rPr>
              <a:t>Εμφανίζονται από την πρώτη στιγμή της παρέμβασης, καθ' όλη τη διάρκεια του έργου και σε διαφορετικούς τομείς</a:t>
            </a:r>
          </a:p>
          <a:p>
            <a:pPr marL="321469" marR="0" lvl="2" indent="-107155" algn="just">
              <a:lnSpc>
                <a:spcPct val="140042"/>
              </a:lnSpc>
              <a:spcBef>
                <a:spcPts val="0"/>
              </a:spcBef>
              <a:spcAft>
                <a:spcPts val="0"/>
              </a:spcAft>
              <a:buClr>
                <a:srgbClr val="000000"/>
              </a:buClr>
              <a:buSzPts val="1406"/>
              <a:buFont typeface="Arial"/>
              <a:buChar char="⚬"/>
              <a:defRPr/>
            </a:pPr>
            <a:r>
              <a:rPr lang="el-GR" sz="1400" b="0" i="0" u="none" strike="noStrike" cap="none" dirty="0">
                <a:solidFill>
                  <a:srgbClr val="000000"/>
                </a:solidFill>
                <a:latin typeface="Calibri"/>
                <a:ea typeface="Calibri"/>
                <a:cs typeface="Calibri"/>
              </a:rPr>
              <a:t>Τα αποτελέσματα είναι το απόρροια των κοινωνικών αλληλεπιδράσεων </a:t>
            </a:r>
          </a:p>
          <a:p>
            <a:pPr marL="321469" marR="0" lvl="2" indent="-107155" algn="just">
              <a:lnSpc>
                <a:spcPct val="140042"/>
              </a:lnSpc>
              <a:spcBef>
                <a:spcPts val="0"/>
              </a:spcBef>
              <a:spcAft>
                <a:spcPts val="0"/>
              </a:spcAft>
              <a:buNone/>
              <a:defRPr/>
            </a:pPr>
            <a:r>
              <a:rPr lang="en-US" sz="1400" b="0" i="0" u="none" strike="noStrike" cap="none" dirty="0">
                <a:solidFill>
                  <a:srgbClr val="0C45A6"/>
                </a:solidFill>
                <a:latin typeface="Montserrat"/>
                <a:ea typeface="Montserrat"/>
                <a:cs typeface="Montserrat"/>
              </a:rPr>
              <a:t> </a:t>
            </a:r>
            <a:endParaRPr lang="en-US" dirty="0"/>
          </a:p>
        </p:txBody>
      </p:sp>
      <p:sp>
        <p:nvSpPr>
          <p:cNvPr id="206" name="Google Shape;206;p11"/>
          <p:cNvSpPr txBox="1"/>
          <p:nvPr/>
        </p:nvSpPr>
        <p:spPr bwMode="auto">
          <a:xfrm>
            <a:off x="1075943" y="5914252"/>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Arial"/>
                <a:ea typeface="Arial"/>
                <a:cs typeface="Arial"/>
              </a:rPr>
              <a:t>Πηγή</a:t>
            </a:r>
            <a:r>
              <a:rPr lang="en-US" sz="1150" dirty="0">
                <a:solidFill>
                  <a:srgbClr val="000000"/>
                </a:solidFill>
                <a:latin typeface="Arial"/>
                <a:ea typeface="Arial"/>
                <a:cs typeface="Arial"/>
              </a:rPr>
              <a:t>: https://www.nord-sued-bruecken.de/foerderung/foerderprogramme/in-sdg.html</a:t>
            </a:r>
            <a:endParaRPr sz="1150" dirty="0">
              <a:solidFill>
                <a:srgbClr val="000000"/>
              </a:solidFill>
              <a:latin typeface="Arial"/>
              <a:ea typeface="Arial"/>
              <a:cs typeface="Arial"/>
            </a:endParaRPr>
          </a:p>
        </p:txBody>
      </p:sp>
      <p:cxnSp>
        <p:nvCxnSpPr>
          <p:cNvPr id="207" name="Google Shape;207;p11"/>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08" name="Google Shape;208;p11"/>
          <p:cNvPicPr/>
          <p:nvPr/>
        </p:nvPicPr>
        <p:blipFill>
          <a:blip r:embed="rId2">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3" name="Google Shape;213;p12"/>
          <p:cNvPicPr/>
          <p:nvPr/>
        </p:nvPicPr>
        <p:blipFill>
          <a:blip r:embed="rId2">
            <a:alphaModFix/>
          </a:blip>
          <a:srcRect r="1299" b="1224"/>
          <a:stretch/>
        </p:blipFill>
        <p:spPr bwMode="auto">
          <a:xfrm>
            <a:off x="9469303" y="3986108"/>
            <a:ext cx="722710" cy="1323039"/>
          </a:xfrm>
          <a:prstGeom prst="rect">
            <a:avLst/>
          </a:prstGeom>
          <a:noFill/>
          <a:ln>
            <a:noFill/>
          </a:ln>
        </p:spPr>
      </p:pic>
      <p:pic>
        <p:nvPicPr>
          <p:cNvPr id="214" name="Google Shape;214;p12"/>
          <p:cNvPicPr/>
          <p:nvPr/>
        </p:nvPicPr>
        <p:blipFill>
          <a:blip r:embed="rId3">
            <a:alphaModFix/>
          </a:blip>
          <a:srcRect r="253" b="328"/>
          <a:stretch/>
        </p:blipFill>
        <p:spPr bwMode="auto">
          <a:xfrm>
            <a:off x="1910303" y="4466218"/>
            <a:ext cx="2012968" cy="1685860"/>
          </a:xfrm>
          <a:prstGeom prst="rect">
            <a:avLst/>
          </a:prstGeom>
          <a:noFill/>
          <a:ln>
            <a:noFill/>
          </a:ln>
        </p:spPr>
      </p:pic>
      <p:sp>
        <p:nvSpPr>
          <p:cNvPr id="215" name="Google Shape;215;p12"/>
          <p:cNvSpPr txBox="1"/>
          <p:nvPr/>
        </p:nvSpPr>
        <p:spPr bwMode="auto">
          <a:xfrm>
            <a:off x="3503712" y="694538"/>
            <a:ext cx="5551013" cy="531812"/>
          </a:xfrm>
          <a:prstGeom prst="rect">
            <a:avLst/>
          </a:prstGeom>
          <a:noFill/>
          <a:ln>
            <a:noFill/>
          </a:ln>
        </p:spPr>
        <p:txBody>
          <a:bodyPr spcFirstLastPara="1" wrap="square" lIns="0" tIns="0" rIns="0" bIns="0" anchor="t" anchorCtr="0">
            <a:spAutoFit/>
          </a:bodyPr>
          <a:lstStyle/>
          <a:p>
            <a:pPr marL="0" marR="0" lvl="0" indent="0" algn="ctr">
              <a:lnSpc>
                <a:spcPct val="107999"/>
              </a:lnSpc>
              <a:spcBef>
                <a:spcPts val="0"/>
              </a:spcBef>
              <a:spcAft>
                <a:spcPts val="0"/>
              </a:spcAft>
              <a:buNone/>
              <a:defRPr/>
            </a:pPr>
            <a:r>
              <a:rPr lang="el-GR" sz="3200" dirty="0">
                <a:solidFill>
                  <a:srgbClr val="0C45A6"/>
                </a:solidFill>
                <a:latin typeface="Calibri"/>
                <a:ea typeface="Calibri"/>
                <a:cs typeface="Calibri"/>
              </a:rPr>
              <a:t>Σχεδιασμός έργου (9)</a:t>
            </a:r>
            <a:endParaRPr lang="el-GR" sz="3200" dirty="0"/>
          </a:p>
        </p:txBody>
      </p:sp>
      <p:sp>
        <p:nvSpPr>
          <p:cNvPr id="216" name="Google Shape;216;p12"/>
          <p:cNvSpPr txBox="1"/>
          <p:nvPr/>
        </p:nvSpPr>
        <p:spPr bwMode="auto">
          <a:xfrm>
            <a:off x="1746167" y="1770519"/>
            <a:ext cx="3171825" cy="441659"/>
          </a:xfrm>
          <a:prstGeom prst="rect">
            <a:avLst/>
          </a:prstGeom>
          <a:noFill/>
          <a:ln>
            <a:noFill/>
          </a:ln>
        </p:spPr>
        <p:txBody>
          <a:bodyPr spcFirstLastPara="1" wrap="square" lIns="0" tIns="0" rIns="0" bIns="0" anchor="t" anchorCtr="0">
            <a:spAutoFit/>
          </a:bodyPr>
          <a:lstStyle/>
          <a:p>
            <a:pPr marL="0" marR="0" lvl="0" indent="0" algn="l">
              <a:lnSpc>
                <a:spcPct val="139961"/>
              </a:lnSpc>
              <a:spcBef>
                <a:spcPts val="0"/>
              </a:spcBef>
              <a:spcAft>
                <a:spcPts val="0"/>
              </a:spcAft>
              <a:buNone/>
              <a:defRPr/>
            </a:pPr>
            <a:r>
              <a:rPr lang="el-GR" sz="2050" dirty="0">
                <a:solidFill>
                  <a:srgbClr val="0C45A6"/>
                </a:solidFill>
                <a:latin typeface="Calibri"/>
                <a:ea typeface="Calibri"/>
                <a:cs typeface="Calibri"/>
              </a:rPr>
              <a:t>Προσδιορισμός των Δεικτών</a:t>
            </a:r>
            <a:endParaRPr dirty="0"/>
          </a:p>
        </p:txBody>
      </p:sp>
      <p:sp>
        <p:nvSpPr>
          <p:cNvPr id="217" name="Google Shape;217;p12"/>
          <p:cNvSpPr txBox="1"/>
          <p:nvPr/>
        </p:nvSpPr>
        <p:spPr bwMode="auto">
          <a:xfrm>
            <a:off x="1750541" y="2228850"/>
            <a:ext cx="4345460" cy="2229841"/>
          </a:xfrm>
          <a:prstGeom prst="rect">
            <a:avLst/>
          </a:prstGeom>
          <a:noFill/>
          <a:ln>
            <a:noFill/>
          </a:ln>
        </p:spPr>
        <p:txBody>
          <a:bodyPr spcFirstLastPara="1" wrap="square" lIns="0" tIns="0" rIns="0" bIns="0" anchor="t" anchorCtr="0">
            <a:spAutoFit/>
          </a:bodyPr>
          <a:lstStyle/>
          <a:p>
            <a:pPr marL="0" marR="0" lvl="0" indent="0" algn="just">
              <a:lnSpc>
                <a:spcPct val="139911"/>
              </a:lnSpc>
              <a:spcBef>
                <a:spcPts val="0"/>
              </a:spcBef>
              <a:spcAft>
                <a:spcPts val="0"/>
              </a:spcAft>
              <a:buNone/>
              <a:defRPr/>
            </a:pPr>
            <a:r>
              <a:rPr lang="el-GR" sz="1150" dirty="0">
                <a:solidFill>
                  <a:srgbClr val="000000"/>
                </a:solidFill>
                <a:latin typeface="Calibri"/>
                <a:ea typeface="Calibri"/>
                <a:cs typeface="Calibri"/>
              </a:rPr>
              <a:t>Δείκτες</a:t>
            </a:r>
          </a:p>
          <a:p>
            <a:pPr marL="0" marR="0" lvl="0" indent="0" algn="just">
              <a:lnSpc>
                <a:spcPct val="139911"/>
              </a:lnSpc>
              <a:spcBef>
                <a:spcPts val="0"/>
              </a:spcBef>
              <a:spcAft>
                <a:spcPts val="0"/>
              </a:spcAft>
              <a:buNone/>
              <a:defRPr/>
            </a:pPr>
            <a:r>
              <a:rPr lang="el-GR" sz="1150" dirty="0">
                <a:solidFill>
                  <a:srgbClr val="000000"/>
                </a:solidFill>
                <a:latin typeface="Calibri"/>
                <a:ea typeface="Calibri"/>
                <a:cs typeface="Calibri"/>
              </a:rPr>
              <a:t>...είναι παράμετροι που έχουν επιλεγεί για να απεικονίσουν ένα συγκεκριμένο, συχνά μη άμεσα μετρήσιμο και πολύπλοκο ζήτημα</a:t>
            </a:r>
          </a:p>
          <a:p>
            <a:pPr marL="0" marR="0" lvl="0" indent="0" algn="just">
              <a:lnSpc>
                <a:spcPct val="139911"/>
              </a:lnSpc>
              <a:spcBef>
                <a:spcPts val="0"/>
              </a:spcBef>
              <a:spcAft>
                <a:spcPts val="0"/>
              </a:spcAft>
              <a:buNone/>
              <a:defRPr/>
            </a:pPr>
            <a:r>
              <a:rPr lang="el-GR" sz="1150" dirty="0">
                <a:solidFill>
                  <a:srgbClr val="000000"/>
                </a:solidFill>
                <a:latin typeface="Calibri"/>
                <a:ea typeface="Calibri"/>
                <a:cs typeface="Calibri"/>
              </a:rPr>
              <a:t>...λένε με τι μπορεί να παρατηρηθεί ή να μετρηθεί μια αλλαγή ( μέτρο σύγκρισης)</a:t>
            </a:r>
          </a:p>
          <a:p>
            <a:pPr marL="0" marR="0" lvl="0" indent="0" algn="just">
              <a:lnSpc>
                <a:spcPct val="139911"/>
              </a:lnSpc>
              <a:spcBef>
                <a:spcPts val="0"/>
              </a:spcBef>
              <a:spcAft>
                <a:spcPts val="0"/>
              </a:spcAft>
              <a:buNone/>
              <a:defRPr/>
            </a:pPr>
            <a:r>
              <a:rPr lang="el-GR" sz="1150" u="sng" dirty="0">
                <a:solidFill>
                  <a:srgbClr val="000000"/>
                </a:solidFill>
                <a:latin typeface="Calibri"/>
                <a:ea typeface="Calibri"/>
                <a:cs typeface="Calibri"/>
              </a:rPr>
              <a:t>Ποσοτικοί δείκτες </a:t>
            </a:r>
            <a:r>
              <a:rPr lang="el-GR" sz="1150" dirty="0">
                <a:solidFill>
                  <a:srgbClr val="000000"/>
                </a:solidFill>
                <a:latin typeface="Calibri"/>
                <a:ea typeface="Calibri"/>
                <a:cs typeface="Calibri"/>
              </a:rPr>
              <a:t>με μια τιμή απόδοσης: </a:t>
            </a:r>
          </a:p>
          <a:p>
            <a:pPr marL="0" marR="0" lvl="0" indent="0" algn="just">
              <a:lnSpc>
                <a:spcPct val="139911"/>
              </a:lnSpc>
              <a:spcBef>
                <a:spcPts val="0"/>
              </a:spcBef>
              <a:spcAft>
                <a:spcPts val="0"/>
              </a:spcAft>
              <a:buNone/>
              <a:defRPr/>
            </a:pPr>
            <a:r>
              <a:rPr lang="el-GR" sz="1150" dirty="0">
                <a:solidFill>
                  <a:srgbClr val="000000"/>
                </a:solidFill>
                <a:latin typeface="Calibri"/>
                <a:ea typeface="Calibri"/>
                <a:cs typeface="Calibri"/>
              </a:rPr>
              <a:t>XY τοις εκατό όσων εκπαιδεύτηκαν βρήκαν δουλειά </a:t>
            </a:r>
          </a:p>
          <a:p>
            <a:pPr marL="0" marR="0" lvl="0" indent="0" algn="just">
              <a:lnSpc>
                <a:spcPct val="139911"/>
              </a:lnSpc>
              <a:spcBef>
                <a:spcPts val="0"/>
              </a:spcBef>
              <a:spcAft>
                <a:spcPts val="0"/>
              </a:spcAft>
              <a:buNone/>
              <a:defRPr/>
            </a:pPr>
            <a:r>
              <a:rPr lang="el-GR" sz="1150" u="sng" dirty="0">
                <a:solidFill>
                  <a:srgbClr val="000000"/>
                </a:solidFill>
                <a:latin typeface="Calibri"/>
                <a:ea typeface="Calibri"/>
                <a:cs typeface="Calibri"/>
              </a:rPr>
              <a:t>Ποιοτικοί δείκτες </a:t>
            </a:r>
            <a:r>
              <a:rPr lang="el-GR" sz="1150" dirty="0">
                <a:solidFill>
                  <a:srgbClr val="000000"/>
                </a:solidFill>
                <a:latin typeface="Calibri"/>
                <a:ea typeface="Calibri"/>
                <a:cs typeface="Calibri"/>
              </a:rPr>
              <a:t>με τιμή απόδοσης:</a:t>
            </a:r>
          </a:p>
          <a:p>
            <a:pPr marL="0" marR="0" lvl="0" indent="0" algn="just">
              <a:lnSpc>
                <a:spcPct val="139911"/>
              </a:lnSpc>
              <a:spcBef>
                <a:spcPts val="0"/>
              </a:spcBef>
              <a:spcAft>
                <a:spcPts val="0"/>
              </a:spcAft>
              <a:buNone/>
              <a:defRPr/>
            </a:pPr>
            <a:r>
              <a:rPr lang="el-GR" sz="1150" dirty="0">
                <a:solidFill>
                  <a:srgbClr val="000000"/>
                </a:solidFill>
                <a:latin typeface="Calibri"/>
                <a:ea typeface="Calibri"/>
                <a:cs typeface="Calibri"/>
              </a:rPr>
              <a:t>XY λένε ότι βρήκαν καλύτερη δουλειά </a:t>
            </a:r>
          </a:p>
        </p:txBody>
      </p:sp>
      <p:sp>
        <p:nvSpPr>
          <p:cNvPr id="218" name="Google Shape;218;p12"/>
          <p:cNvSpPr txBox="1"/>
          <p:nvPr/>
        </p:nvSpPr>
        <p:spPr bwMode="auto">
          <a:xfrm>
            <a:off x="6600056" y="1848740"/>
            <a:ext cx="4262678" cy="1895904"/>
          </a:xfrm>
          <a:prstGeom prst="rect">
            <a:avLst/>
          </a:prstGeom>
          <a:noFill/>
          <a:ln>
            <a:noFill/>
          </a:ln>
        </p:spPr>
        <p:txBody>
          <a:bodyPr spcFirstLastPara="1" wrap="square" lIns="0" tIns="0" rIns="0" bIns="0" anchor="t" anchorCtr="0">
            <a:spAutoFit/>
          </a:bodyPr>
          <a:lstStyle/>
          <a:p>
            <a:pPr marL="0" marR="0" lvl="0" indent="0" algn="l">
              <a:lnSpc>
                <a:spcPct val="140000"/>
              </a:lnSpc>
              <a:spcBef>
                <a:spcPts val="0"/>
              </a:spcBef>
              <a:spcAft>
                <a:spcPts val="0"/>
              </a:spcAft>
              <a:buNone/>
              <a:defRPr/>
            </a:pPr>
            <a:r>
              <a:rPr lang="el-GR" sz="1100" dirty="0">
                <a:solidFill>
                  <a:srgbClr val="000000"/>
                </a:solidFill>
                <a:latin typeface="Calibri"/>
                <a:ea typeface="Calibri"/>
                <a:cs typeface="Calibri"/>
              </a:rPr>
              <a:t>Οι δείκτες πρέπει να είναι SMART:</a:t>
            </a:r>
          </a:p>
          <a:p>
            <a:pPr marL="171450" marR="0" lvl="0" indent="-171450" algn="l">
              <a:lnSpc>
                <a:spcPct val="140000"/>
              </a:lnSpc>
              <a:spcBef>
                <a:spcPts val="0"/>
              </a:spcBef>
              <a:spcAft>
                <a:spcPts val="0"/>
              </a:spcAft>
              <a:buFont typeface="Arial" panose="020B0604020202020204" pitchFamily="34" charset="0"/>
              <a:buChar char="•"/>
              <a:defRPr/>
            </a:pPr>
            <a:r>
              <a:rPr lang="el-GR" sz="1100" dirty="0">
                <a:solidFill>
                  <a:srgbClr val="000000"/>
                </a:solidFill>
                <a:latin typeface="Calibri"/>
                <a:ea typeface="Calibri"/>
                <a:cs typeface="Calibri"/>
              </a:rPr>
              <a:t>Συγκεκριμένοι</a:t>
            </a:r>
            <a:r>
              <a:rPr lang="el-GR" sz="1100" dirty="0">
                <a:latin typeface="Calibri"/>
                <a:ea typeface="Calibri"/>
                <a:cs typeface="Calibri"/>
              </a:rPr>
              <a:t> </a:t>
            </a:r>
            <a:r>
              <a:rPr lang="el-GR" sz="1100" dirty="0">
                <a:solidFill>
                  <a:srgbClr val="000000"/>
                </a:solidFill>
                <a:latin typeface="Calibri"/>
                <a:ea typeface="Calibri"/>
                <a:cs typeface="Calibri"/>
              </a:rPr>
              <a:t>όσον αφορά την ποιότητα και την ποσότητα</a:t>
            </a:r>
          </a:p>
          <a:p>
            <a:pPr marL="171450" marR="0" lvl="0" indent="-171450" algn="l">
              <a:lnSpc>
                <a:spcPct val="140000"/>
              </a:lnSpc>
              <a:spcBef>
                <a:spcPts val="0"/>
              </a:spcBef>
              <a:spcAft>
                <a:spcPts val="0"/>
              </a:spcAft>
              <a:buFont typeface="Arial" panose="020B0604020202020204" pitchFamily="34" charset="0"/>
              <a:buChar char="•"/>
              <a:defRPr/>
            </a:pPr>
            <a:r>
              <a:rPr lang="el-GR" sz="1100" dirty="0">
                <a:solidFill>
                  <a:srgbClr val="000000"/>
                </a:solidFill>
                <a:latin typeface="Calibri"/>
                <a:ea typeface="Calibri"/>
                <a:cs typeface="Calibri"/>
              </a:rPr>
              <a:t>Μετρήσιμοι</a:t>
            </a:r>
            <a:r>
              <a:rPr lang="el-GR" sz="1100" dirty="0">
                <a:latin typeface="Calibri"/>
                <a:ea typeface="Calibri"/>
                <a:cs typeface="Calibri"/>
              </a:rPr>
              <a:t> </a:t>
            </a:r>
            <a:r>
              <a:rPr lang="el-GR" sz="1100" dirty="0">
                <a:solidFill>
                  <a:srgbClr val="000000"/>
                </a:solidFill>
                <a:latin typeface="Calibri"/>
                <a:ea typeface="Calibri"/>
                <a:cs typeface="Calibri"/>
              </a:rPr>
              <a:t>με εύλογη προσπάθεια</a:t>
            </a:r>
          </a:p>
          <a:p>
            <a:pPr marL="171450" marR="0" lvl="0" indent="-171450" algn="l">
              <a:lnSpc>
                <a:spcPct val="140000"/>
              </a:lnSpc>
              <a:spcBef>
                <a:spcPts val="0"/>
              </a:spcBef>
              <a:spcAft>
                <a:spcPts val="0"/>
              </a:spcAft>
              <a:buFont typeface="Arial" panose="020B0604020202020204" pitchFamily="34" charset="0"/>
              <a:buChar char="•"/>
              <a:defRPr/>
            </a:pPr>
            <a:r>
              <a:rPr lang="el-GR" sz="1100" dirty="0">
                <a:solidFill>
                  <a:srgbClr val="000000"/>
                </a:solidFill>
                <a:latin typeface="Calibri"/>
                <a:ea typeface="Calibri"/>
                <a:cs typeface="Calibri"/>
              </a:rPr>
              <a:t>Διαθέσιμοι</a:t>
            </a:r>
            <a:r>
              <a:rPr lang="el-GR" sz="1100" dirty="0">
                <a:latin typeface="Calibri"/>
                <a:ea typeface="Calibri"/>
                <a:cs typeface="Calibri"/>
              </a:rPr>
              <a:t> </a:t>
            </a:r>
            <a:r>
              <a:rPr lang="el-GR" sz="1100" dirty="0">
                <a:solidFill>
                  <a:srgbClr val="000000"/>
                </a:solidFill>
                <a:latin typeface="Calibri"/>
                <a:ea typeface="Calibri"/>
                <a:cs typeface="Calibri"/>
              </a:rPr>
              <a:t>από υπάρχουσα πηγή</a:t>
            </a:r>
          </a:p>
          <a:p>
            <a:pPr marL="171450" marR="0" lvl="0" indent="-171450" algn="l">
              <a:lnSpc>
                <a:spcPct val="140000"/>
              </a:lnSpc>
              <a:spcBef>
                <a:spcPts val="0"/>
              </a:spcBef>
              <a:spcAft>
                <a:spcPts val="0"/>
              </a:spcAft>
              <a:buFont typeface="Arial" panose="020B0604020202020204" pitchFamily="34" charset="0"/>
              <a:buChar char="•"/>
              <a:defRPr/>
            </a:pPr>
            <a:r>
              <a:rPr lang="el-GR" sz="1100" dirty="0">
                <a:solidFill>
                  <a:srgbClr val="000000"/>
                </a:solidFill>
                <a:latin typeface="Calibri"/>
                <a:ea typeface="Calibri"/>
                <a:cs typeface="Calibri"/>
              </a:rPr>
              <a:t>Σχετικοί: σημαντικοί για αυτό που υποτίθεται ότι μετρούν και σε σχέση με το επίπεδο της λογικής του έργου (τύπος δείκτη)</a:t>
            </a:r>
          </a:p>
          <a:p>
            <a:pPr marL="171450" marR="0" lvl="0" indent="-171450" algn="l">
              <a:lnSpc>
                <a:spcPct val="140000"/>
              </a:lnSpc>
              <a:spcBef>
                <a:spcPts val="0"/>
              </a:spcBef>
              <a:spcAft>
                <a:spcPts val="0"/>
              </a:spcAft>
              <a:buFont typeface="Arial" panose="020B0604020202020204" pitchFamily="34" charset="0"/>
              <a:buChar char="•"/>
              <a:defRPr/>
            </a:pPr>
            <a:r>
              <a:rPr lang="el-GR" sz="1100" dirty="0">
                <a:solidFill>
                  <a:srgbClr val="000000"/>
                </a:solidFill>
                <a:latin typeface="Calibri"/>
                <a:ea typeface="Calibri"/>
                <a:cs typeface="Calibri"/>
              </a:rPr>
              <a:t>Έγκαιροι:  χρήσιμοι σε εύλογο χρονικό διάστημα για τη διαχείριση του έργου.</a:t>
            </a:r>
          </a:p>
        </p:txBody>
      </p:sp>
      <p:sp>
        <p:nvSpPr>
          <p:cNvPr id="219" name="Google Shape;219;p12"/>
          <p:cNvSpPr txBox="1"/>
          <p:nvPr/>
        </p:nvSpPr>
        <p:spPr bwMode="auto">
          <a:xfrm>
            <a:off x="1040027" y="6235277"/>
            <a:ext cx="5766487" cy="548420"/>
          </a:xfrm>
          <a:prstGeom prst="rect">
            <a:avLst/>
          </a:prstGeom>
          <a:noFill/>
          <a:ln>
            <a:noFill/>
          </a:ln>
        </p:spPr>
        <p:txBody>
          <a:bodyPr spcFirstLastPara="1" wrap="square" lIns="0" tIns="0" rIns="0" bIns="0" anchor="t" anchorCtr="0">
            <a:spAutoFit/>
          </a:bodyPr>
          <a:lstStyle/>
          <a:p>
            <a:pPr marL="0" marR="0" lvl="0" indent="0" algn="l">
              <a:lnSpc>
                <a:spcPct val="108000"/>
              </a:lnSpc>
              <a:spcBef>
                <a:spcPts val="0"/>
              </a:spcBef>
              <a:spcAft>
                <a:spcPts val="0"/>
              </a:spcAft>
              <a:buNone/>
              <a:defRPr/>
            </a:pPr>
            <a:r>
              <a:rPr lang="el-GR" sz="1100" dirty="0">
                <a:solidFill>
                  <a:srgbClr val="0C45A6"/>
                </a:solidFill>
                <a:latin typeface="Calibri"/>
                <a:ea typeface="Calibri"/>
                <a:cs typeface="Calibri"/>
              </a:rPr>
              <a:t>Παράδειγμα δείκτη:</a:t>
            </a:r>
          </a:p>
          <a:p>
            <a:pPr marL="0" marR="0" lvl="0" indent="0" algn="l">
              <a:lnSpc>
                <a:spcPct val="108000"/>
              </a:lnSpc>
              <a:spcBef>
                <a:spcPts val="0"/>
              </a:spcBef>
              <a:spcAft>
                <a:spcPts val="0"/>
              </a:spcAft>
              <a:buNone/>
              <a:defRPr/>
            </a:pPr>
            <a:r>
              <a:rPr lang="el-GR" sz="1100" dirty="0">
                <a:solidFill>
                  <a:srgbClr val="0C45A6"/>
                </a:solidFill>
                <a:latin typeface="Calibri"/>
                <a:ea typeface="Calibri"/>
                <a:cs typeface="Calibri"/>
              </a:rPr>
              <a:t>100 μικροί παραγωγοί και 50 γυναίκες παραγωγοί στο Mzuzu έχουν αυξήσει την παραγωγή αλεύρου μπανάνας κατά 25% ετησίως, επιτυγχάνοντας εξαγωγική ποιότητα από το 2ο έτος παραγωγής.</a:t>
            </a:r>
          </a:p>
        </p:txBody>
      </p:sp>
      <p:sp>
        <p:nvSpPr>
          <p:cNvPr id="220" name="Google Shape;220;p12"/>
          <p:cNvSpPr txBox="1"/>
          <p:nvPr/>
        </p:nvSpPr>
        <p:spPr bwMode="auto">
          <a:xfrm>
            <a:off x="5428322" y="3932529"/>
            <a:ext cx="4402336" cy="1809726"/>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l-GR" sz="1400" dirty="0">
                <a:solidFill>
                  <a:schemeClr val="dk1"/>
                </a:solidFill>
                <a:latin typeface="Calibri"/>
                <a:ea typeface="Calibri"/>
                <a:cs typeface="Calibri"/>
              </a:rPr>
              <a:t>Τι πληροφορίες περιέχει ένας δείκτης;</a:t>
            </a:r>
          </a:p>
          <a:p>
            <a:pPr marL="285750" marR="0" lvl="0" indent="-285750" algn="l">
              <a:lnSpc>
                <a:spcPct val="140042"/>
              </a:lnSpc>
              <a:spcBef>
                <a:spcPts val="0"/>
              </a:spcBef>
              <a:spcAft>
                <a:spcPts val="0"/>
              </a:spcAft>
              <a:buFont typeface="Arial" panose="020B0604020202020204" pitchFamily="34" charset="0"/>
              <a:buChar char="•"/>
              <a:defRPr/>
            </a:pPr>
            <a:r>
              <a:rPr lang="el-GR" sz="1400" dirty="0">
                <a:solidFill>
                  <a:schemeClr val="dk1"/>
                </a:solidFill>
                <a:latin typeface="Calibri"/>
                <a:ea typeface="Calibri"/>
                <a:cs typeface="Calibri"/>
              </a:rPr>
              <a:t>Αναφορά στο θέμα: (π.χ. ομάδα-στόχος)</a:t>
            </a:r>
          </a:p>
          <a:p>
            <a:pPr marL="285750" marR="0" lvl="0" indent="-285750" algn="l">
              <a:lnSpc>
                <a:spcPct val="140042"/>
              </a:lnSpc>
              <a:spcBef>
                <a:spcPts val="0"/>
              </a:spcBef>
              <a:spcAft>
                <a:spcPts val="0"/>
              </a:spcAft>
              <a:buFont typeface="Arial" panose="020B0604020202020204" pitchFamily="34" charset="0"/>
              <a:buChar char="•"/>
              <a:defRPr/>
            </a:pPr>
            <a:r>
              <a:rPr lang="el-GR" sz="1400" dirty="0">
                <a:solidFill>
                  <a:schemeClr val="dk1"/>
                </a:solidFill>
                <a:latin typeface="Calibri"/>
                <a:ea typeface="Calibri"/>
                <a:cs typeface="Calibri"/>
              </a:rPr>
              <a:t>Χωρική αναφορά: Πού; (π.χ. περιοχή)</a:t>
            </a:r>
          </a:p>
          <a:p>
            <a:pPr marL="285750" marR="0" lvl="0" indent="-285750" algn="l">
              <a:lnSpc>
                <a:spcPct val="140042"/>
              </a:lnSpc>
              <a:spcBef>
                <a:spcPts val="0"/>
              </a:spcBef>
              <a:spcAft>
                <a:spcPts val="0"/>
              </a:spcAft>
              <a:buFont typeface="Arial" panose="020B0604020202020204" pitchFamily="34" charset="0"/>
              <a:buChar char="•"/>
              <a:defRPr/>
            </a:pPr>
            <a:r>
              <a:rPr lang="el-GR" sz="1400" dirty="0">
                <a:solidFill>
                  <a:schemeClr val="dk1"/>
                </a:solidFill>
                <a:latin typeface="Calibri"/>
                <a:ea typeface="Calibri"/>
                <a:cs typeface="Calibri"/>
              </a:rPr>
              <a:t>Χρονική αναφορά: Πότε/πόσο καιρό;</a:t>
            </a:r>
          </a:p>
          <a:p>
            <a:pPr marL="285750" marR="0" lvl="0" indent="-285750" algn="l">
              <a:lnSpc>
                <a:spcPct val="140042"/>
              </a:lnSpc>
              <a:spcBef>
                <a:spcPts val="0"/>
              </a:spcBef>
              <a:spcAft>
                <a:spcPts val="0"/>
              </a:spcAft>
              <a:buFont typeface="Arial" panose="020B0604020202020204" pitchFamily="34" charset="0"/>
              <a:buChar char="•"/>
              <a:defRPr/>
            </a:pPr>
            <a:r>
              <a:rPr lang="el-GR" sz="1400" dirty="0">
                <a:solidFill>
                  <a:schemeClr val="dk1"/>
                </a:solidFill>
                <a:latin typeface="Calibri"/>
                <a:ea typeface="Calibri"/>
                <a:cs typeface="Calibri"/>
              </a:rPr>
              <a:t>Ποσότητα:  Πόσο/πόσα;</a:t>
            </a:r>
          </a:p>
          <a:p>
            <a:pPr marL="285750" marR="0" lvl="0" indent="-285750" algn="l">
              <a:lnSpc>
                <a:spcPct val="140042"/>
              </a:lnSpc>
              <a:spcBef>
                <a:spcPts val="0"/>
              </a:spcBef>
              <a:spcAft>
                <a:spcPts val="0"/>
              </a:spcAft>
              <a:buFont typeface="Arial" panose="020B0604020202020204" pitchFamily="34" charset="0"/>
              <a:buChar char="•"/>
              <a:defRPr/>
            </a:pPr>
            <a:r>
              <a:rPr lang="el-GR" sz="1400" dirty="0">
                <a:solidFill>
                  <a:schemeClr val="dk1"/>
                </a:solidFill>
                <a:latin typeface="Calibri"/>
                <a:ea typeface="Calibri"/>
                <a:cs typeface="Calibri"/>
              </a:rPr>
              <a:t>Ποιότητα: Πόσο καλό/ποιο κριτήριο αλλάζει;</a:t>
            </a:r>
          </a:p>
        </p:txBody>
      </p:sp>
      <p:sp>
        <p:nvSpPr>
          <p:cNvPr id="221" name="Google Shape;221;p12"/>
          <p:cNvSpPr txBox="1"/>
          <p:nvPr/>
        </p:nvSpPr>
        <p:spPr bwMode="auto">
          <a:xfrm>
            <a:off x="7149026" y="6164275"/>
            <a:ext cx="25044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Calibri"/>
                <a:ea typeface="Calibri"/>
                <a:cs typeface="Calibri"/>
              </a:rPr>
              <a:t>Πηγή</a:t>
            </a:r>
            <a:r>
              <a:rPr lang="en-US" sz="1150" dirty="0">
                <a:solidFill>
                  <a:srgbClr val="000000"/>
                </a:solidFill>
                <a:latin typeface="Calibri"/>
                <a:ea typeface="Calibri"/>
                <a:cs typeface="Calibri"/>
              </a:rPr>
              <a:t>: https://www.nord-sued-bruecken.de/foerderung/foerderprogramme/in-sdg.html</a:t>
            </a:r>
            <a:endParaRPr sz="1150" dirty="0">
              <a:solidFill>
                <a:srgbClr val="000000"/>
              </a:solidFill>
              <a:latin typeface="Calibri"/>
              <a:ea typeface="Calibri"/>
              <a:cs typeface="Calibri"/>
            </a:endParaRPr>
          </a:p>
        </p:txBody>
      </p:sp>
      <p:cxnSp>
        <p:nvCxnSpPr>
          <p:cNvPr id="222" name="Google Shape;222;p12"/>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23" name="Google Shape;223;p12"/>
          <p:cNvPicPr/>
          <p:nvPr/>
        </p:nvPicPr>
        <p:blipFill>
          <a:blip r:embed="rId4">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8" name="Google Shape;228;p13"/>
          <p:cNvSpPr txBox="1"/>
          <p:nvPr/>
        </p:nvSpPr>
        <p:spPr bwMode="auto">
          <a:xfrm>
            <a:off x="1550263" y="1477167"/>
            <a:ext cx="6027900" cy="3877985"/>
          </a:xfrm>
          <a:prstGeom prst="rect">
            <a:avLst/>
          </a:prstGeom>
          <a:noFill/>
          <a:ln>
            <a:noFill/>
          </a:ln>
        </p:spPr>
        <p:txBody>
          <a:bodyPr spcFirstLastPara="1" wrap="square" lIns="0" tIns="0" rIns="0" bIns="0" anchor="t" anchorCtr="0">
            <a:spAutoFit/>
          </a:bodyPr>
          <a:lstStyle/>
          <a:p>
            <a:pPr marL="0" marR="0" lvl="0" indent="0" algn="just">
              <a:lnSpc>
                <a:spcPct val="105013"/>
              </a:lnSpc>
              <a:spcBef>
                <a:spcPts val="0"/>
              </a:spcBef>
              <a:spcAft>
                <a:spcPts val="0"/>
              </a:spcAft>
              <a:buNone/>
              <a:defRPr/>
            </a:pPr>
            <a:r>
              <a:rPr lang="el-GR" sz="1600" dirty="0">
                <a:solidFill>
                  <a:schemeClr val="accent1">
                    <a:lumMod val="50000"/>
                  </a:schemeClr>
                </a:solidFill>
                <a:latin typeface="Calibri"/>
                <a:ea typeface="Calibri"/>
                <a:cs typeface="Calibri"/>
              </a:rPr>
              <a:t>4 τρόποι ανάπτυξης δεικτών:</a:t>
            </a:r>
          </a:p>
          <a:p>
            <a:pPr marL="0" marR="0" lvl="0" indent="0" algn="just">
              <a:lnSpc>
                <a:spcPct val="105013"/>
              </a:lnSpc>
              <a:spcBef>
                <a:spcPts val="0"/>
              </a:spcBef>
              <a:spcAft>
                <a:spcPts val="0"/>
              </a:spcAft>
              <a:buNone/>
              <a:defRPr/>
            </a:pPr>
            <a:r>
              <a:rPr lang="el-GR" sz="1600" dirty="0">
                <a:solidFill>
                  <a:schemeClr val="tx1"/>
                </a:solidFill>
                <a:latin typeface="Calibri"/>
                <a:ea typeface="Calibri"/>
                <a:cs typeface="Calibri"/>
              </a:rPr>
              <a:t>1. μέτρηση ή καταμέτρηση: (ακριβείς αριθμοί)</a:t>
            </a:r>
          </a:p>
          <a:p>
            <a:pPr marL="0" marR="0" lvl="0" indent="0" algn="just">
              <a:lnSpc>
                <a:spcPct val="105013"/>
              </a:lnSpc>
              <a:spcBef>
                <a:spcPts val="0"/>
              </a:spcBef>
              <a:spcAft>
                <a:spcPts val="0"/>
              </a:spcAft>
              <a:buNone/>
              <a:defRPr/>
            </a:pPr>
            <a:r>
              <a:rPr lang="el-GR" sz="1600" dirty="0">
                <a:solidFill>
                  <a:schemeClr val="tx1"/>
                </a:solidFill>
                <a:latin typeface="Calibri"/>
                <a:ea typeface="Calibri"/>
                <a:cs typeface="Calibri"/>
              </a:rPr>
              <a:t>Παράδειγμα: ζυγίστε τους ανθρώπους, δώστε το βάρος σε κιλά </a:t>
            </a:r>
          </a:p>
          <a:p>
            <a:pPr marL="0" marR="0" lvl="0" indent="0" algn="just">
              <a:lnSpc>
                <a:spcPct val="105013"/>
              </a:lnSpc>
              <a:spcBef>
                <a:spcPts val="0"/>
              </a:spcBef>
              <a:spcAft>
                <a:spcPts val="0"/>
              </a:spcAft>
              <a:buNone/>
              <a:defRPr/>
            </a:pPr>
            <a:r>
              <a:rPr lang="el-GR" sz="1600" dirty="0">
                <a:solidFill>
                  <a:schemeClr val="tx1"/>
                </a:solidFill>
                <a:latin typeface="Calibri"/>
                <a:ea typeface="Calibri"/>
                <a:cs typeface="Calibri"/>
              </a:rPr>
              <a:t>2. κλίμακα: (διαβαθμισμένη περιγραφή) </a:t>
            </a:r>
          </a:p>
          <a:p>
            <a:pPr marL="0" marR="0" lvl="0" indent="0" algn="just">
              <a:lnSpc>
                <a:spcPct val="105013"/>
              </a:lnSpc>
              <a:spcBef>
                <a:spcPts val="0"/>
              </a:spcBef>
              <a:spcAft>
                <a:spcPts val="0"/>
              </a:spcAft>
              <a:buNone/>
              <a:defRPr/>
            </a:pPr>
            <a:r>
              <a:rPr lang="el-GR" sz="1600" dirty="0">
                <a:solidFill>
                  <a:schemeClr val="tx1"/>
                </a:solidFill>
                <a:latin typeface="Calibri"/>
                <a:ea typeface="Calibri"/>
                <a:cs typeface="Calibri"/>
              </a:rPr>
              <a:t>Παράδειγμα: κλιμάκωση της συχνότητας των ασθενειών: </a:t>
            </a:r>
          </a:p>
          <a:p>
            <a:pPr marL="0" marR="0" lvl="0" indent="0" algn="just">
              <a:lnSpc>
                <a:spcPct val="105013"/>
              </a:lnSpc>
              <a:spcBef>
                <a:spcPts val="0"/>
              </a:spcBef>
              <a:spcAft>
                <a:spcPts val="0"/>
              </a:spcAft>
              <a:buNone/>
              <a:defRPr/>
            </a:pPr>
            <a:r>
              <a:rPr lang="el-GR" sz="1600" dirty="0">
                <a:solidFill>
                  <a:schemeClr val="tx1"/>
                </a:solidFill>
                <a:latin typeface="Calibri"/>
                <a:ea typeface="Calibri"/>
                <a:cs typeface="Calibri"/>
              </a:rPr>
              <a:t>πάντα - συχνά - μερικές φορές - σπάνια - ποτέ </a:t>
            </a:r>
          </a:p>
          <a:p>
            <a:pPr marL="0" marR="0" lvl="0" indent="0" algn="just">
              <a:lnSpc>
                <a:spcPct val="105013"/>
              </a:lnSpc>
              <a:spcBef>
                <a:spcPts val="0"/>
              </a:spcBef>
              <a:spcAft>
                <a:spcPts val="0"/>
              </a:spcAft>
              <a:buNone/>
              <a:defRPr/>
            </a:pPr>
            <a:r>
              <a:rPr lang="el-GR" sz="1600" dirty="0">
                <a:solidFill>
                  <a:schemeClr val="tx1"/>
                </a:solidFill>
                <a:latin typeface="Calibri"/>
                <a:ea typeface="Calibri"/>
                <a:cs typeface="Calibri"/>
              </a:rPr>
              <a:t>3. ταξινομήστε: (μη διαβαθμίσιμα χαρακτηριστικά) </a:t>
            </a:r>
          </a:p>
          <a:p>
            <a:pPr marL="0" marR="0" lvl="0" indent="0" algn="just">
              <a:lnSpc>
                <a:spcPct val="105013"/>
              </a:lnSpc>
              <a:spcBef>
                <a:spcPts val="0"/>
              </a:spcBef>
              <a:spcAft>
                <a:spcPts val="0"/>
              </a:spcAft>
              <a:buNone/>
              <a:defRPr/>
            </a:pPr>
            <a:r>
              <a:rPr lang="el-GR" sz="1600" dirty="0">
                <a:solidFill>
                  <a:schemeClr val="tx1"/>
                </a:solidFill>
                <a:latin typeface="Calibri"/>
                <a:ea typeface="Calibri"/>
                <a:cs typeface="Calibri"/>
              </a:rPr>
              <a:t>Παράδειγμα:  ΝΑΙ ή ΟΧΙ: "Είναι το παιδί σας άρρωστο σήμερα;" </a:t>
            </a:r>
          </a:p>
          <a:p>
            <a:pPr marL="0" marR="0" lvl="0" indent="0" algn="just">
              <a:lnSpc>
                <a:spcPct val="105013"/>
              </a:lnSpc>
              <a:spcBef>
                <a:spcPts val="0"/>
              </a:spcBef>
              <a:spcAft>
                <a:spcPts val="0"/>
              </a:spcAft>
              <a:buNone/>
              <a:defRPr/>
            </a:pPr>
            <a:r>
              <a:rPr lang="el-GR" sz="1600" dirty="0">
                <a:solidFill>
                  <a:schemeClr val="tx1"/>
                </a:solidFill>
                <a:latin typeface="Calibri"/>
                <a:ea typeface="Calibri"/>
                <a:cs typeface="Calibri"/>
              </a:rPr>
              <a:t>Παράδειγμα: ΓΥΝΑΙΚΑ ή ΑΝΔΡΑΣ: "Το συμβουλευτικό κέντρο διευθύνεται από γυναίκα ή από άνδρα;" </a:t>
            </a:r>
          </a:p>
          <a:p>
            <a:pPr marL="0" marR="0" lvl="0" indent="0" algn="just">
              <a:lnSpc>
                <a:spcPct val="105013"/>
              </a:lnSpc>
              <a:spcBef>
                <a:spcPts val="0"/>
              </a:spcBef>
              <a:spcAft>
                <a:spcPts val="0"/>
              </a:spcAft>
              <a:buNone/>
              <a:defRPr/>
            </a:pPr>
            <a:r>
              <a:rPr lang="el-GR" sz="1600" dirty="0">
                <a:solidFill>
                  <a:schemeClr val="tx1"/>
                </a:solidFill>
                <a:latin typeface="Calibri"/>
                <a:ea typeface="Calibri"/>
                <a:cs typeface="Calibri"/>
              </a:rPr>
              <a:t>4. Περιγράψτε ποιοτικά: (υποδειγματική περιγραφή μόνο με λέξεις) </a:t>
            </a:r>
          </a:p>
          <a:p>
            <a:pPr marL="0" marR="0" lvl="0" indent="0" algn="just">
              <a:lnSpc>
                <a:spcPct val="105013"/>
              </a:lnSpc>
              <a:spcBef>
                <a:spcPts val="0"/>
              </a:spcBef>
              <a:spcAft>
                <a:spcPts val="0"/>
              </a:spcAft>
              <a:buNone/>
              <a:defRPr/>
            </a:pPr>
            <a:r>
              <a:rPr lang="el-GR" sz="1600" dirty="0">
                <a:solidFill>
                  <a:schemeClr val="tx1"/>
                </a:solidFill>
                <a:latin typeface="Calibri"/>
                <a:ea typeface="Calibri"/>
                <a:cs typeface="Calibri"/>
              </a:rPr>
              <a:t>Παράδειγμα: Απλά περιγράψτε με λέξεις τι είναι σημαντικό στο πλαίσιο αυτού του δείκτη: "Μια ομάδα γυναικών από τη γειτονιά Χ του Μ. άρχισε να ψήνει ντόνατς από αλεύρι σόγιας για να τα πουλήσει στη γειτονιά Υ". </a:t>
            </a:r>
            <a:endParaRPr sz="1100" dirty="0">
              <a:solidFill>
                <a:schemeClr val="tx1"/>
              </a:solidFill>
            </a:endParaRPr>
          </a:p>
        </p:txBody>
      </p:sp>
      <p:sp>
        <p:nvSpPr>
          <p:cNvPr id="229" name="Google Shape;229;p13"/>
          <p:cNvSpPr txBox="1"/>
          <p:nvPr/>
        </p:nvSpPr>
        <p:spPr bwMode="auto">
          <a:xfrm>
            <a:off x="1971289" y="757238"/>
            <a:ext cx="5551013" cy="531812"/>
          </a:xfrm>
          <a:prstGeom prst="rect">
            <a:avLst/>
          </a:prstGeom>
          <a:noFill/>
          <a:ln>
            <a:noFill/>
          </a:ln>
        </p:spPr>
        <p:txBody>
          <a:bodyPr spcFirstLastPara="1" wrap="square" lIns="0" tIns="0" rIns="0" bIns="0" anchor="t" anchorCtr="0">
            <a:spAutoFit/>
          </a:bodyPr>
          <a:lstStyle/>
          <a:p>
            <a:pPr marL="0" marR="0" lvl="0" indent="0" algn="ctr">
              <a:lnSpc>
                <a:spcPct val="107999"/>
              </a:lnSpc>
              <a:spcBef>
                <a:spcPts val="0"/>
              </a:spcBef>
              <a:spcAft>
                <a:spcPts val="0"/>
              </a:spcAft>
              <a:buNone/>
              <a:defRPr/>
            </a:pPr>
            <a:r>
              <a:rPr lang="el-GR" sz="3200" dirty="0">
                <a:solidFill>
                  <a:srgbClr val="0C45A6"/>
                </a:solidFill>
                <a:latin typeface="Calibri"/>
                <a:ea typeface="Calibri"/>
                <a:cs typeface="Calibri"/>
              </a:rPr>
              <a:t>Σχεδιασμός έργου (10)</a:t>
            </a:r>
            <a:endParaRPr lang="el-GR" sz="3200" dirty="0"/>
          </a:p>
        </p:txBody>
      </p:sp>
      <p:sp>
        <p:nvSpPr>
          <p:cNvPr id="230" name="Google Shape;230;p13"/>
          <p:cNvSpPr txBox="1"/>
          <p:nvPr/>
        </p:nvSpPr>
        <p:spPr bwMode="auto">
          <a:xfrm>
            <a:off x="2910503" y="5914253"/>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Arial"/>
                <a:ea typeface="Arial"/>
                <a:cs typeface="Arial"/>
              </a:rPr>
              <a:t>Πηγή</a:t>
            </a:r>
            <a:r>
              <a:rPr lang="en-US" sz="1150" dirty="0">
                <a:solidFill>
                  <a:srgbClr val="000000"/>
                </a:solidFill>
                <a:latin typeface="Arial"/>
                <a:ea typeface="Arial"/>
                <a:cs typeface="Arial"/>
              </a:rPr>
              <a:t>: https://www.nord-sued-bruecken.de/foerderung/foerderprogramme/in-sdg.html</a:t>
            </a:r>
            <a:endParaRPr sz="1150" dirty="0">
              <a:solidFill>
                <a:srgbClr val="000000"/>
              </a:solidFill>
              <a:latin typeface="Arial"/>
              <a:ea typeface="Arial"/>
              <a:cs typeface="Arial"/>
            </a:endParaRPr>
          </a:p>
        </p:txBody>
      </p:sp>
      <p:cxnSp>
        <p:nvCxnSpPr>
          <p:cNvPr id="231" name="Google Shape;231;p13"/>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32" name="Google Shape;232;p13"/>
          <p:cNvPicPr/>
          <p:nvPr/>
        </p:nvPicPr>
        <p:blipFill>
          <a:blip r:embed="rId2">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43" name="Google Shape;243;p14"/>
          <p:cNvPicPr/>
          <p:nvPr/>
        </p:nvPicPr>
        <p:blipFill>
          <a:blip r:embed="rId2">
            <a:alphaModFix/>
          </a:blip>
          <a:srcRect/>
          <a:stretch/>
        </p:blipFill>
        <p:spPr bwMode="auto">
          <a:xfrm>
            <a:off x="9144000" y="5229225"/>
            <a:ext cx="3048000" cy="1628775"/>
          </a:xfrm>
          <a:prstGeom prst="rect">
            <a:avLst/>
          </a:prstGeom>
          <a:noFill/>
          <a:ln>
            <a:noFill/>
          </a:ln>
        </p:spPr>
      </p:pic>
      <p:sp>
        <p:nvSpPr>
          <p:cNvPr id="237" name="Google Shape;237;p14"/>
          <p:cNvSpPr txBox="1"/>
          <p:nvPr/>
        </p:nvSpPr>
        <p:spPr bwMode="auto">
          <a:xfrm>
            <a:off x="6869548" y="3968549"/>
            <a:ext cx="3584139" cy="2585323"/>
          </a:xfrm>
          <a:prstGeom prst="rect">
            <a:avLst/>
          </a:prstGeom>
          <a:noFill/>
          <a:ln>
            <a:noFill/>
          </a:ln>
        </p:spPr>
        <p:txBody>
          <a:bodyPr spcFirstLastPara="1" wrap="square" lIns="0" tIns="0" rIns="0" bIns="0" anchor="t" anchorCtr="0">
            <a:spAutoFit/>
          </a:bodyPr>
          <a:lstStyle/>
          <a:p>
            <a:pPr marL="0" marR="0" lvl="0" indent="0" algn="l">
              <a:lnSpc>
                <a:spcPct val="120056"/>
              </a:lnSpc>
              <a:spcBef>
                <a:spcPts val="0"/>
              </a:spcBef>
              <a:spcAft>
                <a:spcPts val="0"/>
              </a:spcAft>
              <a:buNone/>
              <a:defRPr/>
            </a:pPr>
            <a:r>
              <a:rPr lang="el-GR" sz="1400" dirty="0">
                <a:solidFill>
                  <a:srgbClr val="000000"/>
                </a:solidFill>
                <a:latin typeface="Calibri"/>
                <a:ea typeface="Calibri"/>
                <a:cs typeface="Calibri"/>
              </a:rPr>
              <a:t>Σχέδιο χρηματοδότησης/σχέδιο εσόδων</a:t>
            </a:r>
          </a:p>
          <a:p>
            <a:pPr marL="285750" marR="0" lvl="0" indent="-285750" algn="l">
              <a:lnSpc>
                <a:spcPct val="12005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δείχνει ποιος χρηματοδοτεί τι (μερίδιο του αιτούντος, άλλοι δωρητές/τρίτα κεφάλαια, οργανισμός στον οποίο υποβάλλεται αίτηση χρηματοδότησης).</a:t>
            </a:r>
          </a:p>
          <a:p>
            <a:pPr marL="285750" marR="0" lvl="0" indent="-285750" algn="l">
              <a:lnSpc>
                <a:spcPct val="12005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Εάν πολλοί χορηγοί χρηματοδοτούν ένα έργο → ίσα σχέδια κόστους και χρηματοδότησης.</a:t>
            </a:r>
          </a:p>
          <a:p>
            <a:pPr marL="285750" marR="0" lvl="0" indent="-285750" algn="l">
              <a:lnSpc>
                <a:spcPct val="12005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Χρήση εντύπων CoFi χορηγών → εναρμόνιση χορηγών</a:t>
            </a:r>
          </a:p>
        </p:txBody>
      </p:sp>
      <p:sp>
        <p:nvSpPr>
          <p:cNvPr id="238" name="Google Shape;238;p14"/>
          <p:cNvSpPr txBox="1"/>
          <p:nvPr/>
        </p:nvSpPr>
        <p:spPr bwMode="auto">
          <a:xfrm>
            <a:off x="6790766" y="1331590"/>
            <a:ext cx="3448609" cy="2559611"/>
          </a:xfrm>
          <a:prstGeom prst="rect">
            <a:avLst/>
          </a:prstGeom>
          <a:noFill/>
          <a:ln>
            <a:noFill/>
          </a:ln>
        </p:spPr>
        <p:txBody>
          <a:bodyPr spcFirstLastPara="1" wrap="square" lIns="0" tIns="0" rIns="0" bIns="0" anchor="t" anchorCtr="0">
            <a:spAutoFit/>
          </a:bodyPr>
          <a:lstStyle/>
          <a:p>
            <a:pPr marL="0" marR="0" lvl="0" indent="0" algn="l">
              <a:lnSpc>
                <a:spcPct val="108119"/>
              </a:lnSpc>
              <a:spcBef>
                <a:spcPts val="0"/>
              </a:spcBef>
              <a:spcAft>
                <a:spcPts val="0"/>
              </a:spcAft>
              <a:buNone/>
              <a:defRPr/>
            </a:pPr>
            <a:r>
              <a:rPr lang="el-GR" sz="1400" dirty="0">
                <a:solidFill>
                  <a:srgbClr val="000000"/>
                </a:solidFill>
                <a:latin typeface="Calibri"/>
                <a:ea typeface="Calibri"/>
                <a:cs typeface="Calibri"/>
              </a:rPr>
              <a:t>Σχέδιο δαπανών και εσόδων </a:t>
            </a:r>
          </a:p>
          <a:p>
            <a:pPr marL="285750" marR="0" lvl="0" indent="-285750" algn="l">
              <a:lnSpc>
                <a:spcPct val="108119"/>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όλες οι δαπάνες που πραγματοποιούνται για το έργο πρέπει να απεικονίζονται στο σχέδιο δαπανών και εσόδων </a:t>
            </a:r>
          </a:p>
          <a:p>
            <a:pPr marL="285750" marR="0" lvl="0" indent="-285750" algn="l">
              <a:lnSpc>
                <a:spcPct val="108119"/>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όταν υποβάλλεται αίτηση για δημόσια χρηματοδότηση, πρέπει να τηρούνται τα ανώτατα όρια (ομοσπονδιακός νόμος περί ταξιδιωτικών δαπανών, κλίμακα αμοιβών BAköV, απαγόρευση βελτίωσης, αίτηση υποβολής πρότασης... </a:t>
            </a:r>
            <a:r>
              <a:rPr lang="el-GR" sz="1400" u="sng" dirty="0">
                <a:solidFill>
                  <a:srgbClr val="000000"/>
                </a:solidFill>
                <a:latin typeface="Calibri"/>
                <a:ea typeface="Calibri"/>
                <a:cs typeface="Calibri"/>
              </a:rPr>
              <a:t>αυτό πρέπει να υιοθετηθεί σε εθνικό επίπεδο!)</a:t>
            </a:r>
          </a:p>
        </p:txBody>
      </p:sp>
      <p:sp>
        <p:nvSpPr>
          <p:cNvPr id="239" name="Google Shape;239;p14"/>
          <p:cNvSpPr txBox="1"/>
          <p:nvPr/>
        </p:nvSpPr>
        <p:spPr bwMode="auto">
          <a:xfrm>
            <a:off x="2652815" y="413573"/>
            <a:ext cx="5551013" cy="531812"/>
          </a:xfrm>
          <a:prstGeom prst="rect">
            <a:avLst/>
          </a:prstGeom>
          <a:noFill/>
          <a:ln>
            <a:noFill/>
          </a:ln>
        </p:spPr>
        <p:txBody>
          <a:bodyPr spcFirstLastPara="1" wrap="square" lIns="0" tIns="0" rIns="0" bIns="0" anchor="t" anchorCtr="0">
            <a:spAutoFit/>
          </a:bodyPr>
          <a:lstStyle/>
          <a:p>
            <a:pPr marL="0" marR="0" lvl="0" indent="0" algn="ctr">
              <a:lnSpc>
                <a:spcPct val="107999"/>
              </a:lnSpc>
              <a:spcBef>
                <a:spcPts val="0"/>
              </a:spcBef>
              <a:spcAft>
                <a:spcPts val="0"/>
              </a:spcAft>
              <a:buNone/>
              <a:defRPr/>
            </a:pPr>
            <a:r>
              <a:rPr lang="el-GR" sz="3200" dirty="0">
                <a:solidFill>
                  <a:srgbClr val="0C45A6"/>
                </a:solidFill>
                <a:latin typeface="Calibri"/>
                <a:ea typeface="Calibri"/>
                <a:cs typeface="Calibri"/>
              </a:rPr>
              <a:t>Σχεδιασμός έργου (11)</a:t>
            </a:r>
            <a:endParaRPr lang="el-GR" sz="3200" dirty="0"/>
          </a:p>
        </p:txBody>
      </p:sp>
      <p:sp>
        <p:nvSpPr>
          <p:cNvPr id="240" name="Google Shape;240;p14"/>
          <p:cNvSpPr txBox="1"/>
          <p:nvPr/>
        </p:nvSpPr>
        <p:spPr bwMode="auto">
          <a:xfrm>
            <a:off x="1605309" y="1706640"/>
            <a:ext cx="4736757" cy="4222694"/>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l-GR" sz="1400" dirty="0">
                <a:solidFill>
                  <a:srgbClr val="000000"/>
                </a:solidFill>
                <a:latin typeface="Calibri"/>
                <a:ea typeface="Calibri"/>
                <a:cs typeface="Calibri"/>
              </a:rPr>
              <a:t>Δραστηριότητες/επιτεύγματα</a:t>
            </a:r>
          </a:p>
          <a:p>
            <a:pPr marL="285750" marR="0" lvl="0" indent="-285750" algn="just">
              <a:lnSpc>
                <a:spcPct val="140042"/>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Όλες οι δραστηριότητες που πρέπει να πραγματοποιηθούν προκειμένου να επιτευχθεί ο στόχος  του έργου, δηλ: οργανωτική, σχετική με το περιεχόμενο και μεθοδολογική σύλληψη και σχεδιασμός (π.χ.: πρόγραμμα, ομιλητές, κύρια θέματα, ερωτήσεις, σημεία συζήτησης, μεθοδολογική προσέγγιση, παιδαγωγική αντίληψη, υπόβαθρο, ειδικά χαρακτηριστικά κ.λπ.) </a:t>
            </a:r>
          </a:p>
          <a:p>
            <a:pPr marL="285750" marR="0" lvl="0" indent="-285750" algn="just">
              <a:lnSpc>
                <a:spcPct val="140042"/>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Εταίροι συνεργασίας και δικτύωσης (ποιοι συμμετέχουν στην υλοποίηση των δραστηριοτήτων του προγράμματος και με ποια μορφή θα πρέπει να γίνει αυτή).</a:t>
            </a:r>
          </a:p>
          <a:p>
            <a:pPr marL="285750" marR="0" lvl="0" indent="-285750" algn="just">
              <a:lnSpc>
                <a:spcPct val="140042"/>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Εάν δεν είναι ακόμη δυνατό να γίνει δήλωση για ορισμένες πτυχές, διευκρινίστε και εξηγήστε τον περαιτέρω σχεδιασμό/αποφάσεις. </a:t>
            </a:r>
          </a:p>
        </p:txBody>
      </p:sp>
      <p:sp>
        <p:nvSpPr>
          <p:cNvPr id="241" name="Google Shape;241;p14"/>
          <p:cNvSpPr txBox="1"/>
          <p:nvPr/>
        </p:nvSpPr>
        <p:spPr bwMode="auto">
          <a:xfrm>
            <a:off x="1437503" y="6348344"/>
            <a:ext cx="3640634" cy="409343"/>
          </a:xfrm>
          <a:prstGeom prst="rect">
            <a:avLst/>
          </a:prstGeom>
          <a:noFill/>
          <a:ln>
            <a:noFill/>
          </a:ln>
        </p:spPr>
        <p:txBody>
          <a:bodyPr spcFirstLastPara="1" wrap="square" lIns="0" tIns="0" rIns="0" bIns="0" anchor="t" anchorCtr="0">
            <a:spAutoFit/>
          </a:bodyPr>
          <a:lstStyle/>
          <a:p>
            <a:pPr marL="0" marR="0" lvl="0" indent="0" algn="l">
              <a:lnSpc>
                <a:spcPct val="139978"/>
              </a:lnSpc>
              <a:spcBef>
                <a:spcPts val="0"/>
              </a:spcBef>
              <a:spcAft>
                <a:spcPts val="0"/>
              </a:spcAft>
              <a:buNone/>
              <a:defRPr/>
            </a:pPr>
            <a:r>
              <a:rPr lang="el-GR" sz="950" dirty="0">
                <a:solidFill>
                  <a:srgbClr val="000000"/>
                </a:solidFill>
                <a:latin typeface="Arial"/>
                <a:ea typeface="Arial"/>
                <a:cs typeface="Arial"/>
              </a:rPr>
              <a:t>Πηγή</a:t>
            </a:r>
            <a:r>
              <a:rPr lang="en-US" sz="950" dirty="0">
                <a:solidFill>
                  <a:srgbClr val="000000"/>
                </a:solidFill>
                <a:latin typeface="Arial"/>
                <a:ea typeface="Arial"/>
                <a:cs typeface="Arial"/>
              </a:rPr>
              <a:t>: https://www.nord-sued-bruecken.de/foerderung/foerderprogramme/in-sdg.html</a:t>
            </a:r>
            <a:endParaRPr dirty="0"/>
          </a:p>
        </p:txBody>
      </p:sp>
      <p:cxnSp>
        <p:nvCxnSpPr>
          <p:cNvPr id="242" name="Google Shape;242;p14"/>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65" name="Google Shape;265;p15"/>
          <p:cNvPicPr/>
          <p:nvPr/>
        </p:nvPicPr>
        <p:blipFill>
          <a:blip r:embed="rId2">
            <a:alphaModFix/>
          </a:blip>
          <a:srcRect/>
          <a:stretch/>
        </p:blipFill>
        <p:spPr bwMode="auto">
          <a:xfrm>
            <a:off x="9144000" y="5229225"/>
            <a:ext cx="3048000" cy="1628775"/>
          </a:xfrm>
          <a:prstGeom prst="rect">
            <a:avLst/>
          </a:prstGeom>
          <a:noFill/>
          <a:ln>
            <a:noFill/>
          </a:ln>
        </p:spPr>
      </p:pic>
      <p:pic>
        <p:nvPicPr>
          <p:cNvPr id="248" name="Google Shape;248;p15"/>
          <p:cNvPicPr/>
          <p:nvPr/>
        </p:nvPicPr>
        <p:blipFill>
          <a:blip r:embed="rId3">
            <a:alphaModFix/>
          </a:blip>
          <a:srcRect r="361" b="219"/>
          <a:stretch/>
        </p:blipFill>
        <p:spPr bwMode="auto">
          <a:xfrm>
            <a:off x="1124362" y="1688288"/>
            <a:ext cx="2767101" cy="3912019"/>
          </a:xfrm>
          <a:prstGeom prst="rect">
            <a:avLst/>
          </a:prstGeom>
          <a:noFill/>
          <a:ln>
            <a:noFill/>
          </a:ln>
        </p:spPr>
      </p:pic>
      <p:sp>
        <p:nvSpPr>
          <p:cNvPr id="249" name="Google Shape;249;p15"/>
          <p:cNvSpPr txBox="1"/>
          <p:nvPr/>
        </p:nvSpPr>
        <p:spPr bwMode="auto">
          <a:xfrm>
            <a:off x="729049" y="680358"/>
            <a:ext cx="10119479" cy="465384"/>
          </a:xfrm>
          <a:prstGeom prst="rect">
            <a:avLst/>
          </a:prstGeom>
          <a:noFill/>
          <a:ln>
            <a:noFill/>
          </a:ln>
        </p:spPr>
        <p:txBody>
          <a:bodyPr spcFirstLastPara="1" wrap="square" lIns="0" tIns="0" rIns="0" bIns="0" anchor="t" anchorCtr="0">
            <a:spAutoFit/>
          </a:bodyPr>
          <a:lstStyle/>
          <a:p>
            <a:pPr marL="0" marR="0" lvl="0" indent="0" algn="l">
              <a:lnSpc>
                <a:spcPct val="107998"/>
              </a:lnSpc>
              <a:spcBef>
                <a:spcPts val="0"/>
              </a:spcBef>
              <a:spcAft>
                <a:spcPts val="0"/>
              </a:spcAft>
              <a:buNone/>
              <a:defRPr/>
            </a:pPr>
            <a:r>
              <a:rPr lang="el-GR" sz="2800" dirty="0">
                <a:solidFill>
                  <a:srgbClr val="0C45A6"/>
                </a:solidFill>
                <a:latin typeface="Calibri"/>
                <a:ea typeface="Calibri"/>
                <a:cs typeface="Calibri"/>
              </a:rPr>
              <a:t>Μέθοδος ανάλυσης προβλημάτων: Το Δέντρο των Προβλημάτων </a:t>
            </a:r>
          </a:p>
        </p:txBody>
      </p:sp>
      <p:sp>
        <p:nvSpPr>
          <p:cNvPr id="250" name="Google Shape;250;p15"/>
          <p:cNvSpPr txBox="1"/>
          <p:nvPr/>
        </p:nvSpPr>
        <p:spPr bwMode="auto">
          <a:xfrm>
            <a:off x="565360" y="5915041"/>
            <a:ext cx="25641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chemeClr val="dk1"/>
                </a:solidFill>
                <a:latin typeface="Calibri"/>
                <a:ea typeface="Calibri"/>
                <a:cs typeface="Calibri"/>
              </a:rPr>
              <a:t>Πηγή</a:t>
            </a:r>
            <a:r>
              <a:rPr lang="en-US" sz="1150" dirty="0">
                <a:solidFill>
                  <a:schemeClr val="dk1"/>
                </a:solidFill>
                <a:latin typeface="Calibri"/>
                <a:ea typeface="Calibri"/>
                <a:cs typeface="Calibri"/>
              </a:rPr>
              <a:t>: https://www.wirkung-lernen.de/wirkung-planen/bedarfsanalyse/problembaum/</a:t>
            </a:r>
            <a:endParaRPr sz="1600" dirty="0">
              <a:solidFill>
                <a:schemeClr val="dk1"/>
              </a:solidFill>
            </a:endParaRPr>
          </a:p>
        </p:txBody>
      </p:sp>
      <p:sp>
        <p:nvSpPr>
          <p:cNvPr id="251" name="Google Shape;251;p15"/>
          <p:cNvSpPr txBox="1"/>
          <p:nvPr/>
        </p:nvSpPr>
        <p:spPr bwMode="auto">
          <a:xfrm>
            <a:off x="4698323" y="1321473"/>
            <a:ext cx="5603807" cy="991041"/>
          </a:xfrm>
          <a:prstGeom prst="rect">
            <a:avLst/>
          </a:prstGeom>
          <a:noFill/>
          <a:ln>
            <a:noFill/>
          </a:ln>
        </p:spPr>
        <p:txBody>
          <a:bodyPr spcFirstLastPara="1" wrap="square" lIns="0" tIns="0" rIns="0" bIns="0" anchor="t" anchorCtr="0">
            <a:spAutoFit/>
          </a:bodyPr>
          <a:lstStyle/>
          <a:p>
            <a:pPr marL="0" marR="0" lvl="0" indent="0" algn="just">
              <a:lnSpc>
                <a:spcPct val="139911"/>
              </a:lnSpc>
              <a:spcBef>
                <a:spcPts val="0"/>
              </a:spcBef>
              <a:spcAft>
                <a:spcPts val="0"/>
              </a:spcAft>
              <a:buNone/>
              <a:defRPr/>
            </a:pPr>
            <a:r>
              <a:rPr lang="el-GR" sz="1150" dirty="0">
                <a:solidFill>
                  <a:srgbClr val="040606"/>
                </a:solidFill>
                <a:latin typeface="Calibri"/>
                <a:ea typeface="Calibri"/>
                <a:cs typeface="Calibri"/>
              </a:rPr>
              <a:t>Ένα χρήσιμο εργαλείο για την ανάλυση ενός προβλήματος με όλες τις αιτίες, τα αποτελέσματα και τους παράγοντες που απεικονίζονται στο δέντρο προβλημάτων. Το δέντρο προβλημάτων προκύπτει από τα δεδομένα που συλλέξατε κατά την ανάλυση αναγκών και πλαισίου.</a:t>
            </a:r>
          </a:p>
        </p:txBody>
      </p:sp>
      <p:sp>
        <p:nvSpPr>
          <p:cNvPr id="252" name="Google Shape;252;p15"/>
          <p:cNvSpPr txBox="1"/>
          <p:nvPr/>
        </p:nvSpPr>
        <p:spPr bwMode="auto">
          <a:xfrm>
            <a:off x="4682656" y="2285289"/>
            <a:ext cx="1493138" cy="247760"/>
          </a:xfrm>
          <a:prstGeom prst="rect">
            <a:avLst/>
          </a:prstGeom>
          <a:noFill/>
          <a:ln>
            <a:noFill/>
          </a:ln>
        </p:spPr>
        <p:txBody>
          <a:bodyPr spcFirstLastPara="1" wrap="square" lIns="0" tIns="0" rIns="0" bIns="0" anchor="t" anchorCtr="0">
            <a:spAutoFit/>
          </a:bodyPr>
          <a:lstStyle/>
          <a:p>
            <a:pPr marL="0" marR="0" lvl="0" indent="0" algn="l">
              <a:lnSpc>
                <a:spcPct val="139911"/>
              </a:lnSpc>
              <a:spcBef>
                <a:spcPts val="0"/>
              </a:spcBef>
              <a:spcAft>
                <a:spcPts val="0"/>
              </a:spcAft>
              <a:buNone/>
              <a:defRPr/>
            </a:pPr>
            <a:r>
              <a:rPr lang="el-GR" sz="1150" dirty="0">
                <a:solidFill>
                  <a:srgbClr val="000000"/>
                </a:solidFill>
                <a:latin typeface="Calibri"/>
                <a:ea typeface="Calibri"/>
                <a:cs typeface="Calibri"/>
              </a:rPr>
              <a:t>Κλ</a:t>
            </a:r>
            <a:r>
              <a:rPr lang="el-GR" sz="1150" dirty="0">
                <a:latin typeface="Calibri"/>
                <a:ea typeface="Calibri"/>
                <a:cs typeface="Calibri"/>
              </a:rPr>
              <a:t>α</a:t>
            </a:r>
            <a:r>
              <a:rPr lang="el-GR" sz="1150" dirty="0">
                <a:solidFill>
                  <a:srgbClr val="000000"/>
                </a:solidFill>
                <a:latin typeface="Calibri"/>
                <a:ea typeface="Calibri"/>
                <a:cs typeface="Calibri"/>
              </a:rPr>
              <a:t>διά = Αποτελέσματα</a:t>
            </a:r>
          </a:p>
        </p:txBody>
      </p:sp>
      <p:sp>
        <p:nvSpPr>
          <p:cNvPr id="253" name="Google Shape;253;p15"/>
          <p:cNvSpPr txBox="1"/>
          <p:nvPr/>
        </p:nvSpPr>
        <p:spPr bwMode="auto">
          <a:xfrm>
            <a:off x="4698326" y="2810915"/>
            <a:ext cx="1325666" cy="247760"/>
          </a:xfrm>
          <a:prstGeom prst="rect">
            <a:avLst/>
          </a:prstGeom>
          <a:noFill/>
          <a:ln>
            <a:noFill/>
          </a:ln>
        </p:spPr>
        <p:txBody>
          <a:bodyPr spcFirstLastPara="1" wrap="square" lIns="0" tIns="0" rIns="0" bIns="0" anchor="t" anchorCtr="0">
            <a:spAutoFit/>
          </a:bodyPr>
          <a:lstStyle/>
          <a:p>
            <a:pPr marL="0" marR="0" lvl="0" indent="0" algn="l">
              <a:lnSpc>
                <a:spcPct val="139911"/>
              </a:lnSpc>
              <a:spcBef>
                <a:spcPts val="0"/>
              </a:spcBef>
              <a:spcAft>
                <a:spcPts val="0"/>
              </a:spcAft>
              <a:buNone/>
              <a:defRPr/>
            </a:pPr>
            <a:r>
              <a:rPr lang="el-GR" sz="1150" dirty="0">
                <a:solidFill>
                  <a:srgbClr val="000000"/>
                </a:solidFill>
                <a:latin typeface="Calibri"/>
                <a:ea typeface="Calibri"/>
                <a:cs typeface="Calibri"/>
              </a:rPr>
              <a:t>Ρίζες = Προβλήματα</a:t>
            </a:r>
          </a:p>
        </p:txBody>
      </p:sp>
      <p:pic>
        <p:nvPicPr>
          <p:cNvPr id="254" name="Google Shape;254;p15"/>
          <p:cNvPicPr/>
          <p:nvPr/>
        </p:nvPicPr>
        <p:blipFill>
          <a:blip r:embed="rId4">
            <a:alphaModFix/>
          </a:blip>
          <a:srcRect r="4912" b="4853"/>
          <a:stretch/>
        </p:blipFill>
        <p:spPr bwMode="auto">
          <a:xfrm>
            <a:off x="6276169" y="2238964"/>
            <a:ext cx="485497" cy="297367"/>
          </a:xfrm>
          <a:prstGeom prst="rect">
            <a:avLst/>
          </a:prstGeom>
          <a:noFill/>
          <a:ln>
            <a:noFill/>
          </a:ln>
        </p:spPr>
      </p:pic>
      <p:pic>
        <p:nvPicPr>
          <p:cNvPr id="255" name="Google Shape;255;p15"/>
          <p:cNvPicPr/>
          <p:nvPr/>
        </p:nvPicPr>
        <p:blipFill>
          <a:blip r:embed="rId5">
            <a:alphaModFix/>
          </a:blip>
          <a:srcRect r="1944" b="1944"/>
          <a:stretch/>
        </p:blipFill>
        <p:spPr bwMode="auto">
          <a:xfrm>
            <a:off x="6323873" y="2753585"/>
            <a:ext cx="437793" cy="437793"/>
          </a:xfrm>
          <a:prstGeom prst="rect">
            <a:avLst/>
          </a:prstGeom>
          <a:noFill/>
          <a:ln>
            <a:noFill/>
          </a:ln>
        </p:spPr>
      </p:pic>
      <p:pic>
        <p:nvPicPr>
          <p:cNvPr id="256" name="Google Shape;256;p15"/>
          <p:cNvPicPr/>
          <p:nvPr/>
        </p:nvPicPr>
        <p:blipFill>
          <a:blip r:embed="rId6">
            <a:alphaModFix/>
          </a:blip>
          <a:srcRect r="1632" b="1626"/>
          <a:stretch/>
        </p:blipFill>
        <p:spPr bwMode="auto">
          <a:xfrm>
            <a:off x="6322941" y="3429000"/>
            <a:ext cx="535811" cy="430608"/>
          </a:xfrm>
          <a:prstGeom prst="rect">
            <a:avLst/>
          </a:prstGeom>
          <a:noFill/>
          <a:ln>
            <a:noFill/>
          </a:ln>
        </p:spPr>
      </p:pic>
      <p:pic>
        <p:nvPicPr>
          <p:cNvPr id="257" name="Google Shape;257;p15"/>
          <p:cNvPicPr/>
          <p:nvPr/>
        </p:nvPicPr>
        <p:blipFill>
          <a:blip r:embed="rId7">
            <a:alphaModFix/>
          </a:blip>
          <a:srcRect r="4206" b="4206"/>
          <a:stretch/>
        </p:blipFill>
        <p:spPr bwMode="auto">
          <a:xfrm>
            <a:off x="6354585" y="4054885"/>
            <a:ext cx="376369" cy="537670"/>
          </a:xfrm>
          <a:prstGeom prst="rect">
            <a:avLst/>
          </a:prstGeom>
          <a:noFill/>
          <a:ln>
            <a:noFill/>
          </a:ln>
        </p:spPr>
      </p:pic>
      <p:sp>
        <p:nvSpPr>
          <p:cNvPr id="258" name="Google Shape;258;p15"/>
          <p:cNvSpPr txBox="1"/>
          <p:nvPr/>
        </p:nvSpPr>
        <p:spPr bwMode="auto">
          <a:xfrm>
            <a:off x="6858752" y="2311732"/>
            <a:ext cx="2232240" cy="149593"/>
          </a:xfrm>
          <a:prstGeom prst="rect">
            <a:avLst/>
          </a:prstGeom>
          <a:noFill/>
          <a:ln>
            <a:noFill/>
          </a:ln>
        </p:spPr>
        <p:txBody>
          <a:bodyPr spcFirstLastPara="1" wrap="square" lIns="0" tIns="0" rIns="0" bIns="0" anchor="t" anchorCtr="0">
            <a:spAutoFit/>
          </a:bodyPr>
          <a:lstStyle/>
          <a:p>
            <a:pPr marL="0" marR="0" lvl="0" indent="0" algn="ctr">
              <a:lnSpc>
                <a:spcPct val="81166"/>
              </a:lnSpc>
              <a:spcBef>
                <a:spcPts val="0"/>
              </a:spcBef>
              <a:spcAft>
                <a:spcPts val="0"/>
              </a:spcAft>
              <a:buNone/>
              <a:defRPr/>
            </a:pPr>
            <a:r>
              <a:rPr lang="el-GR" sz="1200" dirty="0">
                <a:solidFill>
                  <a:srgbClr val="000000"/>
                </a:solidFill>
                <a:latin typeface="Calibri"/>
                <a:ea typeface="Calibri"/>
                <a:cs typeface="Calibri"/>
              </a:rPr>
              <a:t>3-30 άτομα (ομαδική εργασία) </a:t>
            </a:r>
          </a:p>
        </p:txBody>
      </p:sp>
      <p:sp>
        <p:nvSpPr>
          <p:cNvPr id="259" name="Google Shape;259;p15"/>
          <p:cNvSpPr txBox="1"/>
          <p:nvPr/>
        </p:nvSpPr>
        <p:spPr bwMode="auto">
          <a:xfrm>
            <a:off x="6858753" y="2829722"/>
            <a:ext cx="3258143" cy="598369"/>
          </a:xfrm>
          <a:prstGeom prst="rect">
            <a:avLst/>
          </a:prstGeom>
          <a:noFill/>
          <a:ln>
            <a:noFill/>
          </a:ln>
        </p:spPr>
        <p:txBody>
          <a:bodyPr spcFirstLastPara="1" wrap="square" lIns="0" tIns="0" rIns="0" bIns="0" anchor="t" anchorCtr="0">
            <a:spAutoFit/>
          </a:bodyPr>
          <a:lstStyle/>
          <a:p>
            <a:pPr marL="0" marR="0" lvl="0" indent="0" algn="l">
              <a:lnSpc>
                <a:spcPct val="81166"/>
              </a:lnSpc>
              <a:spcBef>
                <a:spcPts val="0"/>
              </a:spcBef>
              <a:spcAft>
                <a:spcPts val="0"/>
              </a:spcAft>
              <a:buNone/>
              <a:defRPr/>
            </a:pPr>
            <a:r>
              <a:rPr lang="el-GR" sz="1200" dirty="0">
                <a:solidFill>
                  <a:schemeClr val="tx1"/>
                </a:solidFill>
                <a:latin typeface="Calibri"/>
                <a:ea typeface="Calibri"/>
                <a:cs typeface="Calibri"/>
              </a:rPr>
              <a:t>20-40 ανά ομάδα εργασίας Αξιολόγηση περίπου 10 λεπτά</a:t>
            </a:r>
          </a:p>
          <a:p>
            <a:pPr marL="0" marR="0" lvl="0" indent="0" algn="l">
              <a:lnSpc>
                <a:spcPct val="81166"/>
              </a:lnSpc>
              <a:spcBef>
                <a:spcPts val="0"/>
              </a:spcBef>
              <a:spcAft>
                <a:spcPts val="0"/>
              </a:spcAft>
              <a:buNone/>
              <a:defRPr/>
            </a:pPr>
            <a:r>
              <a:rPr lang="el-GR" sz="1200" dirty="0">
                <a:solidFill>
                  <a:schemeClr val="tx1"/>
                </a:solidFill>
                <a:latin typeface="Calibri"/>
                <a:ea typeface="Calibri"/>
                <a:cs typeface="Calibri"/>
              </a:rPr>
              <a:t>Ομαδική εργασία περίπου 15-20 λεπτά</a:t>
            </a:r>
          </a:p>
          <a:p>
            <a:pPr marL="0" marR="0" lvl="0" indent="0" algn="l">
              <a:lnSpc>
                <a:spcPct val="81166"/>
              </a:lnSpc>
              <a:spcBef>
                <a:spcPts val="0"/>
              </a:spcBef>
              <a:spcAft>
                <a:spcPts val="0"/>
              </a:spcAft>
              <a:buNone/>
              <a:defRPr/>
            </a:pPr>
            <a:r>
              <a:rPr lang="el-GR" sz="1200" dirty="0">
                <a:solidFill>
                  <a:schemeClr val="tx1"/>
                </a:solidFill>
                <a:latin typeface="Calibri"/>
                <a:ea typeface="Calibri"/>
                <a:cs typeface="Calibri"/>
              </a:rPr>
              <a:t>Παρουσίαση περίπου 5 λεπτά </a:t>
            </a:r>
          </a:p>
        </p:txBody>
      </p:sp>
      <p:sp>
        <p:nvSpPr>
          <p:cNvPr id="260" name="Google Shape;260;p15"/>
          <p:cNvSpPr txBox="1"/>
          <p:nvPr/>
        </p:nvSpPr>
        <p:spPr bwMode="auto">
          <a:xfrm>
            <a:off x="6858752" y="4197602"/>
            <a:ext cx="3443384" cy="448777"/>
          </a:xfrm>
          <a:prstGeom prst="rect">
            <a:avLst/>
          </a:prstGeom>
          <a:noFill/>
          <a:ln>
            <a:noFill/>
          </a:ln>
        </p:spPr>
        <p:txBody>
          <a:bodyPr spcFirstLastPara="1" wrap="square" lIns="0" tIns="0" rIns="0" bIns="0" anchor="t" anchorCtr="0">
            <a:spAutoFit/>
          </a:bodyPr>
          <a:lstStyle/>
          <a:p>
            <a:pPr marL="0" marR="0" lvl="0" indent="0" algn="l">
              <a:lnSpc>
                <a:spcPct val="81166"/>
              </a:lnSpc>
              <a:spcBef>
                <a:spcPts val="0"/>
              </a:spcBef>
              <a:spcAft>
                <a:spcPts val="0"/>
              </a:spcAft>
              <a:buNone/>
              <a:defRPr/>
            </a:pPr>
            <a:r>
              <a:rPr lang="el-GR" sz="1200" dirty="0">
                <a:solidFill>
                  <a:srgbClr val="000000"/>
                </a:solidFill>
                <a:latin typeface="Calibri"/>
                <a:ea typeface="Calibri"/>
                <a:cs typeface="Calibri"/>
              </a:rPr>
              <a:t>Χαρτί Flipchart ή άλλο μεγάλο χαρτί (Α2) για ομαδική εργασία, φαρδιά στυλό, ταινία/στυλό ή πίνακας με καρφίτσες.</a:t>
            </a:r>
          </a:p>
        </p:txBody>
      </p:sp>
      <p:sp>
        <p:nvSpPr>
          <p:cNvPr id="261" name="Google Shape;261;p15"/>
          <p:cNvSpPr txBox="1"/>
          <p:nvPr/>
        </p:nvSpPr>
        <p:spPr bwMode="auto">
          <a:xfrm>
            <a:off x="4698326" y="4780079"/>
            <a:ext cx="2032629" cy="191143"/>
          </a:xfrm>
          <a:prstGeom prst="rect">
            <a:avLst/>
          </a:prstGeom>
          <a:noFill/>
          <a:ln>
            <a:noFill/>
          </a:ln>
        </p:spPr>
        <p:txBody>
          <a:bodyPr spcFirstLastPara="1" wrap="square" lIns="0" tIns="0" rIns="0" bIns="0" anchor="t" anchorCtr="0">
            <a:spAutoFit/>
          </a:bodyPr>
          <a:lstStyle/>
          <a:p>
            <a:pPr marL="0" marR="0" lvl="0" indent="0" algn="l">
              <a:lnSpc>
                <a:spcPct val="107971"/>
              </a:lnSpc>
              <a:spcBef>
                <a:spcPts val="0"/>
              </a:spcBef>
              <a:spcAft>
                <a:spcPts val="0"/>
              </a:spcAft>
              <a:buNone/>
              <a:defRPr/>
            </a:pPr>
            <a:r>
              <a:rPr lang="el-GR" sz="1150" dirty="0">
                <a:solidFill>
                  <a:srgbClr val="000000"/>
                </a:solidFill>
                <a:latin typeface="Calibri"/>
                <a:ea typeface="Calibri"/>
                <a:cs typeface="Calibri"/>
              </a:rPr>
              <a:t>Περιγραφή της μεθόδου:</a:t>
            </a:r>
          </a:p>
        </p:txBody>
      </p:sp>
      <p:sp>
        <p:nvSpPr>
          <p:cNvPr id="262" name="Google Shape;262;p15"/>
          <p:cNvSpPr txBox="1"/>
          <p:nvPr/>
        </p:nvSpPr>
        <p:spPr bwMode="auto">
          <a:xfrm>
            <a:off x="6858753" y="3526479"/>
            <a:ext cx="3258143" cy="299184"/>
          </a:xfrm>
          <a:prstGeom prst="rect">
            <a:avLst/>
          </a:prstGeom>
          <a:noFill/>
          <a:ln>
            <a:noFill/>
          </a:ln>
        </p:spPr>
        <p:txBody>
          <a:bodyPr spcFirstLastPara="1" wrap="square" lIns="0" tIns="0" rIns="0" bIns="0" anchor="t" anchorCtr="0">
            <a:spAutoFit/>
          </a:bodyPr>
          <a:lstStyle/>
          <a:p>
            <a:pPr marL="0" marR="0" lvl="0" indent="0" algn="l">
              <a:lnSpc>
                <a:spcPct val="81166"/>
              </a:lnSpc>
              <a:spcBef>
                <a:spcPts val="0"/>
              </a:spcBef>
              <a:spcAft>
                <a:spcPts val="0"/>
              </a:spcAft>
              <a:buNone/>
              <a:defRPr/>
            </a:pPr>
            <a:r>
              <a:rPr lang="el-GR" sz="1200" b="1" dirty="0">
                <a:solidFill>
                  <a:srgbClr val="000000"/>
                </a:solidFill>
                <a:latin typeface="Montserrat"/>
                <a:ea typeface="Montserrat"/>
                <a:cs typeface="Montserrat"/>
              </a:rPr>
              <a:t>Παρουσίαση ενός εργαλείου για την ανάλυση του προβλήματος και του στόχου </a:t>
            </a:r>
          </a:p>
        </p:txBody>
      </p:sp>
      <p:sp>
        <p:nvSpPr>
          <p:cNvPr id="263" name="Google Shape;263;p15"/>
          <p:cNvSpPr txBox="1"/>
          <p:nvPr/>
        </p:nvSpPr>
        <p:spPr bwMode="auto">
          <a:xfrm>
            <a:off x="4698325" y="4983607"/>
            <a:ext cx="5418570" cy="1451551"/>
          </a:xfrm>
          <a:prstGeom prst="rect">
            <a:avLst/>
          </a:prstGeom>
          <a:noFill/>
          <a:ln>
            <a:noFill/>
          </a:ln>
        </p:spPr>
        <p:txBody>
          <a:bodyPr spcFirstLastPara="1" wrap="square" lIns="0" tIns="0" rIns="0" bIns="0" anchor="t" anchorCtr="0">
            <a:spAutoFit/>
          </a:bodyPr>
          <a:lstStyle/>
          <a:p>
            <a:pPr marL="0" marR="0" lvl="0" indent="0" algn="just">
              <a:lnSpc>
                <a:spcPct val="131166"/>
              </a:lnSpc>
              <a:spcBef>
                <a:spcPts val="0"/>
              </a:spcBef>
              <a:spcAft>
                <a:spcPts val="0"/>
              </a:spcAft>
              <a:buNone/>
              <a:defRPr/>
            </a:pPr>
            <a:r>
              <a:rPr lang="el-GR" sz="1200" dirty="0">
                <a:solidFill>
                  <a:srgbClr val="000000"/>
                </a:solidFill>
                <a:latin typeface="Calibri"/>
                <a:ea typeface="Calibri"/>
                <a:cs typeface="Calibri"/>
              </a:rPr>
              <a:t>Κάντε την ερώτηση:</a:t>
            </a:r>
          </a:p>
          <a:p>
            <a:pPr marL="0" marR="0" lvl="0" indent="0" algn="just">
              <a:lnSpc>
                <a:spcPct val="131166"/>
              </a:lnSpc>
              <a:spcBef>
                <a:spcPts val="0"/>
              </a:spcBef>
              <a:spcAft>
                <a:spcPts val="0"/>
              </a:spcAft>
              <a:buNone/>
              <a:defRPr/>
            </a:pPr>
            <a:r>
              <a:rPr lang="el-GR" sz="1200" dirty="0">
                <a:solidFill>
                  <a:srgbClr val="000000"/>
                </a:solidFill>
                <a:latin typeface="Calibri"/>
                <a:ea typeface="Calibri"/>
                <a:cs typeface="Calibri"/>
              </a:rPr>
              <a:t>Ποιο πρόβλημα αντιμετωπίζετε στο έργο σας;</a:t>
            </a:r>
          </a:p>
          <a:p>
            <a:pPr marL="0" marR="0" lvl="0" indent="0" algn="just">
              <a:lnSpc>
                <a:spcPct val="131166"/>
              </a:lnSpc>
              <a:spcBef>
                <a:spcPts val="0"/>
              </a:spcBef>
              <a:spcAft>
                <a:spcPts val="0"/>
              </a:spcAft>
              <a:buNone/>
              <a:defRPr/>
            </a:pPr>
            <a:r>
              <a:rPr lang="el-GR" sz="1200" dirty="0">
                <a:solidFill>
                  <a:srgbClr val="000000"/>
                </a:solidFill>
                <a:latin typeface="Calibri"/>
                <a:ea typeface="Calibri"/>
                <a:cs typeface="Calibri"/>
              </a:rPr>
              <a:t>Αφήστε τους συμμετέχοντες να επιλέξουν ένα πρόβλημα σε μικρές ομάδες (το πολύ 5 άτομα ανά ομάδα) και ζητήστε τους να το αναλύσουν χρησιμοποιώντας τη μέθοδο του δέντρου προβλημάτων. Μετά τη δημιουργία ενός δέντρου προβλημάτων, η μέθοδος αυτή μπορεί να χρησιμοποιηθεί για τη δημιουργία ενός δέντρου στόχων.</a:t>
            </a:r>
          </a:p>
        </p:txBody>
      </p:sp>
      <p:cxnSp>
        <p:nvCxnSpPr>
          <p:cNvPr id="264" name="Google Shape;264;p15"/>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0" name="Google Shape;270;p16"/>
          <p:cNvSpPr txBox="1"/>
          <p:nvPr/>
        </p:nvSpPr>
        <p:spPr bwMode="auto">
          <a:xfrm>
            <a:off x="2350331" y="578644"/>
            <a:ext cx="6202252" cy="624786"/>
          </a:xfrm>
          <a:prstGeom prst="rect">
            <a:avLst/>
          </a:prstGeom>
          <a:noFill/>
          <a:ln>
            <a:noFill/>
          </a:ln>
        </p:spPr>
        <p:txBody>
          <a:bodyPr spcFirstLastPara="1" wrap="square" lIns="0" tIns="0" rIns="0" bIns="0" anchor="t" anchorCtr="0">
            <a:spAutoFit/>
          </a:bodyPr>
          <a:lstStyle/>
          <a:p>
            <a:pPr marL="0" marR="0" lvl="0" indent="0" algn="ctr">
              <a:lnSpc>
                <a:spcPct val="140034"/>
              </a:lnSpc>
              <a:spcBef>
                <a:spcPts val="0"/>
              </a:spcBef>
              <a:spcAft>
                <a:spcPts val="0"/>
              </a:spcAft>
              <a:buNone/>
              <a:defRPr/>
            </a:pPr>
            <a:r>
              <a:rPr lang="el-GR" sz="2900" dirty="0">
                <a:solidFill>
                  <a:srgbClr val="0C45A6"/>
                </a:solidFill>
                <a:latin typeface="Calibri"/>
                <a:ea typeface="Calibri"/>
                <a:cs typeface="Calibri"/>
              </a:rPr>
              <a:t>Μέθοδος: Αξιολόγηση των δεικτών </a:t>
            </a:r>
          </a:p>
        </p:txBody>
      </p:sp>
      <p:sp>
        <p:nvSpPr>
          <p:cNvPr id="271" name="Google Shape;271;p16"/>
          <p:cNvSpPr txBox="1"/>
          <p:nvPr/>
        </p:nvSpPr>
        <p:spPr bwMode="auto">
          <a:xfrm>
            <a:off x="875071" y="5686518"/>
            <a:ext cx="4458600" cy="507831"/>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00" dirty="0">
                <a:solidFill>
                  <a:srgbClr val="000000"/>
                </a:solidFill>
                <a:latin typeface="Calibri"/>
                <a:ea typeface="Calibri"/>
                <a:cs typeface="Calibri"/>
              </a:rPr>
              <a:t>Πηγή</a:t>
            </a:r>
            <a:r>
              <a:rPr lang="en-US" sz="1100" dirty="0">
                <a:solidFill>
                  <a:srgbClr val="000000"/>
                </a:solidFill>
                <a:latin typeface="Calibri"/>
                <a:ea typeface="Calibri"/>
                <a:cs typeface="Calibri"/>
              </a:rPr>
              <a:t>: https://www.nord-sued-bruecken.de/foerderung/foerderprogramme/in-sdg.html, Method: </a:t>
            </a:r>
            <a:r>
              <a:rPr lang="en-US" sz="1100" dirty="0" err="1">
                <a:solidFill>
                  <a:srgbClr val="000000"/>
                </a:solidFill>
                <a:latin typeface="Calibri"/>
                <a:ea typeface="Calibri"/>
                <a:cs typeface="Calibri"/>
              </a:rPr>
              <a:t>Verbandsakademie</a:t>
            </a:r>
            <a:r>
              <a:rPr lang="en-US" sz="1100" dirty="0">
                <a:solidFill>
                  <a:srgbClr val="000000"/>
                </a:solidFill>
                <a:latin typeface="Calibri"/>
                <a:ea typeface="Calibri"/>
                <a:cs typeface="Calibri"/>
              </a:rPr>
              <a:t> für </a:t>
            </a:r>
            <a:r>
              <a:rPr lang="en-US" sz="1100" dirty="0" err="1">
                <a:solidFill>
                  <a:srgbClr val="000000"/>
                </a:solidFill>
                <a:latin typeface="Calibri"/>
                <a:ea typeface="Calibri"/>
                <a:cs typeface="Calibri"/>
              </a:rPr>
              <a:t>Migrant:innenorganisationen</a:t>
            </a:r>
            <a:r>
              <a:rPr lang="en-US" sz="1100" dirty="0">
                <a:solidFill>
                  <a:srgbClr val="000000"/>
                </a:solidFill>
                <a:latin typeface="Calibri"/>
                <a:ea typeface="Calibri"/>
                <a:cs typeface="Calibri"/>
              </a:rPr>
              <a:t>  (VAMOs) IMAP GmbH</a:t>
            </a:r>
            <a:endParaRPr sz="1300" dirty="0"/>
          </a:p>
        </p:txBody>
      </p:sp>
      <p:sp>
        <p:nvSpPr>
          <p:cNvPr id="272" name="Google Shape;272;p16"/>
          <p:cNvSpPr txBox="1"/>
          <p:nvPr/>
        </p:nvSpPr>
        <p:spPr bwMode="auto">
          <a:xfrm>
            <a:off x="4836146" y="3760336"/>
            <a:ext cx="5005521" cy="2119876"/>
          </a:xfrm>
          <a:prstGeom prst="rect">
            <a:avLst/>
          </a:prstGeom>
          <a:noFill/>
          <a:ln>
            <a:noFill/>
          </a:ln>
        </p:spPr>
        <p:txBody>
          <a:bodyPr spcFirstLastPara="1" wrap="square" lIns="0" tIns="0" rIns="0" bIns="0" anchor="t" anchorCtr="0">
            <a:spAutoFit/>
          </a:bodyPr>
          <a:lstStyle/>
          <a:p>
            <a:pPr marL="0" marR="0" lvl="0" indent="0" algn="l">
              <a:lnSpc>
                <a:spcPct val="164083"/>
              </a:lnSpc>
              <a:spcBef>
                <a:spcPts val="0"/>
              </a:spcBef>
              <a:spcAft>
                <a:spcPts val="0"/>
              </a:spcAft>
              <a:buNone/>
              <a:defRPr/>
            </a:pPr>
            <a:r>
              <a:rPr lang="el-GR" sz="1200" dirty="0">
                <a:solidFill>
                  <a:srgbClr val="000000"/>
                </a:solidFill>
                <a:latin typeface="Calibri"/>
                <a:ea typeface="Calibri"/>
                <a:cs typeface="Calibri"/>
              </a:rPr>
              <a:t>Οι δείκτες πρέπει να είναι: SMART!</a:t>
            </a:r>
          </a:p>
          <a:p>
            <a:pPr marL="0" marR="0" lvl="0" indent="0" algn="l">
              <a:lnSpc>
                <a:spcPct val="164083"/>
              </a:lnSpc>
              <a:spcBef>
                <a:spcPts val="0"/>
              </a:spcBef>
              <a:spcAft>
                <a:spcPts val="0"/>
              </a:spcAft>
              <a:buNone/>
              <a:defRPr/>
            </a:pPr>
            <a:r>
              <a:rPr lang="el-GR" sz="1200" dirty="0">
                <a:solidFill>
                  <a:srgbClr val="000000"/>
                </a:solidFill>
                <a:latin typeface="Calibri"/>
                <a:ea typeface="Calibri"/>
                <a:cs typeface="Calibri"/>
              </a:rPr>
              <a:t>Συγκεκριμένοι όσον αφορά την ποιότητα και την ποσότητα</a:t>
            </a:r>
          </a:p>
          <a:p>
            <a:pPr marL="0" marR="0" lvl="0" indent="0" algn="l">
              <a:lnSpc>
                <a:spcPct val="164083"/>
              </a:lnSpc>
              <a:spcBef>
                <a:spcPts val="0"/>
              </a:spcBef>
              <a:spcAft>
                <a:spcPts val="0"/>
              </a:spcAft>
              <a:buNone/>
              <a:defRPr/>
            </a:pPr>
            <a:r>
              <a:rPr lang="el-GR" sz="1200" dirty="0">
                <a:solidFill>
                  <a:srgbClr val="000000"/>
                </a:solidFill>
                <a:latin typeface="Calibri"/>
                <a:ea typeface="Calibri"/>
                <a:cs typeface="Calibri"/>
              </a:rPr>
              <a:t>Μετρήσιμοι</a:t>
            </a:r>
            <a:r>
              <a:rPr lang="en-US" sz="1200" dirty="0">
                <a:latin typeface="Calibri"/>
                <a:ea typeface="Calibri"/>
                <a:cs typeface="Calibri"/>
              </a:rPr>
              <a:t> </a:t>
            </a:r>
            <a:r>
              <a:rPr lang="el-GR" sz="1200" dirty="0">
                <a:solidFill>
                  <a:srgbClr val="000000"/>
                </a:solidFill>
                <a:latin typeface="Calibri"/>
                <a:ea typeface="Calibri"/>
                <a:cs typeface="Calibri"/>
              </a:rPr>
              <a:t>με εύλογη προσπάθεια</a:t>
            </a:r>
          </a:p>
          <a:p>
            <a:pPr marL="0" marR="0" lvl="0" indent="0" algn="l">
              <a:lnSpc>
                <a:spcPct val="164083"/>
              </a:lnSpc>
              <a:spcBef>
                <a:spcPts val="0"/>
              </a:spcBef>
              <a:spcAft>
                <a:spcPts val="0"/>
              </a:spcAft>
              <a:buNone/>
              <a:defRPr/>
            </a:pPr>
            <a:r>
              <a:rPr lang="el-GR" sz="1200" dirty="0">
                <a:solidFill>
                  <a:srgbClr val="000000"/>
                </a:solidFill>
                <a:latin typeface="Calibri"/>
                <a:ea typeface="Calibri"/>
                <a:cs typeface="Calibri"/>
              </a:rPr>
              <a:t>Διαθέσιμοι</a:t>
            </a:r>
            <a:r>
              <a:rPr lang="en-US" sz="1200" dirty="0">
                <a:solidFill>
                  <a:srgbClr val="000000"/>
                </a:solidFill>
                <a:latin typeface="Calibri"/>
                <a:ea typeface="Calibri"/>
                <a:cs typeface="Calibri"/>
              </a:rPr>
              <a:t> </a:t>
            </a:r>
            <a:r>
              <a:rPr lang="el-GR" sz="1200" dirty="0">
                <a:solidFill>
                  <a:srgbClr val="000000"/>
                </a:solidFill>
                <a:latin typeface="Calibri"/>
                <a:ea typeface="Calibri"/>
                <a:cs typeface="Calibri"/>
              </a:rPr>
              <a:t> από υπάρχουσα πηγή</a:t>
            </a:r>
          </a:p>
          <a:p>
            <a:pPr marL="0" marR="0" lvl="0" indent="0" algn="l">
              <a:lnSpc>
                <a:spcPct val="164083"/>
              </a:lnSpc>
              <a:spcBef>
                <a:spcPts val="0"/>
              </a:spcBef>
              <a:spcAft>
                <a:spcPts val="0"/>
              </a:spcAft>
              <a:buNone/>
              <a:defRPr/>
            </a:pPr>
            <a:r>
              <a:rPr lang="el-GR" sz="1200" dirty="0">
                <a:solidFill>
                  <a:srgbClr val="000000"/>
                </a:solidFill>
                <a:latin typeface="Calibri"/>
                <a:ea typeface="Calibri"/>
                <a:cs typeface="Calibri"/>
              </a:rPr>
              <a:t>Σχετικοί: σημαντικοί για αυτό που υποτίθεται ότι μετρούν και σε σχέση με το επίπεδο της λογικής του έργου (τύπος δείκτη)</a:t>
            </a:r>
          </a:p>
          <a:p>
            <a:pPr marL="0" marR="0" lvl="0" indent="0" algn="l">
              <a:lnSpc>
                <a:spcPct val="164083"/>
              </a:lnSpc>
              <a:spcBef>
                <a:spcPts val="0"/>
              </a:spcBef>
              <a:spcAft>
                <a:spcPts val="0"/>
              </a:spcAft>
              <a:buNone/>
              <a:defRPr/>
            </a:pPr>
            <a:r>
              <a:rPr lang="el-GR" sz="1200" dirty="0">
                <a:solidFill>
                  <a:srgbClr val="000000"/>
                </a:solidFill>
                <a:latin typeface="Calibri"/>
                <a:ea typeface="Calibri"/>
                <a:cs typeface="Calibri"/>
              </a:rPr>
              <a:t>Έγκαιροι:  χρήσιμοι για τη διαχείριση του έργου σε εύλογο χρονικό διάστημα.</a:t>
            </a:r>
          </a:p>
        </p:txBody>
      </p:sp>
      <p:sp>
        <p:nvSpPr>
          <p:cNvPr id="273" name="Google Shape;273;p16"/>
          <p:cNvSpPr txBox="1"/>
          <p:nvPr/>
        </p:nvSpPr>
        <p:spPr bwMode="auto">
          <a:xfrm>
            <a:off x="4745359" y="1358556"/>
            <a:ext cx="5085299" cy="2437590"/>
          </a:xfrm>
          <a:prstGeom prst="rect">
            <a:avLst/>
          </a:prstGeom>
          <a:noFill/>
          <a:ln>
            <a:noFill/>
          </a:ln>
        </p:spPr>
        <p:txBody>
          <a:bodyPr spcFirstLastPara="1" wrap="square" lIns="0" tIns="0" rIns="0" bIns="0" anchor="t" anchorCtr="0">
            <a:spAutoFit/>
          </a:bodyPr>
          <a:lstStyle/>
          <a:p>
            <a:pPr marL="0" marR="0" lvl="0" indent="0" algn="l">
              <a:lnSpc>
                <a:spcPct val="165083"/>
              </a:lnSpc>
              <a:spcBef>
                <a:spcPts val="0"/>
              </a:spcBef>
              <a:spcAft>
                <a:spcPts val="0"/>
              </a:spcAft>
              <a:buNone/>
              <a:defRPr/>
            </a:pPr>
            <a:r>
              <a:rPr lang="el-GR" sz="1200" dirty="0">
                <a:latin typeface="Calibri"/>
                <a:cs typeface="Calibri"/>
              </a:rPr>
              <a:t>Περιγραφή: </a:t>
            </a:r>
          </a:p>
          <a:p>
            <a:pPr marL="0" marR="0" lvl="0" indent="0" algn="l">
              <a:lnSpc>
                <a:spcPct val="165083"/>
              </a:lnSpc>
              <a:spcBef>
                <a:spcPts val="0"/>
              </a:spcBef>
              <a:spcAft>
                <a:spcPts val="0"/>
              </a:spcAft>
              <a:buNone/>
              <a:defRPr/>
            </a:pPr>
            <a:r>
              <a:rPr lang="el-GR" sz="1200" dirty="0">
                <a:latin typeface="Calibri"/>
                <a:cs typeface="Calibri"/>
              </a:rPr>
              <a:t>Διατυπώστε 2-3 στόχους και δείκτες για το έργο σας.</a:t>
            </a:r>
          </a:p>
          <a:p>
            <a:pPr marL="0" marR="0" lvl="0" indent="0" algn="l">
              <a:lnSpc>
                <a:spcPct val="165083"/>
              </a:lnSpc>
              <a:spcBef>
                <a:spcPts val="0"/>
              </a:spcBef>
              <a:spcAft>
                <a:spcPts val="0"/>
              </a:spcAft>
              <a:buNone/>
              <a:defRPr/>
            </a:pPr>
            <a:r>
              <a:rPr lang="el-GR" sz="1200" dirty="0">
                <a:latin typeface="Calibri"/>
                <a:cs typeface="Calibri"/>
              </a:rPr>
              <a:t>Απαντήστε στις ακόλουθες ερωτήσεις:</a:t>
            </a:r>
          </a:p>
          <a:p>
            <a:pPr marL="0" marR="0" lvl="0" indent="0" algn="l">
              <a:lnSpc>
                <a:spcPct val="165083"/>
              </a:lnSpc>
              <a:spcBef>
                <a:spcPts val="0"/>
              </a:spcBef>
              <a:spcAft>
                <a:spcPts val="0"/>
              </a:spcAft>
              <a:buNone/>
              <a:defRPr/>
            </a:pPr>
            <a:r>
              <a:rPr lang="el-GR" sz="1200" dirty="0">
                <a:latin typeface="Calibri"/>
                <a:cs typeface="Calibri"/>
              </a:rPr>
              <a:t>- Ποιες είναι οι ομάδες-στόχοι μας;</a:t>
            </a:r>
          </a:p>
          <a:p>
            <a:pPr marL="0" marR="0" lvl="0" indent="0" algn="l">
              <a:lnSpc>
                <a:spcPct val="165083"/>
              </a:lnSpc>
              <a:spcBef>
                <a:spcPts val="0"/>
              </a:spcBef>
              <a:spcAft>
                <a:spcPts val="0"/>
              </a:spcAft>
              <a:buNone/>
              <a:defRPr/>
            </a:pPr>
            <a:r>
              <a:rPr lang="el-GR" sz="1200" dirty="0">
                <a:latin typeface="Calibri"/>
                <a:cs typeface="Calibri"/>
              </a:rPr>
              <a:t>- Ποιο πρόβλημα θέλουμε να λύσουμε για την ομάδα-στόχο; Τι</a:t>
            </a:r>
          </a:p>
          <a:p>
            <a:pPr marL="0" marR="0" lvl="0" indent="0" algn="l">
              <a:lnSpc>
                <a:spcPct val="165083"/>
              </a:lnSpc>
              <a:spcBef>
                <a:spcPts val="0"/>
              </a:spcBef>
              <a:spcAft>
                <a:spcPts val="0"/>
              </a:spcAft>
              <a:buNone/>
              <a:defRPr/>
            </a:pPr>
            <a:r>
              <a:rPr lang="el-GR" sz="1200" dirty="0">
                <a:latin typeface="Calibri"/>
                <a:cs typeface="Calibri"/>
              </a:rPr>
              <a:t>θέλουμε να αλλάξουμε στην ομάδα-στόχο;</a:t>
            </a:r>
          </a:p>
          <a:p>
            <a:pPr marL="0" marR="0" lvl="0" indent="0" algn="l">
              <a:lnSpc>
                <a:spcPct val="165083"/>
              </a:lnSpc>
              <a:spcBef>
                <a:spcPts val="0"/>
              </a:spcBef>
              <a:spcAft>
                <a:spcPts val="0"/>
              </a:spcAft>
              <a:buNone/>
              <a:defRPr/>
            </a:pPr>
            <a:r>
              <a:rPr lang="en-US" sz="1200" dirty="0">
                <a:latin typeface="Calibri"/>
                <a:cs typeface="Calibri"/>
              </a:rPr>
              <a:t>- </a:t>
            </a:r>
            <a:r>
              <a:rPr lang="el-GR" sz="1200" dirty="0">
                <a:latin typeface="Calibri"/>
                <a:cs typeface="Calibri"/>
              </a:rPr>
              <a:t> Τι διαφορετικό κάνουμε με τη δουλειά μας;</a:t>
            </a:r>
          </a:p>
          <a:p>
            <a:pPr marL="0" marR="0" lvl="0" indent="0" algn="l">
              <a:lnSpc>
                <a:spcPct val="165083"/>
              </a:lnSpc>
              <a:spcBef>
                <a:spcPts val="0"/>
              </a:spcBef>
              <a:spcAft>
                <a:spcPts val="0"/>
              </a:spcAft>
              <a:buNone/>
              <a:defRPr/>
            </a:pPr>
            <a:r>
              <a:rPr lang="el-GR" sz="1200" dirty="0">
                <a:latin typeface="Calibri"/>
                <a:cs typeface="Calibri"/>
              </a:rPr>
              <a:t>- Ελέγξτε: Σε ποιο βαθμό ο στόχος του έργου σας είναι SMART;</a:t>
            </a:r>
          </a:p>
        </p:txBody>
      </p:sp>
      <p:pic>
        <p:nvPicPr>
          <p:cNvPr id="274" name="Google Shape;274;p16"/>
          <p:cNvPicPr/>
          <p:nvPr/>
        </p:nvPicPr>
        <p:blipFill>
          <a:blip r:embed="rId2">
            <a:alphaModFix/>
          </a:blip>
          <a:srcRect r="2114" b="2055"/>
          <a:stretch/>
        </p:blipFill>
        <p:spPr bwMode="auto">
          <a:xfrm>
            <a:off x="1703238" y="1609790"/>
            <a:ext cx="485497" cy="297367"/>
          </a:xfrm>
          <a:prstGeom prst="rect">
            <a:avLst/>
          </a:prstGeom>
          <a:noFill/>
          <a:ln>
            <a:noFill/>
          </a:ln>
        </p:spPr>
      </p:pic>
      <p:pic>
        <p:nvPicPr>
          <p:cNvPr id="275" name="Google Shape;275;p16"/>
          <p:cNvPicPr/>
          <p:nvPr/>
        </p:nvPicPr>
        <p:blipFill>
          <a:blip r:embed="rId3">
            <a:alphaModFix/>
          </a:blip>
          <a:srcRect r="1944" b="1944"/>
          <a:stretch/>
        </p:blipFill>
        <p:spPr bwMode="auto">
          <a:xfrm>
            <a:off x="1727090" y="2318253"/>
            <a:ext cx="437793" cy="437793"/>
          </a:xfrm>
          <a:prstGeom prst="rect">
            <a:avLst/>
          </a:prstGeom>
          <a:noFill/>
          <a:ln>
            <a:noFill/>
          </a:ln>
        </p:spPr>
      </p:pic>
      <p:pic>
        <p:nvPicPr>
          <p:cNvPr id="276" name="Google Shape;276;p16"/>
          <p:cNvPicPr/>
          <p:nvPr/>
        </p:nvPicPr>
        <p:blipFill>
          <a:blip r:embed="rId4">
            <a:alphaModFix/>
          </a:blip>
          <a:srcRect r="3561" b="3554"/>
          <a:stretch/>
        </p:blipFill>
        <p:spPr bwMode="auto">
          <a:xfrm>
            <a:off x="1727090" y="3293316"/>
            <a:ext cx="535811" cy="430608"/>
          </a:xfrm>
          <a:prstGeom prst="rect">
            <a:avLst/>
          </a:prstGeom>
          <a:noFill/>
          <a:ln>
            <a:noFill/>
          </a:ln>
        </p:spPr>
      </p:pic>
      <p:pic>
        <p:nvPicPr>
          <p:cNvPr id="277" name="Google Shape;277;p16"/>
          <p:cNvPicPr/>
          <p:nvPr/>
        </p:nvPicPr>
        <p:blipFill>
          <a:blip r:embed="rId5">
            <a:alphaModFix/>
          </a:blip>
          <a:srcRect r="1980" b="1980"/>
          <a:stretch/>
        </p:blipFill>
        <p:spPr bwMode="auto">
          <a:xfrm>
            <a:off x="1788513" y="3974750"/>
            <a:ext cx="376369" cy="537670"/>
          </a:xfrm>
          <a:prstGeom prst="rect">
            <a:avLst/>
          </a:prstGeom>
          <a:noFill/>
          <a:ln>
            <a:noFill/>
          </a:ln>
        </p:spPr>
      </p:pic>
      <p:sp>
        <p:nvSpPr>
          <p:cNvPr id="278" name="Google Shape;278;p16"/>
          <p:cNvSpPr txBox="1"/>
          <p:nvPr/>
        </p:nvSpPr>
        <p:spPr bwMode="auto">
          <a:xfrm>
            <a:off x="2350330" y="1708491"/>
            <a:ext cx="1508044" cy="299184"/>
          </a:xfrm>
          <a:prstGeom prst="rect">
            <a:avLst/>
          </a:prstGeom>
          <a:noFill/>
          <a:ln>
            <a:noFill/>
          </a:ln>
        </p:spPr>
        <p:txBody>
          <a:bodyPr spcFirstLastPara="1" wrap="square" lIns="0" tIns="0" rIns="0" bIns="0" anchor="t" anchorCtr="0">
            <a:spAutoFit/>
          </a:bodyPr>
          <a:lstStyle/>
          <a:p>
            <a:pPr marL="0" marR="0" lvl="0" indent="0" algn="l">
              <a:lnSpc>
                <a:spcPct val="81166"/>
              </a:lnSpc>
              <a:spcBef>
                <a:spcPts val="0"/>
              </a:spcBef>
              <a:spcAft>
                <a:spcPts val="0"/>
              </a:spcAft>
              <a:buNone/>
              <a:defRPr/>
            </a:pPr>
            <a:r>
              <a:rPr lang="el-GR" sz="1200" dirty="0">
                <a:solidFill>
                  <a:srgbClr val="000000"/>
                </a:solidFill>
                <a:latin typeface="Calibri"/>
                <a:ea typeface="Calibri"/>
                <a:cs typeface="Calibri"/>
              </a:rPr>
              <a:t>3-30 άτομα (ομαδική εργασία) </a:t>
            </a:r>
          </a:p>
        </p:txBody>
      </p:sp>
      <p:sp>
        <p:nvSpPr>
          <p:cNvPr id="279" name="Google Shape;279;p16"/>
          <p:cNvSpPr txBox="1"/>
          <p:nvPr/>
        </p:nvSpPr>
        <p:spPr bwMode="auto">
          <a:xfrm>
            <a:off x="2350330" y="2336113"/>
            <a:ext cx="2031170" cy="747962"/>
          </a:xfrm>
          <a:prstGeom prst="rect">
            <a:avLst/>
          </a:prstGeom>
          <a:noFill/>
          <a:ln>
            <a:noFill/>
          </a:ln>
        </p:spPr>
        <p:txBody>
          <a:bodyPr spcFirstLastPara="1" wrap="square" lIns="0" tIns="0" rIns="0" bIns="0" anchor="t" anchorCtr="0">
            <a:spAutoFit/>
          </a:bodyPr>
          <a:lstStyle/>
          <a:p>
            <a:pPr marL="0" marR="0" lvl="0" indent="0" algn="l">
              <a:lnSpc>
                <a:spcPct val="81166"/>
              </a:lnSpc>
              <a:spcBef>
                <a:spcPts val="0"/>
              </a:spcBef>
              <a:spcAft>
                <a:spcPts val="0"/>
              </a:spcAft>
              <a:buNone/>
              <a:defRPr/>
            </a:pPr>
            <a:r>
              <a:rPr lang="el-GR" sz="1200" dirty="0">
                <a:solidFill>
                  <a:srgbClr val="000000"/>
                </a:solidFill>
                <a:latin typeface="Calibri"/>
                <a:ea typeface="Calibri"/>
                <a:cs typeface="Calibri"/>
              </a:rPr>
              <a:t>20-40 λεπτά </a:t>
            </a:r>
          </a:p>
          <a:p>
            <a:pPr marL="0" marR="0" lvl="0" indent="0" algn="l">
              <a:lnSpc>
                <a:spcPct val="81166"/>
              </a:lnSpc>
              <a:spcBef>
                <a:spcPts val="0"/>
              </a:spcBef>
              <a:spcAft>
                <a:spcPts val="0"/>
              </a:spcAft>
              <a:buNone/>
              <a:defRPr/>
            </a:pPr>
            <a:r>
              <a:rPr lang="el-GR" sz="1200" dirty="0">
                <a:solidFill>
                  <a:srgbClr val="000000"/>
                </a:solidFill>
                <a:latin typeface="Calibri"/>
                <a:ea typeface="Calibri"/>
                <a:cs typeface="Calibri"/>
              </a:rPr>
              <a:t>Ομαδική εργασία περίπου 15-20 λεπτά Παρουσίαση περίπου 5 λεπτά ανά ομάδα εργασίας, </a:t>
            </a:r>
          </a:p>
          <a:p>
            <a:pPr marL="0" marR="0" lvl="0" indent="0" algn="l">
              <a:lnSpc>
                <a:spcPct val="81166"/>
              </a:lnSpc>
              <a:spcBef>
                <a:spcPts val="0"/>
              </a:spcBef>
              <a:spcAft>
                <a:spcPts val="0"/>
              </a:spcAft>
              <a:buNone/>
              <a:defRPr/>
            </a:pPr>
            <a:r>
              <a:rPr lang="el-GR" sz="1200" dirty="0">
                <a:solidFill>
                  <a:srgbClr val="000000"/>
                </a:solidFill>
                <a:latin typeface="Calibri"/>
                <a:ea typeface="Calibri"/>
                <a:cs typeface="Calibri"/>
              </a:rPr>
              <a:t>Αξιολόγηση περίπου 10 λεπτά </a:t>
            </a:r>
          </a:p>
        </p:txBody>
      </p:sp>
      <p:sp>
        <p:nvSpPr>
          <p:cNvPr id="280" name="Google Shape;280;p16"/>
          <p:cNvSpPr txBox="1"/>
          <p:nvPr/>
        </p:nvSpPr>
        <p:spPr bwMode="auto">
          <a:xfrm>
            <a:off x="2350330" y="4105380"/>
            <a:ext cx="2156483" cy="598369"/>
          </a:xfrm>
          <a:prstGeom prst="rect">
            <a:avLst/>
          </a:prstGeom>
          <a:noFill/>
          <a:ln>
            <a:noFill/>
          </a:ln>
        </p:spPr>
        <p:txBody>
          <a:bodyPr spcFirstLastPara="1" wrap="square" lIns="0" tIns="0" rIns="0" bIns="0" anchor="t" anchorCtr="0">
            <a:spAutoFit/>
          </a:bodyPr>
          <a:lstStyle/>
          <a:p>
            <a:pPr marL="0" marR="0" lvl="0" indent="0" algn="l">
              <a:lnSpc>
                <a:spcPct val="81166"/>
              </a:lnSpc>
              <a:spcBef>
                <a:spcPts val="0"/>
              </a:spcBef>
              <a:spcAft>
                <a:spcPts val="0"/>
              </a:spcAft>
              <a:buNone/>
              <a:defRPr/>
            </a:pPr>
            <a:r>
              <a:rPr lang="el-GR" sz="1200" dirty="0">
                <a:solidFill>
                  <a:srgbClr val="000000"/>
                </a:solidFill>
                <a:latin typeface="Calibri"/>
                <a:ea typeface="Calibri"/>
                <a:cs typeface="Calibri"/>
              </a:rPr>
              <a:t>Χαρτί Flipchart ή άλλο μεγάλο χαρτί (Α2) για ομαδική εργασία, φαρδιά στυλό, ταινία/στυλό ή πίνακας με καρφίτσες.</a:t>
            </a:r>
          </a:p>
        </p:txBody>
      </p:sp>
      <p:sp>
        <p:nvSpPr>
          <p:cNvPr id="281" name="Google Shape;281;p16"/>
          <p:cNvSpPr txBox="1"/>
          <p:nvPr/>
        </p:nvSpPr>
        <p:spPr bwMode="auto">
          <a:xfrm>
            <a:off x="2350330" y="3384144"/>
            <a:ext cx="1768249" cy="692497"/>
          </a:xfrm>
          <a:prstGeom prst="rect">
            <a:avLst/>
          </a:prstGeom>
          <a:noFill/>
          <a:ln>
            <a:noFill/>
          </a:ln>
        </p:spPr>
        <p:txBody>
          <a:bodyPr spcFirstLastPara="1" wrap="square" lIns="0" tIns="0" rIns="0" bIns="0" anchor="t" anchorCtr="0">
            <a:spAutoFit/>
          </a:bodyPr>
          <a:lstStyle/>
          <a:p>
            <a:pPr marL="0" marR="0" lvl="0" indent="0" algn="l">
              <a:lnSpc>
                <a:spcPct val="75083"/>
              </a:lnSpc>
              <a:spcBef>
                <a:spcPts val="0"/>
              </a:spcBef>
              <a:spcAft>
                <a:spcPts val="0"/>
              </a:spcAft>
              <a:buNone/>
              <a:defRPr/>
            </a:pPr>
            <a:r>
              <a:rPr lang="el-GR" sz="1200" dirty="0">
                <a:solidFill>
                  <a:srgbClr val="000000"/>
                </a:solidFill>
                <a:latin typeface="Calibri"/>
                <a:ea typeface="Calibri"/>
                <a:cs typeface="Calibri"/>
              </a:rPr>
              <a:t>Παρουσίαση ενός εργαλείου για </a:t>
            </a:r>
          </a:p>
          <a:p>
            <a:pPr marL="0" marR="0" lvl="0" indent="0" algn="l">
              <a:lnSpc>
                <a:spcPct val="75083"/>
              </a:lnSpc>
              <a:spcBef>
                <a:spcPts val="0"/>
              </a:spcBef>
              <a:spcAft>
                <a:spcPts val="0"/>
              </a:spcAft>
              <a:buNone/>
              <a:defRPr/>
            </a:pPr>
            <a:r>
              <a:rPr lang="el-GR" sz="1200" dirty="0">
                <a:solidFill>
                  <a:srgbClr val="000000"/>
                </a:solidFill>
                <a:latin typeface="Calibri"/>
                <a:ea typeface="Calibri"/>
                <a:cs typeface="Calibri"/>
              </a:rPr>
              <a:t>την ανάλυση του προβλήματος και του στόχου </a:t>
            </a:r>
          </a:p>
        </p:txBody>
      </p:sp>
      <p:cxnSp>
        <p:nvCxnSpPr>
          <p:cNvPr id="282" name="Google Shape;282;p16"/>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83" name="Google Shape;283;p16"/>
          <p:cNvPicPr/>
          <p:nvPr/>
        </p:nvPicPr>
        <p:blipFill>
          <a:blip r:embed="rId6">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88" name="Google Shape;288;p17"/>
          <p:cNvSpPr/>
          <p:nvPr/>
        </p:nvSpPr>
        <p:spPr bwMode="auto">
          <a:xfrm>
            <a:off x="2209800" y="5112075"/>
            <a:ext cx="530245" cy="62508"/>
          </a:xfrm>
          <a:custGeom>
            <a:avLst/>
            <a:gdLst/>
            <a:ahLst/>
            <a:cxnLst/>
            <a:rect l="l" t="t" r="r" b="b"/>
            <a:pathLst>
              <a:path w="754126" h="88900" extrusionOk="0">
                <a:moveTo>
                  <a:pt x="0" y="0"/>
                </a:moveTo>
                <a:lnTo>
                  <a:pt x="754126" y="0"/>
                </a:lnTo>
                <a:lnTo>
                  <a:pt x="754126" y="88900"/>
                </a:lnTo>
                <a:lnTo>
                  <a:pt x="0" y="88900"/>
                </a:lnTo>
                <a:close/>
              </a:path>
            </a:pathLst>
          </a:custGeom>
          <a:solidFill>
            <a:srgbClr val="0C45A6"/>
          </a:solidFill>
          <a:ln>
            <a:noFill/>
          </a:ln>
        </p:spPr>
      </p:sp>
      <p:sp>
        <p:nvSpPr>
          <p:cNvPr id="289" name="Google Shape;289;p17"/>
          <p:cNvSpPr txBox="1"/>
          <p:nvPr/>
        </p:nvSpPr>
        <p:spPr bwMode="auto">
          <a:xfrm>
            <a:off x="2209800" y="5336381"/>
            <a:ext cx="5160558" cy="1038746"/>
          </a:xfrm>
          <a:prstGeom prst="rect">
            <a:avLst/>
          </a:prstGeom>
          <a:noFill/>
          <a:ln>
            <a:noFill/>
          </a:ln>
        </p:spPr>
        <p:txBody>
          <a:bodyPr spcFirstLastPara="1" wrap="square" lIns="0" tIns="0" rIns="0" bIns="0" anchor="t" anchorCtr="0">
            <a:spAutoFit/>
          </a:bodyPr>
          <a:lstStyle/>
          <a:p>
            <a:pPr marL="342786" marR="0" lvl="2" indent="-114261" algn="l">
              <a:lnSpc>
                <a:spcPct val="150033"/>
              </a:lnSpc>
              <a:spcBef>
                <a:spcPts val="0"/>
              </a:spcBef>
              <a:spcAft>
                <a:spcPts val="0"/>
              </a:spcAft>
              <a:buClr>
                <a:srgbClr val="0C45A6"/>
              </a:buClr>
              <a:buSzPts val="1499"/>
              <a:buFont typeface="Arial"/>
              <a:buChar char="⚬"/>
              <a:defRPr/>
            </a:pPr>
            <a:r>
              <a:rPr lang="el-GR" sz="1500" b="0" i="0" u="none" strike="noStrike" cap="none" dirty="0">
                <a:solidFill>
                  <a:srgbClr val="0C45A6"/>
                </a:solidFill>
                <a:latin typeface="Calibri"/>
                <a:ea typeface="Calibri"/>
                <a:cs typeface="Calibri"/>
              </a:rPr>
              <a:t>Τι είναι σημαντικό να γνωρίζετε; </a:t>
            </a:r>
          </a:p>
          <a:p>
            <a:pPr marL="342786" marR="0" lvl="2" indent="-114261" algn="l">
              <a:lnSpc>
                <a:spcPct val="150033"/>
              </a:lnSpc>
              <a:spcBef>
                <a:spcPts val="0"/>
              </a:spcBef>
              <a:spcAft>
                <a:spcPts val="0"/>
              </a:spcAft>
              <a:buClr>
                <a:srgbClr val="0C45A6"/>
              </a:buClr>
              <a:buSzPts val="1499"/>
              <a:buFont typeface="Arial"/>
              <a:buChar char="⚬"/>
              <a:defRPr/>
            </a:pPr>
            <a:r>
              <a:rPr lang="el-GR" sz="1500" b="0" i="0" u="none" strike="noStrike" cap="none" dirty="0">
                <a:solidFill>
                  <a:srgbClr val="0C45A6"/>
                </a:solidFill>
                <a:latin typeface="Calibri"/>
                <a:ea typeface="Calibri"/>
                <a:cs typeface="Calibri"/>
              </a:rPr>
              <a:t>Dos και Don'ts  </a:t>
            </a:r>
          </a:p>
          <a:p>
            <a:pPr marL="342786" marR="0" lvl="2" indent="-114261" algn="l">
              <a:lnSpc>
                <a:spcPct val="150033"/>
              </a:lnSpc>
              <a:spcBef>
                <a:spcPts val="0"/>
              </a:spcBef>
              <a:spcAft>
                <a:spcPts val="0"/>
              </a:spcAft>
              <a:buClr>
                <a:srgbClr val="0C45A6"/>
              </a:buClr>
              <a:buSzPts val="1499"/>
              <a:buFont typeface="Arial"/>
              <a:buChar char="⚬"/>
              <a:defRPr/>
            </a:pPr>
            <a:r>
              <a:rPr lang="el-GR" sz="1500" b="0" i="0" u="none" strike="noStrike" cap="none" dirty="0">
                <a:solidFill>
                  <a:srgbClr val="0C45A6"/>
                </a:solidFill>
                <a:latin typeface="Calibri"/>
                <a:ea typeface="Calibri"/>
                <a:cs typeface="Calibri"/>
              </a:rPr>
              <a:t>Υλικό περαιτέρω ανάγνωσης </a:t>
            </a:r>
          </a:p>
        </p:txBody>
      </p:sp>
      <p:pic>
        <p:nvPicPr>
          <p:cNvPr id="290" name="Google Shape;290;p17"/>
          <p:cNvPicPr/>
          <p:nvPr/>
        </p:nvPicPr>
        <p:blipFill>
          <a:blip r:embed="rId2">
            <a:alphaModFix/>
          </a:blip>
          <a:srcRect r="262" b="280"/>
          <a:stretch/>
        </p:blipFill>
        <p:spPr bwMode="auto">
          <a:xfrm>
            <a:off x="5892565" y="2057400"/>
            <a:ext cx="3651514" cy="2743200"/>
          </a:xfrm>
          <a:prstGeom prst="rect">
            <a:avLst/>
          </a:prstGeom>
          <a:noFill/>
          <a:ln>
            <a:noFill/>
          </a:ln>
        </p:spPr>
      </p:pic>
      <p:sp>
        <p:nvSpPr>
          <p:cNvPr id="291" name="Google Shape;291;p17"/>
          <p:cNvSpPr txBox="1"/>
          <p:nvPr/>
        </p:nvSpPr>
        <p:spPr bwMode="auto">
          <a:xfrm>
            <a:off x="2209800" y="703659"/>
            <a:ext cx="6143368" cy="1551194"/>
          </a:xfrm>
          <a:prstGeom prst="rect">
            <a:avLst/>
          </a:prstGeom>
          <a:noFill/>
          <a:ln>
            <a:noFill/>
          </a:ln>
        </p:spPr>
        <p:txBody>
          <a:bodyPr spcFirstLastPara="1" wrap="square" lIns="0" tIns="0" rIns="0" bIns="0" anchor="t" anchorCtr="0">
            <a:spAutoFit/>
          </a:bodyPr>
          <a:lstStyle/>
          <a:p>
            <a:pPr marL="0" marR="0" lvl="0" indent="0" algn="l">
              <a:lnSpc>
                <a:spcPct val="120014"/>
              </a:lnSpc>
              <a:spcBef>
                <a:spcPts val="0"/>
              </a:spcBef>
              <a:spcAft>
                <a:spcPts val="0"/>
              </a:spcAft>
              <a:buNone/>
              <a:defRPr/>
            </a:pPr>
            <a:r>
              <a:rPr lang="el-GR" sz="4200" dirty="0">
                <a:solidFill>
                  <a:srgbClr val="0C45A6"/>
                </a:solidFill>
                <a:latin typeface="Calibri"/>
                <a:ea typeface="Calibri"/>
                <a:cs typeface="Calibri"/>
              </a:rPr>
              <a:t>Πώς γράφω μια πρόταση έργου;</a:t>
            </a:r>
            <a:endParaRPr dirty="0"/>
          </a:p>
        </p:txBody>
      </p:sp>
      <p:cxnSp>
        <p:nvCxnSpPr>
          <p:cNvPr id="292" name="Google Shape;292;p17"/>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93" name="Google Shape;293;p17"/>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98" name="Google Shape;298;p18"/>
          <p:cNvSpPr/>
          <p:nvPr/>
        </p:nvSpPr>
        <p:spPr bwMode="auto">
          <a:xfrm>
            <a:off x="4943872" y="619212"/>
            <a:ext cx="463004" cy="57596"/>
          </a:xfrm>
          <a:custGeom>
            <a:avLst/>
            <a:gdLst/>
            <a:ahLst/>
            <a:cxnLst/>
            <a:rect l="l" t="t" r="r" b="b"/>
            <a:pathLst>
              <a:path w="658495" h="81915" extrusionOk="0">
                <a:moveTo>
                  <a:pt x="0" y="0"/>
                </a:moveTo>
                <a:lnTo>
                  <a:pt x="658495" y="0"/>
                </a:lnTo>
                <a:lnTo>
                  <a:pt x="658495" y="81915"/>
                </a:lnTo>
                <a:lnTo>
                  <a:pt x="0" y="81915"/>
                </a:lnTo>
                <a:close/>
              </a:path>
            </a:pathLst>
          </a:custGeom>
          <a:solidFill>
            <a:srgbClr val="0C45A6"/>
          </a:solidFill>
          <a:ln>
            <a:noFill/>
          </a:ln>
        </p:spPr>
      </p:sp>
      <p:sp>
        <p:nvSpPr>
          <p:cNvPr id="299" name="Google Shape;299;p18"/>
          <p:cNvSpPr txBox="1"/>
          <p:nvPr/>
        </p:nvSpPr>
        <p:spPr bwMode="auto">
          <a:xfrm>
            <a:off x="4943872" y="774739"/>
            <a:ext cx="3482526" cy="781176"/>
          </a:xfrm>
          <a:prstGeom prst="rect">
            <a:avLst/>
          </a:prstGeom>
          <a:noFill/>
          <a:ln>
            <a:noFill/>
          </a:ln>
        </p:spPr>
        <p:txBody>
          <a:bodyPr spcFirstLastPara="1" wrap="square" lIns="0" tIns="0" rIns="0" bIns="0" anchor="t" anchorCtr="0">
            <a:spAutoFit/>
          </a:bodyPr>
          <a:lstStyle/>
          <a:p>
            <a:pPr marL="0" marR="0" lvl="0" indent="0" algn="l">
              <a:lnSpc>
                <a:spcPct val="140666"/>
              </a:lnSpc>
              <a:spcBef>
                <a:spcPts val="0"/>
              </a:spcBef>
              <a:spcAft>
                <a:spcPts val="0"/>
              </a:spcAft>
              <a:buNone/>
              <a:defRPr/>
            </a:pPr>
            <a:r>
              <a:rPr lang="el-GR" sz="1200" dirty="0">
                <a:solidFill>
                  <a:srgbClr val="16214B"/>
                </a:solidFill>
                <a:latin typeface="Calibri"/>
                <a:ea typeface="Calibri"/>
                <a:cs typeface="Calibri"/>
              </a:rPr>
              <a:t>Μια καλή πρόταση έργου αποτελεί προϋπόθεση για την έγκριση ενός έργου. Ωστόσο, μια καλή πρόταση έργου δεν εγγυάται ένα καλό έργο.</a:t>
            </a:r>
          </a:p>
        </p:txBody>
      </p:sp>
      <p:sp>
        <p:nvSpPr>
          <p:cNvPr id="300" name="Google Shape;300;p18"/>
          <p:cNvSpPr/>
          <p:nvPr/>
        </p:nvSpPr>
        <p:spPr bwMode="auto">
          <a:xfrm>
            <a:off x="4943564" y="1653846"/>
            <a:ext cx="332989" cy="41433"/>
          </a:xfrm>
          <a:custGeom>
            <a:avLst/>
            <a:gdLst/>
            <a:ahLst/>
            <a:cxnLst/>
            <a:rect l="l" t="t" r="r" b="b"/>
            <a:pathLst>
              <a:path w="473583" h="58928" extrusionOk="0">
                <a:moveTo>
                  <a:pt x="0" y="0"/>
                </a:moveTo>
                <a:lnTo>
                  <a:pt x="473583" y="0"/>
                </a:lnTo>
                <a:lnTo>
                  <a:pt x="473583" y="58928"/>
                </a:lnTo>
                <a:lnTo>
                  <a:pt x="0" y="58928"/>
                </a:lnTo>
                <a:close/>
              </a:path>
            </a:pathLst>
          </a:custGeom>
          <a:solidFill>
            <a:srgbClr val="0C45A6"/>
          </a:solidFill>
          <a:ln>
            <a:noFill/>
          </a:ln>
        </p:spPr>
      </p:sp>
      <p:sp>
        <p:nvSpPr>
          <p:cNvPr id="301" name="Google Shape;301;p18"/>
          <p:cNvSpPr txBox="1"/>
          <p:nvPr/>
        </p:nvSpPr>
        <p:spPr bwMode="auto">
          <a:xfrm>
            <a:off x="4929026" y="1710067"/>
            <a:ext cx="2709741" cy="5043688"/>
          </a:xfrm>
          <a:prstGeom prst="rect">
            <a:avLst/>
          </a:prstGeom>
          <a:noFill/>
          <a:ln>
            <a:noFill/>
          </a:ln>
        </p:spPr>
        <p:txBody>
          <a:bodyPr spcFirstLastPara="1" wrap="square" lIns="0" tIns="0" rIns="0" bIns="0" anchor="t" anchorCtr="0">
            <a:spAutoFit/>
          </a:bodyPr>
          <a:lstStyle/>
          <a:p>
            <a:pPr marL="0" marR="0" lvl="0" indent="0" algn="just">
              <a:lnSpc>
                <a:spcPct val="150044"/>
              </a:lnSpc>
              <a:spcBef>
                <a:spcPts val="0"/>
              </a:spcBef>
              <a:spcAft>
                <a:spcPts val="0"/>
              </a:spcAft>
              <a:buNone/>
              <a:defRPr/>
            </a:pPr>
            <a:r>
              <a:rPr lang="el-GR" sz="1150" dirty="0">
                <a:solidFill>
                  <a:srgbClr val="16214B"/>
                </a:solidFill>
                <a:latin typeface="Calibri"/>
                <a:ea typeface="Calibri"/>
                <a:cs typeface="Calibri"/>
              </a:rPr>
              <a:t>Προϋποθέσεις για μια καλή πρόταση :</a:t>
            </a:r>
          </a:p>
          <a:p>
            <a:pPr marL="171450" marR="0" lvl="0" indent="-171450" algn="just">
              <a:lnSpc>
                <a:spcPct val="150044"/>
              </a:lnSpc>
              <a:spcBef>
                <a:spcPts val="0"/>
              </a:spcBef>
              <a:spcAft>
                <a:spcPts val="0"/>
              </a:spcAft>
              <a:buFont typeface="Arial" panose="020B0604020202020204" pitchFamily="34" charset="0"/>
              <a:buChar char="•"/>
              <a:defRPr/>
            </a:pPr>
            <a:r>
              <a:rPr lang="el-GR" sz="1150" dirty="0">
                <a:solidFill>
                  <a:srgbClr val="16214B"/>
                </a:solidFill>
                <a:latin typeface="Calibri"/>
                <a:ea typeface="Calibri"/>
                <a:cs typeface="Calibri"/>
              </a:rPr>
              <a:t>Πληρούνται οι απαιτήσεις χρηματοδότησης</a:t>
            </a:r>
          </a:p>
          <a:p>
            <a:pPr marL="171450" marR="0" lvl="0" indent="-171450" algn="just">
              <a:lnSpc>
                <a:spcPct val="150044"/>
              </a:lnSpc>
              <a:spcBef>
                <a:spcPts val="0"/>
              </a:spcBef>
              <a:spcAft>
                <a:spcPts val="0"/>
              </a:spcAft>
              <a:buFont typeface="Arial" panose="020B0604020202020204" pitchFamily="34" charset="0"/>
              <a:buChar char="•"/>
              <a:defRPr/>
            </a:pPr>
            <a:r>
              <a:rPr lang="el-GR" sz="1150" dirty="0">
                <a:solidFill>
                  <a:srgbClr val="16214B"/>
                </a:solidFill>
                <a:latin typeface="Calibri"/>
                <a:ea typeface="Calibri"/>
                <a:cs typeface="Calibri"/>
              </a:rPr>
              <a:t>Υποβλήθηκε εγκαίρως</a:t>
            </a:r>
          </a:p>
          <a:p>
            <a:pPr marL="171450" marR="0" lvl="0" indent="-171450" algn="just">
              <a:lnSpc>
                <a:spcPct val="150044"/>
              </a:lnSpc>
              <a:spcBef>
                <a:spcPts val="0"/>
              </a:spcBef>
              <a:spcAft>
                <a:spcPts val="0"/>
              </a:spcAft>
              <a:buFont typeface="Arial" panose="020B0604020202020204" pitchFamily="34" charset="0"/>
              <a:buChar char="•"/>
              <a:defRPr/>
            </a:pPr>
            <a:r>
              <a:rPr lang="el-GR" sz="1150" dirty="0">
                <a:solidFill>
                  <a:srgbClr val="16214B"/>
                </a:solidFill>
                <a:latin typeface="Calibri"/>
                <a:ea typeface="Calibri"/>
                <a:cs typeface="Calibri"/>
              </a:rPr>
              <a:t>Πλήρης αίτηση (χρησιμοποιούνται τα τρέχοντα έντυπα;)</a:t>
            </a:r>
          </a:p>
          <a:p>
            <a:pPr marL="171450" marR="0" lvl="0" indent="-171450" algn="just">
              <a:lnSpc>
                <a:spcPct val="150044"/>
              </a:lnSpc>
              <a:spcBef>
                <a:spcPts val="0"/>
              </a:spcBef>
              <a:spcAft>
                <a:spcPts val="0"/>
              </a:spcAft>
              <a:buFont typeface="Arial" panose="020B0604020202020204" pitchFamily="34" charset="0"/>
              <a:buChar char="•"/>
              <a:defRPr/>
            </a:pPr>
            <a:r>
              <a:rPr lang="el-GR" sz="1150" dirty="0">
                <a:solidFill>
                  <a:srgbClr val="16214B"/>
                </a:solidFill>
                <a:latin typeface="Calibri"/>
                <a:ea typeface="Calibri"/>
                <a:cs typeface="Calibri"/>
              </a:rPr>
              <a:t>Όλες οι ερωτήσεις έχουν απαντηθεί</a:t>
            </a:r>
          </a:p>
          <a:p>
            <a:pPr marL="171450" marR="0" lvl="0" indent="-171450" algn="just">
              <a:lnSpc>
                <a:spcPct val="150044"/>
              </a:lnSpc>
              <a:spcBef>
                <a:spcPts val="0"/>
              </a:spcBef>
              <a:spcAft>
                <a:spcPts val="0"/>
              </a:spcAft>
              <a:buFont typeface="Arial" panose="020B0604020202020204" pitchFamily="34" charset="0"/>
              <a:buChar char="•"/>
              <a:defRPr/>
            </a:pPr>
            <a:r>
              <a:rPr lang="el-GR" sz="1150" dirty="0">
                <a:solidFill>
                  <a:srgbClr val="16214B"/>
                </a:solidFill>
                <a:latin typeface="Calibri"/>
                <a:ea typeface="Calibri"/>
                <a:cs typeface="Calibri"/>
              </a:rPr>
              <a:t>Ακολουθήθηκαν οι κατευθυντήριες γραμμές</a:t>
            </a:r>
          </a:p>
          <a:p>
            <a:pPr marL="171450" marR="0" lvl="0" indent="-171450" algn="just">
              <a:lnSpc>
                <a:spcPct val="150044"/>
              </a:lnSpc>
              <a:spcBef>
                <a:spcPts val="0"/>
              </a:spcBef>
              <a:spcAft>
                <a:spcPts val="0"/>
              </a:spcAft>
              <a:buFont typeface="Arial" panose="020B0604020202020204" pitchFamily="34" charset="0"/>
              <a:buChar char="•"/>
              <a:defRPr/>
            </a:pPr>
            <a:r>
              <a:rPr lang="el-GR" sz="1150" dirty="0">
                <a:solidFill>
                  <a:srgbClr val="16214B"/>
                </a:solidFill>
                <a:latin typeface="Calibri"/>
                <a:ea typeface="Calibri"/>
                <a:cs typeface="Calibri"/>
              </a:rPr>
              <a:t>Η αίτηση είναι σαφής, συνοπτική και κατανοητή </a:t>
            </a:r>
          </a:p>
          <a:p>
            <a:pPr marL="171450" marR="0" lvl="0" indent="-171450" algn="just">
              <a:lnSpc>
                <a:spcPct val="150044"/>
              </a:lnSpc>
              <a:spcBef>
                <a:spcPts val="0"/>
              </a:spcBef>
              <a:spcAft>
                <a:spcPts val="0"/>
              </a:spcAft>
              <a:buFont typeface="Arial" panose="020B0604020202020204" pitchFamily="34" charset="0"/>
              <a:buChar char="•"/>
              <a:defRPr/>
            </a:pPr>
            <a:r>
              <a:rPr lang="el-GR" sz="1150" dirty="0">
                <a:solidFill>
                  <a:srgbClr val="16214B"/>
                </a:solidFill>
                <a:latin typeface="Calibri"/>
                <a:ea typeface="Calibri"/>
                <a:cs typeface="Calibri"/>
              </a:rPr>
              <a:t>Η αίτηση βασίζεται σε πραγματικά στοιχεία</a:t>
            </a:r>
          </a:p>
          <a:p>
            <a:pPr marL="171450" marR="0" lvl="0" indent="-171450" algn="just">
              <a:lnSpc>
                <a:spcPct val="150044"/>
              </a:lnSpc>
              <a:spcBef>
                <a:spcPts val="0"/>
              </a:spcBef>
              <a:spcAft>
                <a:spcPts val="0"/>
              </a:spcAft>
              <a:buFont typeface="Arial" panose="020B0604020202020204" pitchFamily="34" charset="0"/>
              <a:buChar char="•"/>
              <a:defRPr/>
            </a:pPr>
            <a:r>
              <a:rPr lang="el-GR" sz="1150" dirty="0">
                <a:solidFill>
                  <a:srgbClr val="16214B"/>
                </a:solidFill>
                <a:latin typeface="Calibri"/>
                <a:ea typeface="Calibri"/>
                <a:cs typeface="Calibri"/>
              </a:rPr>
              <a:t>Τηρείται η λογική της αίτησης (π.χ. δεν περιγράφονται οι δραστηριότητες του έργου όταν πρόκειται για ανάλυση του προβλήματος)</a:t>
            </a:r>
          </a:p>
          <a:p>
            <a:pPr marL="171450" marR="0" lvl="0" indent="-171450" algn="just">
              <a:lnSpc>
                <a:spcPct val="150044"/>
              </a:lnSpc>
              <a:spcBef>
                <a:spcPts val="0"/>
              </a:spcBef>
              <a:spcAft>
                <a:spcPts val="0"/>
              </a:spcAft>
              <a:buFont typeface="Arial" panose="020B0604020202020204" pitchFamily="34" charset="0"/>
              <a:buChar char="•"/>
              <a:defRPr/>
            </a:pPr>
            <a:r>
              <a:rPr lang="el-GR" sz="1150" dirty="0">
                <a:solidFill>
                  <a:srgbClr val="16214B"/>
                </a:solidFill>
                <a:latin typeface="Calibri"/>
                <a:ea typeface="Calibri"/>
                <a:cs typeface="Calibri"/>
              </a:rPr>
              <a:t>Το σχέδιο κόστους ανταποκρίνεται στις δραστηριότητες του έργου</a:t>
            </a:r>
          </a:p>
        </p:txBody>
      </p:sp>
      <p:pic>
        <p:nvPicPr>
          <p:cNvPr id="302" name="Google Shape;302;p18"/>
          <p:cNvPicPr/>
          <p:nvPr/>
        </p:nvPicPr>
        <p:blipFill>
          <a:blip r:embed="rId2">
            <a:alphaModFix/>
          </a:blip>
          <a:srcRect r="1096" b="1096"/>
          <a:stretch/>
        </p:blipFill>
        <p:spPr bwMode="auto">
          <a:xfrm>
            <a:off x="2209801" y="2176172"/>
            <a:ext cx="1139292" cy="1139292"/>
          </a:xfrm>
          <a:prstGeom prst="rect">
            <a:avLst/>
          </a:prstGeom>
          <a:noFill/>
          <a:ln>
            <a:noFill/>
          </a:ln>
        </p:spPr>
      </p:pic>
      <p:pic>
        <p:nvPicPr>
          <p:cNvPr id="303" name="Google Shape;303;p18"/>
          <p:cNvPicPr/>
          <p:nvPr/>
        </p:nvPicPr>
        <p:blipFill>
          <a:blip r:embed="rId3">
            <a:alphaModFix/>
          </a:blip>
          <a:srcRect r="572" b="448"/>
          <a:stretch/>
        </p:blipFill>
        <p:spPr bwMode="auto">
          <a:xfrm>
            <a:off x="7791605" y="2176171"/>
            <a:ext cx="2326155" cy="2055740"/>
          </a:xfrm>
          <a:prstGeom prst="rect">
            <a:avLst/>
          </a:prstGeom>
          <a:noFill/>
          <a:ln>
            <a:noFill/>
          </a:ln>
        </p:spPr>
      </p:pic>
      <p:sp>
        <p:nvSpPr>
          <p:cNvPr id="304" name="Google Shape;304;p18"/>
          <p:cNvSpPr txBox="1"/>
          <p:nvPr/>
        </p:nvSpPr>
        <p:spPr bwMode="auto">
          <a:xfrm>
            <a:off x="2209801" y="3432182"/>
            <a:ext cx="2598490" cy="1454244"/>
          </a:xfrm>
          <a:prstGeom prst="rect">
            <a:avLst/>
          </a:prstGeom>
          <a:noFill/>
          <a:ln>
            <a:noFill/>
          </a:ln>
        </p:spPr>
        <p:txBody>
          <a:bodyPr spcFirstLastPara="1" wrap="square" lIns="0" tIns="0" rIns="0" bIns="0" anchor="t" anchorCtr="0">
            <a:spAutoFit/>
          </a:bodyPr>
          <a:lstStyle/>
          <a:p>
            <a:pPr marL="0" marR="0" lvl="0" indent="0" algn="l">
              <a:lnSpc>
                <a:spcPct val="139982"/>
              </a:lnSpc>
              <a:spcBef>
                <a:spcPts val="0"/>
              </a:spcBef>
              <a:spcAft>
                <a:spcPts val="0"/>
              </a:spcAft>
              <a:buNone/>
              <a:defRPr/>
            </a:pPr>
            <a:r>
              <a:rPr lang="el-GR" sz="2250" dirty="0">
                <a:solidFill>
                  <a:srgbClr val="0C45A6"/>
                </a:solidFill>
                <a:latin typeface="Calibri"/>
                <a:ea typeface="Calibri"/>
                <a:cs typeface="Calibri"/>
              </a:rPr>
              <a:t>Μια καλή πρόταση έργου ισοδυναμεί με ένα καλό έργο;</a:t>
            </a:r>
          </a:p>
        </p:txBody>
      </p:sp>
      <p:sp>
        <p:nvSpPr>
          <p:cNvPr id="305" name="Google Shape;305;p18"/>
          <p:cNvSpPr txBox="1"/>
          <p:nvPr/>
        </p:nvSpPr>
        <p:spPr bwMode="auto">
          <a:xfrm>
            <a:off x="7992941" y="2847916"/>
            <a:ext cx="1915984" cy="1101905"/>
          </a:xfrm>
          <a:prstGeom prst="rect">
            <a:avLst/>
          </a:prstGeom>
          <a:noFill/>
          <a:ln>
            <a:noFill/>
          </a:ln>
        </p:spPr>
        <p:txBody>
          <a:bodyPr spcFirstLastPara="1" wrap="square" lIns="0" tIns="0" rIns="0" bIns="0" anchor="t" anchorCtr="0">
            <a:spAutoFit/>
          </a:bodyPr>
          <a:lstStyle/>
          <a:p>
            <a:pPr marL="0" marR="0" lvl="0" indent="0" algn="ctr">
              <a:lnSpc>
                <a:spcPct val="92500"/>
              </a:lnSpc>
              <a:spcBef>
                <a:spcPts val="0"/>
              </a:spcBef>
              <a:spcAft>
                <a:spcPts val="0"/>
              </a:spcAft>
              <a:buNone/>
              <a:defRPr/>
            </a:pPr>
            <a:r>
              <a:rPr lang="el-GR" sz="1100" dirty="0">
                <a:solidFill>
                  <a:srgbClr val="000000"/>
                </a:solidFill>
                <a:latin typeface="Calibri"/>
                <a:ea typeface="Calibri"/>
                <a:cs typeface="Calibri"/>
              </a:rPr>
              <a:t>Τελικά, δεν εξαρτάται από μια καλή πρόταση έργου και τις λέξεις που χρησιμοποιούνται σε αυτή. Αν η εκπόνηση του έργου είναι καλά σχεδιασμένη, η πρόταση θα ξεδιπλωθεί από μόνη της... </a:t>
            </a:r>
          </a:p>
        </p:txBody>
      </p:sp>
      <p:sp>
        <p:nvSpPr>
          <p:cNvPr id="306" name="Google Shape;306;p18"/>
          <p:cNvSpPr txBox="1"/>
          <p:nvPr/>
        </p:nvSpPr>
        <p:spPr bwMode="auto">
          <a:xfrm>
            <a:off x="1100000" y="5930450"/>
            <a:ext cx="2868300" cy="5094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00" dirty="0">
                <a:solidFill>
                  <a:srgbClr val="000000"/>
                </a:solidFill>
                <a:latin typeface="Arial"/>
                <a:ea typeface="Arial"/>
                <a:cs typeface="Arial"/>
              </a:rPr>
              <a:t>Πηγή</a:t>
            </a:r>
            <a:r>
              <a:rPr lang="en-US" sz="1100" dirty="0">
                <a:solidFill>
                  <a:srgbClr val="000000"/>
                </a:solidFill>
                <a:latin typeface="Arial"/>
                <a:ea typeface="Arial"/>
                <a:cs typeface="Arial"/>
              </a:rPr>
              <a:t>: https://www.nord-sued-bruecken.de/foerderung/foerderprogramme/in-sdg.html</a:t>
            </a:r>
            <a:endParaRPr sz="1100" dirty="0">
              <a:solidFill>
                <a:srgbClr val="000000"/>
              </a:solidFill>
              <a:latin typeface="Arial"/>
              <a:ea typeface="Arial"/>
              <a:cs typeface="Arial"/>
            </a:endParaRPr>
          </a:p>
        </p:txBody>
      </p:sp>
      <p:cxnSp>
        <p:nvCxnSpPr>
          <p:cNvPr id="307" name="Google Shape;307;p18"/>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08" name="Google Shape;308;p18"/>
          <p:cNvPicPr/>
          <p:nvPr/>
        </p:nvPicPr>
        <p:blipFill>
          <a:blip r:embed="rId4">
            <a:alphaModFix/>
          </a:blip>
          <a:srcRect/>
          <a:stretch/>
        </p:blipFill>
        <p:spPr bwMode="auto">
          <a:xfrm>
            <a:off x="9143999" y="5229225"/>
            <a:ext cx="3048000" cy="1628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3" name="Google Shape;313;p19"/>
          <p:cNvSpPr txBox="1"/>
          <p:nvPr/>
        </p:nvSpPr>
        <p:spPr bwMode="auto">
          <a:xfrm>
            <a:off x="1507384" y="847800"/>
            <a:ext cx="9177232" cy="710964"/>
          </a:xfrm>
          <a:prstGeom prst="rect">
            <a:avLst/>
          </a:prstGeom>
          <a:noFill/>
          <a:ln>
            <a:noFill/>
          </a:ln>
        </p:spPr>
        <p:txBody>
          <a:bodyPr spcFirstLastPara="1" wrap="square" lIns="0" tIns="0" rIns="0" bIns="0" anchor="t" anchorCtr="0">
            <a:spAutoFit/>
          </a:bodyPr>
          <a:lstStyle/>
          <a:p>
            <a:pPr marL="0" marR="0" lvl="0" indent="0" algn="ctr">
              <a:lnSpc>
                <a:spcPct val="140018"/>
              </a:lnSpc>
              <a:spcBef>
                <a:spcPts val="0"/>
              </a:spcBef>
              <a:spcAft>
                <a:spcPts val="0"/>
              </a:spcAft>
              <a:buNone/>
              <a:defRPr/>
            </a:pPr>
            <a:r>
              <a:rPr lang="el-GR" sz="3300" dirty="0">
                <a:solidFill>
                  <a:srgbClr val="0C45A6"/>
                </a:solidFill>
                <a:latin typeface="Calibri"/>
                <a:ea typeface="Calibri"/>
                <a:cs typeface="Calibri"/>
              </a:rPr>
              <a:t>Dos και Don'ts κατά τη συγγραφή μιας πρότασης</a:t>
            </a:r>
            <a:endParaRPr dirty="0"/>
          </a:p>
        </p:txBody>
      </p:sp>
      <p:sp>
        <p:nvSpPr>
          <p:cNvPr id="314" name="Google Shape;314;p19"/>
          <p:cNvSpPr txBox="1"/>
          <p:nvPr/>
        </p:nvSpPr>
        <p:spPr bwMode="auto">
          <a:xfrm>
            <a:off x="7613670" y="2212803"/>
            <a:ext cx="985307" cy="396712"/>
          </a:xfrm>
          <a:prstGeom prst="rect">
            <a:avLst/>
          </a:prstGeom>
          <a:noFill/>
          <a:ln>
            <a:noFill/>
          </a:ln>
        </p:spPr>
        <p:txBody>
          <a:bodyPr spcFirstLastPara="1" wrap="square" lIns="0" tIns="0" rIns="0" bIns="0" anchor="t" anchorCtr="0">
            <a:spAutoFit/>
          </a:bodyPr>
          <a:lstStyle/>
          <a:p>
            <a:pPr marL="0" marR="0" lvl="0" indent="0" algn="ctr">
              <a:lnSpc>
                <a:spcPct val="140034"/>
              </a:lnSpc>
              <a:spcBef>
                <a:spcPts val="0"/>
              </a:spcBef>
              <a:spcAft>
                <a:spcPts val="0"/>
              </a:spcAft>
              <a:buNone/>
              <a:defRPr/>
            </a:pPr>
            <a:r>
              <a:rPr lang="en-US" sz="2350">
                <a:solidFill>
                  <a:srgbClr val="000000"/>
                </a:solidFill>
                <a:latin typeface="Calibri"/>
                <a:ea typeface="Calibri"/>
                <a:cs typeface="Calibri"/>
              </a:rPr>
              <a:t>Don't</a:t>
            </a:r>
            <a:endParaRPr/>
          </a:p>
        </p:txBody>
      </p:sp>
      <p:sp>
        <p:nvSpPr>
          <p:cNvPr id="315" name="Google Shape;315;p19"/>
          <p:cNvSpPr txBox="1"/>
          <p:nvPr/>
        </p:nvSpPr>
        <p:spPr bwMode="auto">
          <a:xfrm>
            <a:off x="6230448" y="2836810"/>
            <a:ext cx="3751752" cy="3317831"/>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l-GR" sz="1400" dirty="0">
                <a:solidFill>
                  <a:srgbClr val="000000"/>
                </a:solidFill>
                <a:latin typeface="Calibri"/>
                <a:ea typeface="Calibri"/>
                <a:cs typeface="Calibri"/>
              </a:rPr>
              <a:t>... </a:t>
            </a:r>
            <a:r>
              <a:rPr lang="el-GR" dirty="0">
                <a:latin typeface="Calibri"/>
                <a:ea typeface="Calibri"/>
                <a:cs typeface="Calibri"/>
              </a:rPr>
              <a:t>Μην </a:t>
            </a:r>
            <a:r>
              <a:rPr lang="el-GR" sz="1400" dirty="0">
                <a:solidFill>
                  <a:srgbClr val="000000"/>
                </a:solidFill>
                <a:latin typeface="Calibri"/>
                <a:ea typeface="Calibri"/>
                <a:cs typeface="Calibri"/>
              </a:rPr>
              <a:t>υποθέτετε ότι οι δωρητές ή οι άνθρωποι που αποφασίζουν για τα έργα γνωρίζουν το σωματείο, το έργο και τα συγκεκριμένα έργα. Θυμηθείτε να περιγράψετε την οργάνωσή σας και το έργο με κατανοητό τρόπο. </a:t>
            </a:r>
          </a:p>
          <a:p>
            <a:pPr marL="0" marR="0" lvl="0" indent="0" algn="ctr">
              <a:lnSpc>
                <a:spcPct val="140042"/>
              </a:lnSpc>
              <a:spcBef>
                <a:spcPts val="0"/>
              </a:spcBef>
              <a:spcAft>
                <a:spcPts val="0"/>
              </a:spcAft>
              <a:buNone/>
              <a:defRPr/>
            </a:pPr>
            <a:r>
              <a:rPr lang="el-GR" sz="1400" dirty="0">
                <a:solidFill>
                  <a:srgbClr val="000000"/>
                </a:solidFill>
                <a:latin typeface="Calibri"/>
                <a:ea typeface="Calibri"/>
                <a:cs typeface="Calibri"/>
              </a:rPr>
              <a:t>...Μην βάζετε στο σχέδιο κόστους στοιχεία, προϊόντα ή ολόκληρες δραστηριότητες που δεν περιγράφονται ή δεν αναφέρονται καν στην αίτηση. Ειδικά με την ενίοτε αρκετά χρήσιμη τεκμηρίωση του έργου, θεωρείται ότι αυτό δεν χρειάζεται να εξηγηθεί περαιτέρω </a:t>
            </a:r>
            <a:endParaRPr dirty="0"/>
          </a:p>
        </p:txBody>
      </p:sp>
      <p:sp>
        <p:nvSpPr>
          <p:cNvPr id="316" name="Google Shape;316;p19"/>
          <p:cNvSpPr txBox="1"/>
          <p:nvPr/>
        </p:nvSpPr>
        <p:spPr bwMode="auto">
          <a:xfrm>
            <a:off x="3699356" y="2255603"/>
            <a:ext cx="381186" cy="361446"/>
          </a:xfrm>
          <a:prstGeom prst="rect">
            <a:avLst/>
          </a:prstGeom>
          <a:noFill/>
          <a:ln>
            <a:noFill/>
          </a:ln>
        </p:spPr>
        <p:txBody>
          <a:bodyPr spcFirstLastPara="1" wrap="square" lIns="0" tIns="0" rIns="0" bIns="0" anchor="t" anchorCtr="0">
            <a:spAutoFit/>
          </a:bodyPr>
          <a:lstStyle/>
          <a:p>
            <a:pPr marL="0" marR="0" lvl="0" indent="0" algn="ctr">
              <a:lnSpc>
                <a:spcPct val="140046"/>
              </a:lnSpc>
              <a:spcBef>
                <a:spcPts val="0"/>
              </a:spcBef>
              <a:spcAft>
                <a:spcPts val="0"/>
              </a:spcAft>
              <a:buNone/>
              <a:defRPr/>
            </a:pPr>
            <a:r>
              <a:rPr lang="en-US" sz="2150">
                <a:solidFill>
                  <a:srgbClr val="000000"/>
                </a:solidFill>
                <a:latin typeface="Calibri"/>
                <a:ea typeface="Calibri"/>
                <a:cs typeface="Calibri"/>
              </a:rPr>
              <a:t>Do</a:t>
            </a:r>
            <a:endParaRPr/>
          </a:p>
        </p:txBody>
      </p:sp>
      <p:sp>
        <p:nvSpPr>
          <p:cNvPr id="317" name="Google Shape;317;p19"/>
          <p:cNvSpPr txBox="1"/>
          <p:nvPr/>
        </p:nvSpPr>
        <p:spPr bwMode="auto">
          <a:xfrm>
            <a:off x="1683898" y="2836809"/>
            <a:ext cx="4412102" cy="3921073"/>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l-GR" sz="1400" dirty="0">
                <a:solidFill>
                  <a:srgbClr val="000000"/>
                </a:solidFill>
                <a:latin typeface="Calibri"/>
                <a:ea typeface="Calibri"/>
                <a:cs typeface="Calibri"/>
              </a:rPr>
              <a:t>... συμπεριλάβετε βασικά περιεχόμενα, μεθόδους και διδακτικές έννοιες ή συμπεριλάβετε τα ως παραδείγματα. Να το κάνετε αυτό ακόμη και αν τα πράγματα δεν είναι πάντα σταθερά και μπορούν να αλλάξουν.</a:t>
            </a:r>
          </a:p>
          <a:p>
            <a:pPr marL="0" marR="0" lvl="0" indent="0" algn="ctr">
              <a:lnSpc>
                <a:spcPct val="140042"/>
              </a:lnSpc>
              <a:spcBef>
                <a:spcPts val="0"/>
              </a:spcBef>
              <a:spcAft>
                <a:spcPts val="0"/>
              </a:spcAft>
              <a:buNone/>
              <a:defRPr/>
            </a:pPr>
            <a:r>
              <a:rPr lang="el-GR" sz="1400" dirty="0">
                <a:solidFill>
                  <a:srgbClr val="000000"/>
                </a:solidFill>
                <a:latin typeface="Calibri"/>
                <a:ea typeface="Calibri"/>
                <a:cs typeface="Calibri"/>
              </a:rPr>
              <a:t>...ακολουθήστε τη "λογική" δομή μιας εφαρμογής, χωρίς να "λέτε" και να επαναλαμβάνετε την ιδέα του έργου. Προσέξτε να μην αναφέρεστε στους στόχους και τις μεθόδους στο μέρος της ανάλυσης του προβλήματος.</a:t>
            </a:r>
          </a:p>
          <a:p>
            <a:pPr marL="0" marR="0" lvl="0" indent="0" algn="ctr">
              <a:lnSpc>
                <a:spcPct val="140042"/>
              </a:lnSpc>
              <a:spcBef>
                <a:spcPts val="0"/>
              </a:spcBef>
              <a:spcAft>
                <a:spcPts val="0"/>
              </a:spcAft>
              <a:buNone/>
              <a:defRPr/>
            </a:pPr>
            <a:r>
              <a:rPr lang="el-GR" sz="1400" dirty="0">
                <a:solidFill>
                  <a:srgbClr val="000000"/>
                </a:solidFill>
                <a:latin typeface="Calibri"/>
                <a:ea typeface="Calibri"/>
                <a:cs typeface="Calibri"/>
              </a:rPr>
              <a:t>...ακολουθήστε τη δομή και μην περιγράφετε τα μέτρα </a:t>
            </a:r>
            <a:r>
              <a:rPr lang="el-GR" dirty="0">
                <a:latin typeface="Calibri"/>
                <a:ea typeface="Calibri"/>
                <a:cs typeface="Calibri"/>
              </a:rPr>
              <a:t>λεπτομερώς</a:t>
            </a:r>
            <a:r>
              <a:rPr lang="el-GR" sz="1400" dirty="0">
                <a:solidFill>
                  <a:srgbClr val="000000"/>
                </a:solidFill>
                <a:latin typeface="Calibri"/>
                <a:ea typeface="Calibri"/>
                <a:cs typeface="Calibri"/>
              </a:rPr>
              <a:t> όταν περιγράφετε την ομάδα-στόχο!</a:t>
            </a:r>
          </a:p>
          <a:p>
            <a:pPr marL="0" marR="0" lvl="0" indent="0" algn="ctr">
              <a:lnSpc>
                <a:spcPct val="140042"/>
              </a:lnSpc>
              <a:spcBef>
                <a:spcPts val="0"/>
              </a:spcBef>
              <a:spcAft>
                <a:spcPts val="0"/>
              </a:spcAft>
              <a:buNone/>
              <a:defRPr/>
            </a:pPr>
            <a:r>
              <a:rPr lang="el-GR" sz="1400" dirty="0">
                <a:solidFill>
                  <a:srgbClr val="000000"/>
                </a:solidFill>
                <a:latin typeface="Calibri"/>
                <a:ea typeface="Calibri"/>
                <a:cs typeface="Calibri"/>
              </a:rPr>
              <a:t>...Επικεντρωθείτε στον στόχο του έργου, αλλά μην κάνετε το λάθος να περιγράψετε πάρα πολλούς και πολύ διαφορετικούς στόχους που δεν είναι ρεαλιστικοί!</a:t>
            </a:r>
            <a:endParaRPr dirty="0"/>
          </a:p>
        </p:txBody>
      </p:sp>
      <p:sp>
        <p:nvSpPr>
          <p:cNvPr id="318" name="Google Shape;318;p19"/>
          <p:cNvSpPr txBox="1"/>
          <p:nvPr/>
        </p:nvSpPr>
        <p:spPr bwMode="auto">
          <a:xfrm>
            <a:off x="6287110" y="6238666"/>
            <a:ext cx="3640500" cy="338554"/>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00" dirty="0">
                <a:solidFill>
                  <a:srgbClr val="000000"/>
                </a:solidFill>
                <a:latin typeface="Calibri"/>
                <a:ea typeface="Calibri"/>
                <a:cs typeface="Calibri"/>
              </a:rPr>
              <a:t>Πηγή</a:t>
            </a:r>
            <a:r>
              <a:rPr lang="en-US" sz="1100" dirty="0">
                <a:solidFill>
                  <a:srgbClr val="000000"/>
                </a:solidFill>
                <a:latin typeface="Calibri"/>
                <a:ea typeface="Calibri"/>
                <a:cs typeface="Calibri"/>
              </a:rPr>
              <a:t>: https://www.nord-sued-bruecken.de/foerderung/foerderprogramme/in-sdg.html</a:t>
            </a:r>
            <a:endParaRPr sz="1100" dirty="0">
              <a:solidFill>
                <a:srgbClr val="000000"/>
              </a:solidFill>
              <a:latin typeface="Calibri"/>
              <a:ea typeface="Calibri"/>
              <a:cs typeface="Calibri"/>
            </a:endParaRPr>
          </a:p>
        </p:txBody>
      </p:sp>
      <p:cxnSp>
        <p:nvCxnSpPr>
          <p:cNvPr id="319" name="Google Shape;319;p19"/>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20" name="Google Shape;320;p19"/>
          <p:cNvPicPr/>
          <p:nvPr/>
        </p:nvPicPr>
        <p:blipFill>
          <a:blip r:embed="rId2">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6" name="Google Shape;96;p2"/>
          <p:cNvSpPr/>
          <p:nvPr/>
        </p:nvSpPr>
        <p:spPr bwMode="auto">
          <a:xfrm>
            <a:off x="2209800" y="4835255"/>
            <a:ext cx="530245" cy="62508"/>
          </a:xfrm>
          <a:custGeom>
            <a:avLst/>
            <a:gdLst/>
            <a:ahLst/>
            <a:cxnLst/>
            <a:rect l="l" t="t" r="r" b="b"/>
            <a:pathLst>
              <a:path w="754126" h="88900" extrusionOk="0">
                <a:moveTo>
                  <a:pt x="0" y="0"/>
                </a:moveTo>
                <a:lnTo>
                  <a:pt x="754126" y="0"/>
                </a:lnTo>
                <a:lnTo>
                  <a:pt x="754126" y="88900"/>
                </a:lnTo>
                <a:lnTo>
                  <a:pt x="0" y="88900"/>
                </a:lnTo>
                <a:close/>
              </a:path>
            </a:pathLst>
          </a:custGeom>
          <a:solidFill>
            <a:srgbClr val="0C45A6"/>
          </a:solidFill>
          <a:ln>
            <a:noFill/>
          </a:ln>
        </p:spPr>
      </p:sp>
      <p:sp>
        <p:nvSpPr>
          <p:cNvPr id="97" name="Google Shape;97;p2"/>
          <p:cNvSpPr txBox="1"/>
          <p:nvPr/>
        </p:nvSpPr>
        <p:spPr bwMode="auto">
          <a:xfrm>
            <a:off x="2209800" y="5059561"/>
            <a:ext cx="5160558" cy="1384995"/>
          </a:xfrm>
          <a:prstGeom prst="rect">
            <a:avLst/>
          </a:prstGeom>
          <a:noFill/>
          <a:ln>
            <a:noFill/>
          </a:ln>
        </p:spPr>
        <p:txBody>
          <a:bodyPr spcFirstLastPara="1" wrap="square" lIns="0" tIns="0" rIns="0" bIns="0" anchor="t" anchorCtr="0">
            <a:spAutoFit/>
          </a:bodyPr>
          <a:lstStyle/>
          <a:p>
            <a:pPr marL="342786" marR="0" lvl="2" indent="-114261" algn="l">
              <a:lnSpc>
                <a:spcPct val="150033"/>
              </a:lnSpc>
              <a:spcBef>
                <a:spcPts val="0"/>
              </a:spcBef>
              <a:spcAft>
                <a:spcPts val="0"/>
              </a:spcAft>
              <a:buClr>
                <a:srgbClr val="0C45A6"/>
              </a:buClr>
              <a:buSzPts val="1499"/>
              <a:buFont typeface="Arial"/>
              <a:buChar char="⚬"/>
              <a:defRPr/>
            </a:pPr>
            <a:r>
              <a:rPr lang="el-GR" sz="1500" b="0" i="0" u="none" strike="noStrike" cap="none" dirty="0">
                <a:solidFill>
                  <a:srgbClr val="0C45A6"/>
                </a:solidFill>
                <a:latin typeface="Calibri"/>
                <a:ea typeface="Calibri"/>
                <a:cs typeface="Calibri"/>
              </a:rPr>
              <a:t>Τι είναι ένα έργο; </a:t>
            </a:r>
          </a:p>
          <a:p>
            <a:pPr marL="342786" marR="0" lvl="2" indent="-114261" algn="l">
              <a:lnSpc>
                <a:spcPct val="150033"/>
              </a:lnSpc>
              <a:spcBef>
                <a:spcPts val="0"/>
              </a:spcBef>
              <a:spcAft>
                <a:spcPts val="0"/>
              </a:spcAft>
              <a:buClr>
                <a:srgbClr val="0C45A6"/>
              </a:buClr>
              <a:buSzPts val="1499"/>
              <a:buFont typeface="Arial"/>
              <a:buChar char="⚬"/>
              <a:defRPr/>
            </a:pPr>
            <a:r>
              <a:rPr lang="el-GR" sz="1500" b="0" i="0" u="none" strike="noStrike" cap="none" dirty="0">
                <a:solidFill>
                  <a:srgbClr val="0C45A6"/>
                </a:solidFill>
                <a:latin typeface="Calibri"/>
                <a:ea typeface="Calibri"/>
                <a:cs typeface="Calibri"/>
              </a:rPr>
              <a:t> Σχεδιασμός έργου</a:t>
            </a:r>
          </a:p>
          <a:p>
            <a:pPr marL="342786" marR="0" lvl="2" indent="-114261" algn="l">
              <a:lnSpc>
                <a:spcPct val="150033"/>
              </a:lnSpc>
              <a:spcBef>
                <a:spcPts val="0"/>
              </a:spcBef>
              <a:spcAft>
                <a:spcPts val="0"/>
              </a:spcAft>
              <a:buClr>
                <a:srgbClr val="0C45A6"/>
              </a:buClr>
              <a:buSzPts val="1499"/>
              <a:buFont typeface="Arial"/>
              <a:buChar char="⚬"/>
              <a:defRPr/>
            </a:pPr>
            <a:r>
              <a:rPr lang="el-GR" sz="1500" b="0" i="0" u="none" strike="noStrike" cap="none" dirty="0">
                <a:solidFill>
                  <a:srgbClr val="0C45A6"/>
                </a:solidFill>
                <a:latin typeface="Calibri"/>
                <a:ea typeface="Calibri"/>
                <a:cs typeface="Calibri"/>
              </a:rPr>
              <a:t> Μέθοδος κατάρτισης: Το δέντρο προβλημάτων</a:t>
            </a:r>
          </a:p>
          <a:p>
            <a:pPr marL="342786" marR="0" lvl="2" indent="-114261" algn="l">
              <a:lnSpc>
                <a:spcPct val="150033"/>
              </a:lnSpc>
              <a:spcBef>
                <a:spcPts val="0"/>
              </a:spcBef>
              <a:spcAft>
                <a:spcPts val="0"/>
              </a:spcAft>
              <a:buClr>
                <a:srgbClr val="0C45A6"/>
              </a:buClr>
              <a:buSzPts val="1499"/>
              <a:buFont typeface="Arial"/>
              <a:buChar char="⚬"/>
              <a:defRPr/>
            </a:pPr>
            <a:r>
              <a:rPr lang="el-GR" sz="1500" b="0" i="0" u="none" strike="noStrike" cap="none" dirty="0">
                <a:solidFill>
                  <a:srgbClr val="0C45A6"/>
                </a:solidFill>
                <a:latin typeface="Calibri"/>
                <a:ea typeface="Calibri"/>
                <a:cs typeface="Calibri"/>
              </a:rPr>
              <a:t> Συγγραφή πρότασης έργου </a:t>
            </a:r>
          </a:p>
        </p:txBody>
      </p:sp>
      <p:pic>
        <p:nvPicPr>
          <p:cNvPr id="98" name="Google Shape;98;p2"/>
          <p:cNvPicPr/>
          <p:nvPr/>
        </p:nvPicPr>
        <p:blipFill>
          <a:blip r:embed="rId2">
            <a:alphaModFix/>
          </a:blip>
          <a:srcRect r="221" b="284"/>
          <a:stretch/>
        </p:blipFill>
        <p:spPr bwMode="auto">
          <a:xfrm>
            <a:off x="6096000" y="1808644"/>
            <a:ext cx="3561652" cy="3303431"/>
          </a:xfrm>
          <a:prstGeom prst="rect">
            <a:avLst/>
          </a:prstGeom>
          <a:noFill/>
          <a:ln>
            <a:noFill/>
          </a:ln>
        </p:spPr>
      </p:pic>
      <p:sp>
        <p:nvSpPr>
          <p:cNvPr id="99" name="Google Shape;99;p2"/>
          <p:cNvSpPr txBox="1"/>
          <p:nvPr/>
        </p:nvSpPr>
        <p:spPr bwMode="auto">
          <a:xfrm>
            <a:off x="2209800" y="703659"/>
            <a:ext cx="8926760" cy="775597"/>
          </a:xfrm>
          <a:prstGeom prst="rect">
            <a:avLst/>
          </a:prstGeom>
          <a:noFill/>
          <a:ln>
            <a:noFill/>
          </a:ln>
        </p:spPr>
        <p:txBody>
          <a:bodyPr spcFirstLastPara="1" wrap="square" lIns="0" tIns="0" rIns="0" bIns="0" anchor="t" anchorCtr="0">
            <a:spAutoFit/>
          </a:bodyPr>
          <a:lstStyle/>
          <a:p>
            <a:pPr marL="0" marR="0" lvl="0" indent="0" algn="l">
              <a:lnSpc>
                <a:spcPct val="120014"/>
              </a:lnSpc>
              <a:spcBef>
                <a:spcPts val="0"/>
              </a:spcBef>
              <a:spcAft>
                <a:spcPts val="0"/>
              </a:spcAft>
              <a:buNone/>
              <a:defRPr/>
            </a:pPr>
            <a:r>
              <a:rPr lang="el-GR" sz="4200" dirty="0">
                <a:solidFill>
                  <a:srgbClr val="0C45A6"/>
                </a:solidFill>
                <a:latin typeface="Calibri"/>
                <a:ea typeface="Calibri"/>
                <a:cs typeface="Calibri"/>
              </a:rPr>
              <a:t>Πώς μπορώ να εκπονήσω ένα έργο;</a:t>
            </a:r>
            <a:endParaRPr dirty="0"/>
          </a:p>
        </p:txBody>
      </p:sp>
      <p:cxnSp>
        <p:nvCxnSpPr>
          <p:cNvPr id="100" name="Google Shape;100;p2"/>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01" name="Google Shape;101;p2"/>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25" name="Google Shape;325;p20"/>
          <p:cNvSpPr/>
          <p:nvPr/>
        </p:nvSpPr>
        <p:spPr bwMode="auto">
          <a:xfrm>
            <a:off x="2209800" y="5112075"/>
            <a:ext cx="530245" cy="62508"/>
          </a:xfrm>
          <a:custGeom>
            <a:avLst/>
            <a:gdLst/>
            <a:ahLst/>
            <a:cxnLst/>
            <a:rect l="l" t="t" r="r" b="b"/>
            <a:pathLst>
              <a:path w="754126" h="88900" extrusionOk="0">
                <a:moveTo>
                  <a:pt x="0" y="0"/>
                </a:moveTo>
                <a:lnTo>
                  <a:pt x="754126" y="0"/>
                </a:lnTo>
                <a:lnTo>
                  <a:pt x="754126" y="88900"/>
                </a:lnTo>
                <a:lnTo>
                  <a:pt x="0" y="88900"/>
                </a:lnTo>
                <a:close/>
              </a:path>
            </a:pathLst>
          </a:custGeom>
          <a:solidFill>
            <a:srgbClr val="0C45A6"/>
          </a:solidFill>
          <a:ln>
            <a:noFill/>
          </a:ln>
        </p:spPr>
      </p:sp>
      <p:sp>
        <p:nvSpPr>
          <p:cNvPr id="326" name="Google Shape;326;p20"/>
          <p:cNvSpPr txBox="1"/>
          <p:nvPr/>
        </p:nvSpPr>
        <p:spPr bwMode="auto">
          <a:xfrm>
            <a:off x="2209800" y="5336381"/>
            <a:ext cx="5160558" cy="1038746"/>
          </a:xfrm>
          <a:prstGeom prst="rect">
            <a:avLst/>
          </a:prstGeom>
          <a:noFill/>
          <a:ln>
            <a:noFill/>
          </a:ln>
        </p:spPr>
        <p:txBody>
          <a:bodyPr spcFirstLastPara="1" wrap="square" lIns="0" tIns="0" rIns="0" bIns="0" anchor="t" anchorCtr="0">
            <a:spAutoFit/>
          </a:bodyPr>
          <a:lstStyle/>
          <a:p>
            <a:pPr marL="342786" marR="0" lvl="2" indent="-114261" algn="l">
              <a:lnSpc>
                <a:spcPct val="150033"/>
              </a:lnSpc>
              <a:spcBef>
                <a:spcPts val="0"/>
              </a:spcBef>
              <a:spcAft>
                <a:spcPts val="0"/>
              </a:spcAft>
              <a:buClr>
                <a:srgbClr val="0C45A6"/>
              </a:buClr>
              <a:buSzPts val="1499"/>
              <a:buFont typeface="Arial"/>
              <a:buChar char="⚬"/>
              <a:defRPr/>
            </a:pPr>
            <a:r>
              <a:rPr lang="el-GR" sz="1500" b="0" i="0" u="none" strike="noStrike" cap="none" dirty="0">
                <a:solidFill>
                  <a:srgbClr val="0C45A6"/>
                </a:solidFill>
                <a:latin typeface="Calibri"/>
                <a:ea typeface="Calibri"/>
                <a:cs typeface="Calibri"/>
              </a:rPr>
              <a:t>Τι κάνει ένα έργο καλό ; </a:t>
            </a:r>
          </a:p>
          <a:p>
            <a:pPr marL="342786" marR="0" lvl="2" indent="-114261" algn="l">
              <a:lnSpc>
                <a:spcPct val="150033"/>
              </a:lnSpc>
              <a:spcBef>
                <a:spcPts val="0"/>
              </a:spcBef>
              <a:spcAft>
                <a:spcPts val="0"/>
              </a:spcAft>
              <a:buClr>
                <a:srgbClr val="0C45A6"/>
              </a:buClr>
              <a:buSzPts val="1499"/>
              <a:buFont typeface="Arial"/>
              <a:buChar char="⚬"/>
              <a:defRPr/>
            </a:pPr>
            <a:r>
              <a:rPr lang="el-GR" sz="1500" b="0" i="0" u="none" strike="noStrike" cap="none" dirty="0">
                <a:solidFill>
                  <a:srgbClr val="0C45A6"/>
                </a:solidFill>
                <a:latin typeface="Calibri"/>
                <a:ea typeface="Calibri"/>
                <a:cs typeface="Calibri"/>
              </a:rPr>
              <a:t>Κύκλος Διαχείρισης Έργου (PCM)</a:t>
            </a:r>
          </a:p>
          <a:p>
            <a:pPr marL="342786" marR="0" lvl="2" indent="-114261" algn="l">
              <a:lnSpc>
                <a:spcPct val="150033"/>
              </a:lnSpc>
              <a:spcBef>
                <a:spcPts val="0"/>
              </a:spcBef>
              <a:spcAft>
                <a:spcPts val="0"/>
              </a:spcAft>
              <a:buClr>
                <a:srgbClr val="0C45A6"/>
              </a:buClr>
              <a:buSzPts val="1499"/>
              <a:buFont typeface="Arial"/>
              <a:buChar char="⚬"/>
              <a:defRPr/>
            </a:pPr>
            <a:r>
              <a:rPr lang="el-GR" sz="1500" b="0" i="0" u="none" strike="noStrike" cap="none" dirty="0">
                <a:solidFill>
                  <a:srgbClr val="0C45A6"/>
                </a:solidFill>
                <a:latin typeface="Calibri"/>
                <a:ea typeface="Calibri"/>
                <a:cs typeface="Calibri"/>
              </a:rPr>
              <a:t> Πτυχές τεκμηρίωσης και λογιστικής</a:t>
            </a:r>
          </a:p>
        </p:txBody>
      </p:sp>
      <p:pic>
        <p:nvPicPr>
          <p:cNvPr id="327" name="Google Shape;327;p20"/>
          <p:cNvPicPr/>
          <p:nvPr/>
        </p:nvPicPr>
        <p:blipFill>
          <a:blip r:embed="rId2">
            <a:alphaModFix/>
          </a:blip>
          <a:srcRect r="417" b="516"/>
          <a:stretch/>
        </p:blipFill>
        <p:spPr bwMode="auto">
          <a:xfrm>
            <a:off x="6010013" y="1988401"/>
            <a:ext cx="2383155" cy="2743200"/>
          </a:xfrm>
          <a:prstGeom prst="rect">
            <a:avLst/>
          </a:prstGeom>
          <a:noFill/>
          <a:ln>
            <a:noFill/>
          </a:ln>
        </p:spPr>
      </p:pic>
      <p:sp>
        <p:nvSpPr>
          <p:cNvPr id="328" name="Google Shape;328;p20"/>
          <p:cNvSpPr txBox="1"/>
          <p:nvPr/>
        </p:nvSpPr>
        <p:spPr bwMode="auto">
          <a:xfrm>
            <a:off x="2209800" y="703659"/>
            <a:ext cx="6838528" cy="775597"/>
          </a:xfrm>
          <a:prstGeom prst="rect">
            <a:avLst/>
          </a:prstGeom>
          <a:noFill/>
          <a:ln>
            <a:noFill/>
          </a:ln>
        </p:spPr>
        <p:txBody>
          <a:bodyPr spcFirstLastPara="1" wrap="square" lIns="0" tIns="0" rIns="0" bIns="0" anchor="t" anchorCtr="0">
            <a:spAutoFit/>
          </a:bodyPr>
          <a:lstStyle/>
          <a:p>
            <a:pPr marL="0" marR="0" lvl="0" indent="0" algn="l">
              <a:lnSpc>
                <a:spcPct val="120014"/>
              </a:lnSpc>
              <a:spcBef>
                <a:spcPts val="0"/>
              </a:spcBef>
              <a:spcAft>
                <a:spcPts val="0"/>
              </a:spcAft>
              <a:buNone/>
              <a:defRPr/>
            </a:pPr>
            <a:r>
              <a:rPr lang="el-GR" sz="4200" dirty="0">
                <a:solidFill>
                  <a:srgbClr val="0C45A6"/>
                </a:solidFill>
                <a:latin typeface="Calibri"/>
                <a:cs typeface="Calibri"/>
              </a:rPr>
              <a:t>Διοίκηση και Διαχείριση Έργου</a:t>
            </a:r>
            <a:endParaRPr lang="en-US" sz="4200" dirty="0">
              <a:solidFill>
                <a:srgbClr val="0C45A6"/>
              </a:solidFill>
              <a:latin typeface="Calibri"/>
              <a:cs typeface="Calibri"/>
            </a:endParaRPr>
          </a:p>
        </p:txBody>
      </p:sp>
      <p:cxnSp>
        <p:nvCxnSpPr>
          <p:cNvPr id="329" name="Google Shape;329;p20"/>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30" name="Google Shape;330;p20"/>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35" name="Google Shape;335;p21"/>
          <p:cNvPicPr/>
          <p:nvPr/>
        </p:nvPicPr>
        <p:blipFill>
          <a:blip r:embed="rId2">
            <a:alphaModFix/>
          </a:blip>
          <a:srcRect r="865" b="864"/>
          <a:stretch/>
        </p:blipFill>
        <p:spPr bwMode="auto">
          <a:xfrm rot="4199244">
            <a:off x="2569069" y="1718743"/>
            <a:ext cx="1505054" cy="1018026"/>
          </a:xfrm>
          <a:prstGeom prst="rect">
            <a:avLst/>
          </a:prstGeom>
          <a:noFill/>
          <a:ln>
            <a:noFill/>
          </a:ln>
        </p:spPr>
      </p:pic>
      <p:sp>
        <p:nvSpPr>
          <p:cNvPr id="336" name="Google Shape;336;p21"/>
          <p:cNvSpPr txBox="1"/>
          <p:nvPr/>
        </p:nvSpPr>
        <p:spPr bwMode="auto">
          <a:xfrm>
            <a:off x="3715401" y="2132779"/>
            <a:ext cx="1721346" cy="1396151"/>
          </a:xfrm>
          <a:prstGeom prst="rect">
            <a:avLst/>
          </a:prstGeom>
          <a:noFill/>
          <a:ln>
            <a:noFill/>
          </a:ln>
        </p:spPr>
        <p:txBody>
          <a:bodyPr spcFirstLastPara="1" wrap="square" lIns="0" tIns="0" rIns="0" bIns="0" anchor="t" anchorCtr="0">
            <a:spAutoFit/>
          </a:bodyPr>
          <a:lstStyle/>
          <a:p>
            <a:pPr marL="0" marR="0" lvl="0" indent="0" algn="l">
              <a:lnSpc>
                <a:spcPct val="108036"/>
              </a:lnSpc>
              <a:spcBef>
                <a:spcPts val="0"/>
              </a:spcBef>
              <a:spcAft>
                <a:spcPts val="0"/>
              </a:spcAft>
              <a:buNone/>
              <a:defRPr/>
            </a:pPr>
            <a:r>
              <a:rPr lang="el-GR" sz="1400" dirty="0">
                <a:solidFill>
                  <a:srgbClr val="000000"/>
                </a:solidFill>
                <a:latin typeface="Calibri"/>
                <a:ea typeface="Calibri"/>
                <a:cs typeface="Calibri"/>
              </a:rPr>
              <a:t>Έργο</a:t>
            </a:r>
          </a:p>
          <a:p>
            <a:pPr marL="0" marR="0" lvl="0" indent="0" algn="l">
              <a:lnSpc>
                <a:spcPct val="108036"/>
              </a:lnSpc>
              <a:spcBef>
                <a:spcPts val="0"/>
              </a:spcBef>
              <a:spcAft>
                <a:spcPts val="0"/>
              </a:spcAft>
              <a:buNone/>
              <a:defRPr/>
            </a:pPr>
            <a:r>
              <a:rPr lang="el-GR" sz="1400" dirty="0">
                <a:solidFill>
                  <a:srgbClr val="000000"/>
                </a:solidFill>
                <a:latin typeface="Calibri"/>
                <a:ea typeface="Calibri"/>
                <a:cs typeface="Calibri"/>
              </a:rPr>
              <a:t>Εφάπαξ διαδικασία</a:t>
            </a:r>
          </a:p>
          <a:p>
            <a:pPr marL="0" marR="0" lvl="0" indent="0" algn="l">
              <a:lnSpc>
                <a:spcPct val="108036"/>
              </a:lnSpc>
              <a:spcBef>
                <a:spcPts val="0"/>
              </a:spcBef>
              <a:spcAft>
                <a:spcPts val="0"/>
              </a:spcAft>
              <a:buNone/>
              <a:defRPr/>
            </a:pPr>
            <a:r>
              <a:rPr lang="el-GR" sz="1400" dirty="0">
                <a:solidFill>
                  <a:srgbClr val="000000"/>
                </a:solidFill>
                <a:latin typeface="Calibri"/>
                <a:ea typeface="Calibri"/>
                <a:cs typeface="Calibri"/>
              </a:rPr>
              <a:t>Πολύπλοκη δομή</a:t>
            </a:r>
          </a:p>
          <a:p>
            <a:pPr marL="0" marR="0" lvl="0" indent="0" algn="l">
              <a:lnSpc>
                <a:spcPct val="108036"/>
              </a:lnSpc>
              <a:spcBef>
                <a:spcPts val="0"/>
              </a:spcBef>
              <a:spcAft>
                <a:spcPts val="0"/>
              </a:spcAft>
              <a:buNone/>
              <a:defRPr/>
            </a:pPr>
            <a:r>
              <a:rPr lang="el-GR" sz="1400" dirty="0">
                <a:solidFill>
                  <a:srgbClr val="000000"/>
                </a:solidFill>
                <a:latin typeface="Calibri"/>
                <a:ea typeface="Calibri"/>
                <a:cs typeface="Calibri"/>
              </a:rPr>
              <a:t>Καθορισμένοι στόχοι</a:t>
            </a:r>
          </a:p>
          <a:p>
            <a:pPr marL="0" marR="0" lvl="0" indent="0" algn="l">
              <a:lnSpc>
                <a:spcPct val="108036"/>
              </a:lnSpc>
              <a:spcBef>
                <a:spcPts val="0"/>
              </a:spcBef>
              <a:spcAft>
                <a:spcPts val="0"/>
              </a:spcAft>
              <a:buNone/>
              <a:defRPr/>
            </a:pPr>
            <a:r>
              <a:rPr lang="el-GR" sz="1400" dirty="0">
                <a:solidFill>
                  <a:srgbClr val="000000"/>
                </a:solidFill>
                <a:latin typeface="Calibri"/>
                <a:ea typeface="Calibri"/>
                <a:cs typeface="Calibri"/>
              </a:rPr>
              <a:t>Σταθερή προθεσμία</a:t>
            </a:r>
          </a:p>
          <a:p>
            <a:pPr marL="0" marR="0" lvl="0" indent="0" algn="l">
              <a:lnSpc>
                <a:spcPct val="108036"/>
              </a:lnSpc>
              <a:spcBef>
                <a:spcPts val="0"/>
              </a:spcBef>
              <a:spcAft>
                <a:spcPts val="0"/>
              </a:spcAft>
              <a:buNone/>
              <a:defRPr/>
            </a:pPr>
            <a:r>
              <a:rPr lang="el-GR" sz="1400" dirty="0">
                <a:solidFill>
                  <a:srgbClr val="000000"/>
                </a:solidFill>
                <a:latin typeface="Calibri"/>
                <a:ea typeface="Calibri"/>
                <a:cs typeface="Calibri"/>
              </a:rPr>
              <a:t>Περιορισμένο κόστος</a:t>
            </a:r>
          </a:p>
        </p:txBody>
      </p:sp>
      <p:sp>
        <p:nvSpPr>
          <p:cNvPr id="337" name="Google Shape;337;p21"/>
          <p:cNvSpPr txBox="1"/>
          <p:nvPr/>
        </p:nvSpPr>
        <p:spPr bwMode="auto">
          <a:xfrm>
            <a:off x="6723542" y="2256314"/>
            <a:ext cx="1460690" cy="1163460"/>
          </a:xfrm>
          <a:prstGeom prst="rect">
            <a:avLst/>
          </a:prstGeom>
          <a:noFill/>
          <a:ln>
            <a:noFill/>
          </a:ln>
        </p:spPr>
        <p:txBody>
          <a:bodyPr spcFirstLastPara="1" wrap="square" lIns="0" tIns="0" rIns="0" bIns="0" anchor="t" anchorCtr="0">
            <a:spAutoFit/>
          </a:bodyPr>
          <a:lstStyle/>
          <a:p>
            <a:pPr marL="0" marR="0" lvl="0" indent="0" algn="ctr">
              <a:lnSpc>
                <a:spcPct val="108036"/>
              </a:lnSpc>
              <a:spcBef>
                <a:spcPts val="0"/>
              </a:spcBef>
              <a:spcAft>
                <a:spcPts val="0"/>
              </a:spcAft>
              <a:buNone/>
              <a:defRPr/>
            </a:pPr>
            <a:r>
              <a:rPr lang="el-GR" sz="1400" dirty="0">
                <a:solidFill>
                  <a:srgbClr val="000000"/>
                </a:solidFill>
                <a:latin typeface="Calibri"/>
                <a:ea typeface="Calibri"/>
                <a:cs typeface="Calibri"/>
              </a:rPr>
              <a:t>Διοίκηση</a:t>
            </a:r>
          </a:p>
          <a:p>
            <a:pPr marL="0" marR="0" lvl="0" indent="0" algn="ctr">
              <a:lnSpc>
                <a:spcPct val="108036"/>
              </a:lnSpc>
              <a:spcBef>
                <a:spcPts val="0"/>
              </a:spcBef>
              <a:spcAft>
                <a:spcPts val="0"/>
              </a:spcAft>
              <a:buNone/>
              <a:defRPr/>
            </a:pPr>
            <a:r>
              <a:rPr lang="el-GR" sz="1400" dirty="0">
                <a:solidFill>
                  <a:srgbClr val="000000"/>
                </a:solidFill>
                <a:latin typeface="Calibri"/>
                <a:ea typeface="Calibri"/>
                <a:cs typeface="Calibri"/>
              </a:rPr>
              <a:t>Σχεδιασμός</a:t>
            </a:r>
          </a:p>
          <a:p>
            <a:pPr marL="0" marR="0" lvl="0" indent="0" algn="ctr">
              <a:lnSpc>
                <a:spcPct val="108036"/>
              </a:lnSpc>
              <a:spcBef>
                <a:spcPts val="0"/>
              </a:spcBef>
              <a:spcAft>
                <a:spcPts val="0"/>
              </a:spcAft>
              <a:buNone/>
              <a:defRPr/>
            </a:pPr>
            <a:r>
              <a:rPr lang="el-GR" sz="1400" dirty="0">
                <a:solidFill>
                  <a:srgbClr val="000000"/>
                </a:solidFill>
                <a:latin typeface="Calibri"/>
                <a:ea typeface="Calibri"/>
                <a:cs typeface="Calibri"/>
              </a:rPr>
              <a:t>Διαχείριση </a:t>
            </a:r>
          </a:p>
          <a:p>
            <a:pPr marL="0" marR="0" lvl="0" indent="0" algn="ctr">
              <a:lnSpc>
                <a:spcPct val="108036"/>
              </a:lnSpc>
              <a:spcBef>
                <a:spcPts val="0"/>
              </a:spcBef>
              <a:spcAft>
                <a:spcPts val="0"/>
              </a:spcAft>
              <a:buNone/>
              <a:defRPr/>
            </a:pPr>
            <a:r>
              <a:rPr lang="el-GR" sz="1400" dirty="0">
                <a:solidFill>
                  <a:srgbClr val="000000"/>
                </a:solidFill>
                <a:latin typeface="Calibri"/>
                <a:ea typeface="Calibri"/>
                <a:cs typeface="Calibri"/>
              </a:rPr>
              <a:t>Οργάνωση</a:t>
            </a:r>
          </a:p>
          <a:p>
            <a:pPr marL="0" marR="0" lvl="0" indent="0" algn="ctr">
              <a:lnSpc>
                <a:spcPct val="108036"/>
              </a:lnSpc>
              <a:spcBef>
                <a:spcPts val="0"/>
              </a:spcBef>
              <a:spcAft>
                <a:spcPts val="0"/>
              </a:spcAft>
              <a:buNone/>
              <a:defRPr/>
            </a:pPr>
            <a:r>
              <a:rPr lang="el-GR" sz="1400" dirty="0">
                <a:solidFill>
                  <a:srgbClr val="000000"/>
                </a:solidFill>
                <a:latin typeface="Calibri"/>
                <a:ea typeface="Calibri"/>
                <a:cs typeface="Calibri"/>
              </a:rPr>
              <a:t>Έλεγχος</a:t>
            </a:r>
          </a:p>
        </p:txBody>
      </p:sp>
      <p:sp>
        <p:nvSpPr>
          <p:cNvPr id="338" name="Google Shape;338;p21"/>
          <p:cNvSpPr txBox="1"/>
          <p:nvPr/>
        </p:nvSpPr>
        <p:spPr bwMode="auto">
          <a:xfrm>
            <a:off x="3778791" y="610985"/>
            <a:ext cx="4148716" cy="443198"/>
          </a:xfrm>
          <a:prstGeom prst="rect">
            <a:avLst/>
          </a:prstGeom>
          <a:noFill/>
          <a:ln>
            <a:noFill/>
          </a:ln>
        </p:spPr>
        <p:txBody>
          <a:bodyPr spcFirstLastPara="1" wrap="square" lIns="0" tIns="0" rIns="0" bIns="0" anchor="t" anchorCtr="0">
            <a:spAutoFit/>
          </a:bodyPr>
          <a:lstStyle/>
          <a:p>
            <a:pPr marL="0" marR="0" lvl="0" indent="0" algn="l">
              <a:lnSpc>
                <a:spcPct val="120014"/>
              </a:lnSpc>
              <a:spcBef>
                <a:spcPts val="0"/>
              </a:spcBef>
              <a:spcAft>
                <a:spcPts val="0"/>
              </a:spcAft>
              <a:buNone/>
              <a:defRPr/>
            </a:pPr>
            <a:r>
              <a:rPr lang="el-GR" sz="2400" dirty="0">
                <a:solidFill>
                  <a:srgbClr val="0C45A6"/>
                </a:solidFill>
                <a:latin typeface="Calibri"/>
                <a:cs typeface="Calibri"/>
              </a:rPr>
              <a:t>Διοίκηση και Διαχείριση Έργου</a:t>
            </a:r>
            <a:endParaRPr lang="en-US" sz="2400" dirty="0">
              <a:solidFill>
                <a:srgbClr val="0C45A6"/>
              </a:solidFill>
              <a:latin typeface="Calibri"/>
              <a:cs typeface="Calibri"/>
            </a:endParaRPr>
          </a:p>
        </p:txBody>
      </p:sp>
      <p:pic>
        <p:nvPicPr>
          <p:cNvPr id="339" name="Google Shape;339;p21"/>
          <p:cNvPicPr/>
          <p:nvPr/>
        </p:nvPicPr>
        <p:blipFill>
          <a:blip r:embed="rId2">
            <a:alphaModFix/>
          </a:blip>
          <a:srcRect r="865" b="864"/>
          <a:stretch/>
        </p:blipFill>
        <p:spPr bwMode="auto">
          <a:xfrm rot="-7214503">
            <a:off x="7642010" y="1302488"/>
            <a:ext cx="1505054" cy="1018026"/>
          </a:xfrm>
          <a:prstGeom prst="rect">
            <a:avLst/>
          </a:prstGeom>
          <a:noFill/>
          <a:ln>
            <a:noFill/>
          </a:ln>
        </p:spPr>
      </p:pic>
      <p:sp>
        <p:nvSpPr>
          <p:cNvPr id="340" name="Google Shape;340;p21"/>
          <p:cNvSpPr txBox="1"/>
          <p:nvPr/>
        </p:nvSpPr>
        <p:spPr bwMode="auto">
          <a:xfrm>
            <a:off x="448829" y="5914239"/>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Calibri"/>
                <a:ea typeface="Calibri"/>
                <a:cs typeface="Calibri"/>
              </a:rPr>
              <a:t>Πηγή</a:t>
            </a:r>
            <a:r>
              <a:rPr lang="en-US" sz="1150" dirty="0">
                <a:solidFill>
                  <a:srgbClr val="000000"/>
                </a:solidFill>
                <a:latin typeface="Calibri"/>
                <a:ea typeface="Calibri"/>
                <a:cs typeface="Calibri"/>
              </a:rPr>
              <a:t>: https://www.nord-sued-bruecken.de/foerderung/foerderprogramme/in-sdg.html</a:t>
            </a:r>
            <a:endParaRPr sz="1150" dirty="0">
              <a:solidFill>
                <a:srgbClr val="000000"/>
              </a:solidFill>
              <a:latin typeface="Calibri"/>
              <a:ea typeface="Calibri"/>
              <a:cs typeface="Calibri"/>
            </a:endParaRPr>
          </a:p>
        </p:txBody>
      </p:sp>
      <p:pic>
        <p:nvPicPr>
          <p:cNvPr id="341" name="Google Shape;341;p21"/>
          <p:cNvPicPr/>
          <p:nvPr/>
        </p:nvPicPr>
        <p:blipFill>
          <a:blip r:embed="rId3">
            <a:alphaModFix/>
          </a:blip>
          <a:srcRect r="489" b="493"/>
          <a:stretch/>
        </p:blipFill>
        <p:spPr bwMode="auto">
          <a:xfrm>
            <a:off x="4220654" y="3285489"/>
            <a:ext cx="3292215" cy="2852217"/>
          </a:xfrm>
          <a:prstGeom prst="rect">
            <a:avLst/>
          </a:prstGeom>
          <a:noFill/>
          <a:ln>
            <a:noFill/>
          </a:ln>
        </p:spPr>
      </p:pic>
      <p:sp>
        <p:nvSpPr>
          <p:cNvPr id="342" name="Google Shape;342;p21"/>
          <p:cNvSpPr txBox="1"/>
          <p:nvPr/>
        </p:nvSpPr>
        <p:spPr bwMode="auto">
          <a:xfrm>
            <a:off x="5164637" y="3870210"/>
            <a:ext cx="1404245" cy="301621"/>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l-GR" dirty="0">
                <a:solidFill>
                  <a:srgbClr val="000000"/>
                </a:solidFill>
                <a:latin typeface="Calibri"/>
                <a:ea typeface="Calibri"/>
                <a:cs typeface="Calibri"/>
              </a:rPr>
              <a:t>Σχεδιασμός</a:t>
            </a:r>
          </a:p>
        </p:txBody>
      </p:sp>
      <p:sp>
        <p:nvSpPr>
          <p:cNvPr id="343" name="Google Shape;343;p21"/>
          <p:cNvSpPr txBox="1"/>
          <p:nvPr/>
        </p:nvSpPr>
        <p:spPr bwMode="auto">
          <a:xfrm>
            <a:off x="4320974" y="5058174"/>
            <a:ext cx="1480123" cy="301621"/>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l-GR" dirty="0">
                <a:solidFill>
                  <a:srgbClr val="000000"/>
                </a:solidFill>
                <a:latin typeface="Calibri"/>
                <a:ea typeface="Calibri"/>
                <a:cs typeface="Calibri"/>
              </a:rPr>
              <a:t>Αξιολόγηση</a:t>
            </a:r>
            <a:endParaRPr dirty="0"/>
          </a:p>
        </p:txBody>
      </p:sp>
      <p:sp>
        <p:nvSpPr>
          <p:cNvPr id="344" name="Google Shape;344;p21"/>
          <p:cNvSpPr txBox="1"/>
          <p:nvPr/>
        </p:nvSpPr>
        <p:spPr bwMode="auto">
          <a:xfrm>
            <a:off x="5866760" y="5058175"/>
            <a:ext cx="1907005" cy="301621"/>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l-GR" dirty="0">
                <a:solidFill>
                  <a:srgbClr val="000000"/>
                </a:solidFill>
                <a:latin typeface="Calibri"/>
                <a:ea typeface="Calibri"/>
                <a:cs typeface="Calibri"/>
              </a:rPr>
              <a:t>Παρακολούθηση</a:t>
            </a:r>
            <a:endParaRPr lang="el-GR" sz="2000" dirty="0">
              <a:solidFill>
                <a:srgbClr val="000000"/>
              </a:solidFill>
              <a:latin typeface="Calibri"/>
              <a:ea typeface="Calibri"/>
              <a:cs typeface="Calibri"/>
            </a:endParaRPr>
          </a:p>
        </p:txBody>
      </p:sp>
      <p:cxnSp>
        <p:nvCxnSpPr>
          <p:cNvPr id="345" name="Google Shape;345;p21"/>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46" name="Google Shape;346;p21"/>
          <p:cNvPicPr/>
          <p:nvPr/>
        </p:nvPicPr>
        <p:blipFill>
          <a:blip r:embed="rId4">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51" name="Google Shape;351;p22"/>
          <p:cNvPicPr/>
          <p:nvPr/>
        </p:nvPicPr>
        <p:blipFill>
          <a:blip r:embed="rId2">
            <a:alphaModFix/>
          </a:blip>
          <a:srcRect r="290" b="259"/>
          <a:stretch/>
        </p:blipFill>
        <p:spPr bwMode="auto">
          <a:xfrm>
            <a:off x="6794383" y="2216502"/>
            <a:ext cx="2683348" cy="2743200"/>
          </a:xfrm>
          <a:prstGeom prst="rect">
            <a:avLst/>
          </a:prstGeom>
          <a:noFill/>
          <a:ln>
            <a:noFill/>
          </a:ln>
        </p:spPr>
      </p:pic>
      <p:sp>
        <p:nvSpPr>
          <p:cNvPr id="352" name="Google Shape;352;p22"/>
          <p:cNvSpPr txBox="1"/>
          <p:nvPr/>
        </p:nvSpPr>
        <p:spPr bwMode="auto">
          <a:xfrm>
            <a:off x="2083616" y="920905"/>
            <a:ext cx="10127116" cy="465384"/>
          </a:xfrm>
          <a:prstGeom prst="rect">
            <a:avLst/>
          </a:prstGeom>
          <a:noFill/>
          <a:ln>
            <a:noFill/>
          </a:ln>
        </p:spPr>
        <p:txBody>
          <a:bodyPr spcFirstLastPara="1" wrap="square" lIns="0" tIns="0" rIns="0" bIns="0" anchor="t" anchorCtr="0">
            <a:spAutoFit/>
          </a:bodyPr>
          <a:lstStyle/>
          <a:p>
            <a:pPr marL="0" marR="0" lvl="0" indent="0" algn="l">
              <a:lnSpc>
                <a:spcPct val="107964"/>
              </a:lnSpc>
              <a:spcBef>
                <a:spcPts val="0"/>
              </a:spcBef>
              <a:spcAft>
                <a:spcPts val="0"/>
              </a:spcAft>
              <a:buNone/>
              <a:defRPr/>
            </a:pPr>
            <a:r>
              <a:rPr lang="el-GR" sz="2800" dirty="0">
                <a:solidFill>
                  <a:srgbClr val="0C45A6"/>
                </a:solidFill>
                <a:latin typeface="Calibri"/>
                <a:ea typeface="Calibri"/>
                <a:cs typeface="Calibri"/>
              </a:rPr>
              <a:t>Ένα καλό έργο: κριτήρια περιεχομένου - υλοποίηση έργου</a:t>
            </a:r>
          </a:p>
        </p:txBody>
      </p:sp>
      <p:sp>
        <p:nvSpPr>
          <p:cNvPr id="353" name="Google Shape;353;p22"/>
          <p:cNvSpPr txBox="1"/>
          <p:nvPr/>
        </p:nvSpPr>
        <p:spPr bwMode="auto">
          <a:xfrm>
            <a:off x="1945547" y="1870030"/>
            <a:ext cx="4171172" cy="1794722"/>
          </a:xfrm>
          <a:prstGeom prst="rect">
            <a:avLst/>
          </a:prstGeom>
          <a:noFill/>
          <a:ln>
            <a:noFill/>
          </a:ln>
        </p:spPr>
        <p:txBody>
          <a:bodyPr spcFirstLastPara="1" wrap="square" lIns="0" tIns="0" rIns="0" bIns="0" anchor="t" anchorCtr="0">
            <a:spAutoFit/>
          </a:bodyPr>
          <a:lstStyle/>
          <a:p>
            <a:pPr marL="321469" marR="0" lvl="2" indent="-107155" algn="l">
              <a:lnSpc>
                <a:spcPct val="108036"/>
              </a:lnSpc>
              <a:spcBef>
                <a:spcPts val="0"/>
              </a:spcBef>
              <a:spcAft>
                <a:spcPts val="0"/>
              </a:spcAft>
              <a:buClr>
                <a:srgbClr val="000000"/>
              </a:buClr>
              <a:buSzPts val="1406"/>
              <a:buFont typeface="Arial"/>
              <a:buChar char="⚬"/>
              <a:defRPr/>
            </a:pPr>
            <a:r>
              <a:rPr lang="el-GR" sz="1200" b="0" i="0" u="none" strike="noStrike" cap="none" dirty="0">
                <a:solidFill>
                  <a:srgbClr val="000000"/>
                </a:solidFill>
                <a:latin typeface="Calibri"/>
                <a:ea typeface="Calibri"/>
                <a:cs typeface="Calibri"/>
              </a:rPr>
              <a:t>Διαφάνεια των ροών χρηματοδότησης και του σχεδιασμού του έργου</a:t>
            </a:r>
          </a:p>
          <a:p>
            <a:pPr marL="321469" marR="0" lvl="2" indent="-107155" algn="l">
              <a:lnSpc>
                <a:spcPct val="108036"/>
              </a:lnSpc>
              <a:spcBef>
                <a:spcPts val="0"/>
              </a:spcBef>
              <a:spcAft>
                <a:spcPts val="0"/>
              </a:spcAft>
              <a:buClr>
                <a:srgbClr val="000000"/>
              </a:buClr>
              <a:buSzPts val="1406"/>
              <a:buFont typeface="Arial"/>
              <a:buChar char="⚬"/>
              <a:defRPr/>
            </a:pPr>
            <a:r>
              <a:rPr lang="el-GR" sz="1200" b="0" i="0" u="none" strike="noStrike" cap="none" dirty="0">
                <a:solidFill>
                  <a:srgbClr val="000000"/>
                </a:solidFill>
                <a:latin typeface="Calibri"/>
                <a:ea typeface="Calibri"/>
                <a:cs typeface="Calibri"/>
              </a:rPr>
              <a:t>Παρακολούθηση και συνοδευτική αξιολόγηση</a:t>
            </a:r>
          </a:p>
          <a:p>
            <a:pPr marL="321469" marR="0" lvl="2" indent="-107155" algn="l">
              <a:lnSpc>
                <a:spcPct val="108036"/>
              </a:lnSpc>
              <a:spcBef>
                <a:spcPts val="0"/>
              </a:spcBef>
              <a:spcAft>
                <a:spcPts val="0"/>
              </a:spcAft>
              <a:buClr>
                <a:srgbClr val="000000"/>
              </a:buClr>
              <a:buSzPts val="1406"/>
              <a:buFont typeface="Arial"/>
              <a:buChar char="⚬"/>
              <a:defRPr/>
            </a:pPr>
            <a:r>
              <a:rPr lang="el-GR" sz="1200" b="0" i="0" u="none" strike="noStrike" cap="none" dirty="0">
                <a:solidFill>
                  <a:srgbClr val="000000"/>
                </a:solidFill>
                <a:latin typeface="Calibri"/>
                <a:ea typeface="Calibri"/>
                <a:cs typeface="Calibri"/>
              </a:rPr>
              <a:t>Συμμόρφωση με τους κανόνες για τις δημόσιες συμβάσεις</a:t>
            </a:r>
          </a:p>
          <a:p>
            <a:pPr marL="321469" marR="0" lvl="2" indent="-107155" algn="l">
              <a:lnSpc>
                <a:spcPct val="108036"/>
              </a:lnSpc>
              <a:spcBef>
                <a:spcPts val="0"/>
              </a:spcBef>
              <a:spcAft>
                <a:spcPts val="0"/>
              </a:spcAft>
              <a:buClr>
                <a:srgbClr val="000000"/>
              </a:buClr>
              <a:buSzPts val="1406"/>
              <a:buFont typeface="Arial"/>
              <a:buChar char="⚬"/>
              <a:defRPr/>
            </a:pPr>
            <a:r>
              <a:rPr lang="el-GR" sz="1200" b="0" i="0" u="none" strike="noStrike" cap="none" dirty="0">
                <a:solidFill>
                  <a:srgbClr val="000000"/>
                </a:solidFill>
                <a:latin typeface="Calibri"/>
                <a:ea typeface="Calibri"/>
                <a:cs typeface="Calibri"/>
              </a:rPr>
              <a:t>Προσωπικό: πρόσληψη/αμοιβή/φύλο/σεβασμός των δικαιωμάτων των εργαζομένων</a:t>
            </a:r>
          </a:p>
          <a:p>
            <a:pPr marL="321469" marR="0" lvl="2" indent="-107155" algn="l">
              <a:lnSpc>
                <a:spcPct val="108036"/>
              </a:lnSpc>
              <a:spcBef>
                <a:spcPts val="0"/>
              </a:spcBef>
              <a:spcAft>
                <a:spcPts val="0"/>
              </a:spcAft>
              <a:buClr>
                <a:srgbClr val="000000"/>
              </a:buClr>
              <a:buSzPts val="1406"/>
              <a:buFont typeface="Arial"/>
              <a:buChar char="⚬"/>
              <a:defRPr/>
            </a:pPr>
            <a:r>
              <a:rPr lang="el-GR" sz="1200" b="0" i="0" u="none" strike="noStrike" cap="none" dirty="0">
                <a:solidFill>
                  <a:srgbClr val="000000"/>
                </a:solidFill>
                <a:latin typeface="Calibri"/>
                <a:ea typeface="Calibri"/>
                <a:cs typeface="Calibri"/>
              </a:rPr>
              <a:t>Ευελιξία: προσαρμογή της στρατηγικής του έργου σε περίπτωση αλλαγής των συνθηκών</a:t>
            </a:r>
          </a:p>
          <a:p>
            <a:pPr marL="321469" marR="0" lvl="2" indent="-107155" algn="l">
              <a:lnSpc>
                <a:spcPct val="108036"/>
              </a:lnSpc>
              <a:spcBef>
                <a:spcPts val="0"/>
              </a:spcBef>
              <a:spcAft>
                <a:spcPts val="0"/>
              </a:spcAft>
              <a:buClr>
                <a:srgbClr val="000000"/>
              </a:buClr>
              <a:buSzPts val="1406"/>
              <a:buFont typeface="Arial"/>
              <a:buChar char="⚬"/>
              <a:defRPr/>
            </a:pPr>
            <a:r>
              <a:rPr lang="el-GR" sz="1200" b="0" i="0" u="none" strike="noStrike" cap="none" dirty="0">
                <a:solidFill>
                  <a:srgbClr val="000000"/>
                </a:solidFill>
                <a:latin typeface="Calibri"/>
                <a:ea typeface="Calibri"/>
                <a:cs typeface="Calibri"/>
              </a:rPr>
              <a:t>Αξιολόγηση</a:t>
            </a:r>
            <a:endParaRPr sz="1200" dirty="0"/>
          </a:p>
        </p:txBody>
      </p:sp>
      <p:sp>
        <p:nvSpPr>
          <p:cNvPr id="354" name="Google Shape;354;p22"/>
          <p:cNvSpPr txBox="1"/>
          <p:nvPr/>
        </p:nvSpPr>
        <p:spPr bwMode="auto">
          <a:xfrm>
            <a:off x="2028965" y="4486876"/>
            <a:ext cx="3218110" cy="1196481"/>
          </a:xfrm>
          <a:prstGeom prst="rect">
            <a:avLst/>
          </a:prstGeom>
          <a:noFill/>
          <a:ln>
            <a:noFill/>
          </a:ln>
        </p:spPr>
        <p:txBody>
          <a:bodyPr spcFirstLastPara="1" wrap="square" lIns="0" tIns="0" rIns="0" bIns="0" anchor="t" anchorCtr="0">
            <a:spAutoFit/>
          </a:bodyPr>
          <a:lstStyle/>
          <a:p>
            <a:pPr marL="321469" marR="0" lvl="2" indent="-107155" algn="l">
              <a:lnSpc>
                <a:spcPct val="108036"/>
              </a:lnSpc>
              <a:spcBef>
                <a:spcPts val="0"/>
              </a:spcBef>
              <a:spcAft>
                <a:spcPts val="0"/>
              </a:spcAft>
              <a:buClr>
                <a:srgbClr val="000000"/>
              </a:buClr>
              <a:buSzPts val="1406"/>
              <a:buFont typeface="Arial"/>
              <a:buChar char="⚬"/>
              <a:defRPr/>
            </a:pPr>
            <a:r>
              <a:rPr lang="el-GR" sz="1200" b="0" i="0" u="none" strike="noStrike" cap="none" dirty="0">
                <a:solidFill>
                  <a:srgbClr val="000000"/>
                </a:solidFill>
                <a:latin typeface="Calibri"/>
                <a:ea typeface="Calibri"/>
                <a:cs typeface="Calibri"/>
              </a:rPr>
              <a:t>Εσωτερική αξιολόγηση</a:t>
            </a:r>
          </a:p>
          <a:p>
            <a:pPr marL="321469" marR="0" lvl="2" indent="-107155" algn="l">
              <a:lnSpc>
                <a:spcPct val="108036"/>
              </a:lnSpc>
              <a:spcBef>
                <a:spcPts val="0"/>
              </a:spcBef>
              <a:spcAft>
                <a:spcPts val="0"/>
              </a:spcAft>
              <a:buClr>
                <a:srgbClr val="000000"/>
              </a:buClr>
              <a:buSzPts val="1406"/>
              <a:buFont typeface="Arial"/>
              <a:buChar char="⚬"/>
              <a:defRPr/>
            </a:pPr>
            <a:r>
              <a:rPr lang="el-GR" sz="1200" b="0" i="0" u="none" strike="noStrike" cap="none" dirty="0">
                <a:solidFill>
                  <a:srgbClr val="000000"/>
                </a:solidFill>
                <a:latin typeface="Calibri"/>
                <a:ea typeface="Calibri"/>
                <a:cs typeface="Calibri"/>
              </a:rPr>
              <a:t>Εξωτερική αξιολόγηση</a:t>
            </a:r>
          </a:p>
          <a:p>
            <a:pPr marL="321469" marR="0" lvl="2" indent="-107155" algn="l">
              <a:lnSpc>
                <a:spcPct val="108036"/>
              </a:lnSpc>
              <a:spcBef>
                <a:spcPts val="0"/>
              </a:spcBef>
              <a:spcAft>
                <a:spcPts val="0"/>
              </a:spcAft>
              <a:buClr>
                <a:srgbClr val="000000"/>
              </a:buClr>
              <a:buSzPts val="1406"/>
              <a:buFont typeface="Arial"/>
              <a:buChar char="⚬"/>
              <a:defRPr/>
            </a:pPr>
            <a:r>
              <a:rPr lang="el-GR" sz="1200" b="0" i="0" u="none" strike="noStrike" cap="none" dirty="0">
                <a:solidFill>
                  <a:srgbClr val="000000"/>
                </a:solidFill>
                <a:latin typeface="Calibri"/>
                <a:ea typeface="Calibri"/>
                <a:cs typeface="Calibri"/>
              </a:rPr>
              <a:t>Ανάλυση των αποτελεσμάτων της αξιολόγησης</a:t>
            </a:r>
          </a:p>
          <a:p>
            <a:pPr marL="321469" marR="0" lvl="2" indent="-107155" algn="l">
              <a:lnSpc>
                <a:spcPct val="108036"/>
              </a:lnSpc>
              <a:spcBef>
                <a:spcPts val="0"/>
              </a:spcBef>
              <a:spcAft>
                <a:spcPts val="0"/>
              </a:spcAft>
              <a:buClr>
                <a:srgbClr val="000000"/>
              </a:buClr>
              <a:buSzPts val="1406"/>
              <a:buFont typeface="Arial"/>
              <a:buChar char="⚬"/>
              <a:defRPr/>
            </a:pPr>
            <a:r>
              <a:rPr lang="el-GR" sz="1200" b="0" i="0" u="none" strike="noStrike" cap="none" dirty="0">
                <a:solidFill>
                  <a:srgbClr val="000000"/>
                </a:solidFill>
                <a:latin typeface="Calibri"/>
                <a:ea typeface="Calibri"/>
                <a:cs typeface="Calibri"/>
              </a:rPr>
              <a:t>Διδάγματα</a:t>
            </a:r>
          </a:p>
          <a:p>
            <a:pPr marL="321469" marR="0" lvl="2" indent="-107155" algn="l">
              <a:lnSpc>
                <a:spcPct val="108036"/>
              </a:lnSpc>
              <a:spcBef>
                <a:spcPts val="0"/>
              </a:spcBef>
              <a:spcAft>
                <a:spcPts val="0"/>
              </a:spcAft>
              <a:buClr>
                <a:srgbClr val="000000"/>
              </a:buClr>
              <a:buSzPts val="1406"/>
              <a:buFont typeface="Arial"/>
              <a:buChar char="⚬"/>
              <a:defRPr/>
            </a:pPr>
            <a:r>
              <a:rPr lang="el-GR" sz="1200" b="0" i="0" u="none" strike="noStrike" cap="none" dirty="0">
                <a:solidFill>
                  <a:srgbClr val="000000"/>
                </a:solidFill>
                <a:latin typeface="Calibri"/>
                <a:ea typeface="Calibri"/>
                <a:cs typeface="Calibri"/>
              </a:rPr>
              <a:t>Βάση για περαιτέρω έργα</a:t>
            </a:r>
          </a:p>
        </p:txBody>
      </p:sp>
      <p:sp>
        <p:nvSpPr>
          <p:cNvPr id="355" name="Google Shape;355;p22"/>
          <p:cNvSpPr txBox="1"/>
          <p:nvPr/>
        </p:nvSpPr>
        <p:spPr bwMode="auto">
          <a:xfrm>
            <a:off x="2028965" y="3960025"/>
            <a:ext cx="3130931" cy="301621"/>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l-GR" sz="1400" dirty="0">
                <a:solidFill>
                  <a:srgbClr val="0C45A6"/>
                </a:solidFill>
                <a:latin typeface="Calibri"/>
                <a:ea typeface="Calibri"/>
                <a:cs typeface="Calibri"/>
              </a:rPr>
              <a:t> Κριτήρια περιεχομένου - Αξιολόγηση</a:t>
            </a:r>
          </a:p>
        </p:txBody>
      </p:sp>
      <p:sp>
        <p:nvSpPr>
          <p:cNvPr id="356" name="Google Shape;356;p22"/>
          <p:cNvSpPr txBox="1"/>
          <p:nvPr/>
        </p:nvSpPr>
        <p:spPr bwMode="auto">
          <a:xfrm>
            <a:off x="5907435" y="6176408"/>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Calibri"/>
                <a:ea typeface="Calibri"/>
                <a:cs typeface="Calibri"/>
              </a:rPr>
              <a:t>Πηγή</a:t>
            </a:r>
            <a:r>
              <a:rPr lang="en-US" sz="1150" dirty="0">
                <a:solidFill>
                  <a:srgbClr val="000000"/>
                </a:solidFill>
                <a:latin typeface="Calibri"/>
                <a:ea typeface="Calibri"/>
                <a:cs typeface="Calibri"/>
              </a:rPr>
              <a:t>: https://www.nord-sued-bruecken.de/foerderung/foerderprogramme/in-sdg.html</a:t>
            </a:r>
            <a:endParaRPr sz="1150" dirty="0">
              <a:solidFill>
                <a:srgbClr val="000000"/>
              </a:solidFill>
              <a:latin typeface="Calibri"/>
              <a:ea typeface="Calibri"/>
              <a:cs typeface="Calibri"/>
            </a:endParaRPr>
          </a:p>
        </p:txBody>
      </p:sp>
      <p:cxnSp>
        <p:nvCxnSpPr>
          <p:cNvPr id="357" name="Google Shape;357;p22"/>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58" name="Google Shape;358;p22"/>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63" name="Google Shape;363;p23"/>
          <p:cNvPicPr/>
          <p:nvPr/>
        </p:nvPicPr>
        <p:blipFill>
          <a:blip r:embed="rId2">
            <a:alphaModFix/>
          </a:blip>
          <a:srcRect r="566" b="581"/>
          <a:stretch/>
        </p:blipFill>
        <p:spPr bwMode="auto">
          <a:xfrm rot="-5400000">
            <a:off x="4404336" y="3257836"/>
            <a:ext cx="3086582" cy="2743200"/>
          </a:xfrm>
          <a:prstGeom prst="rect">
            <a:avLst/>
          </a:prstGeom>
          <a:noFill/>
          <a:ln>
            <a:noFill/>
          </a:ln>
        </p:spPr>
      </p:pic>
      <p:sp>
        <p:nvSpPr>
          <p:cNvPr id="364" name="Google Shape;364;p23"/>
          <p:cNvSpPr txBox="1"/>
          <p:nvPr/>
        </p:nvSpPr>
        <p:spPr bwMode="auto">
          <a:xfrm>
            <a:off x="1934447" y="757238"/>
            <a:ext cx="7173651" cy="930768"/>
          </a:xfrm>
          <a:prstGeom prst="rect">
            <a:avLst/>
          </a:prstGeom>
          <a:noFill/>
          <a:ln>
            <a:noFill/>
          </a:ln>
        </p:spPr>
        <p:txBody>
          <a:bodyPr spcFirstLastPara="1" wrap="square" lIns="0" tIns="0" rIns="0" bIns="0" anchor="t" anchorCtr="0">
            <a:spAutoFit/>
          </a:bodyPr>
          <a:lstStyle/>
          <a:p>
            <a:pPr marL="0" marR="0" lvl="0" indent="0" algn="ctr">
              <a:lnSpc>
                <a:spcPct val="107998"/>
              </a:lnSpc>
              <a:spcBef>
                <a:spcPts val="0"/>
              </a:spcBef>
              <a:spcAft>
                <a:spcPts val="0"/>
              </a:spcAft>
              <a:buNone/>
              <a:defRPr/>
            </a:pPr>
            <a:r>
              <a:rPr lang="el-GR" sz="2800" dirty="0">
                <a:solidFill>
                  <a:srgbClr val="0C45A6"/>
                </a:solidFill>
                <a:latin typeface="Calibri"/>
                <a:ea typeface="Calibri"/>
                <a:cs typeface="Calibri"/>
              </a:rPr>
              <a:t>Ένα καλό έργο πρέπει να είναι καλό σε κάθε στάδιο του κύκλου του</a:t>
            </a:r>
            <a:endParaRPr dirty="0"/>
          </a:p>
        </p:txBody>
      </p:sp>
      <p:sp>
        <p:nvSpPr>
          <p:cNvPr id="365" name="Google Shape;365;p23"/>
          <p:cNvSpPr txBox="1"/>
          <p:nvPr/>
        </p:nvSpPr>
        <p:spPr bwMode="auto">
          <a:xfrm>
            <a:off x="5561474" y="2700978"/>
            <a:ext cx="1437959" cy="441659"/>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l-GR" sz="2050" dirty="0">
                <a:solidFill>
                  <a:srgbClr val="000000"/>
                </a:solidFill>
                <a:latin typeface="Calibri"/>
                <a:ea typeface="Calibri"/>
                <a:cs typeface="Calibri"/>
              </a:rPr>
              <a:t>Πρόγραμμα</a:t>
            </a:r>
            <a:endParaRPr dirty="0"/>
          </a:p>
        </p:txBody>
      </p:sp>
      <p:sp>
        <p:nvSpPr>
          <p:cNvPr id="366" name="Google Shape;366;p23"/>
          <p:cNvSpPr txBox="1"/>
          <p:nvPr/>
        </p:nvSpPr>
        <p:spPr bwMode="auto">
          <a:xfrm>
            <a:off x="6793771" y="3324511"/>
            <a:ext cx="1731104" cy="441659"/>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l-GR" sz="2050" dirty="0">
                <a:solidFill>
                  <a:srgbClr val="000000"/>
                </a:solidFill>
                <a:latin typeface="Calibri"/>
                <a:ea typeface="Calibri"/>
                <a:cs typeface="Calibri"/>
              </a:rPr>
              <a:t>Προσδιορισμός</a:t>
            </a:r>
            <a:endParaRPr dirty="0"/>
          </a:p>
        </p:txBody>
      </p:sp>
      <p:sp>
        <p:nvSpPr>
          <p:cNvPr id="367" name="Google Shape;367;p23"/>
          <p:cNvSpPr txBox="1"/>
          <p:nvPr/>
        </p:nvSpPr>
        <p:spPr bwMode="auto">
          <a:xfrm>
            <a:off x="7381420" y="4587902"/>
            <a:ext cx="1426086" cy="441659"/>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l-GR" sz="2050" dirty="0">
                <a:solidFill>
                  <a:srgbClr val="000000"/>
                </a:solidFill>
                <a:latin typeface="Calibri"/>
                <a:ea typeface="Calibri"/>
                <a:cs typeface="Calibri"/>
              </a:rPr>
              <a:t>Διαμόρφωση</a:t>
            </a:r>
          </a:p>
        </p:txBody>
      </p:sp>
      <p:sp>
        <p:nvSpPr>
          <p:cNvPr id="368" name="Google Shape;368;p23"/>
          <p:cNvSpPr txBox="1"/>
          <p:nvPr/>
        </p:nvSpPr>
        <p:spPr bwMode="auto">
          <a:xfrm>
            <a:off x="4796465" y="6209162"/>
            <a:ext cx="2442600" cy="441659"/>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l-GR" sz="2050" dirty="0">
                <a:solidFill>
                  <a:srgbClr val="000000"/>
                </a:solidFill>
                <a:latin typeface="Calibri"/>
                <a:ea typeface="Calibri"/>
                <a:cs typeface="Calibri"/>
              </a:rPr>
              <a:t>Χρηματοδότηση</a:t>
            </a:r>
            <a:endParaRPr dirty="0"/>
          </a:p>
        </p:txBody>
      </p:sp>
      <p:sp>
        <p:nvSpPr>
          <p:cNvPr id="369" name="Google Shape;369;p23"/>
          <p:cNvSpPr txBox="1"/>
          <p:nvPr/>
        </p:nvSpPr>
        <p:spPr bwMode="auto">
          <a:xfrm>
            <a:off x="3123669" y="4634357"/>
            <a:ext cx="2115081" cy="441659"/>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l-GR" sz="2050" dirty="0">
                <a:solidFill>
                  <a:srgbClr val="000000"/>
                </a:solidFill>
                <a:latin typeface="Calibri"/>
                <a:ea typeface="Calibri"/>
                <a:cs typeface="Calibri"/>
              </a:rPr>
              <a:t>Εφαρμογή</a:t>
            </a:r>
            <a:endParaRPr dirty="0"/>
          </a:p>
        </p:txBody>
      </p:sp>
      <p:sp>
        <p:nvSpPr>
          <p:cNvPr id="370" name="Google Shape;370;p23"/>
          <p:cNvSpPr txBox="1"/>
          <p:nvPr/>
        </p:nvSpPr>
        <p:spPr bwMode="auto">
          <a:xfrm>
            <a:off x="3800791" y="3357563"/>
            <a:ext cx="1437959" cy="441659"/>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l-GR" sz="2050" dirty="0">
                <a:solidFill>
                  <a:srgbClr val="000000"/>
                </a:solidFill>
                <a:latin typeface="Arial"/>
                <a:ea typeface="Arial"/>
                <a:cs typeface="Arial"/>
              </a:rPr>
              <a:t>Αξιολόγηση</a:t>
            </a:r>
            <a:endParaRPr dirty="0"/>
          </a:p>
        </p:txBody>
      </p:sp>
      <p:sp>
        <p:nvSpPr>
          <p:cNvPr id="371" name="Google Shape;371;p23"/>
          <p:cNvSpPr txBox="1"/>
          <p:nvPr/>
        </p:nvSpPr>
        <p:spPr bwMode="auto">
          <a:xfrm>
            <a:off x="3719446" y="1705542"/>
            <a:ext cx="3599781" cy="441659"/>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l-GR" sz="2050" dirty="0">
                <a:latin typeface="Calibri"/>
                <a:cs typeface="Calibri"/>
              </a:rPr>
              <a:t>Κύκλος Διαχείρισης Έργου</a:t>
            </a:r>
            <a:r>
              <a:rPr lang="en-US" sz="2050" dirty="0">
                <a:solidFill>
                  <a:srgbClr val="000000"/>
                </a:solidFill>
                <a:latin typeface="Calibri"/>
                <a:ea typeface="Calibri"/>
                <a:cs typeface="Calibri"/>
              </a:rPr>
              <a:t>(PCM</a:t>
            </a:r>
            <a:r>
              <a:rPr lang="en-US" sz="2050" dirty="0">
                <a:solidFill>
                  <a:srgbClr val="000000"/>
                </a:solidFill>
                <a:latin typeface="Arial"/>
                <a:ea typeface="Arial"/>
                <a:cs typeface="Arial"/>
              </a:rPr>
              <a:t>)</a:t>
            </a:r>
            <a:endParaRPr dirty="0"/>
          </a:p>
        </p:txBody>
      </p:sp>
      <p:sp>
        <p:nvSpPr>
          <p:cNvPr id="372" name="Google Shape;372;p23"/>
          <p:cNvSpPr txBox="1"/>
          <p:nvPr/>
        </p:nvSpPr>
        <p:spPr bwMode="auto">
          <a:xfrm>
            <a:off x="501146" y="6038761"/>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t>Πηγή</a:t>
            </a:r>
            <a:r>
              <a:rPr lang="en-US" sz="1150" dirty="0">
                <a:solidFill>
                  <a:srgbClr val="000000"/>
                </a:solidFill>
                <a:latin typeface="Arial"/>
                <a:ea typeface="Arial"/>
                <a:cs typeface="Arial"/>
              </a:rPr>
              <a:t>: https://www.nord-sued-bruecken.de/foerderung/foerderprogramme/in-sdg.html</a:t>
            </a:r>
            <a:endParaRPr sz="1150" dirty="0">
              <a:solidFill>
                <a:srgbClr val="000000"/>
              </a:solidFill>
              <a:latin typeface="Arial"/>
              <a:ea typeface="Arial"/>
              <a:cs typeface="Arial"/>
            </a:endParaRPr>
          </a:p>
        </p:txBody>
      </p:sp>
      <p:cxnSp>
        <p:nvCxnSpPr>
          <p:cNvPr id="373" name="Google Shape;373;p23"/>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74" name="Google Shape;374;p23"/>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9" name="Google Shape;379;p24"/>
          <p:cNvSpPr txBox="1"/>
          <p:nvPr/>
        </p:nvSpPr>
        <p:spPr bwMode="auto">
          <a:xfrm>
            <a:off x="1740632" y="476672"/>
            <a:ext cx="8710736" cy="1421928"/>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l-GR" sz="3300" dirty="0">
                <a:solidFill>
                  <a:srgbClr val="0C45A6"/>
                </a:solidFill>
                <a:latin typeface="Calibri"/>
                <a:ea typeface="Calibri"/>
                <a:cs typeface="Calibri"/>
              </a:rPr>
              <a:t>Ουσιαστική και επιτυχημένη </a:t>
            </a:r>
          </a:p>
          <a:p>
            <a:pPr marL="0" marR="0" lvl="0" indent="0" algn="ctr">
              <a:lnSpc>
                <a:spcPct val="140000"/>
              </a:lnSpc>
              <a:spcBef>
                <a:spcPts val="0"/>
              </a:spcBef>
              <a:spcAft>
                <a:spcPts val="0"/>
              </a:spcAft>
              <a:buNone/>
              <a:defRPr/>
            </a:pPr>
            <a:r>
              <a:rPr lang="el-GR" sz="3300" dirty="0">
                <a:solidFill>
                  <a:srgbClr val="0C45A6"/>
                </a:solidFill>
                <a:latin typeface="Calibri"/>
                <a:ea typeface="Calibri"/>
                <a:cs typeface="Calibri"/>
              </a:rPr>
              <a:t>διοίκηση - διαχείριση  έργων... </a:t>
            </a:r>
          </a:p>
        </p:txBody>
      </p:sp>
      <p:sp>
        <p:nvSpPr>
          <p:cNvPr id="380" name="Google Shape;380;p24"/>
          <p:cNvSpPr txBox="1"/>
          <p:nvPr/>
        </p:nvSpPr>
        <p:spPr bwMode="auto">
          <a:xfrm>
            <a:off x="2406450" y="2847900"/>
            <a:ext cx="7379100" cy="3274743"/>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l-GR" sz="1900" dirty="0">
                <a:solidFill>
                  <a:srgbClr val="000000"/>
                </a:solidFill>
                <a:latin typeface="Calibri"/>
                <a:ea typeface="Calibri"/>
                <a:cs typeface="Calibri"/>
              </a:rPr>
              <a:t> .... αποτελείται από τρεις φάσεις/συνιστώσες: σχεδιασμό, υλοποίηση και αξιολόγηση,</a:t>
            </a:r>
          </a:p>
          <a:p>
            <a:pPr marL="0" marR="0" lvl="0" indent="0" algn="ctr">
              <a:lnSpc>
                <a:spcPct val="140000"/>
              </a:lnSpc>
              <a:spcBef>
                <a:spcPts val="0"/>
              </a:spcBef>
              <a:spcAft>
                <a:spcPts val="0"/>
              </a:spcAft>
              <a:buNone/>
              <a:defRPr/>
            </a:pPr>
            <a:r>
              <a:rPr lang="el-GR" sz="1900" dirty="0">
                <a:solidFill>
                  <a:srgbClr val="000000"/>
                </a:solidFill>
                <a:latin typeface="Calibri"/>
                <a:ea typeface="Calibri"/>
                <a:cs typeface="Calibri"/>
              </a:rPr>
              <a:t>.... θεωρεί τον σχεδιασμό ως μια συμμετοχική διαδικασία κοινής κατανόησης και συμφωνίας,</a:t>
            </a:r>
          </a:p>
          <a:p>
            <a:pPr marL="0" marR="0" lvl="0" indent="0" algn="ctr">
              <a:lnSpc>
                <a:spcPct val="140000"/>
              </a:lnSpc>
              <a:spcBef>
                <a:spcPts val="0"/>
              </a:spcBef>
              <a:spcAft>
                <a:spcPts val="0"/>
              </a:spcAft>
              <a:buNone/>
              <a:defRPr/>
            </a:pPr>
            <a:r>
              <a:rPr lang="el-GR" sz="1900" dirty="0">
                <a:solidFill>
                  <a:srgbClr val="000000"/>
                </a:solidFill>
                <a:latin typeface="Calibri"/>
                <a:ea typeface="Calibri"/>
                <a:cs typeface="Calibri"/>
              </a:rPr>
              <a:t>.... εστιάζει εξίσου στον αντίκτυπο και τη διαδικασία,</a:t>
            </a:r>
          </a:p>
          <a:p>
            <a:pPr marL="0" marR="0" lvl="0" indent="0" algn="ctr">
              <a:lnSpc>
                <a:spcPct val="140000"/>
              </a:lnSpc>
              <a:spcBef>
                <a:spcPts val="0"/>
              </a:spcBef>
              <a:spcAft>
                <a:spcPts val="0"/>
              </a:spcAft>
              <a:buNone/>
              <a:defRPr/>
            </a:pPr>
            <a:r>
              <a:rPr lang="el-GR" sz="1900" dirty="0">
                <a:solidFill>
                  <a:srgbClr val="000000"/>
                </a:solidFill>
                <a:latin typeface="Calibri"/>
                <a:ea typeface="Calibri"/>
                <a:cs typeface="Calibri"/>
              </a:rPr>
              <a:t>.... αποτελείται από καθορισμένες φάσεις,</a:t>
            </a:r>
          </a:p>
          <a:p>
            <a:pPr marL="0" marR="0" lvl="0" indent="0" algn="ctr">
              <a:lnSpc>
                <a:spcPct val="140000"/>
              </a:lnSpc>
              <a:spcBef>
                <a:spcPts val="0"/>
              </a:spcBef>
              <a:spcAft>
                <a:spcPts val="0"/>
              </a:spcAft>
              <a:buNone/>
              <a:defRPr/>
            </a:pPr>
            <a:r>
              <a:rPr lang="el-GR" sz="1900" dirty="0">
                <a:solidFill>
                  <a:srgbClr val="000000"/>
                </a:solidFill>
                <a:latin typeface="Calibri"/>
                <a:ea typeface="Calibri"/>
                <a:cs typeface="Calibri"/>
              </a:rPr>
              <a:t>.... είναι ανοικτό όσον αφορά τις μεθόδους και τα εργαλεία- και</a:t>
            </a:r>
          </a:p>
          <a:p>
            <a:pPr marL="0" marR="0" lvl="0" indent="0" algn="ctr">
              <a:lnSpc>
                <a:spcPct val="140000"/>
              </a:lnSpc>
              <a:spcBef>
                <a:spcPts val="0"/>
              </a:spcBef>
              <a:spcAft>
                <a:spcPts val="0"/>
              </a:spcAft>
              <a:buNone/>
              <a:defRPr/>
            </a:pPr>
            <a:r>
              <a:rPr lang="el-GR" sz="1900" dirty="0">
                <a:solidFill>
                  <a:srgbClr val="000000"/>
                </a:solidFill>
                <a:latin typeface="Calibri"/>
                <a:ea typeface="Calibri"/>
                <a:cs typeface="Calibri"/>
              </a:rPr>
              <a:t>....περιλαμβάνει κύκλους ανατροφοδότησης σε όλη τη διαδικασία.</a:t>
            </a:r>
          </a:p>
        </p:txBody>
      </p:sp>
      <p:sp>
        <p:nvSpPr>
          <p:cNvPr id="381" name="Google Shape;381;p24"/>
          <p:cNvSpPr txBox="1"/>
          <p:nvPr/>
        </p:nvSpPr>
        <p:spPr bwMode="auto">
          <a:xfrm>
            <a:off x="500203" y="5914250"/>
            <a:ext cx="25989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Calibri"/>
                <a:ea typeface="Calibri"/>
                <a:cs typeface="Calibri"/>
              </a:rPr>
              <a:t>Πηγή</a:t>
            </a:r>
            <a:r>
              <a:rPr lang="en-US" sz="1150" dirty="0">
                <a:solidFill>
                  <a:srgbClr val="000000"/>
                </a:solidFill>
                <a:latin typeface="Calibri"/>
                <a:ea typeface="Calibri"/>
                <a:cs typeface="Calibri"/>
              </a:rPr>
              <a:t>: https://www.nord-sued-bruecken.de/foerderung/foerderprogramme/in-sdg.html</a:t>
            </a:r>
            <a:endParaRPr sz="1150" dirty="0">
              <a:solidFill>
                <a:srgbClr val="000000"/>
              </a:solidFill>
              <a:latin typeface="Calibri"/>
              <a:ea typeface="Calibri"/>
              <a:cs typeface="Calibri"/>
            </a:endParaRPr>
          </a:p>
        </p:txBody>
      </p:sp>
      <p:cxnSp>
        <p:nvCxnSpPr>
          <p:cNvPr id="382" name="Google Shape;382;p24"/>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83" name="Google Shape;383;p24"/>
          <p:cNvPicPr/>
          <p:nvPr/>
        </p:nvPicPr>
        <p:blipFill>
          <a:blip r:embed="rId2">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88" name="Google Shape;388;p25"/>
          <p:cNvSpPr txBox="1"/>
          <p:nvPr/>
        </p:nvSpPr>
        <p:spPr bwMode="auto">
          <a:xfrm>
            <a:off x="4443933" y="990002"/>
            <a:ext cx="3304133" cy="710964"/>
          </a:xfrm>
          <a:prstGeom prst="rect">
            <a:avLst/>
          </a:prstGeom>
          <a:noFill/>
          <a:ln>
            <a:noFill/>
          </a:ln>
        </p:spPr>
        <p:txBody>
          <a:bodyPr spcFirstLastPara="1" wrap="square" lIns="0" tIns="0" rIns="0" bIns="0" anchor="t" anchorCtr="0">
            <a:spAutoFit/>
          </a:bodyPr>
          <a:lstStyle/>
          <a:p>
            <a:pPr marL="0" marR="0" lvl="0" indent="0" algn="ctr">
              <a:lnSpc>
                <a:spcPct val="140018"/>
              </a:lnSpc>
              <a:spcBef>
                <a:spcPts val="0"/>
              </a:spcBef>
              <a:spcAft>
                <a:spcPts val="0"/>
              </a:spcAft>
              <a:buNone/>
              <a:defRPr/>
            </a:pPr>
            <a:r>
              <a:rPr lang="el-GR" sz="3300" dirty="0">
                <a:solidFill>
                  <a:srgbClr val="0C45A6"/>
                </a:solidFill>
                <a:latin typeface="Calibri"/>
                <a:ea typeface="Calibri"/>
                <a:cs typeface="Calibri"/>
              </a:rPr>
              <a:t>Στοιχεία κόστους</a:t>
            </a:r>
          </a:p>
        </p:txBody>
      </p:sp>
      <p:sp>
        <p:nvSpPr>
          <p:cNvPr id="389" name="Google Shape;389;p25"/>
          <p:cNvSpPr txBox="1"/>
          <p:nvPr/>
        </p:nvSpPr>
        <p:spPr bwMode="auto">
          <a:xfrm>
            <a:off x="2681682" y="2237773"/>
            <a:ext cx="7168392" cy="3684085"/>
          </a:xfrm>
          <a:prstGeom prst="rect">
            <a:avLst/>
          </a:prstGeom>
          <a:noFill/>
          <a:ln>
            <a:noFill/>
          </a:ln>
        </p:spPr>
        <p:txBody>
          <a:bodyPr spcFirstLastPara="1" wrap="square" lIns="0" tIns="0" rIns="0" bIns="0" anchor="t" anchorCtr="0">
            <a:spAutoFit/>
          </a:bodyPr>
          <a:lstStyle/>
          <a:p>
            <a:pPr marL="0" marR="0" lvl="0" indent="0" algn="l">
              <a:lnSpc>
                <a:spcPct val="140000"/>
              </a:lnSpc>
              <a:spcBef>
                <a:spcPts val="0"/>
              </a:spcBef>
              <a:spcAft>
                <a:spcPts val="0"/>
              </a:spcAft>
              <a:buNone/>
              <a:defRPr/>
            </a:pPr>
            <a:r>
              <a:rPr lang="el-GR" sz="1900" dirty="0">
                <a:solidFill>
                  <a:srgbClr val="000000"/>
                </a:solidFill>
                <a:latin typeface="Calibri"/>
                <a:ea typeface="Calibri"/>
                <a:cs typeface="Calibri"/>
              </a:rPr>
              <a:t>Πλάνο κόστους: περιλαμβάνει όλες τις δαπάνες, συμπεριλαμβανομένων των διοικητικών δαπανών</a:t>
            </a:r>
          </a:p>
          <a:p>
            <a:pPr marL="0" marR="0" lvl="0" indent="0" algn="l">
              <a:lnSpc>
                <a:spcPct val="140000"/>
              </a:lnSpc>
              <a:spcBef>
                <a:spcPts val="0"/>
              </a:spcBef>
              <a:spcAft>
                <a:spcPts val="0"/>
              </a:spcAft>
              <a:buNone/>
              <a:defRPr/>
            </a:pPr>
            <a:r>
              <a:rPr lang="el-GR" sz="1900" dirty="0">
                <a:solidFill>
                  <a:srgbClr val="000000"/>
                </a:solidFill>
                <a:latin typeface="Calibri"/>
                <a:ea typeface="Calibri"/>
                <a:cs typeface="Calibri"/>
              </a:rPr>
              <a:t> </a:t>
            </a:r>
          </a:p>
          <a:p>
            <a:pPr marL="0" marR="0" lvl="0" indent="0" algn="l">
              <a:lnSpc>
                <a:spcPct val="140000"/>
              </a:lnSpc>
              <a:spcBef>
                <a:spcPts val="0"/>
              </a:spcBef>
              <a:spcAft>
                <a:spcPts val="0"/>
              </a:spcAft>
              <a:buNone/>
              <a:defRPr/>
            </a:pPr>
            <a:r>
              <a:rPr lang="el-GR" sz="1900" dirty="0">
                <a:solidFill>
                  <a:srgbClr val="000000"/>
                </a:solidFill>
                <a:latin typeface="Calibri"/>
                <a:ea typeface="Calibri"/>
                <a:cs typeface="Calibri"/>
              </a:rPr>
              <a:t>Το σχέδιο κόστους θα πρέπει να αντικατοπτρίζει τα μέτρα που εφαρμόζονται για την εξήγηση των μεγαλύτερων στοιχείων κόστους στο κείμενο της αίτησης </a:t>
            </a:r>
          </a:p>
          <a:p>
            <a:pPr marL="0" marR="0" lvl="0" indent="0" algn="l">
              <a:lnSpc>
                <a:spcPct val="140000"/>
              </a:lnSpc>
              <a:spcBef>
                <a:spcPts val="0"/>
              </a:spcBef>
              <a:spcAft>
                <a:spcPts val="0"/>
              </a:spcAft>
              <a:buNone/>
              <a:defRPr/>
            </a:pPr>
            <a:r>
              <a:rPr lang="el-GR" sz="1900" dirty="0">
                <a:solidFill>
                  <a:srgbClr val="000000"/>
                </a:solidFill>
                <a:latin typeface="Calibri"/>
                <a:ea typeface="Calibri"/>
                <a:cs typeface="Calibri"/>
              </a:rPr>
              <a:t>Έκθεση/ποσό  κόστους θα πρέπει να είναι εμφανές (αν είναι δυνατόν να ορίζεται σε μονάδες (π.χ. 10 διδακτικές μονάδες 90 λεπτά á 100 € = 1.000,00 €).</a:t>
            </a:r>
            <a:endParaRPr dirty="0"/>
          </a:p>
        </p:txBody>
      </p:sp>
      <p:sp>
        <p:nvSpPr>
          <p:cNvPr id="390" name="Google Shape;390;p25"/>
          <p:cNvSpPr txBox="1"/>
          <p:nvPr/>
        </p:nvSpPr>
        <p:spPr bwMode="auto">
          <a:xfrm>
            <a:off x="672335" y="5914257"/>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Arial"/>
                <a:ea typeface="Arial"/>
                <a:cs typeface="Arial"/>
              </a:rPr>
              <a:t>Πηγή</a:t>
            </a:r>
            <a:r>
              <a:rPr lang="en-US" sz="1150" dirty="0">
                <a:solidFill>
                  <a:srgbClr val="000000"/>
                </a:solidFill>
                <a:latin typeface="Arial"/>
                <a:ea typeface="Arial"/>
                <a:cs typeface="Arial"/>
              </a:rPr>
              <a:t>: https://www.nord-sued-bruecken.de/foerderung/foerderprogramme/in-sdg.html</a:t>
            </a:r>
            <a:endParaRPr sz="1150" dirty="0">
              <a:solidFill>
                <a:srgbClr val="000000"/>
              </a:solidFill>
              <a:latin typeface="Arial"/>
              <a:ea typeface="Arial"/>
              <a:cs typeface="Arial"/>
            </a:endParaRPr>
          </a:p>
        </p:txBody>
      </p:sp>
      <p:cxnSp>
        <p:nvCxnSpPr>
          <p:cNvPr id="391" name="Google Shape;391;p25"/>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92" name="Google Shape;392;p25"/>
          <p:cNvPicPr/>
          <p:nvPr/>
        </p:nvPicPr>
        <p:blipFill>
          <a:blip r:embed="rId2">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97" name="Google Shape;397;p26"/>
          <p:cNvPicPr/>
          <p:nvPr/>
        </p:nvPicPr>
        <p:blipFill>
          <a:blip r:embed="rId2">
            <a:alphaModFix/>
          </a:blip>
          <a:srcRect r="265" b="259"/>
          <a:stretch/>
        </p:blipFill>
        <p:spPr bwMode="auto">
          <a:xfrm>
            <a:off x="2194507" y="2057400"/>
            <a:ext cx="2648435" cy="2743200"/>
          </a:xfrm>
          <a:prstGeom prst="rect">
            <a:avLst/>
          </a:prstGeom>
          <a:noFill/>
          <a:ln>
            <a:noFill/>
          </a:ln>
        </p:spPr>
      </p:pic>
      <p:sp>
        <p:nvSpPr>
          <p:cNvPr id="398" name="Google Shape;398;p26"/>
          <p:cNvSpPr txBox="1"/>
          <p:nvPr/>
        </p:nvSpPr>
        <p:spPr bwMode="auto">
          <a:xfrm>
            <a:off x="4943173" y="854868"/>
            <a:ext cx="2653014" cy="710964"/>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l-GR" sz="3300" dirty="0">
                <a:solidFill>
                  <a:srgbClr val="0C45A6"/>
                </a:solidFill>
                <a:latin typeface="Calibri"/>
                <a:ea typeface="Calibri"/>
                <a:cs typeface="Calibri"/>
              </a:rPr>
              <a:t>Λογιστική</a:t>
            </a:r>
            <a:endParaRPr dirty="0"/>
          </a:p>
        </p:txBody>
      </p:sp>
      <p:sp>
        <p:nvSpPr>
          <p:cNvPr id="399" name="Google Shape;399;p26"/>
          <p:cNvSpPr txBox="1"/>
          <p:nvPr/>
        </p:nvSpPr>
        <p:spPr bwMode="auto">
          <a:xfrm>
            <a:off x="5522450" y="2576884"/>
            <a:ext cx="4029934" cy="2046714"/>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l-GR" sz="1900" dirty="0">
                <a:solidFill>
                  <a:srgbClr val="000000"/>
                </a:solidFill>
                <a:latin typeface="Calibri"/>
                <a:ea typeface="Calibri"/>
                <a:cs typeface="Calibri"/>
              </a:rPr>
              <a:t>Θα πρέπει να ληφθεί υπόψη από την αρχή!</a:t>
            </a:r>
          </a:p>
          <a:p>
            <a:pPr marL="0" marR="0" lvl="0" indent="0" algn="ctr">
              <a:lnSpc>
                <a:spcPct val="140000"/>
              </a:lnSpc>
              <a:spcBef>
                <a:spcPts val="0"/>
              </a:spcBef>
              <a:spcAft>
                <a:spcPts val="0"/>
              </a:spcAft>
              <a:buNone/>
              <a:defRPr/>
            </a:pPr>
            <a:r>
              <a:rPr lang="el-GR" sz="1900" dirty="0">
                <a:solidFill>
                  <a:srgbClr val="000000"/>
                </a:solidFill>
                <a:latin typeface="Calibri"/>
                <a:ea typeface="Calibri"/>
                <a:cs typeface="Calibri"/>
              </a:rPr>
              <a:t>Αποτελείται από τη λογιστική περιεχομένου και τη χρηματοοικονομική λογιστική</a:t>
            </a:r>
            <a:endParaRPr dirty="0"/>
          </a:p>
        </p:txBody>
      </p:sp>
      <p:sp>
        <p:nvSpPr>
          <p:cNvPr id="400" name="Google Shape;400;p26"/>
          <p:cNvSpPr txBox="1"/>
          <p:nvPr/>
        </p:nvSpPr>
        <p:spPr bwMode="auto">
          <a:xfrm>
            <a:off x="546676" y="5891150"/>
            <a:ext cx="30969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Arial"/>
                <a:ea typeface="Arial"/>
                <a:cs typeface="Arial"/>
              </a:rPr>
              <a:t>Πηγή</a:t>
            </a:r>
            <a:r>
              <a:rPr lang="en-US" sz="1150" dirty="0">
                <a:solidFill>
                  <a:srgbClr val="000000"/>
                </a:solidFill>
                <a:latin typeface="Arial"/>
                <a:ea typeface="Arial"/>
                <a:cs typeface="Arial"/>
              </a:rPr>
              <a:t>: https://www.nord-sued-bruecken.de/foerderung/foerderprogramme/in-sdg.html</a:t>
            </a:r>
            <a:endParaRPr sz="1150" dirty="0">
              <a:solidFill>
                <a:srgbClr val="000000"/>
              </a:solidFill>
              <a:latin typeface="Arial"/>
              <a:ea typeface="Arial"/>
              <a:cs typeface="Arial"/>
            </a:endParaRPr>
          </a:p>
        </p:txBody>
      </p:sp>
      <p:cxnSp>
        <p:nvCxnSpPr>
          <p:cNvPr id="401" name="Google Shape;401;p26"/>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02" name="Google Shape;402;p26"/>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07" name="Google Shape;407;p27"/>
          <p:cNvPicPr/>
          <p:nvPr/>
        </p:nvPicPr>
        <p:blipFill>
          <a:blip r:embed="rId2">
            <a:alphaModFix/>
          </a:blip>
          <a:srcRect r="459" b="385"/>
          <a:stretch/>
        </p:blipFill>
        <p:spPr bwMode="auto">
          <a:xfrm>
            <a:off x="1645366" y="637622"/>
            <a:ext cx="2535740" cy="2517298"/>
          </a:xfrm>
          <a:prstGeom prst="rect">
            <a:avLst/>
          </a:prstGeom>
          <a:noFill/>
          <a:ln>
            <a:noFill/>
          </a:ln>
        </p:spPr>
      </p:pic>
      <p:sp>
        <p:nvSpPr>
          <p:cNvPr id="408" name="Google Shape;408;p27"/>
          <p:cNvSpPr txBox="1"/>
          <p:nvPr/>
        </p:nvSpPr>
        <p:spPr bwMode="auto">
          <a:xfrm>
            <a:off x="4139991" y="903403"/>
            <a:ext cx="4456272" cy="603242"/>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n-US" sz="2800" b="1" dirty="0">
                <a:solidFill>
                  <a:srgbClr val="0C45A6"/>
                </a:solidFill>
                <a:latin typeface="Montserrat SemiBold"/>
                <a:ea typeface="Montserrat SemiBold"/>
                <a:cs typeface="Montserrat SemiBold"/>
              </a:rPr>
              <a:t>Case Report</a:t>
            </a:r>
            <a:endParaRPr lang="el-GR" sz="2800" b="1" dirty="0">
              <a:solidFill>
                <a:srgbClr val="0C45A6"/>
              </a:solidFill>
              <a:latin typeface="Montserrat SemiBold"/>
              <a:ea typeface="Montserrat SemiBold"/>
              <a:cs typeface="Montserrat SemiBold"/>
            </a:endParaRPr>
          </a:p>
        </p:txBody>
      </p:sp>
      <p:sp>
        <p:nvSpPr>
          <p:cNvPr id="409" name="Google Shape;409;p27"/>
          <p:cNvSpPr txBox="1"/>
          <p:nvPr/>
        </p:nvSpPr>
        <p:spPr bwMode="auto">
          <a:xfrm>
            <a:off x="4524375" y="2395002"/>
            <a:ext cx="4885541" cy="2714589"/>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1. Περιγραφή της κατάστασης/περιγραφή του προβλήματος</a:t>
            </a:r>
          </a:p>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2. Ομάδες-στόχοι </a:t>
            </a:r>
          </a:p>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3. Αποτελέσματα/στόχοι του έργου</a:t>
            </a:r>
          </a:p>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4. Δείκτες (ποιοτικοί και ποσοτικοί)</a:t>
            </a:r>
          </a:p>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5. Περιγραφή και επεξήγηση των δραστηριοτήτων του έργου</a:t>
            </a:r>
          </a:p>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6. Οριζόντια θέματα </a:t>
            </a:r>
          </a:p>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7. Βιωσιμότητα</a:t>
            </a:r>
          </a:p>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8. Σχέδιο κόστους και χρηματοδότησης </a:t>
            </a:r>
          </a:p>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9. Τελική αξιολόγηση (συµπέρασµα, συνέπειες)</a:t>
            </a:r>
          </a:p>
        </p:txBody>
      </p:sp>
      <p:sp>
        <p:nvSpPr>
          <p:cNvPr id="410" name="Google Shape;410;p27"/>
          <p:cNvSpPr txBox="1"/>
          <p:nvPr/>
        </p:nvSpPr>
        <p:spPr bwMode="auto">
          <a:xfrm>
            <a:off x="4524375" y="2018390"/>
            <a:ext cx="4071888" cy="301621"/>
          </a:xfrm>
          <a:prstGeom prst="rect">
            <a:avLst/>
          </a:prstGeom>
          <a:noFill/>
          <a:ln>
            <a:noFill/>
          </a:ln>
        </p:spPr>
        <p:txBody>
          <a:bodyPr spcFirstLastPara="1" wrap="square" lIns="0" tIns="0" rIns="0" bIns="0" anchor="t" anchorCtr="0">
            <a:spAutoFit/>
          </a:bodyPr>
          <a:lstStyle/>
          <a:p>
            <a:pPr>
              <a:lnSpc>
                <a:spcPct val="140042"/>
              </a:lnSpc>
              <a:defRPr/>
            </a:pPr>
            <a:r>
              <a:rPr lang="el-GR" dirty="0">
                <a:solidFill>
                  <a:srgbClr val="0C45A6"/>
                </a:solidFill>
                <a:latin typeface="Calibri"/>
                <a:cs typeface="Calibri"/>
              </a:rPr>
              <a:t>Το </a:t>
            </a:r>
            <a:r>
              <a:rPr lang="en-US" dirty="0">
                <a:solidFill>
                  <a:srgbClr val="0C45A6"/>
                </a:solidFill>
                <a:latin typeface="Calibri"/>
                <a:cs typeface="Calibri"/>
              </a:rPr>
              <a:t>Case Report</a:t>
            </a:r>
            <a:r>
              <a:rPr lang="el-GR" sz="1400" dirty="0">
                <a:solidFill>
                  <a:srgbClr val="0C45A6"/>
                </a:solidFill>
                <a:latin typeface="Calibri"/>
                <a:ea typeface="Calibri"/>
                <a:cs typeface="Calibri"/>
              </a:rPr>
              <a:t> θα πρέπει να περιλαμβάνει:</a:t>
            </a:r>
          </a:p>
        </p:txBody>
      </p:sp>
      <p:sp>
        <p:nvSpPr>
          <p:cNvPr id="411" name="Google Shape;411;p27"/>
          <p:cNvSpPr txBox="1"/>
          <p:nvPr/>
        </p:nvSpPr>
        <p:spPr bwMode="auto">
          <a:xfrm>
            <a:off x="815369" y="5914254"/>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Arial"/>
                <a:ea typeface="Arial"/>
                <a:cs typeface="Arial"/>
              </a:rPr>
              <a:t>Πηγή</a:t>
            </a:r>
            <a:r>
              <a:rPr lang="en-US" sz="1150" dirty="0">
                <a:solidFill>
                  <a:srgbClr val="000000"/>
                </a:solidFill>
                <a:latin typeface="Arial"/>
                <a:ea typeface="Arial"/>
                <a:cs typeface="Arial"/>
              </a:rPr>
              <a:t>: https://www.nord-sued-bruecken.de/foerderung/foerderprogramme/in-sdg.html</a:t>
            </a:r>
            <a:endParaRPr sz="1150" dirty="0">
              <a:solidFill>
                <a:srgbClr val="000000"/>
              </a:solidFill>
              <a:latin typeface="Arial"/>
              <a:ea typeface="Arial"/>
              <a:cs typeface="Arial"/>
            </a:endParaRPr>
          </a:p>
        </p:txBody>
      </p:sp>
      <p:cxnSp>
        <p:nvCxnSpPr>
          <p:cNvPr id="412" name="Google Shape;412;p27"/>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13" name="Google Shape;413;p27"/>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18" name="Google Shape;418;p28"/>
          <p:cNvPicPr/>
          <p:nvPr/>
        </p:nvPicPr>
        <p:blipFill>
          <a:blip r:embed="rId2">
            <a:alphaModFix/>
          </a:blip>
          <a:srcRect r="543" b="543"/>
          <a:stretch/>
        </p:blipFill>
        <p:spPr bwMode="auto">
          <a:xfrm>
            <a:off x="3046299" y="3041576"/>
            <a:ext cx="2309070" cy="2309070"/>
          </a:xfrm>
          <a:prstGeom prst="rect">
            <a:avLst/>
          </a:prstGeom>
          <a:noFill/>
          <a:ln>
            <a:noFill/>
          </a:ln>
        </p:spPr>
      </p:pic>
      <p:sp>
        <p:nvSpPr>
          <p:cNvPr id="419" name="Google Shape;419;p28"/>
          <p:cNvSpPr txBox="1"/>
          <p:nvPr/>
        </p:nvSpPr>
        <p:spPr bwMode="auto">
          <a:xfrm>
            <a:off x="2209800" y="1563371"/>
            <a:ext cx="8086988" cy="883319"/>
          </a:xfrm>
          <a:prstGeom prst="rect">
            <a:avLst/>
          </a:prstGeom>
          <a:noFill/>
          <a:ln>
            <a:noFill/>
          </a:ln>
        </p:spPr>
        <p:txBody>
          <a:bodyPr spcFirstLastPara="1" wrap="square" lIns="0" tIns="0" rIns="0" bIns="0" anchor="t" anchorCtr="0">
            <a:spAutoFit/>
          </a:bodyPr>
          <a:lstStyle/>
          <a:p>
            <a:pPr marL="0" marR="0" lvl="0" indent="0" algn="l">
              <a:lnSpc>
                <a:spcPct val="139961"/>
              </a:lnSpc>
              <a:spcBef>
                <a:spcPts val="0"/>
              </a:spcBef>
              <a:spcAft>
                <a:spcPts val="0"/>
              </a:spcAft>
              <a:buNone/>
              <a:defRPr/>
            </a:pPr>
            <a:r>
              <a:rPr lang="el-GR" sz="2050" dirty="0">
                <a:solidFill>
                  <a:srgbClr val="0C45A6"/>
                </a:solidFill>
                <a:latin typeface="Calibri"/>
                <a:ea typeface="Calibri"/>
                <a:cs typeface="Calibri"/>
              </a:rPr>
              <a:t>Όλα πήγαν καλά. Το μέτρο εφαρμόστηκε με επιτυχία, οι συμμετέχοντες ήταν ικανοποιημένοι και όλα πήγαν καλά από πλευράς οργάνωσης. </a:t>
            </a:r>
          </a:p>
        </p:txBody>
      </p:sp>
      <p:sp>
        <p:nvSpPr>
          <p:cNvPr id="420" name="Google Shape;420;p28"/>
          <p:cNvSpPr txBox="1"/>
          <p:nvPr/>
        </p:nvSpPr>
        <p:spPr bwMode="auto">
          <a:xfrm>
            <a:off x="4962043" y="3653238"/>
            <a:ext cx="5334745" cy="883319"/>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l-GR" sz="2050" dirty="0">
                <a:solidFill>
                  <a:srgbClr val="000000"/>
                </a:solidFill>
                <a:latin typeface="Calibri"/>
                <a:ea typeface="Calibri"/>
                <a:cs typeface="Calibri"/>
              </a:rPr>
              <a:t>Αυτή δεν είναι μια επαρκής αναφορά περίπτωσης!</a:t>
            </a:r>
          </a:p>
        </p:txBody>
      </p:sp>
      <p:sp>
        <p:nvSpPr>
          <p:cNvPr id="421" name="Google Shape;421;p28"/>
          <p:cNvSpPr txBox="1"/>
          <p:nvPr/>
        </p:nvSpPr>
        <p:spPr bwMode="auto">
          <a:xfrm>
            <a:off x="729293" y="5914254"/>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Arial"/>
                <a:ea typeface="Arial"/>
                <a:cs typeface="Arial"/>
              </a:rPr>
              <a:t>Πηγή</a:t>
            </a:r>
            <a:r>
              <a:rPr lang="en-US" sz="1150" dirty="0">
                <a:solidFill>
                  <a:srgbClr val="000000"/>
                </a:solidFill>
                <a:latin typeface="Arial"/>
                <a:ea typeface="Arial"/>
                <a:cs typeface="Arial"/>
              </a:rPr>
              <a:t>: https://www.nord-sued-bruecken.de/foerderung/foerderprogramme/in-sdg.html</a:t>
            </a:r>
            <a:endParaRPr sz="1150" dirty="0">
              <a:solidFill>
                <a:srgbClr val="000000"/>
              </a:solidFill>
              <a:latin typeface="Arial"/>
              <a:ea typeface="Arial"/>
              <a:cs typeface="Arial"/>
            </a:endParaRPr>
          </a:p>
        </p:txBody>
      </p:sp>
      <p:cxnSp>
        <p:nvCxnSpPr>
          <p:cNvPr id="422" name="Google Shape;422;p28"/>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23" name="Google Shape;423;p28"/>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28" name="Google Shape;428;p29"/>
          <p:cNvPicPr/>
          <p:nvPr/>
        </p:nvPicPr>
        <p:blipFill>
          <a:blip r:embed="rId2">
            <a:alphaModFix/>
          </a:blip>
          <a:srcRect r="256" b="259"/>
          <a:stretch/>
        </p:blipFill>
        <p:spPr bwMode="auto">
          <a:xfrm>
            <a:off x="1970714" y="2395896"/>
            <a:ext cx="2883785" cy="2743200"/>
          </a:xfrm>
          <a:prstGeom prst="rect">
            <a:avLst/>
          </a:prstGeom>
          <a:noFill/>
          <a:ln>
            <a:noFill/>
          </a:ln>
        </p:spPr>
      </p:pic>
      <p:sp>
        <p:nvSpPr>
          <p:cNvPr id="429" name="Google Shape;429;p29"/>
          <p:cNvSpPr txBox="1"/>
          <p:nvPr/>
        </p:nvSpPr>
        <p:spPr bwMode="auto">
          <a:xfrm>
            <a:off x="4330453" y="913123"/>
            <a:ext cx="3622923" cy="710964"/>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l-GR" sz="3300" dirty="0">
                <a:solidFill>
                  <a:srgbClr val="0C45A6"/>
                </a:solidFill>
                <a:latin typeface="Calibri"/>
                <a:ea typeface="Calibri"/>
                <a:cs typeface="Calibri"/>
              </a:rPr>
              <a:t>Οικονομική έκθεση</a:t>
            </a:r>
          </a:p>
        </p:txBody>
      </p:sp>
      <p:sp>
        <p:nvSpPr>
          <p:cNvPr id="430" name="Google Shape;430;p29"/>
          <p:cNvSpPr txBox="1"/>
          <p:nvPr/>
        </p:nvSpPr>
        <p:spPr bwMode="auto">
          <a:xfrm>
            <a:off x="5057529" y="2476895"/>
            <a:ext cx="5167618" cy="3317831"/>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Απλή/πλήρης απόδειξη χρήσης</a:t>
            </a:r>
          </a:p>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Αποτελείται από κατάλογο παραστατικών, σχέδιο κόστους, σχέδιο χρηματοδότησης (λεπτομερής επισκόπηση όλων των δαπανών και των εσόδων του έργου).</a:t>
            </a:r>
          </a:p>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Λογιστική ανά έργο/κέντρο κόστους (δαπάνες προσωπικού, αμοιβές, δαπάνες ταξιδίου, διαμονή/διατροφή, δαπάνες υλικών, διοικητικές δαπάνες)</a:t>
            </a:r>
          </a:p>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Καμία πληρωμή χωρίς απόδειξη</a:t>
            </a:r>
          </a:p>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Τήρηση χρονικών ορίων (έτος προϋπολογισμού)</a:t>
            </a:r>
          </a:p>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Έλεγχος των χορηγών ως προς την οικονομική αποτελεσματικότητα, την καταλληλότητα και την αξιοπιστία</a:t>
            </a:r>
          </a:p>
        </p:txBody>
      </p:sp>
      <p:sp>
        <p:nvSpPr>
          <p:cNvPr id="431" name="Google Shape;431;p29"/>
          <p:cNvSpPr txBox="1"/>
          <p:nvPr/>
        </p:nvSpPr>
        <p:spPr bwMode="auto">
          <a:xfrm>
            <a:off x="616689" y="5914253"/>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Arial"/>
                <a:ea typeface="Arial"/>
                <a:cs typeface="Arial"/>
              </a:rPr>
              <a:t>Πηγή</a:t>
            </a:r>
            <a:r>
              <a:rPr lang="en-US" sz="1150" dirty="0">
                <a:solidFill>
                  <a:srgbClr val="000000"/>
                </a:solidFill>
                <a:latin typeface="Arial"/>
                <a:ea typeface="Arial"/>
                <a:cs typeface="Arial"/>
              </a:rPr>
              <a:t>: https://www.nord-sued-bruecken.de/foerderung/foerderprogramme/in-sdg.html</a:t>
            </a:r>
            <a:endParaRPr sz="1150" dirty="0">
              <a:solidFill>
                <a:srgbClr val="000000"/>
              </a:solidFill>
              <a:latin typeface="Arial"/>
              <a:ea typeface="Arial"/>
              <a:cs typeface="Arial"/>
            </a:endParaRPr>
          </a:p>
        </p:txBody>
      </p:sp>
      <p:cxnSp>
        <p:nvCxnSpPr>
          <p:cNvPr id="432" name="Google Shape;432;p29"/>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33" name="Google Shape;433;p29"/>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6" name="Google Shape;106;p3"/>
          <p:cNvPicPr/>
          <p:nvPr/>
        </p:nvPicPr>
        <p:blipFill>
          <a:blip r:embed="rId2">
            <a:alphaModFix/>
          </a:blip>
          <a:srcRect r="349" b="448"/>
          <a:stretch/>
        </p:blipFill>
        <p:spPr bwMode="auto">
          <a:xfrm>
            <a:off x="2482500" y="1884801"/>
            <a:ext cx="2767415" cy="2743200"/>
          </a:xfrm>
          <a:prstGeom prst="rect">
            <a:avLst/>
          </a:prstGeom>
          <a:noFill/>
          <a:ln>
            <a:noFill/>
          </a:ln>
        </p:spPr>
      </p:pic>
      <p:sp>
        <p:nvSpPr>
          <p:cNvPr id="107" name="Google Shape;107;p3"/>
          <p:cNvSpPr txBox="1"/>
          <p:nvPr/>
        </p:nvSpPr>
        <p:spPr bwMode="auto">
          <a:xfrm>
            <a:off x="3213335" y="891873"/>
            <a:ext cx="5468583" cy="714683"/>
          </a:xfrm>
          <a:prstGeom prst="rect">
            <a:avLst/>
          </a:prstGeom>
          <a:noFill/>
          <a:ln>
            <a:noFill/>
          </a:ln>
        </p:spPr>
        <p:txBody>
          <a:bodyPr spcFirstLastPara="1" wrap="square" lIns="0" tIns="0" rIns="0" bIns="0" anchor="t" anchorCtr="0">
            <a:spAutoFit/>
          </a:bodyPr>
          <a:lstStyle/>
          <a:p>
            <a:pPr marL="0" marR="0" lvl="0" indent="0" algn="l">
              <a:lnSpc>
                <a:spcPct val="107999"/>
              </a:lnSpc>
              <a:spcBef>
                <a:spcPts val="0"/>
              </a:spcBef>
              <a:spcAft>
                <a:spcPts val="0"/>
              </a:spcAft>
              <a:buNone/>
              <a:defRPr/>
            </a:pPr>
            <a:r>
              <a:rPr lang="el-GR" sz="4300" dirty="0">
                <a:solidFill>
                  <a:srgbClr val="0C45A6"/>
                </a:solidFill>
                <a:latin typeface="Calibri"/>
                <a:ea typeface="Calibri"/>
                <a:cs typeface="Calibri"/>
              </a:rPr>
              <a:t>Τι είναι ένα έργο;</a:t>
            </a:r>
          </a:p>
        </p:txBody>
      </p:sp>
      <p:sp>
        <p:nvSpPr>
          <p:cNvPr id="109" name="Google Shape;109;p3"/>
          <p:cNvSpPr txBox="1"/>
          <p:nvPr/>
        </p:nvSpPr>
        <p:spPr bwMode="auto">
          <a:xfrm>
            <a:off x="5565861" y="1902660"/>
            <a:ext cx="4530639" cy="3257687"/>
          </a:xfrm>
          <a:prstGeom prst="rect">
            <a:avLst/>
          </a:prstGeom>
          <a:noFill/>
          <a:ln>
            <a:noFill/>
          </a:ln>
        </p:spPr>
        <p:txBody>
          <a:bodyPr spcFirstLastPara="1" wrap="square" lIns="0" tIns="0" rIns="0" bIns="0" anchor="t" anchorCtr="0">
            <a:spAutoFit/>
          </a:bodyPr>
          <a:lstStyle/>
          <a:p>
            <a:pPr marL="285750" marR="0" lvl="0" indent="-285750" algn="just">
              <a:lnSpc>
                <a:spcPct val="10803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Ως έργο ορίζεται μια πρωτοβουλία που χαρακτηρίζεται κυρίως από</a:t>
            </a:r>
            <a:r>
              <a:rPr lang="el-GR" dirty="0">
                <a:latin typeface="Calibri"/>
                <a:ea typeface="Calibri"/>
                <a:cs typeface="Calibri"/>
              </a:rPr>
              <a:t>:</a:t>
            </a:r>
            <a:endParaRPr lang="el-GR" sz="1400" dirty="0">
              <a:solidFill>
                <a:srgbClr val="000000"/>
              </a:solidFill>
              <a:latin typeface="Calibri"/>
              <a:ea typeface="Calibri"/>
              <a:cs typeface="Calibri"/>
            </a:endParaRPr>
          </a:p>
          <a:p>
            <a:pPr marL="285750" marR="0" lvl="0" indent="-285750" algn="just">
              <a:lnSpc>
                <a:spcPct val="10803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τη μοναδικότητα των συνθηκών στο σύνολό τους,</a:t>
            </a:r>
          </a:p>
          <a:p>
            <a:pPr marL="285750" marR="0" lvl="0" indent="-285750" algn="just">
              <a:lnSpc>
                <a:spcPct val="10803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 έναν στόχο,</a:t>
            </a:r>
          </a:p>
          <a:p>
            <a:pPr marL="285750" marR="0" lvl="0" indent="-285750" algn="just">
              <a:lnSpc>
                <a:spcPct val="10803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περιορισμούς χρόνου, χρήματος, προσωπικού ή άλλου είδους,</a:t>
            </a:r>
          </a:p>
          <a:p>
            <a:pPr marL="285750" marR="0" lvl="0" indent="-285750" algn="just">
              <a:lnSpc>
                <a:spcPct val="10803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περιορισμούς έναντι άλλων έργων, και </a:t>
            </a:r>
            <a:r>
              <a:rPr lang="el-GR" dirty="0">
                <a:latin typeface="Calibri"/>
                <a:ea typeface="Calibri"/>
                <a:cs typeface="Calibri"/>
              </a:rPr>
              <a:t>ένας συγκεκριμένος</a:t>
            </a:r>
            <a:r>
              <a:rPr lang="el-GR" sz="1400" dirty="0">
                <a:solidFill>
                  <a:srgbClr val="000000"/>
                </a:solidFill>
                <a:latin typeface="Calibri"/>
                <a:ea typeface="Calibri"/>
                <a:cs typeface="Calibri"/>
              </a:rPr>
              <a:t> για το έργο φορέας/οργάνωση/η εταιρικό σχήμα οργανώσεων.</a:t>
            </a:r>
          </a:p>
          <a:p>
            <a:pPr marL="285750" marR="0" lvl="0" indent="-285750" algn="just">
              <a:lnSpc>
                <a:spcPct val="10803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Ένα Έργο έχει αρχή, μέση και τέλος. Στο πλαίσιο ενός Έργου, πρέπει να είναι σαφές εξ αρχής πού θέλει να καταλήξει τελικά. Οι βελτιώσεις ως αποτέλεσμα ενός έργου πρέπει να συνεχίσουν να υπάρχουν ακόμη και χωρίς το έργο (αποτελέσματα).</a:t>
            </a:r>
          </a:p>
        </p:txBody>
      </p:sp>
      <p:sp>
        <p:nvSpPr>
          <p:cNvPr id="110" name="Google Shape;110;p3"/>
          <p:cNvSpPr txBox="1"/>
          <p:nvPr/>
        </p:nvSpPr>
        <p:spPr bwMode="auto">
          <a:xfrm>
            <a:off x="5716863" y="5765001"/>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latin typeface="Calibri"/>
                <a:ea typeface="Calibri"/>
                <a:cs typeface="Calibri"/>
              </a:rPr>
              <a:t>Πηγή</a:t>
            </a:r>
            <a:r>
              <a:rPr lang="en-US" sz="1150" dirty="0">
                <a:solidFill>
                  <a:srgbClr val="000000"/>
                </a:solidFill>
                <a:latin typeface="Calibri"/>
                <a:ea typeface="Calibri"/>
                <a:cs typeface="Calibri"/>
              </a:rPr>
              <a:t>: https://www.nord-sued-bruecken.de/foerderung/foerderprogramme/in-sdg.html</a:t>
            </a:r>
            <a:endParaRPr sz="1150" dirty="0">
              <a:solidFill>
                <a:srgbClr val="000000"/>
              </a:solidFill>
              <a:latin typeface="Calibri"/>
              <a:ea typeface="Calibri"/>
              <a:cs typeface="Calibri"/>
            </a:endParaRPr>
          </a:p>
        </p:txBody>
      </p:sp>
      <p:cxnSp>
        <p:nvCxnSpPr>
          <p:cNvPr id="111" name="Google Shape;111;p3"/>
          <p:cNvCxnSpPr>
            <a:cxnSpLocks/>
          </p:cNvCxnSpPr>
          <p:nvPr/>
        </p:nvCxnSpPr>
        <p:spPr bwMode="auto">
          <a:xfrm>
            <a:off x="333542" y="289558"/>
            <a:ext cx="0" cy="6278884"/>
          </a:xfrm>
          <a:prstGeom prst="straightConnector1">
            <a:avLst/>
          </a:prstGeom>
          <a:noFill/>
          <a:ln w="76200" cap="flat" cmpd="sng">
            <a:solidFill>
              <a:srgbClr val="AED7C7"/>
            </a:solidFill>
            <a:prstDash val="solid"/>
            <a:miter lim="800000"/>
            <a:headEnd type="none" w="sm" len="sm"/>
            <a:tailEnd type="none" w="sm" len="sm"/>
          </a:ln>
        </p:spPr>
      </p:cxnSp>
      <p:pic>
        <p:nvPicPr>
          <p:cNvPr id="112" name="Google Shape;112;p3"/>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38" name="Google Shape;438;p30"/>
          <p:cNvPicPr/>
          <p:nvPr/>
        </p:nvPicPr>
        <p:blipFill>
          <a:blip r:embed="rId2">
            <a:alphaModFix/>
          </a:blip>
          <a:srcRect r="513" b="290"/>
          <a:stretch/>
        </p:blipFill>
        <p:spPr bwMode="auto">
          <a:xfrm>
            <a:off x="7041683" y="3680671"/>
            <a:ext cx="2762831" cy="2721389"/>
          </a:xfrm>
          <a:prstGeom prst="rect">
            <a:avLst/>
          </a:prstGeom>
          <a:noFill/>
          <a:ln>
            <a:noFill/>
          </a:ln>
        </p:spPr>
      </p:pic>
      <p:sp>
        <p:nvSpPr>
          <p:cNvPr id="439" name="Google Shape;439;p30"/>
          <p:cNvSpPr txBox="1"/>
          <p:nvPr/>
        </p:nvSpPr>
        <p:spPr bwMode="auto">
          <a:xfrm>
            <a:off x="1814512" y="787118"/>
            <a:ext cx="7533685" cy="710964"/>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l-GR" sz="3300" dirty="0">
                <a:solidFill>
                  <a:srgbClr val="0C45A6"/>
                </a:solidFill>
                <a:latin typeface="Calibri"/>
                <a:ea typeface="Calibri"/>
                <a:cs typeface="Calibri"/>
              </a:rPr>
              <a:t>Σύγκριση στόχου/πραγματικού κόστους</a:t>
            </a:r>
          </a:p>
        </p:txBody>
      </p:sp>
      <p:sp>
        <p:nvSpPr>
          <p:cNvPr id="440" name="Google Shape;440;p30"/>
          <p:cNvSpPr txBox="1"/>
          <p:nvPr/>
        </p:nvSpPr>
        <p:spPr bwMode="auto">
          <a:xfrm>
            <a:off x="2365629" y="2053068"/>
            <a:ext cx="6982568" cy="1809726"/>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Τελευταίο επιβεβαιωμένο </a:t>
            </a:r>
            <a:r>
              <a:rPr lang="el-GR" dirty="0">
                <a:latin typeface="Calibri"/>
                <a:ea typeface="Calibri"/>
                <a:cs typeface="Calibri"/>
              </a:rPr>
              <a:t>πλάνο</a:t>
            </a:r>
            <a:r>
              <a:rPr lang="el-GR" sz="1400" dirty="0">
                <a:solidFill>
                  <a:srgbClr val="000000"/>
                </a:solidFill>
                <a:latin typeface="Calibri"/>
                <a:ea typeface="Calibri"/>
                <a:cs typeface="Calibri"/>
              </a:rPr>
              <a:t> κόστους και χρηματοδότησης στη χρέωση με μειωμένο κόστος του έργου: </a:t>
            </a:r>
          </a:p>
          <a:p>
            <a:pPr marL="285750" marR="0" lvl="0" indent="-285750" algn="l">
              <a:lnSpc>
                <a:spcPct val="140042"/>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Μείωση του διοικητικού κόστους σε ποσοστό</a:t>
            </a:r>
          </a:p>
          <a:p>
            <a:pPr marL="285750" marR="0" lvl="0" indent="-285750" algn="l">
              <a:lnSpc>
                <a:spcPct val="140042"/>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Το ποσό χρηματοδότησης μειώνεται σε ποσοστό</a:t>
            </a:r>
          </a:p>
          <a:p>
            <a:pPr marL="285750" marR="0" lvl="0" indent="-285750" algn="l">
              <a:lnSpc>
                <a:spcPct val="140042"/>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Να επισυναφθούν αποδείξεις (ανάλογα με τον φορέα χρηματοδότησης) - Συμπλήρωση/αναφορά στις αποδείξεις στην έκθεση προόδου</a:t>
            </a:r>
          </a:p>
        </p:txBody>
      </p:sp>
      <p:sp>
        <p:nvSpPr>
          <p:cNvPr id="441" name="Google Shape;441;p30"/>
          <p:cNvSpPr txBox="1"/>
          <p:nvPr/>
        </p:nvSpPr>
        <p:spPr bwMode="auto">
          <a:xfrm>
            <a:off x="7357775" y="4485945"/>
            <a:ext cx="2130645" cy="743280"/>
          </a:xfrm>
          <a:prstGeom prst="rect">
            <a:avLst/>
          </a:prstGeom>
          <a:noFill/>
          <a:ln>
            <a:noFill/>
          </a:ln>
        </p:spPr>
        <p:txBody>
          <a:bodyPr spcFirstLastPara="1" wrap="square" lIns="0" tIns="0" rIns="0" bIns="0" anchor="t" anchorCtr="0">
            <a:spAutoFit/>
          </a:bodyPr>
          <a:lstStyle/>
          <a:p>
            <a:pPr marL="0" marR="0" lvl="0" indent="0" algn="ctr">
              <a:lnSpc>
                <a:spcPct val="139911"/>
              </a:lnSpc>
              <a:spcBef>
                <a:spcPts val="0"/>
              </a:spcBef>
              <a:spcAft>
                <a:spcPts val="0"/>
              </a:spcAft>
              <a:buNone/>
              <a:defRPr/>
            </a:pPr>
            <a:r>
              <a:rPr lang="el-GR" sz="1150" dirty="0">
                <a:solidFill>
                  <a:srgbClr val="000000"/>
                </a:solidFill>
                <a:latin typeface="Calibri"/>
                <a:ea typeface="Calibri"/>
                <a:cs typeface="Calibri"/>
              </a:rPr>
              <a:t>Συμπεριλάβετε εθνικές και τοπικές ιδιαιτερότητες  για σύγκριση κόστους κ.λπ. </a:t>
            </a:r>
          </a:p>
        </p:txBody>
      </p:sp>
      <p:sp>
        <p:nvSpPr>
          <p:cNvPr id="442" name="Google Shape;442;p30"/>
          <p:cNvSpPr txBox="1"/>
          <p:nvPr/>
        </p:nvSpPr>
        <p:spPr bwMode="auto">
          <a:xfrm>
            <a:off x="2365630" y="4016237"/>
            <a:ext cx="4196542" cy="1508105"/>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Οι εκτιμήσεις κόστους πρέπει να είναι διαθέσιμες κατόπιν αιτήματος (νόμος περί δημοσίων συμβάσεων: από 500 €-1.000 €,  ολοκληρωμένος προσδιορισμός της αξίας  με τρεις εταιρείες, από 1.000 €, τρεις γραπτές προσφορές) (Παράδειγμα Γερμανία).</a:t>
            </a:r>
          </a:p>
        </p:txBody>
      </p:sp>
      <p:sp>
        <p:nvSpPr>
          <p:cNvPr id="443" name="Google Shape;443;p30"/>
          <p:cNvSpPr txBox="1"/>
          <p:nvPr/>
        </p:nvSpPr>
        <p:spPr bwMode="auto">
          <a:xfrm>
            <a:off x="550275" y="6078549"/>
            <a:ext cx="31668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Calibri"/>
                <a:ea typeface="Calibri"/>
                <a:cs typeface="Calibri"/>
              </a:rPr>
              <a:t>Πηγή </a:t>
            </a:r>
            <a:r>
              <a:rPr lang="en-US" sz="1150" dirty="0">
                <a:solidFill>
                  <a:srgbClr val="000000"/>
                </a:solidFill>
                <a:latin typeface="Calibri"/>
                <a:ea typeface="Calibri"/>
                <a:cs typeface="Calibri"/>
              </a:rPr>
              <a:t>: https://www.nord-sued-bruecken.de/foerderung/foerderprogramme/in-sdg.html</a:t>
            </a:r>
            <a:endParaRPr sz="1150" dirty="0">
              <a:solidFill>
                <a:srgbClr val="000000"/>
              </a:solidFill>
              <a:latin typeface="Calibri"/>
              <a:ea typeface="Calibri"/>
              <a:cs typeface="Calibri"/>
            </a:endParaRPr>
          </a:p>
        </p:txBody>
      </p:sp>
      <p:cxnSp>
        <p:nvCxnSpPr>
          <p:cNvPr id="444" name="Google Shape;444;p30"/>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45" name="Google Shape;445;p30"/>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50" name="Google Shape;450;p31"/>
          <p:cNvSpPr txBox="1"/>
          <p:nvPr/>
        </p:nvSpPr>
        <p:spPr bwMode="auto">
          <a:xfrm>
            <a:off x="4562466" y="637143"/>
            <a:ext cx="3693771" cy="710964"/>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l-GR" sz="3300" dirty="0">
                <a:solidFill>
                  <a:srgbClr val="0C45A6"/>
                </a:solidFill>
                <a:latin typeface="Calibri"/>
                <a:ea typeface="Calibri"/>
                <a:cs typeface="Calibri"/>
              </a:rPr>
              <a:t>Λίστα αποδείξεων</a:t>
            </a:r>
            <a:endParaRPr dirty="0"/>
          </a:p>
        </p:txBody>
      </p:sp>
      <p:sp>
        <p:nvSpPr>
          <p:cNvPr id="451" name="Google Shape;451;p31"/>
          <p:cNvSpPr txBox="1"/>
          <p:nvPr/>
        </p:nvSpPr>
        <p:spPr bwMode="auto">
          <a:xfrm>
            <a:off x="2421500" y="2204864"/>
            <a:ext cx="8211003" cy="2865400"/>
          </a:xfrm>
          <a:prstGeom prst="rect">
            <a:avLst/>
          </a:prstGeom>
          <a:noFill/>
          <a:ln>
            <a:noFill/>
          </a:ln>
        </p:spPr>
        <p:txBody>
          <a:bodyPr spcFirstLastPara="1" wrap="square" lIns="0" tIns="0" rIns="0" bIns="0" anchor="t" anchorCtr="0">
            <a:spAutoFit/>
          </a:bodyPr>
          <a:lstStyle/>
          <a:p>
            <a:pPr marL="428626" marR="0" lvl="2" indent="-142875" algn="l">
              <a:lnSpc>
                <a:spcPct val="140000"/>
              </a:lnSpc>
              <a:spcBef>
                <a:spcPts val="0"/>
              </a:spcBef>
              <a:spcAft>
                <a:spcPts val="0"/>
              </a:spcAft>
              <a:buClr>
                <a:srgbClr val="000000"/>
              </a:buClr>
              <a:buSzPts val="1875"/>
              <a:buFont typeface="Arial"/>
              <a:buChar char="⚬"/>
              <a:defRPr/>
            </a:pPr>
            <a:r>
              <a:rPr lang="el-GR" sz="1900" b="0" i="0" u="none" strike="noStrike" cap="none" dirty="0">
                <a:solidFill>
                  <a:srgbClr val="000000"/>
                </a:solidFill>
                <a:latin typeface="Calibri"/>
                <a:ea typeface="Calibri"/>
                <a:cs typeface="Calibri"/>
              </a:rPr>
              <a:t>Ομαδοποιημένα κατά είδη κόστους (κέντρα κόστους)</a:t>
            </a:r>
          </a:p>
          <a:p>
            <a:pPr marL="428626" marR="0" lvl="2" indent="-142875" algn="l">
              <a:lnSpc>
                <a:spcPct val="140000"/>
              </a:lnSpc>
              <a:spcBef>
                <a:spcPts val="0"/>
              </a:spcBef>
              <a:spcAft>
                <a:spcPts val="0"/>
              </a:spcAft>
              <a:buClr>
                <a:srgbClr val="000000"/>
              </a:buClr>
              <a:buSzPts val="1875"/>
              <a:buFont typeface="Arial"/>
              <a:buChar char="⚬"/>
              <a:defRPr/>
            </a:pPr>
            <a:r>
              <a:rPr lang="el-GR" sz="1900" b="0" i="0" u="none" strike="noStrike" cap="none" dirty="0">
                <a:solidFill>
                  <a:srgbClr val="000000"/>
                </a:solidFill>
                <a:latin typeface="Calibri"/>
                <a:ea typeface="Calibri"/>
                <a:cs typeface="Calibri"/>
              </a:rPr>
              <a:t>Ταξινόμηση ανά ημερομηνία πληρωμής</a:t>
            </a:r>
          </a:p>
          <a:p>
            <a:pPr marL="428626" marR="0" lvl="2" indent="-142875" algn="l">
              <a:lnSpc>
                <a:spcPct val="140000"/>
              </a:lnSpc>
              <a:spcBef>
                <a:spcPts val="0"/>
              </a:spcBef>
              <a:spcAft>
                <a:spcPts val="0"/>
              </a:spcAft>
              <a:buClr>
                <a:srgbClr val="000000"/>
              </a:buClr>
              <a:buSzPts val="1875"/>
              <a:buFont typeface="Arial"/>
              <a:buChar char="⚬"/>
              <a:defRPr/>
            </a:pPr>
            <a:r>
              <a:rPr lang="el-GR" sz="1900" b="0" i="0" u="none" strike="noStrike" cap="none" dirty="0">
                <a:solidFill>
                  <a:srgbClr val="000000"/>
                </a:solidFill>
                <a:latin typeface="Calibri"/>
                <a:ea typeface="Calibri"/>
                <a:cs typeface="Calibri"/>
              </a:rPr>
              <a:t>Μεταφορά των συνολικών ποσών των στοιχείων κόστους σε σύγκριση στόχου/πραγματικής κατάστασης</a:t>
            </a:r>
          </a:p>
          <a:p>
            <a:pPr marL="428626" marR="0" lvl="2" indent="-142875" algn="l">
              <a:lnSpc>
                <a:spcPct val="140000"/>
              </a:lnSpc>
              <a:spcBef>
                <a:spcPts val="0"/>
              </a:spcBef>
              <a:spcAft>
                <a:spcPts val="0"/>
              </a:spcAft>
              <a:buClr>
                <a:srgbClr val="000000"/>
              </a:buClr>
              <a:buSzPts val="1875"/>
              <a:buFont typeface="Arial"/>
              <a:buChar char="⚬"/>
              <a:defRPr/>
            </a:pPr>
            <a:r>
              <a:rPr lang="el-GR" sz="1900" b="0" i="0" u="none" strike="noStrike" cap="none" dirty="0">
                <a:solidFill>
                  <a:srgbClr val="000000"/>
                </a:solidFill>
                <a:latin typeface="Calibri"/>
                <a:ea typeface="Calibri"/>
                <a:cs typeface="Calibri"/>
              </a:rPr>
              <a:t>Επισύναψη αποδείξεων (εάν είναι δυνατόν με την ίδια σειρά) (για πλήρες</a:t>
            </a:r>
            <a:r>
              <a:rPr lang="en-US" sz="1900" b="0" i="0" u="none" strike="noStrike" cap="none" dirty="0">
                <a:solidFill>
                  <a:srgbClr val="000000"/>
                </a:solidFill>
                <a:latin typeface="Calibri"/>
                <a:ea typeface="Calibri"/>
                <a:cs typeface="Calibri"/>
              </a:rPr>
              <a:t> VN</a:t>
            </a:r>
            <a:r>
              <a:rPr lang="el-GR" sz="1900" b="0" i="0" u="none" strike="noStrike" cap="none" dirty="0">
                <a:solidFill>
                  <a:srgbClr val="000000"/>
                </a:solidFill>
                <a:latin typeface="Calibri"/>
                <a:ea typeface="Calibri"/>
                <a:cs typeface="Calibri"/>
              </a:rPr>
              <a:t>)</a:t>
            </a:r>
          </a:p>
          <a:p>
            <a:pPr marL="428626" marR="0" lvl="2" indent="-142875" algn="l">
              <a:lnSpc>
                <a:spcPct val="140000"/>
              </a:lnSpc>
              <a:spcBef>
                <a:spcPts val="0"/>
              </a:spcBef>
              <a:spcAft>
                <a:spcPts val="0"/>
              </a:spcAft>
              <a:buClr>
                <a:srgbClr val="000000"/>
              </a:buClr>
              <a:buSzPts val="1875"/>
              <a:buFont typeface="Arial"/>
              <a:buChar char="⚬"/>
              <a:defRPr/>
            </a:pPr>
            <a:r>
              <a:rPr lang="el-GR" sz="1900" b="0" i="0" u="none" strike="noStrike" cap="none" dirty="0">
                <a:solidFill>
                  <a:srgbClr val="000000"/>
                </a:solidFill>
                <a:latin typeface="Calibri"/>
                <a:ea typeface="Calibri"/>
                <a:cs typeface="Calibri"/>
              </a:rPr>
              <a:t>Τεκμηρίωση των αμοιβών με τιμολόγια/σύμβαση </a:t>
            </a:r>
            <a:r>
              <a:rPr lang="el-GR" sz="1900" dirty="0">
                <a:latin typeface="Calibri"/>
                <a:ea typeface="Calibri"/>
                <a:cs typeface="Calibri"/>
              </a:rPr>
              <a:t>χρέωσης</a:t>
            </a:r>
            <a:endParaRPr lang="el-GR" sz="1900" b="0" i="0" u="none" strike="noStrike" cap="none" dirty="0">
              <a:solidFill>
                <a:srgbClr val="000000"/>
              </a:solidFill>
              <a:latin typeface="Calibri"/>
              <a:ea typeface="Calibri"/>
              <a:cs typeface="Calibri"/>
            </a:endParaRPr>
          </a:p>
          <a:p>
            <a:pPr marL="428626" marR="0" lvl="2" indent="-142875" algn="l">
              <a:lnSpc>
                <a:spcPct val="140000"/>
              </a:lnSpc>
              <a:spcBef>
                <a:spcPts val="0"/>
              </a:spcBef>
              <a:spcAft>
                <a:spcPts val="0"/>
              </a:spcAft>
              <a:buClr>
                <a:srgbClr val="000000"/>
              </a:buClr>
              <a:buSzPts val="1875"/>
              <a:buFont typeface="Arial"/>
              <a:buChar char="⚬"/>
              <a:defRPr/>
            </a:pPr>
            <a:r>
              <a:rPr lang="el-GR" sz="1900" b="0" i="0" u="none" strike="noStrike" cap="none" dirty="0">
                <a:solidFill>
                  <a:srgbClr val="000000"/>
                </a:solidFill>
                <a:latin typeface="Calibri"/>
                <a:ea typeface="Calibri"/>
                <a:cs typeface="Calibri"/>
              </a:rPr>
              <a:t>Η απόδειξη πληρωμής πρέπει να συνοδεύεται από την απόδειξη</a:t>
            </a:r>
            <a:endParaRPr lang="el-GR" dirty="0"/>
          </a:p>
        </p:txBody>
      </p:sp>
      <p:sp>
        <p:nvSpPr>
          <p:cNvPr id="452" name="Google Shape;452;p31"/>
          <p:cNvSpPr txBox="1"/>
          <p:nvPr/>
        </p:nvSpPr>
        <p:spPr bwMode="auto">
          <a:xfrm>
            <a:off x="890079" y="5914250"/>
            <a:ext cx="29604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Arial"/>
                <a:ea typeface="Arial"/>
                <a:cs typeface="Arial"/>
              </a:rPr>
              <a:t>Πηγή</a:t>
            </a:r>
            <a:r>
              <a:rPr lang="en-US" sz="1150" dirty="0">
                <a:solidFill>
                  <a:srgbClr val="000000"/>
                </a:solidFill>
                <a:latin typeface="Arial"/>
                <a:ea typeface="Arial"/>
                <a:cs typeface="Arial"/>
              </a:rPr>
              <a:t>: https://www.nord-sued-bruecken.de/foerderung/foerderprogramme/in-sdg.htm</a:t>
            </a:r>
            <a:r>
              <a:rPr lang="en-US" sz="950" dirty="0">
                <a:solidFill>
                  <a:srgbClr val="000000"/>
                </a:solidFill>
                <a:latin typeface="Arial"/>
                <a:ea typeface="Arial"/>
                <a:cs typeface="Arial"/>
              </a:rPr>
              <a:t>l</a:t>
            </a:r>
            <a:endParaRPr sz="950" dirty="0">
              <a:solidFill>
                <a:srgbClr val="000000"/>
              </a:solidFill>
              <a:latin typeface="Arial"/>
              <a:ea typeface="Arial"/>
              <a:cs typeface="Arial"/>
            </a:endParaRPr>
          </a:p>
        </p:txBody>
      </p:sp>
      <p:cxnSp>
        <p:nvCxnSpPr>
          <p:cNvPr id="453" name="Google Shape;453;p31"/>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54" name="Google Shape;454;p31"/>
          <p:cNvPicPr/>
          <p:nvPr/>
        </p:nvPicPr>
        <p:blipFill>
          <a:blip r:embed="rId2">
            <a:alphaModFix/>
          </a:blip>
          <a:srcRect/>
          <a:stretch/>
        </p:blipFill>
        <p:spPr bwMode="auto">
          <a:xfrm>
            <a:off x="9144000" y="5245267"/>
            <a:ext cx="3048000" cy="1628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59" name="Google Shape;459;p32"/>
          <p:cNvSpPr txBox="1"/>
          <p:nvPr/>
        </p:nvSpPr>
        <p:spPr bwMode="auto">
          <a:xfrm>
            <a:off x="2442789" y="1574988"/>
            <a:ext cx="6928919" cy="775597"/>
          </a:xfrm>
          <a:prstGeom prst="rect">
            <a:avLst/>
          </a:prstGeom>
          <a:noFill/>
          <a:ln>
            <a:noFill/>
          </a:ln>
        </p:spPr>
        <p:txBody>
          <a:bodyPr spcFirstLastPara="1" wrap="square" lIns="0" tIns="0" rIns="0" bIns="0" anchor="t" anchorCtr="0">
            <a:spAutoFit/>
          </a:bodyPr>
          <a:lstStyle/>
          <a:p>
            <a:pPr marL="0" marR="0" lvl="0" indent="0" algn="ctr">
              <a:lnSpc>
                <a:spcPct val="120004"/>
              </a:lnSpc>
              <a:spcBef>
                <a:spcPts val="0"/>
              </a:spcBef>
              <a:spcAft>
                <a:spcPts val="0"/>
              </a:spcAft>
              <a:buNone/>
              <a:defRPr/>
            </a:pPr>
            <a:r>
              <a:rPr lang="el-GR" sz="4200" dirty="0">
                <a:solidFill>
                  <a:srgbClr val="0C45A6"/>
                </a:solidFill>
                <a:latin typeface="Calibri"/>
                <a:ea typeface="Calibri"/>
                <a:cs typeface="Calibri"/>
              </a:rPr>
              <a:t>Περισσότερες συμβουλές</a:t>
            </a:r>
          </a:p>
        </p:txBody>
      </p:sp>
      <p:sp>
        <p:nvSpPr>
          <p:cNvPr id="460" name="Google Shape;460;p32"/>
          <p:cNvSpPr/>
          <p:nvPr/>
        </p:nvSpPr>
        <p:spPr bwMode="auto">
          <a:xfrm>
            <a:off x="5610808" y="2588555"/>
            <a:ext cx="592842" cy="61436"/>
          </a:xfrm>
          <a:custGeom>
            <a:avLst/>
            <a:gdLst/>
            <a:ahLst/>
            <a:cxnLst/>
            <a:rect l="l" t="t" r="r" b="b"/>
            <a:pathLst>
              <a:path w="843153" h="87376" extrusionOk="0">
                <a:moveTo>
                  <a:pt x="0" y="0"/>
                </a:moveTo>
                <a:lnTo>
                  <a:pt x="843153" y="0"/>
                </a:lnTo>
                <a:lnTo>
                  <a:pt x="843153" y="87376"/>
                </a:lnTo>
                <a:lnTo>
                  <a:pt x="0" y="87376"/>
                </a:lnTo>
                <a:close/>
              </a:path>
            </a:pathLst>
          </a:custGeom>
          <a:solidFill>
            <a:srgbClr val="0C45A6"/>
          </a:solidFill>
          <a:ln>
            <a:noFill/>
          </a:ln>
        </p:spPr>
      </p:sp>
      <p:sp>
        <p:nvSpPr>
          <p:cNvPr id="461" name="Google Shape;461;p32"/>
          <p:cNvSpPr txBox="1"/>
          <p:nvPr/>
        </p:nvSpPr>
        <p:spPr bwMode="auto">
          <a:xfrm>
            <a:off x="2121529" y="2861329"/>
            <a:ext cx="8343418" cy="2111347"/>
          </a:xfrm>
          <a:prstGeom prst="rect">
            <a:avLst/>
          </a:prstGeom>
          <a:noFill/>
          <a:ln>
            <a:noFill/>
          </a:ln>
        </p:spPr>
        <p:txBody>
          <a:bodyPr spcFirstLastPara="1" wrap="square" lIns="0" tIns="0" rIns="0" bIns="0" anchor="t" anchorCtr="0">
            <a:spAutoFit/>
          </a:bodyPr>
          <a:lstStyle/>
          <a:p>
            <a:pPr marL="321470" marR="0" lvl="2" indent="-107156" algn="l">
              <a:lnSpc>
                <a:spcPct val="140042"/>
              </a:lnSpc>
              <a:spcBef>
                <a:spcPts val="0"/>
              </a:spcBef>
              <a:spcAft>
                <a:spcPts val="0"/>
              </a:spcAft>
              <a:buClr>
                <a:srgbClr val="000000"/>
              </a:buClr>
              <a:buSzPts val="1406"/>
              <a:buFont typeface="Arial"/>
              <a:buChar char="⚬"/>
              <a:defRPr/>
            </a:pPr>
            <a:r>
              <a:rPr lang="el-GR" sz="1400" b="0" i="0" u="none" strike="noStrike" cap="none" dirty="0">
                <a:solidFill>
                  <a:srgbClr val="000000"/>
                </a:solidFill>
                <a:latin typeface="Calibri"/>
                <a:ea typeface="Calibri"/>
                <a:cs typeface="Calibri"/>
              </a:rPr>
              <a:t>Οι χρεωστικές δαπάνες πρέπει να αντικατοπτρίζουν το περιεχόμενο του έργου.</a:t>
            </a:r>
          </a:p>
          <a:p>
            <a:pPr marL="321470" marR="0" lvl="2" indent="-107156" algn="l">
              <a:lnSpc>
                <a:spcPct val="140042"/>
              </a:lnSpc>
              <a:spcBef>
                <a:spcPts val="0"/>
              </a:spcBef>
              <a:spcAft>
                <a:spcPts val="0"/>
              </a:spcAft>
              <a:buClr>
                <a:srgbClr val="000000"/>
              </a:buClr>
              <a:buSzPts val="1406"/>
              <a:buFont typeface="Arial"/>
              <a:buChar char="⚬"/>
              <a:defRPr/>
            </a:pPr>
            <a:r>
              <a:rPr lang="el-GR" sz="1400" b="0" i="0" u="none" strike="noStrike" cap="none" dirty="0">
                <a:solidFill>
                  <a:srgbClr val="000000"/>
                </a:solidFill>
                <a:latin typeface="Calibri"/>
                <a:ea typeface="Calibri"/>
                <a:cs typeface="Calibri"/>
              </a:rPr>
              <a:t>Ελέγξτε αν όλες οι δαπάνες είναι επιλέξιμες (έξοδα ταξιδιού στο εξωτερικό)</a:t>
            </a:r>
          </a:p>
          <a:p>
            <a:pPr marL="321470" marR="0" lvl="2" indent="-107156" algn="l">
              <a:lnSpc>
                <a:spcPct val="140042"/>
              </a:lnSpc>
              <a:spcBef>
                <a:spcPts val="0"/>
              </a:spcBef>
              <a:spcAft>
                <a:spcPts val="0"/>
              </a:spcAft>
              <a:buClr>
                <a:srgbClr val="000000"/>
              </a:buClr>
              <a:buSzPts val="1406"/>
              <a:buFont typeface="Arial"/>
              <a:buChar char="⚬"/>
              <a:defRPr/>
            </a:pPr>
            <a:r>
              <a:rPr lang="el-GR" sz="1400" b="0" i="0" u="none" strike="noStrike" cap="none" dirty="0">
                <a:solidFill>
                  <a:srgbClr val="000000"/>
                </a:solidFill>
                <a:latin typeface="Calibri"/>
                <a:ea typeface="Calibri"/>
                <a:cs typeface="Calibri"/>
              </a:rPr>
              <a:t>Πρέπει να λαμβάνονται υπόψη οι επαληθεύσιμες κλίμακες αμοιβών (συντελεστές BAköV).</a:t>
            </a:r>
          </a:p>
          <a:p>
            <a:pPr marL="321470" marR="0" lvl="2" indent="-107156" algn="l">
              <a:lnSpc>
                <a:spcPct val="140042"/>
              </a:lnSpc>
              <a:spcBef>
                <a:spcPts val="0"/>
              </a:spcBef>
              <a:spcAft>
                <a:spcPts val="0"/>
              </a:spcAft>
              <a:buClr>
                <a:srgbClr val="000000"/>
              </a:buClr>
              <a:buSzPts val="1406"/>
              <a:buFont typeface="Arial"/>
              <a:buChar char="⚬"/>
              <a:defRPr/>
            </a:pPr>
            <a:r>
              <a:rPr lang="el-GR" sz="1400" b="0" i="0" u="none" strike="noStrike" cap="none" dirty="0">
                <a:solidFill>
                  <a:srgbClr val="000000"/>
                </a:solidFill>
                <a:latin typeface="Calibri"/>
                <a:ea typeface="Calibri"/>
                <a:cs typeface="Calibri"/>
              </a:rPr>
              <a:t>Αιτιολογήστε αποκλίσεις &gt;20% και ζητήστε </a:t>
            </a:r>
            <a:r>
              <a:rPr lang="el-GR" b="0" i="0" dirty="0">
                <a:solidFill>
                  <a:srgbClr val="000000"/>
                </a:solidFill>
                <a:effectLst/>
                <a:latin typeface="WR_Korean"/>
              </a:rPr>
              <a:t>αναταξινόμηση</a:t>
            </a:r>
            <a:r>
              <a:rPr lang="el-GR" sz="1400" b="0" i="0" u="none" strike="noStrike" cap="none" dirty="0">
                <a:solidFill>
                  <a:srgbClr val="000000"/>
                </a:solidFill>
                <a:latin typeface="Calibri"/>
                <a:ea typeface="Calibri"/>
                <a:cs typeface="Calibri"/>
              </a:rPr>
              <a:t>/έγκριση με οικονομικό δελτίο.</a:t>
            </a:r>
          </a:p>
          <a:p>
            <a:pPr marL="321470" marR="0" lvl="2" indent="-107156" algn="l">
              <a:lnSpc>
                <a:spcPct val="140042"/>
              </a:lnSpc>
              <a:spcBef>
                <a:spcPts val="0"/>
              </a:spcBef>
              <a:spcAft>
                <a:spcPts val="0"/>
              </a:spcAft>
              <a:buClr>
                <a:srgbClr val="000000"/>
              </a:buClr>
              <a:buSzPts val="1406"/>
              <a:buFont typeface="Arial"/>
              <a:buChar char="⚬"/>
              <a:defRPr/>
            </a:pPr>
            <a:r>
              <a:rPr lang="el-GR" sz="1400" b="0" i="0" u="none" strike="noStrike" cap="none" dirty="0">
                <a:solidFill>
                  <a:srgbClr val="000000"/>
                </a:solidFill>
                <a:latin typeface="Calibri"/>
                <a:ea typeface="Calibri"/>
                <a:cs typeface="Calibri"/>
              </a:rPr>
              <a:t>Προσαρμόστε εγκαίρως τη συγχρηματοδότηση εάν δεν εγκριθούν τα κεφάλαια τρίτων</a:t>
            </a:r>
          </a:p>
          <a:p>
            <a:pPr marL="321470" marR="0" lvl="2" indent="-107156" algn="l">
              <a:lnSpc>
                <a:spcPct val="140042"/>
              </a:lnSpc>
              <a:spcBef>
                <a:spcPts val="0"/>
              </a:spcBef>
              <a:spcAft>
                <a:spcPts val="0"/>
              </a:spcAft>
              <a:buClr>
                <a:srgbClr val="000000"/>
              </a:buClr>
              <a:buSzPts val="1406"/>
              <a:buFont typeface="Arial"/>
              <a:buChar char="⚬"/>
              <a:defRPr/>
            </a:pPr>
            <a:r>
              <a:rPr lang="el-GR" sz="1400" b="0" i="0" u="none" strike="noStrike" cap="none" dirty="0">
                <a:solidFill>
                  <a:srgbClr val="000000"/>
                </a:solidFill>
                <a:latin typeface="Calibri"/>
                <a:ea typeface="Calibri"/>
                <a:cs typeface="Calibri"/>
              </a:rPr>
              <a:t>Τα σύνολα του κόστους και του σχεδίου χρηματοδότησης πρέπει να ταυτίζονται</a:t>
            </a:r>
          </a:p>
          <a:p>
            <a:pPr marL="321470" marR="0" lvl="2" indent="-107156" algn="l">
              <a:lnSpc>
                <a:spcPct val="140042"/>
              </a:lnSpc>
              <a:spcBef>
                <a:spcPts val="0"/>
              </a:spcBef>
              <a:spcAft>
                <a:spcPts val="0"/>
              </a:spcAft>
              <a:buClr>
                <a:srgbClr val="000000"/>
              </a:buClr>
              <a:buSzPts val="1406"/>
              <a:buFont typeface="Arial"/>
              <a:buChar char="⚬"/>
              <a:defRPr/>
            </a:pPr>
            <a:r>
              <a:rPr lang="el-GR" sz="1400" b="0" i="0" u="none" strike="noStrike" cap="none" dirty="0">
                <a:solidFill>
                  <a:srgbClr val="000000"/>
                </a:solidFill>
                <a:latin typeface="Calibri"/>
                <a:ea typeface="Calibri"/>
                <a:cs typeface="Calibri"/>
              </a:rPr>
              <a:t>Τακτοποίηση λογαριασμών εγκαίρως ή έγκαιρη αίτηση για παράταση</a:t>
            </a:r>
          </a:p>
        </p:txBody>
      </p:sp>
      <p:sp>
        <p:nvSpPr>
          <p:cNvPr id="462" name="Google Shape;462;p32"/>
          <p:cNvSpPr txBox="1"/>
          <p:nvPr/>
        </p:nvSpPr>
        <p:spPr bwMode="auto">
          <a:xfrm>
            <a:off x="724291" y="5957092"/>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Calibri"/>
                <a:ea typeface="Calibri"/>
                <a:cs typeface="Calibri"/>
              </a:rPr>
              <a:t>Πηγή</a:t>
            </a:r>
            <a:r>
              <a:rPr lang="en-US" sz="1150" dirty="0">
                <a:solidFill>
                  <a:srgbClr val="000000"/>
                </a:solidFill>
                <a:latin typeface="Calibri"/>
                <a:ea typeface="Calibri"/>
                <a:cs typeface="Calibri"/>
              </a:rPr>
              <a:t>: https://www.nord-sued-bruecken.de/foerderung/foerderprogramme/in-sdg.html</a:t>
            </a:r>
            <a:endParaRPr sz="1150" dirty="0">
              <a:solidFill>
                <a:srgbClr val="000000"/>
              </a:solidFill>
              <a:latin typeface="Calibri"/>
              <a:ea typeface="Calibri"/>
              <a:cs typeface="Calibri"/>
            </a:endParaRPr>
          </a:p>
        </p:txBody>
      </p:sp>
      <p:cxnSp>
        <p:nvCxnSpPr>
          <p:cNvPr id="463" name="Google Shape;463;p32"/>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64" name="Google Shape;464;p32"/>
          <p:cNvPicPr/>
          <p:nvPr/>
        </p:nvPicPr>
        <p:blipFill>
          <a:blip r:embed="rId2">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69" name="Google Shape;469;p33"/>
          <p:cNvSpPr txBox="1"/>
          <p:nvPr/>
        </p:nvSpPr>
        <p:spPr bwMode="auto">
          <a:xfrm>
            <a:off x="3024187" y="1559465"/>
            <a:ext cx="6083910" cy="1766637"/>
          </a:xfrm>
          <a:prstGeom prst="rect">
            <a:avLst/>
          </a:prstGeom>
          <a:noFill/>
          <a:ln>
            <a:noFill/>
          </a:ln>
        </p:spPr>
        <p:txBody>
          <a:bodyPr spcFirstLastPara="1" wrap="square" lIns="0" tIns="0" rIns="0" bIns="0" anchor="t" anchorCtr="0">
            <a:spAutoFit/>
          </a:bodyPr>
          <a:lstStyle/>
          <a:p>
            <a:pPr marL="0" marR="0" lvl="0" indent="0" algn="l">
              <a:lnSpc>
                <a:spcPct val="139961"/>
              </a:lnSpc>
              <a:spcBef>
                <a:spcPts val="0"/>
              </a:spcBef>
              <a:spcAft>
                <a:spcPts val="0"/>
              </a:spcAft>
              <a:buNone/>
              <a:defRPr/>
            </a:pPr>
            <a:r>
              <a:rPr lang="el-GR" sz="2050" dirty="0">
                <a:solidFill>
                  <a:srgbClr val="000000"/>
                </a:solidFill>
                <a:latin typeface="Calibri"/>
                <a:ea typeface="Calibri"/>
                <a:cs typeface="Calibri"/>
              </a:rPr>
              <a:t>Θυμηθείτε:</a:t>
            </a:r>
          </a:p>
          <a:p>
            <a:pPr marL="342900" marR="0" lvl="0" indent="-342900" algn="l">
              <a:lnSpc>
                <a:spcPct val="139961"/>
              </a:lnSpc>
              <a:spcBef>
                <a:spcPts val="0"/>
              </a:spcBef>
              <a:spcAft>
                <a:spcPts val="0"/>
              </a:spcAft>
              <a:buFont typeface="Arial" panose="020B0604020202020204" pitchFamily="34" charset="0"/>
              <a:buChar char="•"/>
              <a:defRPr/>
            </a:pPr>
            <a:r>
              <a:rPr lang="el-GR" sz="2050" dirty="0">
                <a:solidFill>
                  <a:srgbClr val="000000"/>
                </a:solidFill>
                <a:latin typeface="Calibri"/>
                <a:ea typeface="Calibri"/>
                <a:cs typeface="Calibri"/>
              </a:rPr>
              <a:t>Συλλογικές Συμβάσεις Εργασίας </a:t>
            </a:r>
          </a:p>
          <a:p>
            <a:pPr marL="342900" marR="0" lvl="0" indent="-342900" algn="l">
              <a:lnSpc>
                <a:spcPct val="139961"/>
              </a:lnSpc>
              <a:spcBef>
                <a:spcPts val="0"/>
              </a:spcBef>
              <a:spcAft>
                <a:spcPts val="0"/>
              </a:spcAft>
              <a:buFont typeface="Arial" panose="020B0604020202020204" pitchFamily="34" charset="0"/>
              <a:buChar char="•"/>
              <a:defRPr/>
            </a:pPr>
            <a:r>
              <a:rPr lang="el-GR" sz="2050" dirty="0">
                <a:solidFill>
                  <a:srgbClr val="000000"/>
                </a:solidFill>
                <a:latin typeface="Calibri"/>
                <a:ea typeface="Calibri"/>
                <a:cs typeface="Calibri"/>
              </a:rPr>
              <a:t>Ελάχιστοι μισθοί</a:t>
            </a:r>
          </a:p>
          <a:p>
            <a:pPr marL="342900" marR="0" lvl="0" indent="-342900" algn="l">
              <a:lnSpc>
                <a:spcPct val="139961"/>
              </a:lnSpc>
              <a:spcBef>
                <a:spcPts val="0"/>
              </a:spcBef>
              <a:spcAft>
                <a:spcPts val="0"/>
              </a:spcAft>
              <a:buFont typeface="Arial" panose="020B0604020202020204" pitchFamily="34" charset="0"/>
              <a:buChar char="•"/>
              <a:defRPr/>
            </a:pPr>
            <a:r>
              <a:rPr lang="el-GR" sz="2050" dirty="0">
                <a:solidFill>
                  <a:srgbClr val="000000"/>
                </a:solidFill>
                <a:latin typeface="Calibri"/>
                <a:ea typeface="Calibri"/>
                <a:cs typeface="Calibri"/>
              </a:rPr>
              <a:t>Μισθολογικές οδηγίες</a:t>
            </a:r>
          </a:p>
        </p:txBody>
      </p:sp>
      <p:pic>
        <p:nvPicPr>
          <p:cNvPr id="470" name="Google Shape;470;p33"/>
          <p:cNvPicPr/>
          <p:nvPr/>
        </p:nvPicPr>
        <p:blipFill>
          <a:blip r:embed="rId2">
            <a:alphaModFix/>
          </a:blip>
          <a:srcRect r="629" b="405"/>
          <a:stretch/>
        </p:blipFill>
        <p:spPr bwMode="auto">
          <a:xfrm>
            <a:off x="6684221" y="3192870"/>
            <a:ext cx="2762832" cy="2721389"/>
          </a:xfrm>
          <a:prstGeom prst="rect">
            <a:avLst/>
          </a:prstGeom>
          <a:noFill/>
          <a:ln>
            <a:noFill/>
          </a:ln>
        </p:spPr>
      </p:pic>
      <p:sp>
        <p:nvSpPr>
          <p:cNvPr id="471" name="Google Shape;471;p33"/>
          <p:cNvSpPr txBox="1"/>
          <p:nvPr/>
        </p:nvSpPr>
        <p:spPr bwMode="auto">
          <a:xfrm>
            <a:off x="4206340" y="732059"/>
            <a:ext cx="3779319" cy="710964"/>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l-GR" sz="3300" dirty="0">
                <a:solidFill>
                  <a:srgbClr val="0C45A6"/>
                </a:solidFill>
                <a:latin typeface="Calibri"/>
                <a:ea typeface="Calibri"/>
                <a:cs typeface="Calibri"/>
              </a:rPr>
              <a:t>Έξοδα προσωπικού</a:t>
            </a:r>
            <a:endParaRPr dirty="0"/>
          </a:p>
        </p:txBody>
      </p:sp>
      <p:sp>
        <p:nvSpPr>
          <p:cNvPr id="472" name="Google Shape;472;p33"/>
          <p:cNvSpPr txBox="1"/>
          <p:nvPr/>
        </p:nvSpPr>
        <p:spPr bwMode="auto">
          <a:xfrm>
            <a:off x="6995249" y="4117465"/>
            <a:ext cx="2140800" cy="743280"/>
          </a:xfrm>
          <a:prstGeom prst="rect">
            <a:avLst/>
          </a:prstGeom>
          <a:noFill/>
          <a:ln>
            <a:noFill/>
          </a:ln>
        </p:spPr>
        <p:txBody>
          <a:bodyPr spcFirstLastPara="1" wrap="square" lIns="0" tIns="0" rIns="0" bIns="0" anchor="t" anchorCtr="0">
            <a:spAutoFit/>
          </a:bodyPr>
          <a:lstStyle/>
          <a:p>
            <a:pPr marL="0" marR="0" lvl="0" indent="0" algn="ctr">
              <a:lnSpc>
                <a:spcPct val="139911"/>
              </a:lnSpc>
              <a:spcBef>
                <a:spcPts val="0"/>
              </a:spcBef>
              <a:spcAft>
                <a:spcPts val="0"/>
              </a:spcAft>
              <a:buNone/>
              <a:defRPr/>
            </a:pPr>
            <a:r>
              <a:rPr lang="el-GR" sz="1150" dirty="0">
                <a:solidFill>
                  <a:srgbClr val="000000"/>
                </a:solidFill>
                <a:latin typeface="Calibri"/>
                <a:ea typeface="Calibri"/>
                <a:cs typeface="Calibri"/>
              </a:rPr>
              <a:t>Συμπεριλάβετε εθνικές και τοπικές ιδιαιτερότητες  για σύγκριση κόστους κ.λπ. </a:t>
            </a:r>
          </a:p>
        </p:txBody>
      </p:sp>
      <p:sp>
        <p:nvSpPr>
          <p:cNvPr id="473" name="Google Shape;473;p33"/>
          <p:cNvSpPr txBox="1"/>
          <p:nvPr/>
        </p:nvSpPr>
        <p:spPr bwMode="auto">
          <a:xfrm>
            <a:off x="477926" y="5914250"/>
            <a:ext cx="2945700" cy="507899"/>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00" dirty="0">
                <a:solidFill>
                  <a:srgbClr val="000000"/>
                </a:solidFill>
                <a:latin typeface="Calibri"/>
                <a:ea typeface="Calibri"/>
                <a:cs typeface="Calibri"/>
              </a:rPr>
              <a:t>Πηγή</a:t>
            </a:r>
            <a:r>
              <a:rPr lang="en-US" sz="1100" dirty="0">
                <a:solidFill>
                  <a:srgbClr val="000000"/>
                </a:solidFill>
                <a:latin typeface="Calibri"/>
                <a:ea typeface="Calibri"/>
                <a:cs typeface="Calibri"/>
              </a:rPr>
              <a:t>: https://www.nord-sued-bruecken.de/foerderung/foerderprogramme/in-sdg.html</a:t>
            </a:r>
            <a:endParaRPr sz="1100" dirty="0">
              <a:solidFill>
                <a:srgbClr val="000000"/>
              </a:solidFill>
              <a:latin typeface="Calibri"/>
              <a:ea typeface="Calibri"/>
              <a:cs typeface="Calibri"/>
            </a:endParaRPr>
          </a:p>
        </p:txBody>
      </p:sp>
      <p:cxnSp>
        <p:nvCxnSpPr>
          <p:cNvPr id="474" name="Google Shape;474;p33"/>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75" name="Google Shape;475;p33"/>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0" name="Google Shape;480;p34"/>
          <p:cNvSpPr txBox="1"/>
          <p:nvPr/>
        </p:nvSpPr>
        <p:spPr bwMode="auto">
          <a:xfrm>
            <a:off x="3780418" y="1114458"/>
            <a:ext cx="5125894" cy="710964"/>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l-GR" sz="3300" dirty="0">
                <a:solidFill>
                  <a:srgbClr val="0C45A6"/>
                </a:solidFill>
                <a:latin typeface="Calibri"/>
                <a:ea typeface="Calibri"/>
                <a:cs typeface="Calibri"/>
              </a:rPr>
              <a:t>Επαγγελματικές αμοιβές</a:t>
            </a:r>
          </a:p>
        </p:txBody>
      </p:sp>
      <p:sp>
        <p:nvSpPr>
          <p:cNvPr id="481" name="Google Shape;481;p34"/>
          <p:cNvSpPr txBox="1"/>
          <p:nvPr/>
        </p:nvSpPr>
        <p:spPr bwMode="auto">
          <a:xfrm>
            <a:off x="2404844" y="2178844"/>
            <a:ext cx="5125894" cy="3317831"/>
          </a:xfrm>
          <a:prstGeom prst="rect">
            <a:avLst/>
          </a:prstGeom>
          <a:noFill/>
          <a:ln>
            <a:noFill/>
          </a:ln>
        </p:spPr>
        <p:txBody>
          <a:bodyPr spcFirstLastPara="1" wrap="square" lIns="0" tIns="0" rIns="0" bIns="0" anchor="t" anchorCtr="0">
            <a:spAutoFit/>
          </a:bodyPr>
          <a:lstStyle/>
          <a:p>
            <a:pPr marL="385762" marR="0" lvl="2" indent="-128587" algn="l">
              <a:lnSpc>
                <a:spcPct val="140071"/>
              </a:lnSpc>
              <a:spcBef>
                <a:spcPts val="0"/>
              </a:spcBef>
              <a:spcAft>
                <a:spcPts val="0"/>
              </a:spcAft>
              <a:buClr>
                <a:srgbClr val="000000"/>
              </a:buClr>
              <a:buSzPts val="1687"/>
              <a:buFont typeface="Arial"/>
              <a:buChar char="⚬"/>
              <a:defRPr/>
            </a:pPr>
            <a:r>
              <a:rPr lang="el-GR" b="0" i="0" u="none" strike="noStrike" cap="none" dirty="0">
                <a:solidFill>
                  <a:srgbClr val="000000"/>
                </a:solidFill>
                <a:latin typeface="Calibri"/>
                <a:ea typeface="Calibri"/>
                <a:cs typeface="Calibri"/>
              </a:rPr>
              <a:t>Ελεύθερες υπηρεσίες (π.χ. από εκπαιδευτικούς ομιλητές, συγγραφείς, επιστήμονες, καλλιτέχνες, σχεδιαστές ιστοσελίδων κ.λπ.)</a:t>
            </a:r>
          </a:p>
          <a:p>
            <a:pPr marL="385762" marR="0" lvl="2" indent="-128587" algn="l">
              <a:lnSpc>
                <a:spcPct val="140071"/>
              </a:lnSpc>
              <a:spcBef>
                <a:spcPts val="0"/>
              </a:spcBef>
              <a:spcAft>
                <a:spcPts val="0"/>
              </a:spcAft>
              <a:buClr>
                <a:srgbClr val="000000"/>
              </a:buClr>
              <a:buSzPts val="1687"/>
              <a:buFont typeface="Arial"/>
              <a:buChar char="⚬"/>
              <a:defRPr/>
            </a:pPr>
            <a:r>
              <a:rPr lang="el-GR" b="0" i="0" u="none" strike="noStrike" cap="none" dirty="0">
                <a:solidFill>
                  <a:srgbClr val="000000"/>
                </a:solidFill>
                <a:latin typeface="Calibri"/>
                <a:ea typeface="Calibri"/>
                <a:cs typeface="Calibri"/>
              </a:rPr>
              <a:t>Σύμβαση με βάση τη χρέωση (παρεχόμενη υπηρεσία, ακριβές θέμα, τόπος και περίοδος). </a:t>
            </a:r>
          </a:p>
          <a:p>
            <a:pPr marL="385762" marR="0" lvl="2" indent="-128587" algn="l">
              <a:lnSpc>
                <a:spcPct val="140071"/>
              </a:lnSpc>
              <a:spcBef>
                <a:spcPts val="0"/>
              </a:spcBef>
              <a:spcAft>
                <a:spcPts val="0"/>
              </a:spcAft>
              <a:buClr>
                <a:srgbClr val="000000"/>
              </a:buClr>
              <a:buSzPts val="1687"/>
              <a:buFont typeface="Arial"/>
              <a:buChar char="⚬"/>
              <a:defRPr/>
            </a:pPr>
            <a:r>
              <a:rPr lang="el-GR" b="0" i="0" u="none" strike="noStrike" cap="none" dirty="0">
                <a:solidFill>
                  <a:srgbClr val="000000"/>
                </a:solidFill>
                <a:latin typeface="Calibri"/>
                <a:ea typeface="Calibri"/>
                <a:cs typeface="Calibri"/>
              </a:rPr>
              <a:t>Τιμολόγιο (αριθμός τιμολογίου, περιγραφή της δραστηριότητας, θέμα, τόπος, περίοδος) ή αναφορά στη σύμβαση χρέωσης, αριθμός φορολογικού μητρώου ή ΑΦΜ, ένδειξη ΦΠΑ ή αναφορά στην απαλλαγή από τον ΦΠΑ.</a:t>
            </a:r>
          </a:p>
          <a:p>
            <a:pPr marL="385762" marR="0" lvl="2" indent="-128587" algn="l">
              <a:lnSpc>
                <a:spcPct val="140071"/>
              </a:lnSpc>
              <a:spcBef>
                <a:spcPts val="0"/>
              </a:spcBef>
              <a:spcAft>
                <a:spcPts val="0"/>
              </a:spcAft>
              <a:buClr>
                <a:srgbClr val="000000"/>
              </a:buClr>
              <a:buSzPts val="1687"/>
              <a:buFont typeface="Arial"/>
              <a:buChar char="⚬"/>
              <a:defRPr/>
            </a:pPr>
            <a:r>
              <a:rPr lang="el-GR" b="0" i="0" u="none" strike="noStrike" cap="none" dirty="0">
                <a:solidFill>
                  <a:srgbClr val="000000"/>
                </a:solidFill>
                <a:latin typeface="Calibri"/>
                <a:ea typeface="Calibri"/>
                <a:cs typeface="Calibri"/>
              </a:rPr>
              <a:t>Τήρηση κλίμακας αμοιβών (BAköV)</a:t>
            </a:r>
          </a:p>
          <a:p>
            <a:pPr marL="385762" marR="0" lvl="2" indent="-128587" algn="l">
              <a:lnSpc>
                <a:spcPct val="140071"/>
              </a:lnSpc>
              <a:spcBef>
                <a:spcPts val="0"/>
              </a:spcBef>
              <a:spcAft>
                <a:spcPts val="0"/>
              </a:spcAft>
              <a:buClr>
                <a:srgbClr val="000000"/>
              </a:buClr>
              <a:buSzPts val="1687"/>
              <a:buFont typeface="Arial"/>
              <a:buChar char="⚬"/>
              <a:defRPr/>
            </a:pPr>
            <a:r>
              <a:rPr lang="el-GR" b="0" i="0" u="none" strike="noStrike" cap="none" dirty="0">
                <a:solidFill>
                  <a:srgbClr val="000000"/>
                </a:solidFill>
                <a:latin typeface="Calibri"/>
                <a:ea typeface="Calibri"/>
                <a:cs typeface="Calibri"/>
              </a:rPr>
              <a:t>Μη </a:t>
            </a:r>
            <a:r>
              <a:rPr lang="el-GR" b="0" i="0" u="none" strike="noStrike" cap="none" dirty="0">
                <a:solidFill>
                  <a:schemeClr val="tx1"/>
                </a:solidFill>
                <a:latin typeface="Calibri"/>
                <a:ea typeface="Calibri"/>
                <a:cs typeface="Calibri"/>
              </a:rPr>
              <a:t>αποτιμώμενες</a:t>
            </a:r>
            <a:r>
              <a:rPr lang="el-GR" b="0" i="0" u="none" strike="noStrike" cap="none" dirty="0">
                <a:solidFill>
                  <a:srgbClr val="000000"/>
                </a:solidFill>
                <a:latin typeface="Calibri"/>
                <a:ea typeface="Calibri"/>
                <a:cs typeface="Calibri"/>
              </a:rPr>
              <a:t> υπηρεσίες (ανάλογα με τον χορηγό)</a:t>
            </a:r>
          </a:p>
        </p:txBody>
      </p:sp>
      <p:pic>
        <p:nvPicPr>
          <p:cNvPr id="482" name="Google Shape;482;p34"/>
          <p:cNvPicPr/>
          <p:nvPr/>
        </p:nvPicPr>
        <p:blipFill>
          <a:blip r:embed="rId2">
            <a:alphaModFix/>
          </a:blip>
          <a:srcRect r="763" b="539"/>
          <a:stretch/>
        </p:blipFill>
        <p:spPr bwMode="auto">
          <a:xfrm>
            <a:off x="7763811" y="2623978"/>
            <a:ext cx="2578763" cy="2540081"/>
          </a:xfrm>
          <a:prstGeom prst="rect">
            <a:avLst/>
          </a:prstGeom>
          <a:noFill/>
          <a:ln>
            <a:noFill/>
          </a:ln>
        </p:spPr>
      </p:pic>
      <p:sp>
        <p:nvSpPr>
          <p:cNvPr id="483" name="Google Shape;483;p34"/>
          <p:cNvSpPr txBox="1"/>
          <p:nvPr/>
        </p:nvSpPr>
        <p:spPr bwMode="auto">
          <a:xfrm>
            <a:off x="8143102" y="3493969"/>
            <a:ext cx="2115637" cy="743280"/>
          </a:xfrm>
          <a:prstGeom prst="rect">
            <a:avLst/>
          </a:prstGeom>
          <a:noFill/>
          <a:ln>
            <a:noFill/>
          </a:ln>
        </p:spPr>
        <p:txBody>
          <a:bodyPr spcFirstLastPara="1" wrap="square" lIns="0" tIns="0" rIns="0" bIns="0" anchor="t" anchorCtr="0">
            <a:spAutoFit/>
          </a:bodyPr>
          <a:lstStyle/>
          <a:p>
            <a:pPr marL="0" marR="0" lvl="0" indent="0" algn="ctr">
              <a:lnSpc>
                <a:spcPct val="139911"/>
              </a:lnSpc>
              <a:spcBef>
                <a:spcPts val="0"/>
              </a:spcBef>
              <a:spcAft>
                <a:spcPts val="0"/>
              </a:spcAft>
              <a:buNone/>
              <a:defRPr/>
            </a:pPr>
            <a:r>
              <a:rPr lang="el-GR" sz="1150" dirty="0">
                <a:solidFill>
                  <a:srgbClr val="000000"/>
                </a:solidFill>
                <a:latin typeface="Calibri"/>
                <a:ea typeface="Calibri"/>
                <a:cs typeface="Calibri"/>
              </a:rPr>
              <a:t>Συμπεριλάβετε εθνικές και τοπικές ιδιαιτερότητες  για σύγκριση κόστους κ.λπ. </a:t>
            </a:r>
          </a:p>
        </p:txBody>
      </p:sp>
      <p:sp>
        <p:nvSpPr>
          <p:cNvPr id="484" name="Google Shape;484;p34"/>
          <p:cNvSpPr txBox="1"/>
          <p:nvPr/>
        </p:nvSpPr>
        <p:spPr bwMode="auto">
          <a:xfrm>
            <a:off x="485324" y="5914250"/>
            <a:ext cx="25788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Calibri"/>
                <a:ea typeface="Calibri"/>
                <a:cs typeface="Calibri"/>
              </a:rPr>
              <a:t>Πηγή</a:t>
            </a:r>
            <a:r>
              <a:rPr lang="en-US" sz="1150" dirty="0">
                <a:solidFill>
                  <a:srgbClr val="000000"/>
                </a:solidFill>
                <a:latin typeface="Calibri"/>
                <a:ea typeface="Calibri"/>
                <a:cs typeface="Calibri"/>
              </a:rPr>
              <a:t>: https://www.nord-sued-bruecken.de/foerderung/foerderprogramme/in-sdg.html</a:t>
            </a:r>
            <a:endParaRPr sz="1150" dirty="0">
              <a:solidFill>
                <a:srgbClr val="000000"/>
              </a:solidFill>
              <a:latin typeface="Calibri"/>
              <a:ea typeface="Calibri"/>
              <a:cs typeface="Calibri"/>
            </a:endParaRPr>
          </a:p>
        </p:txBody>
      </p:sp>
      <p:cxnSp>
        <p:nvCxnSpPr>
          <p:cNvPr id="485" name="Google Shape;485;p34"/>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86" name="Google Shape;486;p34"/>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91" name="Google Shape;491;p35"/>
          <p:cNvSpPr txBox="1"/>
          <p:nvPr/>
        </p:nvSpPr>
        <p:spPr bwMode="auto">
          <a:xfrm>
            <a:off x="2650416" y="1608497"/>
            <a:ext cx="6928919" cy="692497"/>
          </a:xfrm>
          <a:prstGeom prst="rect">
            <a:avLst/>
          </a:prstGeom>
          <a:noFill/>
          <a:ln>
            <a:noFill/>
          </a:ln>
        </p:spPr>
        <p:txBody>
          <a:bodyPr spcFirstLastPara="1" wrap="square" lIns="0" tIns="0" rIns="0" bIns="0" anchor="t" anchorCtr="0">
            <a:spAutoFit/>
          </a:bodyPr>
          <a:lstStyle/>
          <a:p>
            <a:pPr marL="0" marR="0" lvl="0" indent="0" algn="ctr">
              <a:lnSpc>
                <a:spcPct val="120000"/>
              </a:lnSpc>
              <a:spcBef>
                <a:spcPts val="0"/>
              </a:spcBef>
              <a:spcAft>
                <a:spcPts val="0"/>
              </a:spcAft>
              <a:buNone/>
              <a:defRPr/>
            </a:pPr>
            <a:r>
              <a:rPr lang="el-GR" sz="3750" dirty="0">
                <a:solidFill>
                  <a:srgbClr val="0C45A6"/>
                </a:solidFill>
                <a:latin typeface="Calibri"/>
                <a:ea typeface="Calibri"/>
                <a:cs typeface="Calibri"/>
              </a:rPr>
              <a:t>Διοικητικές δαπάνες</a:t>
            </a:r>
          </a:p>
        </p:txBody>
      </p:sp>
      <p:sp>
        <p:nvSpPr>
          <p:cNvPr id="492" name="Google Shape;492;p35"/>
          <p:cNvSpPr/>
          <p:nvPr/>
        </p:nvSpPr>
        <p:spPr bwMode="auto">
          <a:xfrm>
            <a:off x="5818436" y="2556335"/>
            <a:ext cx="592842" cy="61436"/>
          </a:xfrm>
          <a:custGeom>
            <a:avLst/>
            <a:gdLst/>
            <a:ahLst/>
            <a:cxnLst/>
            <a:rect l="l" t="t" r="r" b="b"/>
            <a:pathLst>
              <a:path w="843153" h="87376" extrusionOk="0">
                <a:moveTo>
                  <a:pt x="0" y="0"/>
                </a:moveTo>
                <a:lnTo>
                  <a:pt x="843153" y="0"/>
                </a:lnTo>
                <a:lnTo>
                  <a:pt x="843153" y="87376"/>
                </a:lnTo>
                <a:lnTo>
                  <a:pt x="0" y="87376"/>
                </a:lnTo>
                <a:close/>
              </a:path>
            </a:pathLst>
          </a:custGeom>
          <a:solidFill>
            <a:srgbClr val="0C45A6"/>
          </a:solidFill>
          <a:ln>
            <a:noFill/>
          </a:ln>
        </p:spPr>
      </p:sp>
      <p:pic>
        <p:nvPicPr>
          <p:cNvPr id="493" name="Google Shape;493;p35"/>
          <p:cNvPicPr/>
          <p:nvPr/>
        </p:nvPicPr>
        <p:blipFill>
          <a:blip r:embed="rId2">
            <a:alphaModFix/>
          </a:blip>
          <a:srcRect r="612" b="612"/>
          <a:stretch/>
        </p:blipFill>
        <p:spPr bwMode="auto">
          <a:xfrm>
            <a:off x="5367137" y="4590004"/>
            <a:ext cx="1419974" cy="1419974"/>
          </a:xfrm>
          <a:prstGeom prst="rect">
            <a:avLst/>
          </a:prstGeom>
          <a:noFill/>
          <a:ln>
            <a:noFill/>
          </a:ln>
        </p:spPr>
      </p:pic>
      <p:sp>
        <p:nvSpPr>
          <p:cNvPr id="494" name="Google Shape;494;p35"/>
          <p:cNvSpPr txBox="1"/>
          <p:nvPr/>
        </p:nvSpPr>
        <p:spPr bwMode="auto">
          <a:xfrm>
            <a:off x="2172050" y="2753883"/>
            <a:ext cx="7810150" cy="1809726"/>
          </a:xfrm>
          <a:prstGeom prst="rect">
            <a:avLst/>
          </a:prstGeom>
          <a:noFill/>
          <a:ln>
            <a:noFill/>
          </a:ln>
        </p:spPr>
        <p:txBody>
          <a:bodyPr spcFirstLastPara="1" wrap="square" lIns="0" tIns="0" rIns="0" bIns="0" anchor="t" anchorCtr="0">
            <a:spAutoFit/>
          </a:bodyPr>
          <a:lstStyle/>
          <a:p>
            <a:pPr marL="285750" marR="0" lvl="0" indent="-285750" algn="just">
              <a:lnSpc>
                <a:spcPct val="140042"/>
              </a:lnSpc>
              <a:spcBef>
                <a:spcPts val="0"/>
              </a:spcBef>
              <a:spcAft>
                <a:spcPts val="0"/>
              </a:spcAft>
              <a:buFontTx/>
              <a:buChar char="-"/>
              <a:defRPr/>
            </a:pPr>
            <a:r>
              <a:rPr lang="el-GR" sz="1400" dirty="0">
                <a:solidFill>
                  <a:schemeClr val="dk1"/>
                </a:solidFill>
                <a:latin typeface="Calibri"/>
                <a:ea typeface="Calibri"/>
                <a:cs typeface="Calibri"/>
              </a:rPr>
              <a:t>Σε περίπτωση υψηλότερου κόστους → λάβετε εκτίμηση κόστους (νόμος περί δημοσίων συμβάσεων).</a:t>
            </a:r>
          </a:p>
          <a:p>
            <a:pPr marL="285750" marR="0" lvl="0" indent="-285750" algn="just">
              <a:lnSpc>
                <a:spcPct val="140042"/>
              </a:lnSpc>
              <a:spcBef>
                <a:spcPts val="0"/>
              </a:spcBef>
              <a:spcAft>
                <a:spcPts val="0"/>
              </a:spcAft>
              <a:buFontTx/>
              <a:buChar char="-"/>
              <a:defRPr/>
            </a:pPr>
            <a:r>
              <a:rPr lang="el-GR" sz="1400" dirty="0">
                <a:solidFill>
                  <a:schemeClr val="dk1"/>
                </a:solidFill>
                <a:latin typeface="Calibri"/>
                <a:ea typeface="Calibri"/>
                <a:cs typeface="Calibri"/>
              </a:rPr>
              <a:t>Εκτιμήσεις κόστους (από 500 €-1.000 € ολοκληρωμένος προσδιορισμός τιμής με τρεις εταιρείες, από 1.000 € τρεις γραπτές προσφορές).</a:t>
            </a:r>
          </a:p>
          <a:p>
            <a:pPr marL="285750" marR="0" lvl="0" indent="-285750" algn="just">
              <a:lnSpc>
                <a:spcPct val="140042"/>
              </a:lnSpc>
              <a:spcBef>
                <a:spcPts val="0"/>
              </a:spcBef>
              <a:spcAft>
                <a:spcPts val="0"/>
              </a:spcAft>
              <a:buFontTx/>
              <a:buChar char="-"/>
              <a:defRPr/>
            </a:pPr>
            <a:r>
              <a:rPr lang="el-GR" sz="1400" dirty="0">
                <a:solidFill>
                  <a:schemeClr val="dk1"/>
                </a:solidFill>
                <a:latin typeface="Calibri"/>
                <a:ea typeface="Calibri"/>
                <a:cs typeface="Calibri"/>
              </a:rPr>
              <a:t>Δεν περιλαμβάνεται "γενικός" εξοπλισμός όπως ντουλάπι, προβολέας, Η/Υ (αυτό μπορεί να αναφέρεται στα μέτρα του έργου), αλλά πραγματικά απαιτούμενα πράγματα όπως </a:t>
            </a:r>
          </a:p>
          <a:p>
            <a:pPr marL="285750" marR="0" lvl="0" indent="-285750" algn="just">
              <a:lnSpc>
                <a:spcPct val="140042"/>
              </a:lnSpc>
              <a:spcBef>
                <a:spcPts val="0"/>
              </a:spcBef>
              <a:spcAft>
                <a:spcPts val="0"/>
              </a:spcAft>
              <a:buFontTx/>
              <a:buChar char="-"/>
              <a:defRPr/>
            </a:pPr>
            <a:r>
              <a:rPr lang="el-GR" sz="1400" dirty="0">
                <a:solidFill>
                  <a:schemeClr val="dk1"/>
                </a:solidFill>
                <a:latin typeface="Calibri"/>
                <a:ea typeface="Calibri"/>
                <a:cs typeface="Calibri"/>
              </a:rPr>
              <a:t>Διαμονή/γεύματα ανά συμμετέχοντα σε συγκεκριμένη εκδήλωση/βήμα του έργου </a:t>
            </a:r>
          </a:p>
        </p:txBody>
      </p:sp>
      <p:sp>
        <p:nvSpPr>
          <p:cNvPr id="495" name="Google Shape;495;p35"/>
          <p:cNvSpPr txBox="1"/>
          <p:nvPr/>
        </p:nvSpPr>
        <p:spPr bwMode="auto">
          <a:xfrm>
            <a:off x="6885965" y="4874592"/>
            <a:ext cx="3544348" cy="904863"/>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l-GR" sz="1400" dirty="0">
                <a:solidFill>
                  <a:srgbClr val="000000"/>
                </a:solidFill>
                <a:latin typeface="Calibri"/>
                <a:ea typeface="Calibri"/>
                <a:cs typeface="Calibri"/>
              </a:rPr>
              <a:t>Αυτές είναι οι προδιαγραφές της Γερμανίας, ως παράδειγμα, αντικαταστήστε τις με τις δικές σας εθνικές και περιφερειακές προδιαγραφές.</a:t>
            </a:r>
          </a:p>
        </p:txBody>
      </p:sp>
      <p:sp>
        <p:nvSpPr>
          <p:cNvPr id="496" name="Google Shape;496;p35"/>
          <p:cNvSpPr txBox="1"/>
          <p:nvPr/>
        </p:nvSpPr>
        <p:spPr bwMode="auto">
          <a:xfrm>
            <a:off x="505222" y="5914250"/>
            <a:ext cx="29184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Calibri"/>
                <a:ea typeface="Calibri"/>
                <a:cs typeface="Calibri"/>
              </a:rPr>
              <a:t>Πηγή</a:t>
            </a:r>
            <a:r>
              <a:rPr lang="en-US" sz="1150" dirty="0">
                <a:solidFill>
                  <a:srgbClr val="000000"/>
                </a:solidFill>
                <a:latin typeface="Calibri"/>
                <a:ea typeface="Calibri"/>
                <a:cs typeface="Calibri"/>
              </a:rPr>
              <a:t>: https://www.nord-sued-bruecken.de/foerderung/foerderprogramme/in-sdg.html</a:t>
            </a:r>
            <a:endParaRPr sz="1150" dirty="0">
              <a:solidFill>
                <a:srgbClr val="000000"/>
              </a:solidFill>
              <a:latin typeface="Calibri"/>
              <a:ea typeface="Calibri"/>
              <a:cs typeface="Calibri"/>
            </a:endParaRPr>
          </a:p>
        </p:txBody>
      </p:sp>
      <p:cxnSp>
        <p:nvCxnSpPr>
          <p:cNvPr id="497" name="Google Shape;497;p35"/>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98" name="Google Shape;498;p35"/>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03" name="Google Shape;503;p36"/>
          <p:cNvSpPr txBox="1"/>
          <p:nvPr/>
        </p:nvSpPr>
        <p:spPr bwMode="auto">
          <a:xfrm>
            <a:off x="2650416" y="1608497"/>
            <a:ext cx="6928919" cy="692497"/>
          </a:xfrm>
          <a:prstGeom prst="rect">
            <a:avLst/>
          </a:prstGeom>
          <a:noFill/>
          <a:ln>
            <a:noFill/>
          </a:ln>
        </p:spPr>
        <p:txBody>
          <a:bodyPr spcFirstLastPara="1" wrap="square" lIns="0" tIns="0" rIns="0" bIns="0" anchor="t" anchorCtr="0">
            <a:spAutoFit/>
          </a:bodyPr>
          <a:lstStyle/>
          <a:p>
            <a:pPr marL="0" marR="0" lvl="0" indent="0" algn="ctr">
              <a:lnSpc>
                <a:spcPct val="120000"/>
              </a:lnSpc>
              <a:spcBef>
                <a:spcPts val="0"/>
              </a:spcBef>
              <a:spcAft>
                <a:spcPts val="0"/>
              </a:spcAft>
              <a:buNone/>
              <a:defRPr/>
            </a:pPr>
            <a:r>
              <a:rPr lang="el-GR" sz="3750" dirty="0">
                <a:solidFill>
                  <a:srgbClr val="0C45A6"/>
                </a:solidFill>
                <a:latin typeface="Calibri"/>
                <a:cs typeface="Calibri"/>
              </a:rPr>
              <a:t>Ίδιο κεφάλαιο</a:t>
            </a:r>
            <a:endParaRPr lang="en-US" sz="3750" dirty="0">
              <a:solidFill>
                <a:srgbClr val="0C45A6"/>
              </a:solidFill>
              <a:latin typeface="Calibri"/>
              <a:cs typeface="Calibri"/>
            </a:endParaRPr>
          </a:p>
        </p:txBody>
      </p:sp>
      <p:sp>
        <p:nvSpPr>
          <p:cNvPr id="504" name="Google Shape;504;p36"/>
          <p:cNvSpPr/>
          <p:nvPr/>
        </p:nvSpPr>
        <p:spPr bwMode="auto">
          <a:xfrm>
            <a:off x="5818436" y="2556335"/>
            <a:ext cx="592842" cy="61436"/>
          </a:xfrm>
          <a:custGeom>
            <a:avLst/>
            <a:gdLst/>
            <a:ahLst/>
            <a:cxnLst/>
            <a:rect l="l" t="t" r="r" b="b"/>
            <a:pathLst>
              <a:path w="843153" h="87376" extrusionOk="0">
                <a:moveTo>
                  <a:pt x="0" y="0"/>
                </a:moveTo>
                <a:lnTo>
                  <a:pt x="843153" y="0"/>
                </a:lnTo>
                <a:lnTo>
                  <a:pt x="843153" y="87376"/>
                </a:lnTo>
                <a:lnTo>
                  <a:pt x="0" y="87376"/>
                </a:lnTo>
                <a:close/>
              </a:path>
            </a:pathLst>
          </a:custGeom>
          <a:solidFill>
            <a:srgbClr val="0C45A6"/>
          </a:solidFill>
          <a:ln>
            <a:noFill/>
          </a:ln>
        </p:spPr>
      </p:sp>
      <p:sp>
        <p:nvSpPr>
          <p:cNvPr id="505" name="Google Shape;505;p36"/>
          <p:cNvSpPr txBox="1"/>
          <p:nvPr/>
        </p:nvSpPr>
        <p:spPr bwMode="auto">
          <a:xfrm>
            <a:off x="2285301" y="3269806"/>
            <a:ext cx="7810200" cy="1809726"/>
          </a:xfrm>
          <a:prstGeom prst="rect">
            <a:avLst/>
          </a:prstGeom>
          <a:noFill/>
          <a:ln>
            <a:noFill/>
          </a:ln>
        </p:spPr>
        <p:txBody>
          <a:bodyPr spcFirstLastPara="1" wrap="square" lIns="0" tIns="0" rIns="0" bIns="0" anchor="t" anchorCtr="0">
            <a:spAutoFit/>
          </a:bodyPr>
          <a:lstStyle/>
          <a:p>
            <a:pPr marL="321470" marR="0" lvl="2" indent="-107156" algn="just">
              <a:lnSpc>
                <a:spcPct val="140042"/>
              </a:lnSpc>
              <a:spcBef>
                <a:spcPts val="0"/>
              </a:spcBef>
              <a:spcAft>
                <a:spcPts val="0"/>
              </a:spcAft>
              <a:buClr>
                <a:schemeClr val="dk1"/>
              </a:buClr>
              <a:buSzPts val="1406"/>
              <a:buFont typeface="Arial"/>
              <a:buChar char="⚬"/>
              <a:defRPr/>
            </a:pPr>
            <a:r>
              <a:rPr lang="el-GR" sz="1400" b="0" i="0" u="none" strike="noStrike" cap="none" dirty="0">
                <a:solidFill>
                  <a:schemeClr val="dk1"/>
                </a:solidFill>
                <a:latin typeface="Calibri"/>
                <a:ea typeface="Calibri"/>
                <a:cs typeface="Calibri"/>
              </a:rPr>
              <a:t>Όλα τα διαθέσιμα κεφάλαια της ΜΚΟ (δεν προορίζονται για έργα που έχουν εγκριθεί από άλλους χορηγούς). (!) οι δωρεές που σχετίζονται με έργα θεωρούνται ως εξωτερικά κεφάλαια από μεμονωμένους δωρητές)</a:t>
            </a:r>
          </a:p>
          <a:p>
            <a:pPr marL="321470" marR="0" lvl="2" indent="-107156" algn="just">
              <a:lnSpc>
                <a:spcPct val="140042"/>
              </a:lnSpc>
              <a:spcBef>
                <a:spcPts val="0"/>
              </a:spcBef>
              <a:spcAft>
                <a:spcPts val="0"/>
              </a:spcAft>
              <a:buClr>
                <a:schemeClr val="dk1"/>
              </a:buClr>
              <a:buSzPts val="1406"/>
              <a:buFont typeface="Arial"/>
              <a:buChar char="⚬"/>
              <a:defRPr/>
            </a:pPr>
            <a:r>
              <a:rPr lang="el-GR" sz="1400" b="0" i="0" u="none" strike="noStrike" cap="none" dirty="0">
                <a:solidFill>
                  <a:schemeClr val="dk1"/>
                </a:solidFill>
                <a:latin typeface="Calibri"/>
                <a:ea typeface="Calibri"/>
                <a:cs typeface="Calibri"/>
              </a:rPr>
              <a:t>Δωρεές, έσοδα από χορηγίες, αποθεματικά από περιουσιακά στοιχεία της ένωσης</a:t>
            </a:r>
          </a:p>
          <a:p>
            <a:pPr marL="321470" marR="0" lvl="2" indent="-107156" algn="just">
              <a:lnSpc>
                <a:spcPct val="140042"/>
              </a:lnSpc>
              <a:spcBef>
                <a:spcPts val="0"/>
              </a:spcBef>
              <a:spcAft>
                <a:spcPts val="0"/>
              </a:spcAft>
              <a:buClr>
                <a:schemeClr val="dk1"/>
              </a:buClr>
              <a:buSzPts val="1406"/>
              <a:buFont typeface="Arial"/>
              <a:buChar char="⚬"/>
              <a:defRPr/>
            </a:pPr>
            <a:r>
              <a:rPr lang="el-GR" sz="1400" b="0" i="0" u="none" strike="noStrike" cap="none" dirty="0">
                <a:solidFill>
                  <a:schemeClr val="dk1"/>
                </a:solidFill>
                <a:latin typeface="Calibri"/>
                <a:ea typeface="Calibri"/>
                <a:cs typeface="Calibri"/>
              </a:rPr>
              <a:t>Έσοδα από την υλοποίηση του έργου που χρησιμοποιούνται γενικά για τη χρηματοδότηση του έργου, π.χ. τέλη εισόδου, έσοδα από πωλήσεις, συνεισφορές συμμετεχόντων</a:t>
            </a:r>
            <a:endParaRPr dirty="0">
              <a:solidFill>
                <a:schemeClr val="dk1"/>
              </a:solidFill>
            </a:endParaRPr>
          </a:p>
        </p:txBody>
      </p:sp>
      <p:sp>
        <p:nvSpPr>
          <p:cNvPr id="506" name="Google Shape;506;p36"/>
          <p:cNvSpPr txBox="1"/>
          <p:nvPr/>
        </p:nvSpPr>
        <p:spPr bwMode="auto">
          <a:xfrm>
            <a:off x="644501" y="5679855"/>
            <a:ext cx="3640500" cy="558614"/>
          </a:xfrm>
          <a:prstGeom prst="rect">
            <a:avLst/>
          </a:prstGeom>
          <a:noFill/>
          <a:ln>
            <a:noFill/>
          </a:ln>
        </p:spPr>
        <p:txBody>
          <a:bodyPr spcFirstLastPara="1" wrap="square" lIns="0" tIns="0" rIns="0" bIns="0" anchor="t" anchorCtr="0">
            <a:spAutoFit/>
          </a:bodyPr>
          <a:lstStyle/>
          <a:p>
            <a:pPr marL="0" lvl="0" indent="0" algn="l">
              <a:lnSpc>
                <a:spcPct val="139978"/>
              </a:lnSpc>
              <a:spcBef>
                <a:spcPts val="0"/>
              </a:spcBef>
              <a:spcAft>
                <a:spcPts val="0"/>
              </a:spcAft>
              <a:buNone/>
              <a:defRPr/>
            </a:pPr>
            <a:endParaRPr sz="950" dirty="0"/>
          </a:p>
          <a:p>
            <a:pPr marL="0" marR="0" lvl="0" indent="0" algn="l">
              <a:lnSpc>
                <a:spcPct val="100000"/>
              </a:lnSpc>
              <a:spcBef>
                <a:spcPts val="0"/>
              </a:spcBef>
              <a:spcAft>
                <a:spcPts val="0"/>
              </a:spcAft>
              <a:buNone/>
              <a:defRPr/>
            </a:pPr>
            <a:r>
              <a:rPr lang="el-GR" sz="1150" dirty="0">
                <a:solidFill>
                  <a:srgbClr val="000000"/>
                </a:solidFill>
                <a:latin typeface="Arial"/>
                <a:ea typeface="Arial"/>
                <a:cs typeface="Arial"/>
              </a:rPr>
              <a:t>Πηγή</a:t>
            </a:r>
            <a:r>
              <a:rPr lang="en-US" sz="1150" dirty="0">
                <a:solidFill>
                  <a:srgbClr val="000000"/>
                </a:solidFill>
                <a:latin typeface="Arial"/>
                <a:ea typeface="Arial"/>
                <a:cs typeface="Arial"/>
              </a:rPr>
              <a:t>: https://www.nord-sued-bruecken.de/foerderung/foerderprogramme/in-sdg.html</a:t>
            </a:r>
            <a:endParaRPr sz="1150" dirty="0">
              <a:solidFill>
                <a:srgbClr val="000000"/>
              </a:solidFill>
              <a:latin typeface="Arial"/>
              <a:ea typeface="Arial"/>
              <a:cs typeface="Arial"/>
            </a:endParaRPr>
          </a:p>
        </p:txBody>
      </p:sp>
      <p:cxnSp>
        <p:nvCxnSpPr>
          <p:cNvPr id="507" name="Google Shape;507;p36"/>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508" name="Google Shape;508;p36"/>
          <p:cNvPicPr/>
          <p:nvPr/>
        </p:nvPicPr>
        <p:blipFill>
          <a:blip r:embed="rId2">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13" name="Google Shape;513;p37"/>
          <p:cNvSpPr txBox="1"/>
          <p:nvPr/>
        </p:nvSpPr>
        <p:spPr bwMode="auto">
          <a:xfrm>
            <a:off x="2650416" y="1608497"/>
            <a:ext cx="6928919" cy="692497"/>
          </a:xfrm>
          <a:prstGeom prst="rect">
            <a:avLst/>
          </a:prstGeom>
          <a:noFill/>
          <a:ln>
            <a:noFill/>
          </a:ln>
        </p:spPr>
        <p:txBody>
          <a:bodyPr spcFirstLastPara="1" wrap="square" lIns="0" tIns="0" rIns="0" bIns="0" anchor="t" anchorCtr="0">
            <a:spAutoFit/>
          </a:bodyPr>
          <a:lstStyle/>
          <a:p>
            <a:pPr marL="0" marR="0" lvl="0" indent="0" algn="ctr">
              <a:lnSpc>
                <a:spcPct val="120000"/>
              </a:lnSpc>
              <a:spcBef>
                <a:spcPts val="0"/>
              </a:spcBef>
              <a:spcAft>
                <a:spcPts val="0"/>
              </a:spcAft>
              <a:buNone/>
              <a:defRPr/>
            </a:pPr>
            <a:r>
              <a:rPr lang="el-GR" sz="3750" dirty="0">
                <a:solidFill>
                  <a:srgbClr val="0C45A6"/>
                </a:solidFill>
                <a:latin typeface="Calibri"/>
                <a:ea typeface="Calibri"/>
                <a:cs typeface="Calibri"/>
              </a:rPr>
              <a:t>Αποτιμώμενες υπηρεσίες</a:t>
            </a:r>
          </a:p>
        </p:txBody>
      </p:sp>
      <p:sp>
        <p:nvSpPr>
          <p:cNvPr id="514" name="Google Shape;514;p37"/>
          <p:cNvSpPr/>
          <p:nvPr/>
        </p:nvSpPr>
        <p:spPr bwMode="auto">
          <a:xfrm>
            <a:off x="5818436" y="2556335"/>
            <a:ext cx="592842" cy="61436"/>
          </a:xfrm>
          <a:custGeom>
            <a:avLst/>
            <a:gdLst/>
            <a:ahLst/>
            <a:cxnLst/>
            <a:rect l="l" t="t" r="r" b="b"/>
            <a:pathLst>
              <a:path w="843153" h="87376" extrusionOk="0">
                <a:moveTo>
                  <a:pt x="0" y="0"/>
                </a:moveTo>
                <a:lnTo>
                  <a:pt x="843153" y="0"/>
                </a:lnTo>
                <a:lnTo>
                  <a:pt x="843153" y="87376"/>
                </a:lnTo>
                <a:lnTo>
                  <a:pt x="0" y="87376"/>
                </a:lnTo>
                <a:close/>
              </a:path>
            </a:pathLst>
          </a:custGeom>
          <a:solidFill>
            <a:srgbClr val="0C45A6"/>
          </a:solidFill>
          <a:ln>
            <a:noFill/>
          </a:ln>
        </p:spPr>
      </p:sp>
      <p:sp>
        <p:nvSpPr>
          <p:cNvPr id="515" name="Google Shape;515;p37"/>
          <p:cNvSpPr txBox="1"/>
          <p:nvPr/>
        </p:nvSpPr>
        <p:spPr bwMode="auto">
          <a:xfrm>
            <a:off x="2209800" y="3050776"/>
            <a:ext cx="8080800" cy="1508105"/>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l-GR" sz="1400" dirty="0">
                <a:solidFill>
                  <a:schemeClr val="dk1"/>
                </a:solidFill>
                <a:latin typeface="Calibri"/>
                <a:ea typeface="Calibri"/>
                <a:cs typeface="Calibri"/>
              </a:rPr>
              <a:t>Αποτίμηση των υπηρεσιών = αποτίμηση των υπηρεσιών εργασίας</a:t>
            </a:r>
            <a:r>
              <a:rPr lang="en-US" sz="1400" dirty="0">
                <a:solidFill>
                  <a:schemeClr val="dk1"/>
                </a:solidFill>
                <a:latin typeface="Calibri"/>
                <a:ea typeface="Calibri"/>
                <a:cs typeface="Calibri"/>
              </a:rPr>
              <a:t> </a:t>
            </a:r>
            <a:r>
              <a:rPr lang="el-GR" sz="1400" dirty="0">
                <a:solidFill>
                  <a:schemeClr val="dk1"/>
                </a:solidFill>
                <a:latin typeface="Calibri"/>
                <a:ea typeface="Calibri"/>
                <a:cs typeface="Calibri"/>
              </a:rPr>
              <a:t>χωρίς πραγματική ταμειακή ροή</a:t>
            </a:r>
          </a:p>
          <a:p>
            <a:pPr marL="285750" marR="0" lvl="0" indent="-285750" algn="l">
              <a:lnSpc>
                <a:spcPct val="140042"/>
              </a:lnSpc>
              <a:spcBef>
                <a:spcPts val="0"/>
              </a:spcBef>
              <a:spcAft>
                <a:spcPts val="0"/>
              </a:spcAft>
              <a:buFont typeface="Arial" panose="020B0604020202020204" pitchFamily="34" charset="0"/>
              <a:buChar char="•"/>
              <a:defRPr/>
            </a:pPr>
            <a:r>
              <a:rPr lang="el-GR" sz="1400" dirty="0">
                <a:solidFill>
                  <a:schemeClr val="dk1"/>
                </a:solidFill>
                <a:latin typeface="Calibri"/>
                <a:ea typeface="Calibri"/>
                <a:cs typeface="Calibri"/>
              </a:rPr>
              <a:t>Παρουσιάζουν την αξία των συνεισφορών εθελοντικής εργασίας – χωρίς χρέωση από τρίτους (π.χ. υποδομές όπως τεχνικός εξοπλισμός, αίθουσες συνεδριάσεων ή/και διαμονή και τροφοδοσία) </a:t>
            </a:r>
            <a:endParaRPr lang="en-US" sz="1400" dirty="0">
              <a:solidFill>
                <a:schemeClr val="dk1"/>
              </a:solidFill>
              <a:latin typeface="Calibri"/>
              <a:ea typeface="Calibri"/>
              <a:cs typeface="Calibri"/>
            </a:endParaRPr>
          </a:p>
          <a:p>
            <a:pPr marL="285750" marR="0" lvl="0" indent="-285750" algn="l">
              <a:lnSpc>
                <a:spcPct val="140042"/>
              </a:lnSpc>
              <a:spcBef>
                <a:spcPts val="0"/>
              </a:spcBef>
              <a:spcAft>
                <a:spcPts val="0"/>
              </a:spcAft>
              <a:buFont typeface="Arial" panose="020B0604020202020204" pitchFamily="34" charset="0"/>
              <a:buChar char="•"/>
              <a:defRPr/>
            </a:pPr>
            <a:r>
              <a:rPr lang="el-GR" sz="1400" dirty="0">
                <a:solidFill>
                  <a:schemeClr val="dk1"/>
                </a:solidFill>
                <a:latin typeface="Calibri"/>
                <a:ea typeface="Calibri"/>
                <a:cs typeface="Calibri"/>
              </a:rPr>
              <a:t>Μπορούν μερικές φορές να προσμετρηθούν ως ίδιοι πόροι (βλέπε κατευθυντήριες γραμμές χρηματοδότησης για κάθε χώρα/γραμμή του προϋπολογισμού)</a:t>
            </a:r>
            <a:endParaRPr lang="el-GR" dirty="0">
              <a:solidFill>
                <a:schemeClr val="dk1"/>
              </a:solidFill>
            </a:endParaRPr>
          </a:p>
        </p:txBody>
      </p:sp>
      <p:sp>
        <p:nvSpPr>
          <p:cNvPr id="516" name="Google Shape;516;p37"/>
          <p:cNvSpPr txBox="1"/>
          <p:nvPr/>
        </p:nvSpPr>
        <p:spPr bwMode="auto">
          <a:xfrm>
            <a:off x="1639814" y="5714666"/>
            <a:ext cx="4771464" cy="204671"/>
          </a:xfrm>
          <a:prstGeom prst="rect">
            <a:avLst/>
          </a:prstGeom>
          <a:noFill/>
          <a:ln>
            <a:noFill/>
          </a:ln>
        </p:spPr>
        <p:txBody>
          <a:bodyPr spcFirstLastPara="1" wrap="square" lIns="0" tIns="0" rIns="0" bIns="0" anchor="t" anchorCtr="0">
            <a:spAutoFit/>
          </a:bodyPr>
          <a:lstStyle/>
          <a:p>
            <a:pPr marL="0" marR="0" lvl="0" indent="0" algn="ctr">
              <a:lnSpc>
                <a:spcPct val="139978"/>
              </a:lnSpc>
              <a:spcBef>
                <a:spcPts val="0"/>
              </a:spcBef>
              <a:spcAft>
                <a:spcPts val="0"/>
              </a:spcAft>
              <a:buNone/>
              <a:defRPr/>
            </a:pPr>
            <a:r>
              <a:rPr lang="el-GR" sz="950" dirty="0">
                <a:solidFill>
                  <a:srgbClr val="000000"/>
                </a:solidFill>
                <a:latin typeface="Calibri"/>
                <a:ea typeface="Calibri"/>
                <a:cs typeface="Calibri"/>
              </a:rPr>
              <a:t>Πηγή</a:t>
            </a:r>
            <a:r>
              <a:rPr lang="en-US" sz="950" dirty="0">
                <a:solidFill>
                  <a:srgbClr val="000000"/>
                </a:solidFill>
                <a:latin typeface="Calibri"/>
                <a:ea typeface="Calibri"/>
                <a:cs typeface="Calibri"/>
              </a:rPr>
              <a:t>: https://www.nord-sued-bruecken.de/foerderung/foerderprogramme/in-sdg.html</a:t>
            </a:r>
            <a:endParaRPr sz="950" dirty="0">
              <a:solidFill>
                <a:srgbClr val="000000"/>
              </a:solidFill>
              <a:latin typeface="Calibri"/>
              <a:ea typeface="Calibri"/>
              <a:cs typeface="Calibri"/>
            </a:endParaRPr>
          </a:p>
        </p:txBody>
      </p:sp>
      <p:cxnSp>
        <p:nvCxnSpPr>
          <p:cNvPr id="517" name="Google Shape;517;p37"/>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518" name="Google Shape;518;p37"/>
          <p:cNvPicPr/>
          <p:nvPr/>
        </p:nvPicPr>
        <p:blipFill>
          <a:blip r:embed="rId2">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23" name="Google Shape;523;p38"/>
          <p:cNvPicPr/>
          <p:nvPr/>
        </p:nvPicPr>
        <p:blipFill>
          <a:blip r:embed="rId2">
            <a:alphaModFix/>
          </a:blip>
          <a:srcRect r="518" b="546"/>
          <a:stretch/>
        </p:blipFill>
        <p:spPr bwMode="auto">
          <a:xfrm>
            <a:off x="2209800" y="1874088"/>
            <a:ext cx="7706685" cy="2832987"/>
          </a:xfrm>
          <a:prstGeom prst="rect">
            <a:avLst/>
          </a:prstGeom>
          <a:noFill/>
          <a:ln>
            <a:noFill/>
          </a:ln>
        </p:spPr>
      </p:pic>
      <p:sp>
        <p:nvSpPr>
          <p:cNvPr id="524" name="Google Shape;524;p38"/>
          <p:cNvSpPr txBox="1"/>
          <p:nvPr/>
        </p:nvSpPr>
        <p:spPr bwMode="auto">
          <a:xfrm>
            <a:off x="1901954" y="646871"/>
            <a:ext cx="7042558" cy="1314206"/>
          </a:xfrm>
          <a:prstGeom prst="rect">
            <a:avLst/>
          </a:prstGeom>
          <a:noFill/>
          <a:ln>
            <a:noFill/>
          </a:ln>
        </p:spPr>
        <p:txBody>
          <a:bodyPr spcFirstLastPara="1" wrap="square" lIns="0" tIns="0" rIns="0" bIns="0" anchor="t" anchorCtr="0">
            <a:spAutoFit/>
          </a:bodyPr>
          <a:lstStyle/>
          <a:p>
            <a:pPr marL="0" marR="0" lvl="0" indent="0" algn="ctr">
              <a:lnSpc>
                <a:spcPct val="139967"/>
              </a:lnSpc>
              <a:spcBef>
                <a:spcPts val="0"/>
              </a:spcBef>
              <a:spcAft>
                <a:spcPts val="0"/>
              </a:spcAft>
              <a:buNone/>
              <a:defRPr/>
            </a:pPr>
            <a:r>
              <a:rPr lang="el-GR" sz="3050" dirty="0">
                <a:solidFill>
                  <a:srgbClr val="0C45A6"/>
                </a:solidFill>
                <a:latin typeface="Calibri"/>
                <a:ea typeface="Calibri"/>
                <a:cs typeface="Calibri"/>
              </a:rPr>
              <a:t>Διαδικασίες λήψης αποφάσεων δωρητών (παράδειγμα ΕΕ)</a:t>
            </a:r>
          </a:p>
        </p:txBody>
      </p:sp>
      <p:sp>
        <p:nvSpPr>
          <p:cNvPr id="525" name="Google Shape;525;p38"/>
          <p:cNvSpPr txBox="1"/>
          <p:nvPr/>
        </p:nvSpPr>
        <p:spPr bwMode="auto">
          <a:xfrm>
            <a:off x="2275515" y="4849950"/>
            <a:ext cx="7706700" cy="1034129"/>
          </a:xfrm>
          <a:prstGeom prst="rect">
            <a:avLst/>
          </a:prstGeom>
          <a:noFill/>
          <a:ln>
            <a:noFill/>
          </a:ln>
        </p:spPr>
        <p:txBody>
          <a:bodyPr spcFirstLastPara="1" wrap="square" lIns="0" tIns="0" rIns="0" bIns="0" anchor="t" anchorCtr="0">
            <a:spAutoFit/>
          </a:bodyPr>
          <a:lstStyle/>
          <a:p>
            <a:pPr marL="0" marR="0" lvl="0" indent="0" algn="l">
              <a:lnSpc>
                <a:spcPct val="140000"/>
              </a:lnSpc>
              <a:spcBef>
                <a:spcPts val="0"/>
              </a:spcBef>
              <a:spcAft>
                <a:spcPts val="0"/>
              </a:spcAft>
              <a:buNone/>
              <a:defRPr/>
            </a:pPr>
            <a:r>
              <a:rPr lang="el-GR" sz="1200" dirty="0">
                <a:solidFill>
                  <a:schemeClr val="dk1"/>
                </a:solidFill>
                <a:latin typeface="Calibri"/>
                <a:ea typeface="Calibri"/>
                <a:cs typeface="Calibri"/>
              </a:rPr>
              <a:t>Ίδια συνεισφορά</a:t>
            </a:r>
          </a:p>
          <a:p>
            <a:pPr marL="0" marR="0" lvl="0" indent="0" algn="l">
              <a:lnSpc>
                <a:spcPct val="140000"/>
              </a:lnSpc>
              <a:spcBef>
                <a:spcPts val="0"/>
              </a:spcBef>
              <a:spcAft>
                <a:spcPts val="0"/>
              </a:spcAft>
              <a:buNone/>
              <a:defRPr/>
            </a:pPr>
            <a:r>
              <a:rPr lang="el-GR" sz="1200" dirty="0">
                <a:solidFill>
                  <a:schemeClr val="dk1"/>
                </a:solidFill>
                <a:latin typeface="Calibri"/>
                <a:ea typeface="Calibri"/>
                <a:cs typeface="Calibri"/>
              </a:rPr>
              <a:t>Ίδιοι πόροι + εισόδημα + (αποτιμώμενες υπηρεσίες) = ίδια συνεισφορά</a:t>
            </a:r>
          </a:p>
          <a:p>
            <a:pPr marL="0" marR="0" lvl="0" indent="0" algn="l">
              <a:lnSpc>
                <a:spcPct val="140000"/>
              </a:lnSpc>
              <a:spcBef>
                <a:spcPts val="0"/>
              </a:spcBef>
              <a:spcAft>
                <a:spcPts val="0"/>
              </a:spcAft>
              <a:buNone/>
              <a:defRPr/>
            </a:pPr>
            <a:r>
              <a:rPr lang="el-GR" sz="1200" dirty="0">
                <a:solidFill>
                  <a:schemeClr val="dk1"/>
                </a:solidFill>
                <a:latin typeface="Calibri"/>
                <a:ea typeface="Calibri"/>
                <a:cs typeface="Calibri"/>
              </a:rPr>
              <a:t>συχνά τουλάχιστον 10% του συνολικού κόστους, ορισμένοι δωρητές αναγνωρίζουν τα κεφάλαια τρίτων ως ίδια κεφάλαια </a:t>
            </a:r>
          </a:p>
          <a:p>
            <a:pPr marL="0" marR="0" lvl="0" indent="0" algn="l">
              <a:lnSpc>
                <a:spcPct val="140000"/>
              </a:lnSpc>
              <a:spcBef>
                <a:spcPts val="0"/>
              </a:spcBef>
              <a:spcAft>
                <a:spcPts val="0"/>
              </a:spcAft>
              <a:buNone/>
              <a:defRPr/>
            </a:pPr>
            <a:r>
              <a:rPr lang="el-GR" sz="1200" dirty="0">
                <a:solidFill>
                  <a:schemeClr val="dk1"/>
                </a:solidFill>
                <a:latin typeface="Calibri"/>
                <a:ea typeface="Calibri"/>
                <a:cs typeface="Calibri"/>
              </a:rPr>
              <a:t>Κεφάλαια τρίτων Επιχορηγήσεις από άλλους δωρητές (ιδρύματα, δημόσια και ιδιωτικά)</a:t>
            </a:r>
          </a:p>
        </p:txBody>
      </p:sp>
      <p:sp>
        <p:nvSpPr>
          <p:cNvPr id="526" name="Google Shape;526;p38"/>
          <p:cNvSpPr txBox="1"/>
          <p:nvPr/>
        </p:nvSpPr>
        <p:spPr bwMode="auto">
          <a:xfrm>
            <a:off x="6234903" y="6113575"/>
            <a:ext cx="27096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Calibri"/>
                <a:ea typeface="Calibri"/>
                <a:cs typeface="Calibri"/>
              </a:rPr>
              <a:t>Πηγή</a:t>
            </a:r>
            <a:r>
              <a:rPr lang="en-US" sz="1150" dirty="0">
                <a:solidFill>
                  <a:srgbClr val="000000"/>
                </a:solidFill>
                <a:latin typeface="Calibri"/>
                <a:ea typeface="Calibri"/>
                <a:cs typeface="Calibri"/>
              </a:rPr>
              <a:t>: https://www.nord-sued-bruecken.de/foerderung/foerderprogramme/in-sdg.html</a:t>
            </a:r>
            <a:endParaRPr sz="1150" dirty="0">
              <a:solidFill>
                <a:srgbClr val="000000"/>
              </a:solidFill>
              <a:latin typeface="Calibri"/>
              <a:ea typeface="Calibri"/>
              <a:cs typeface="Calibri"/>
            </a:endParaRPr>
          </a:p>
        </p:txBody>
      </p:sp>
      <p:cxnSp>
        <p:nvCxnSpPr>
          <p:cNvPr id="527" name="Google Shape;527;p38"/>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528" name="Google Shape;528;p38"/>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7" name="Google Shape;117;p4"/>
          <p:cNvPicPr/>
          <p:nvPr/>
        </p:nvPicPr>
        <p:blipFill>
          <a:blip r:embed="rId2">
            <a:alphaModFix/>
          </a:blip>
          <a:srcRect r="290" b="322"/>
          <a:stretch/>
        </p:blipFill>
        <p:spPr bwMode="auto">
          <a:xfrm>
            <a:off x="6656160" y="2486372"/>
            <a:ext cx="2813539" cy="2743200"/>
          </a:xfrm>
          <a:prstGeom prst="rect">
            <a:avLst/>
          </a:prstGeom>
          <a:noFill/>
          <a:ln>
            <a:noFill/>
          </a:ln>
        </p:spPr>
      </p:pic>
      <p:sp>
        <p:nvSpPr>
          <p:cNvPr id="118" name="Google Shape;118;p4"/>
          <p:cNvSpPr txBox="1"/>
          <p:nvPr/>
        </p:nvSpPr>
        <p:spPr bwMode="auto">
          <a:xfrm>
            <a:off x="2209800" y="1030561"/>
            <a:ext cx="5727182" cy="714683"/>
          </a:xfrm>
          <a:prstGeom prst="rect">
            <a:avLst/>
          </a:prstGeom>
          <a:noFill/>
          <a:ln>
            <a:noFill/>
          </a:ln>
        </p:spPr>
        <p:txBody>
          <a:bodyPr spcFirstLastPara="1" wrap="square" lIns="0" tIns="0" rIns="0" bIns="0" anchor="t" anchorCtr="0">
            <a:spAutoFit/>
          </a:bodyPr>
          <a:lstStyle/>
          <a:p>
            <a:pPr marL="0" marR="0" lvl="0" indent="0" algn="ctr">
              <a:lnSpc>
                <a:spcPct val="107999"/>
              </a:lnSpc>
              <a:spcBef>
                <a:spcPts val="0"/>
              </a:spcBef>
              <a:spcAft>
                <a:spcPts val="0"/>
              </a:spcAft>
              <a:buNone/>
              <a:defRPr/>
            </a:pPr>
            <a:r>
              <a:rPr lang="el-GR" sz="4300" dirty="0">
                <a:solidFill>
                  <a:srgbClr val="0C45A6"/>
                </a:solidFill>
                <a:latin typeface="Calibri"/>
                <a:ea typeface="Calibri"/>
                <a:cs typeface="Calibri"/>
              </a:rPr>
              <a:t>Σχεδιασμός έργου (1)</a:t>
            </a:r>
            <a:endParaRPr dirty="0"/>
          </a:p>
        </p:txBody>
      </p:sp>
      <p:sp>
        <p:nvSpPr>
          <p:cNvPr id="119" name="Google Shape;119;p4"/>
          <p:cNvSpPr txBox="1"/>
          <p:nvPr/>
        </p:nvSpPr>
        <p:spPr bwMode="auto">
          <a:xfrm>
            <a:off x="2331318" y="1991025"/>
            <a:ext cx="4084103" cy="2792303"/>
          </a:xfrm>
          <a:prstGeom prst="rect">
            <a:avLst/>
          </a:prstGeom>
          <a:noFill/>
          <a:ln>
            <a:noFill/>
          </a:ln>
        </p:spPr>
        <p:txBody>
          <a:bodyPr spcFirstLastPara="1" wrap="square" lIns="0" tIns="0" rIns="0" bIns="0" anchor="t" anchorCtr="0">
            <a:spAutoFit/>
          </a:bodyPr>
          <a:lstStyle/>
          <a:p>
            <a:pPr marL="0" marR="0" lvl="0" indent="0" algn="l">
              <a:lnSpc>
                <a:spcPct val="108036"/>
              </a:lnSpc>
              <a:spcBef>
                <a:spcPts val="0"/>
              </a:spcBef>
              <a:spcAft>
                <a:spcPts val="0"/>
              </a:spcAft>
              <a:buNone/>
              <a:defRPr/>
            </a:pPr>
            <a:r>
              <a:rPr lang="el-GR" sz="1400" dirty="0">
                <a:solidFill>
                  <a:srgbClr val="000000"/>
                </a:solidFill>
                <a:latin typeface="Calibri"/>
                <a:ea typeface="Calibri"/>
                <a:cs typeface="Calibri"/>
              </a:rPr>
              <a:t>Μια αίτηση έργου αντικατοπτρίζει τη διαδικασία σχεδιασμού και βασίζεται στις ακόλουθες ερωτήσεις:</a:t>
            </a:r>
          </a:p>
          <a:p>
            <a:pPr marL="285750" marR="0" lvl="0" indent="-285750" algn="l">
              <a:lnSpc>
                <a:spcPct val="10803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Αιτών/φορέας του έργου</a:t>
            </a:r>
          </a:p>
          <a:p>
            <a:pPr marL="285750" marR="0" lvl="0" indent="-285750" algn="l">
              <a:lnSpc>
                <a:spcPct val="10803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Ανάλυση της κατάστασης-περιγραφή του προβλήματος</a:t>
            </a:r>
          </a:p>
          <a:p>
            <a:pPr marL="285750" marR="0" lvl="0" indent="-285750" algn="l">
              <a:lnSpc>
                <a:spcPct val="10803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Ομάδα(-ες)-στόχος(-οι)</a:t>
            </a:r>
          </a:p>
          <a:p>
            <a:pPr marL="285750" marR="0" lvl="0" indent="-285750" algn="l">
              <a:lnSpc>
                <a:spcPct val="10803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Επιπτώσεις</a:t>
            </a:r>
          </a:p>
          <a:p>
            <a:pPr marL="285750" marR="0" lvl="0" indent="-285750" algn="l">
              <a:lnSpc>
                <a:spcPct val="10803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Δείκτες</a:t>
            </a:r>
          </a:p>
          <a:p>
            <a:pPr marL="285750" marR="0" lvl="0" indent="-285750" algn="l">
              <a:lnSpc>
                <a:spcPct val="10803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Δραστηριότητες και επιτεύγματα του έργου</a:t>
            </a:r>
          </a:p>
          <a:p>
            <a:pPr marL="285750" marR="0" lvl="0" indent="-285750" algn="l">
              <a:lnSpc>
                <a:spcPct val="10803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Βιωσιμότητα</a:t>
            </a:r>
          </a:p>
          <a:p>
            <a:pPr marL="285750" marR="0" lvl="0" indent="-285750" algn="l">
              <a:lnSpc>
                <a:spcPct val="108036"/>
              </a:lnSpc>
              <a:spcBef>
                <a:spcPts val="0"/>
              </a:spcBef>
              <a:spcAft>
                <a:spcPts val="0"/>
              </a:spcAft>
              <a:buFont typeface="Arial" panose="020B0604020202020204" pitchFamily="34" charset="0"/>
              <a:buChar char="•"/>
              <a:defRPr/>
            </a:pPr>
            <a:r>
              <a:rPr lang="el-GR" sz="1400" dirty="0">
                <a:solidFill>
                  <a:srgbClr val="000000"/>
                </a:solidFill>
                <a:latin typeface="Calibri"/>
                <a:ea typeface="Calibri"/>
                <a:cs typeface="Calibri"/>
              </a:rPr>
              <a:t>Κόστος και χρηματοδότηση/σχέδιο δαπανών και εσόδων</a:t>
            </a:r>
          </a:p>
        </p:txBody>
      </p:sp>
      <p:sp>
        <p:nvSpPr>
          <p:cNvPr id="120" name="Google Shape;120;p4"/>
          <p:cNvSpPr txBox="1"/>
          <p:nvPr/>
        </p:nvSpPr>
        <p:spPr bwMode="auto">
          <a:xfrm>
            <a:off x="6242613" y="6255757"/>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Calibri"/>
                <a:ea typeface="Calibri"/>
                <a:cs typeface="Calibri"/>
              </a:rPr>
              <a:t>Πηγή</a:t>
            </a:r>
            <a:r>
              <a:rPr lang="en-US" sz="1150" dirty="0">
                <a:solidFill>
                  <a:srgbClr val="000000"/>
                </a:solidFill>
                <a:latin typeface="Calibri"/>
                <a:ea typeface="Calibri"/>
                <a:cs typeface="Calibri"/>
              </a:rPr>
              <a:t>: https://www.nord-sued-bruecken.de/foerderung/foerderprogramme/in-sdg.html</a:t>
            </a:r>
            <a:endParaRPr sz="1150" dirty="0">
              <a:solidFill>
                <a:srgbClr val="000000"/>
              </a:solidFill>
              <a:latin typeface="Calibri"/>
              <a:ea typeface="Calibri"/>
              <a:cs typeface="Calibri"/>
            </a:endParaRPr>
          </a:p>
        </p:txBody>
      </p:sp>
      <p:cxnSp>
        <p:nvCxnSpPr>
          <p:cNvPr id="121" name="Google Shape;121;p4"/>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22" name="Google Shape;122;p4"/>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7" name="Google Shape;127;p5"/>
          <p:cNvPicPr/>
          <p:nvPr/>
        </p:nvPicPr>
        <p:blipFill>
          <a:blip r:embed="rId2">
            <a:alphaModFix/>
          </a:blip>
          <a:srcRect r="612" b="612"/>
          <a:stretch/>
        </p:blipFill>
        <p:spPr bwMode="auto">
          <a:xfrm>
            <a:off x="5616288" y="5201926"/>
            <a:ext cx="1419974" cy="1419974"/>
          </a:xfrm>
          <a:prstGeom prst="rect">
            <a:avLst/>
          </a:prstGeom>
          <a:noFill/>
          <a:ln>
            <a:noFill/>
          </a:ln>
        </p:spPr>
      </p:pic>
      <p:sp>
        <p:nvSpPr>
          <p:cNvPr id="128" name="Google Shape;128;p5"/>
          <p:cNvSpPr txBox="1"/>
          <p:nvPr/>
        </p:nvSpPr>
        <p:spPr bwMode="auto">
          <a:xfrm>
            <a:off x="3431704" y="630934"/>
            <a:ext cx="5551013" cy="598305"/>
          </a:xfrm>
          <a:prstGeom prst="rect">
            <a:avLst/>
          </a:prstGeom>
          <a:noFill/>
          <a:ln>
            <a:noFill/>
          </a:ln>
        </p:spPr>
        <p:txBody>
          <a:bodyPr spcFirstLastPara="1" wrap="square" lIns="0" tIns="0" rIns="0" bIns="0" anchor="t" anchorCtr="0">
            <a:spAutoFit/>
          </a:bodyPr>
          <a:lstStyle/>
          <a:p>
            <a:pPr marL="0" marR="0" lvl="0" indent="0" algn="ctr">
              <a:lnSpc>
                <a:spcPct val="107999"/>
              </a:lnSpc>
              <a:spcBef>
                <a:spcPts val="0"/>
              </a:spcBef>
              <a:spcAft>
                <a:spcPts val="0"/>
              </a:spcAft>
              <a:buNone/>
              <a:defRPr/>
            </a:pPr>
            <a:r>
              <a:rPr lang="el-GR" sz="3600" dirty="0">
                <a:solidFill>
                  <a:srgbClr val="0C45A6"/>
                </a:solidFill>
                <a:latin typeface="Calibri"/>
                <a:ea typeface="Calibri"/>
                <a:cs typeface="Calibri"/>
              </a:rPr>
              <a:t>Σχεδιασμός έργου (2)</a:t>
            </a:r>
            <a:endParaRPr lang="el-GR" sz="3600" dirty="0"/>
          </a:p>
        </p:txBody>
      </p:sp>
      <p:sp>
        <p:nvSpPr>
          <p:cNvPr id="129" name="Google Shape;129;p5"/>
          <p:cNvSpPr txBox="1"/>
          <p:nvPr/>
        </p:nvSpPr>
        <p:spPr bwMode="auto">
          <a:xfrm>
            <a:off x="1132486" y="5421638"/>
            <a:ext cx="4375234" cy="922368"/>
          </a:xfrm>
          <a:prstGeom prst="rect">
            <a:avLst/>
          </a:prstGeom>
          <a:noFill/>
          <a:ln>
            <a:noFill/>
          </a:ln>
        </p:spPr>
        <p:txBody>
          <a:bodyPr spcFirstLastPara="1" wrap="square" lIns="0" tIns="0" rIns="0" bIns="0" anchor="t" anchorCtr="0">
            <a:spAutoFit/>
          </a:bodyPr>
          <a:lstStyle/>
          <a:p>
            <a:pPr marL="0" marR="0" lvl="0" indent="0" algn="just">
              <a:lnSpc>
                <a:spcPct val="108003"/>
              </a:lnSpc>
              <a:spcBef>
                <a:spcPts val="0"/>
              </a:spcBef>
              <a:spcAft>
                <a:spcPts val="0"/>
              </a:spcAft>
              <a:buNone/>
              <a:defRPr/>
            </a:pPr>
            <a:r>
              <a:rPr lang="el-GR" sz="1850" dirty="0">
                <a:solidFill>
                  <a:srgbClr val="0C45A6"/>
                </a:solidFill>
                <a:latin typeface="Calibri"/>
                <a:ea typeface="Calibri"/>
                <a:cs typeface="Calibri"/>
              </a:rPr>
              <a:t>Το πρόβλημα είναι μια πραγματική, υφιστάμενη κατάσταση που θεωρείται αρνητική και απαιτεί αλλαγή. </a:t>
            </a:r>
          </a:p>
        </p:txBody>
      </p:sp>
      <p:sp>
        <p:nvSpPr>
          <p:cNvPr id="130" name="Google Shape;130;p5"/>
          <p:cNvSpPr txBox="1"/>
          <p:nvPr/>
        </p:nvSpPr>
        <p:spPr bwMode="auto">
          <a:xfrm>
            <a:off x="6096000" y="2395537"/>
            <a:ext cx="4572000" cy="1960537"/>
          </a:xfrm>
          <a:prstGeom prst="rect">
            <a:avLst/>
          </a:prstGeom>
          <a:noFill/>
          <a:ln>
            <a:noFill/>
          </a:ln>
        </p:spPr>
        <p:txBody>
          <a:bodyPr spcFirstLastPara="1" wrap="square" lIns="0" tIns="0" rIns="0" bIns="0" anchor="t" anchorCtr="0">
            <a:spAutoFit/>
          </a:bodyPr>
          <a:lstStyle/>
          <a:p>
            <a:pPr marL="0" marR="0" lvl="0" indent="0" algn="just">
              <a:lnSpc>
                <a:spcPct val="139954"/>
              </a:lnSpc>
              <a:spcBef>
                <a:spcPts val="0"/>
              </a:spcBef>
              <a:spcAft>
                <a:spcPts val="0"/>
              </a:spcAft>
              <a:buNone/>
              <a:defRPr/>
            </a:pPr>
            <a:r>
              <a:rPr lang="el-GR" sz="1300" dirty="0">
                <a:solidFill>
                  <a:srgbClr val="000000"/>
                </a:solidFill>
                <a:latin typeface="Calibri"/>
                <a:ea typeface="Calibri"/>
                <a:cs typeface="Calibri"/>
              </a:rPr>
              <a:t>2. Η ανάλυση του προβλήματος παρέχει καλύτερη εικόνα της υφιστάμενης κατάστασης και  της επιρροής του κοινωνικού περιβάλλοντος στους εμπλεκόμενους, βασίζεται στις γνώσεις και τις απόψεις των εμπλεκομένων,ενίοτε στηρίζεται στη δημιουργία ενός δέντρου προβλημάτων, το οποίο έχει προκύψει κατά τη διάρκεια συμμετοχικών εργαστηρίων και αποτυπώνει και χαρτογραφεί τις αντίστοιχες προτεραιότητες των ενδιαφερομένων.</a:t>
            </a:r>
          </a:p>
        </p:txBody>
      </p:sp>
      <p:sp>
        <p:nvSpPr>
          <p:cNvPr id="131" name="Google Shape;131;p5"/>
          <p:cNvSpPr txBox="1"/>
          <p:nvPr/>
        </p:nvSpPr>
        <p:spPr bwMode="auto">
          <a:xfrm>
            <a:off x="2853394" y="1434108"/>
            <a:ext cx="6485213" cy="818686"/>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l-GR" sz="1900" dirty="0">
                <a:solidFill>
                  <a:srgbClr val="000000"/>
                </a:solidFill>
                <a:latin typeface="Calibri"/>
                <a:ea typeface="Calibri"/>
                <a:cs typeface="Calibri"/>
              </a:rPr>
              <a:t>Πιθανά βήματα στη διαδικασία σχεδιασμού </a:t>
            </a:r>
          </a:p>
          <a:p>
            <a:pPr marL="0" marR="0" lvl="0" indent="0" algn="ctr">
              <a:lnSpc>
                <a:spcPct val="140000"/>
              </a:lnSpc>
              <a:spcBef>
                <a:spcPts val="0"/>
              </a:spcBef>
              <a:spcAft>
                <a:spcPts val="0"/>
              </a:spcAft>
              <a:buNone/>
              <a:defRPr/>
            </a:pPr>
            <a:r>
              <a:rPr lang="el-GR" sz="1900" dirty="0">
                <a:solidFill>
                  <a:srgbClr val="000000"/>
                </a:solidFill>
                <a:latin typeface="Calibri"/>
                <a:ea typeface="Calibri"/>
                <a:cs typeface="Calibri"/>
              </a:rPr>
              <a:t>(με βάση την προσέγγιση του λογικού πλαισίου)</a:t>
            </a:r>
          </a:p>
        </p:txBody>
      </p:sp>
      <p:sp>
        <p:nvSpPr>
          <p:cNvPr id="132" name="Google Shape;132;p5"/>
          <p:cNvSpPr txBox="1"/>
          <p:nvPr/>
        </p:nvSpPr>
        <p:spPr bwMode="auto">
          <a:xfrm>
            <a:off x="665777" y="2395537"/>
            <a:ext cx="4375234" cy="2240613"/>
          </a:xfrm>
          <a:prstGeom prst="rect">
            <a:avLst/>
          </a:prstGeom>
          <a:noFill/>
          <a:ln>
            <a:noFill/>
          </a:ln>
        </p:spPr>
        <p:txBody>
          <a:bodyPr spcFirstLastPara="1" wrap="square" lIns="0" tIns="0" rIns="0" bIns="0" anchor="t" anchorCtr="0">
            <a:spAutoFit/>
          </a:bodyPr>
          <a:lstStyle/>
          <a:p>
            <a:pPr marL="0" marR="0" lvl="0" indent="0" algn="just">
              <a:lnSpc>
                <a:spcPct val="140015"/>
              </a:lnSpc>
              <a:spcBef>
                <a:spcPts val="0"/>
              </a:spcBef>
              <a:spcAft>
                <a:spcPts val="0"/>
              </a:spcAft>
              <a:buNone/>
              <a:defRPr/>
            </a:pPr>
            <a:r>
              <a:rPr lang="el-GR" sz="1300" dirty="0">
                <a:solidFill>
                  <a:srgbClr val="000000"/>
                </a:solidFill>
                <a:latin typeface="Calibri"/>
                <a:ea typeface="Calibri"/>
                <a:cs typeface="Calibri"/>
              </a:rPr>
              <a:t>1. Ανάλυση των ενδιαφερόμενων μερών (για περισσότερα βλέπε EMVI-ενότητα Δικτύωση και Συνηγορία)</a:t>
            </a:r>
          </a:p>
          <a:p>
            <a:pPr marL="0" marR="0" lvl="0" indent="0" algn="just">
              <a:lnSpc>
                <a:spcPct val="140015"/>
              </a:lnSpc>
              <a:spcBef>
                <a:spcPts val="0"/>
              </a:spcBef>
              <a:spcAft>
                <a:spcPts val="0"/>
              </a:spcAft>
              <a:buNone/>
              <a:defRPr/>
            </a:pPr>
            <a:r>
              <a:rPr lang="el-GR" sz="1300" dirty="0">
                <a:solidFill>
                  <a:srgbClr val="000000"/>
                </a:solidFill>
                <a:latin typeface="Calibri"/>
                <a:ea typeface="Calibri"/>
                <a:cs typeface="Calibri"/>
              </a:rPr>
              <a:t>Προσδιορίστε άτομα, ομάδες, κυβερνητικούς και μη κυβερνητικούς φορείς, εταιρείες κ.λπ. που ενδέχεται να επηρεαστούν από το έργο.</a:t>
            </a:r>
          </a:p>
          <a:p>
            <a:pPr marL="0" marR="0" lvl="0" indent="0" algn="just">
              <a:lnSpc>
                <a:spcPct val="140015"/>
              </a:lnSpc>
              <a:spcBef>
                <a:spcPts val="0"/>
              </a:spcBef>
              <a:spcAft>
                <a:spcPts val="0"/>
              </a:spcAft>
              <a:buNone/>
              <a:defRPr/>
            </a:pPr>
            <a:r>
              <a:rPr lang="el-GR" sz="1300" dirty="0">
                <a:solidFill>
                  <a:srgbClr val="000000"/>
                </a:solidFill>
                <a:latin typeface="Calibri"/>
                <a:ea typeface="Calibri"/>
                <a:cs typeface="Calibri"/>
              </a:rPr>
              <a:t>Οι ενδιαφερόμενοι φορείς σχετίζονται όλοι με το έργο - επηρεάζονται ή εμπλέκονται, άμεσα ή έμμεσα, θετικά ή αρνητικά.</a:t>
            </a:r>
          </a:p>
        </p:txBody>
      </p:sp>
      <p:sp>
        <p:nvSpPr>
          <p:cNvPr id="133" name="Google Shape;133;p5"/>
          <p:cNvSpPr txBox="1"/>
          <p:nvPr/>
        </p:nvSpPr>
        <p:spPr bwMode="auto">
          <a:xfrm>
            <a:off x="7253399" y="6078549"/>
            <a:ext cx="22572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latin typeface="Calibri"/>
                <a:ea typeface="Calibri"/>
                <a:cs typeface="Calibri"/>
              </a:rPr>
              <a:t>Πηγή</a:t>
            </a:r>
            <a:r>
              <a:rPr lang="en-US" sz="1150" dirty="0">
                <a:solidFill>
                  <a:srgbClr val="000000"/>
                </a:solidFill>
                <a:latin typeface="Calibri"/>
                <a:ea typeface="Calibri"/>
                <a:cs typeface="Calibri"/>
              </a:rPr>
              <a:t>: https://www.nord-sued-bruecken.de/foerderung/foerderprogramme/in-sdg.html</a:t>
            </a:r>
            <a:endParaRPr sz="1150" dirty="0">
              <a:solidFill>
                <a:srgbClr val="000000"/>
              </a:solidFill>
              <a:latin typeface="Calibri"/>
              <a:ea typeface="Calibri"/>
              <a:cs typeface="Calibri"/>
            </a:endParaRPr>
          </a:p>
        </p:txBody>
      </p:sp>
      <p:cxnSp>
        <p:nvCxnSpPr>
          <p:cNvPr id="134" name="Google Shape;134;p5"/>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35" name="Google Shape;135;p5"/>
          <p:cNvPicPr/>
          <p:nvPr/>
        </p:nvPicPr>
        <p:blipFill>
          <a:blip r:embed="rId3">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47" name="Google Shape;147;p6"/>
          <p:cNvPicPr/>
          <p:nvPr/>
        </p:nvPicPr>
        <p:blipFill>
          <a:blip r:embed="rId2">
            <a:alphaModFix/>
          </a:blip>
          <a:srcRect/>
          <a:stretch/>
        </p:blipFill>
        <p:spPr bwMode="auto">
          <a:xfrm>
            <a:off x="9144000" y="5229225"/>
            <a:ext cx="3048000" cy="1628775"/>
          </a:xfrm>
          <a:prstGeom prst="rect">
            <a:avLst/>
          </a:prstGeom>
          <a:noFill/>
          <a:ln>
            <a:noFill/>
          </a:ln>
        </p:spPr>
      </p:pic>
      <p:sp>
        <p:nvSpPr>
          <p:cNvPr id="140" name="Google Shape;140;p6"/>
          <p:cNvSpPr/>
          <p:nvPr/>
        </p:nvSpPr>
        <p:spPr bwMode="auto">
          <a:xfrm>
            <a:off x="5377820" y="1753371"/>
            <a:ext cx="592842" cy="61436"/>
          </a:xfrm>
          <a:custGeom>
            <a:avLst/>
            <a:gdLst/>
            <a:ahLst/>
            <a:cxnLst/>
            <a:rect l="l" t="t" r="r" b="b"/>
            <a:pathLst>
              <a:path w="843153" h="87376" extrusionOk="0">
                <a:moveTo>
                  <a:pt x="0" y="0"/>
                </a:moveTo>
                <a:lnTo>
                  <a:pt x="843153" y="0"/>
                </a:lnTo>
                <a:lnTo>
                  <a:pt x="843153" y="87376"/>
                </a:lnTo>
                <a:lnTo>
                  <a:pt x="0" y="87376"/>
                </a:lnTo>
                <a:close/>
              </a:path>
            </a:pathLst>
          </a:custGeom>
          <a:solidFill>
            <a:srgbClr val="0C45A6"/>
          </a:solidFill>
          <a:ln>
            <a:noFill/>
          </a:ln>
        </p:spPr>
      </p:sp>
      <p:sp>
        <p:nvSpPr>
          <p:cNvPr id="141" name="Google Shape;141;p6"/>
          <p:cNvSpPr txBox="1"/>
          <p:nvPr/>
        </p:nvSpPr>
        <p:spPr bwMode="auto">
          <a:xfrm>
            <a:off x="1945986" y="2663416"/>
            <a:ext cx="6200138" cy="1551194"/>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l-GR" sz="1200" dirty="0">
                <a:solidFill>
                  <a:srgbClr val="000000"/>
                </a:solidFill>
                <a:latin typeface="Calibri"/>
                <a:ea typeface="Calibri"/>
                <a:cs typeface="Calibri"/>
              </a:rPr>
              <a:t>Σε κάθε περίπτωση, απαιτείται μια περιγραφή της υφιστάμενης κατάστασης στην οποία ζει η ομάδα-στόχος, προκειμένου να είναι δυνατή η αξιολόγηση της μελλοντικής κατάστασης. </a:t>
            </a:r>
          </a:p>
          <a:p>
            <a:pPr marL="0" marR="0" lvl="0" indent="0" algn="l">
              <a:lnSpc>
                <a:spcPct val="140042"/>
              </a:lnSpc>
              <a:spcBef>
                <a:spcPts val="0"/>
              </a:spcBef>
              <a:spcAft>
                <a:spcPts val="0"/>
              </a:spcAft>
              <a:buNone/>
              <a:defRPr/>
            </a:pPr>
            <a:r>
              <a:rPr lang="el-GR" sz="1200" dirty="0">
                <a:solidFill>
                  <a:srgbClr val="000000"/>
                </a:solidFill>
                <a:latin typeface="Calibri"/>
                <a:ea typeface="Calibri"/>
                <a:cs typeface="Calibri"/>
              </a:rPr>
              <a:t>Παράδειγμα: </a:t>
            </a:r>
          </a:p>
          <a:p>
            <a:pPr marL="285750" marR="0" lvl="0" indent="-285750" algn="l">
              <a:lnSpc>
                <a:spcPct val="140042"/>
              </a:lnSpc>
              <a:spcBef>
                <a:spcPts val="0"/>
              </a:spcBef>
              <a:spcAft>
                <a:spcPts val="0"/>
              </a:spcAft>
              <a:buFont typeface="Arial" panose="020B0604020202020204" pitchFamily="34" charset="0"/>
              <a:buChar char="•"/>
              <a:defRPr/>
            </a:pPr>
            <a:r>
              <a:rPr lang="el-GR" sz="1200" dirty="0">
                <a:solidFill>
                  <a:srgbClr val="000000"/>
                </a:solidFill>
                <a:latin typeface="Calibri"/>
                <a:ea typeface="Calibri"/>
                <a:cs typeface="Calibri"/>
              </a:rPr>
              <a:t>Οι γυναίκες και τα παιδιά υποσιτίζονται </a:t>
            </a:r>
          </a:p>
          <a:p>
            <a:pPr marL="285750" marR="0" lvl="0" indent="-285750" algn="l">
              <a:lnSpc>
                <a:spcPct val="140042"/>
              </a:lnSpc>
              <a:spcBef>
                <a:spcPts val="0"/>
              </a:spcBef>
              <a:spcAft>
                <a:spcPts val="0"/>
              </a:spcAft>
              <a:buFont typeface="Arial" panose="020B0604020202020204" pitchFamily="34" charset="0"/>
              <a:buChar char="•"/>
              <a:defRPr/>
            </a:pPr>
            <a:r>
              <a:rPr lang="el-GR" sz="1200" dirty="0">
                <a:latin typeface="Calibri"/>
                <a:ea typeface="Calibri"/>
                <a:cs typeface="Calibri"/>
              </a:rPr>
              <a:t>Τ</a:t>
            </a:r>
            <a:r>
              <a:rPr lang="el-GR" sz="1200" dirty="0">
                <a:solidFill>
                  <a:srgbClr val="000000"/>
                </a:solidFill>
                <a:latin typeface="Calibri"/>
                <a:ea typeface="Calibri"/>
                <a:cs typeface="Calibri"/>
              </a:rPr>
              <a:t>α εισοδήματα των αγροτικών οικογενειών είναι χαμηλά </a:t>
            </a:r>
          </a:p>
          <a:p>
            <a:pPr marL="285750" marR="0" lvl="0" indent="-285750" algn="l">
              <a:lnSpc>
                <a:spcPct val="140042"/>
              </a:lnSpc>
              <a:spcBef>
                <a:spcPts val="0"/>
              </a:spcBef>
              <a:spcAft>
                <a:spcPts val="0"/>
              </a:spcAft>
              <a:buFont typeface="Arial" panose="020B0604020202020204" pitchFamily="34" charset="0"/>
              <a:buChar char="•"/>
              <a:defRPr/>
            </a:pPr>
            <a:r>
              <a:rPr lang="el-GR" sz="1200" dirty="0">
                <a:solidFill>
                  <a:srgbClr val="000000"/>
                </a:solidFill>
                <a:latin typeface="Calibri"/>
                <a:ea typeface="Calibri"/>
                <a:cs typeface="Calibri"/>
              </a:rPr>
              <a:t>Οι μετανάστες δεν μπορούν να συμμετέχουν στην πολιτική ζωή</a:t>
            </a:r>
          </a:p>
        </p:txBody>
      </p:sp>
      <p:sp>
        <p:nvSpPr>
          <p:cNvPr id="142" name="Google Shape;142;p6"/>
          <p:cNvSpPr txBox="1"/>
          <p:nvPr/>
        </p:nvSpPr>
        <p:spPr bwMode="auto">
          <a:xfrm>
            <a:off x="2650615" y="948408"/>
            <a:ext cx="5551013" cy="531812"/>
          </a:xfrm>
          <a:prstGeom prst="rect">
            <a:avLst/>
          </a:prstGeom>
          <a:noFill/>
          <a:ln>
            <a:noFill/>
          </a:ln>
        </p:spPr>
        <p:txBody>
          <a:bodyPr spcFirstLastPara="1" wrap="square" lIns="0" tIns="0" rIns="0" bIns="0" anchor="t" anchorCtr="0">
            <a:spAutoFit/>
          </a:bodyPr>
          <a:lstStyle/>
          <a:p>
            <a:pPr marL="0" marR="0" lvl="0" indent="0" algn="ctr">
              <a:lnSpc>
                <a:spcPct val="107999"/>
              </a:lnSpc>
              <a:spcBef>
                <a:spcPts val="0"/>
              </a:spcBef>
              <a:spcAft>
                <a:spcPts val="0"/>
              </a:spcAft>
              <a:buNone/>
              <a:defRPr/>
            </a:pPr>
            <a:r>
              <a:rPr lang="el-GR" sz="3200" dirty="0">
                <a:solidFill>
                  <a:srgbClr val="0C45A6"/>
                </a:solidFill>
                <a:latin typeface="Calibri"/>
                <a:ea typeface="Calibri"/>
                <a:cs typeface="Calibri"/>
              </a:rPr>
              <a:t>Σχεδιασμός έργου (3)</a:t>
            </a:r>
            <a:endParaRPr lang="el-GR" sz="3200" dirty="0"/>
          </a:p>
        </p:txBody>
      </p:sp>
      <p:sp>
        <p:nvSpPr>
          <p:cNvPr id="143" name="Google Shape;143;p6"/>
          <p:cNvSpPr txBox="1"/>
          <p:nvPr/>
        </p:nvSpPr>
        <p:spPr bwMode="auto">
          <a:xfrm>
            <a:off x="6384032" y="3933056"/>
            <a:ext cx="4199957" cy="2714589"/>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l-GR" sz="1400" dirty="0">
                <a:solidFill>
                  <a:schemeClr val="dk1"/>
                </a:solidFill>
                <a:latin typeface="Calibri"/>
                <a:ea typeface="Calibri"/>
                <a:cs typeface="Calibri"/>
              </a:rPr>
              <a:t>Ποιο είναι το πιο χαρακτηριστικό λάθος κατά τη διατύπωση του προβλήματος; </a:t>
            </a:r>
          </a:p>
          <a:p>
            <a:pPr marL="0" marR="0" lvl="0" indent="0" algn="l">
              <a:lnSpc>
                <a:spcPct val="140042"/>
              </a:lnSpc>
              <a:spcBef>
                <a:spcPts val="0"/>
              </a:spcBef>
              <a:spcAft>
                <a:spcPts val="0"/>
              </a:spcAft>
              <a:buNone/>
              <a:defRPr/>
            </a:pPr>
            <a:r>
              <a:rPr lang="el-GR" sz="1400" dirty="0">
                <a:solidFill>
                  <a:schemeClr val="dk1"/>
                </a:solidFill>
                <a:latin typeface="Calibri"/>
                <a:ea typeface="Calibri"/>
                <a:cs typeface="Calibri"/>
              </a:rPr>
              <a:t>Ένα συνηθισμένο λάθος στη διατύπωση προβλημάτων είναι ότι το πρόβλημα εκφράζεται ως έλλειψη μιας πολύ συγκεκριμένης λύσης, π.χ. </a:t>
            </a:r>
          </a:p>
          <a:p>
            <a:pPr marL="285750" marR="0" lvl="0" indent="-285750" algn="l">
              <a:lnSpc>
                <a:spcPct val="140042"/>
              </a:lnSpc>
              <a:spcBef>
                <a:spcPts val="0"/>
              </a:spcBef>
              <a:spcAft>
                <a:spcPts val="0"/>
              </a:spcAft>
              <a:buFont typeface="Arial" panose="020B0604020202020204" pitchFamily="34" charset="0"/>
              <a:buChar char="•"/>
              <a:defRPr/>
            </a:pPr>
            <a:r>
              <a:rPr lang="el-GR" sz="1400" dirty="0">
                <a:solidFill>
                  <a:schemeClr val="dk1"/>
                </a:solidFill>
                <a:latin typeface="Calibri"/>
                <a:ea typeface="Calibri"/>
                <a:cs typeface="Calibri"/>
              </a:rPr>
              <a:t>έλλειψη γάλακτος σε σκόνη και φαρμάκων </a:t>
            </a:r>
          </a:p>
          <a:p>
            <a:pPr marL="285750" marR="0" lvl="0" indent="-285750" algn="l">
              <a:lnSpc>
                <a:spcPct val="140042"/>
              </a:lnSpc>
              <a:spcBef>
                <a:spcPts val="0"/>
              </a:spcBef>
              <a:spcAft>
                <a:spcPts val="0"/>
              </a:spcAft>
              <a:buFont typeface="Arial" panose="020B0604020202020204" pitchFamily="34" charset="0"/>
              <a:buChar char="•"/>
              <a:defRPr/>
            </a:pPr>
            <a:r>
              <a:rPr lang="el-GR" sz="1400" dirty="0">
                <a:solidFill>
                  <a:schemeClr val="dk1"/>
                </a:solidFill>
                <a:latin typeface="Calibri"/>
                <a:ea typeface="Calibri"/>
                <a:cs typeface="Calibri"/>
              </a:rPr>
              <a:t>έλλειψη λιπασμάτων </a:t>
            </a:r>
          </a:p>
          <a:p>
            <a:pPr marL="285750" marR="0" lvl="0" indent="-285750" algn="l">
              <a:lnSpc>
                <a:spcPct val="140042"/>
              </a:lnSpc>
              <a:spcBef>
                <a:spcPts val="0"/>
              </a:spcBef>
              <a:spcAft>
                <a:spcPts val="0"/>
              </a:spcAft>
              <a:buFont typeface="Arial" panose="020B0604020202020204" pitchFamily="34" charset="0"/>
              <a:buChar char="•"/>
              <a:defRPr/>
            </a:pPr>
            <a:r>
              <a:rPr lang="el-GR" sz="1400" dirty="0">
                <a:solidFill>
                  <a:schemeClr val="dk1"/>
                </a:solidFill>
                <a:latin typeface="Calibri"/>
                <a:ea typeface="Calibri"/>
                <a:cs typeface="Calibri"/>
              </a:rPr>
              <a:t>εξαγωγή τροφίμων για εμπορικούς σκοπούς αντί της τοπικής/αυτοδύναμης γεωργίας</a:t>
            </a:r>
          </a:p>
        </p:txBody>
      </p:sp>
      <p:sp>
        <p:nvSpPr>
          <p:cNvPr id="144" name="Google Shape;144;p6"/>
          <p:cNvSpPr txBox="1"/>
          <p:nvPr/>
        </p:nvSpPr>
        <p:spPr bwMode="auto">
          <a:xfrm>
            <a:off x="1737186" y="5820967"/>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latin typeface="Calibri"/>
                <a:ea typeface="Calibri"/>
                <a:cs typeface="Calibri"/>
              </a:rPr>
              <a:t>Πηγή</a:t>
            </a:r>
            <a:r>
              <a:rPr lang="en-US" sz="1150" dirty="0">
                <a:solidFill>
                  <a:srgbClr val="000000"/>
                </a:solidFill>
                <a:latin typeface="Calibri"/>
                <a:ea typeface="Calibri"/>
                <a:cs typeface="Calibri"/>
              </a:rPr>
              <a:t>: https://www.nord-sued-bruecken.de/foerderung/foerderprogramme/in-sdg.html</a:t>
            </a:r>
            <a:endParaRPr sz="1150" dirty="0">
              <a:solidFill>
                <a:srgbClr val="000000"/>
              </a:solidFill>
              <a:latin typeface="Calibri"/>
              <a:ea typeface="Calibri"/>
              <a:cs typeface="Calibri"/>
            </a:endParaRPr>
          </a:p>
        </p:txBody>
      </p:sp>
      <p:sp>
        <p:nvSpPr>
          <p:cNvPr id="145" name="Google Shape;145;p6"/>
          <p:cNvSpPr txBox="1"/>
          <p:nvPr/>
        </p:nvSpPr>
        <p:spPr bwMode="auto">
          <a:xfrm>
            <a:off x="2738866" y="2053259"/>
            <a:ext cx="4365246" cy="506292"/>
          </a:xfrm>
          <a:prstGeom prst="rect">
            <a:avLst/>
          </a:prstGeom>
          <a:noFill/>
          <a:ln>
            <a:noFill/>
          </a:ln>
        </p:spPr>
        <p:txBody>
          <a:bodyPr spcFirstLastPara="1" wrap="square" lIns="0" tIns="0" rIns="0" bIns="0" anchor="t" anchorCtr="0">
            <a:spAutoFit/>
          </a:bodyPr>
          <a:lstStyle/>
          <a:p>
            <a:pPr marL="0" marR="0" lvl="0" indent="0" algn="ctr">
              <a:lnSpc>
                <a:spcPct val="139991"/>
              </a:lnSpc>
              <a:spcBef>
                <a:spcPts val="0"/>
              </a:spcBef>
              <a:spcAft>
                <a:spcPts val="0"/>
              </a:spcAft>
              <a:buNone/>
              <a:defRPr/>
            </a:pPr>
            <a:r>
              <a:rPr lang="el-GR" sz="2350" dirty="0">
                <a:solidFill>
                  <a:srgbClr val="0C45A6"/>
                </a:solidFill>
                <a:latin typeface="Calibri"/>
                <a:ea typeface="Calibri"/>
                <a:cs typeface="Calibri"/>
              </a:rPr>
              <a:t>Προσδιορισμός του προβλήματος</a:t>
            </a:r>
          </a:p>
        </p:txBody>
      </p:sp>
      <p:cxnSp>
        <p:nvCxnSpPr>
          <p:cNvPr id="146" name="Google Shape;146;p6"/>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52" name="Google Shape;152;p7"/>
          <p:cNvPicPr/>
          <p:nvPr/>
        </p:nvPicPr>
        <p:blipFill>
          <a:blip r:embed="rId2">
            <a:alphaModFix/>
          </a:blip>
          <a:srcRect r="316" b="253"/>
          <a:stretch/>
        </p:blipFill>
        <p:spPr bwMode="auto">
          <a:xfrm>
            <a:off x="1655153" y="2280928"/>
            <a:ext cx="6903281" cy="4257530"/>
          </a:xfrm>
          <a:prstGeom prst="rect">
            <a:avLst/>
          </a:prstGeom>
          <a:noFill/>
          <a:ln>
            <a:noFill/>
          </a:ln>
        </p:spPr>
      </p:pic>
      <p:pic>
        <p:nvPicPr>
          <p:cNvPr id="153" name="Google Shape;153;p7"/>
          <p:cNvPicPr/>
          <p:nvPr/>
        </p:nvPicPr>
        <p:blipFill>
          <a:blip r:embed="rId3">
            <a:alphaModFix/>
          </a:blip>
          <a:srcRect r="430" b="430"/>
          <a:stretch/>
        </p:blipFill>
        <p:spPr bwMode="auto">
          <a:xfrm rot="-3732449">
            <a:off x="7580403" y="2510467"/>
            <a:ext cx="1956062" cy="2743200"/>
          </a:xfrm>
          <a:prstGeom prst="rect">
            <a:avLst/>
          </a:prstGeom>
          <a:noFill/>
          <a:ln>
            <a:noFill/>
          </a:ln>
        </p:spPr>
      </p:pic>
      <p:sp>
        <p:nvSpPr>
          <p:cNvPr id="154" name="Google Shape;154;p7"/>
          <p:cNvSpPr txBox="1"/>
          <p:nvPr/>
        </p:nvSpPr>
        <p:spPr bwMode="auto">
          <a:xfrm>
            <a:off x="2652815" y="700162"/>
            <a:ext cx="5551013" cy="531812"/>
          </a:xfrm>
          <a:prstGeom prst="rect">
            <a:avLst/>
          </a:prstGeom>
          <a:noFill/>
          <a:ln>
            <a:noFill/>
          </a:ln>
        </p:spPr>
        <p:txBody>
          <a:bodyPr spcFirstLastPara="1" wrap="square" lIns="0" tIns="0" rIns="0" bIns="0" anchor="t" anchorCtr="0">
            <a:spAutoFit/>
          </a:bodyPr>
          <a:lstStyle/>
          <a:p>
            <a:pPr marL="0" marR="0" lvl="0" indent="0" algn="ctr">
              <a:lnSpc>
                <a:spcPct val="107999"/>
              </a:lnSpc>
              <a:spcBef>
                <a:spcPts val="0"/>
              </a:spcBef>
              <a:spcAft>
                <a:spcPts val="0"/>
              </a:spcAft>
              <a:buNone/>
              <a:defRPr/>
            </a:pPr>
            <a:r>
              <a:rPr lang="el-GR" sz="3200" dirty="0">
                <a:solidFill>
                  <a:srgbClr val="0C45A6"/>
                </a:solidFill>
                <a:latin typeface="Calibri"/>
                <a:ea typeface="Calibri"/>
                <a:cs typeface="Calibri"/>
              </a:rPr>
              <a:t>Σχεδιασμός έργου (4)</a:t>
            </a:r>
            <a:endParaRPr lang="el-GR" sz="3200" dirty="0"/>
          </a:p>
        </p:txBody>
      </p:sp>
      <p:sp>
        <p:nvSpPr>
          <p:cNvPr id="155" name="Google Shape;155;p7"/>
          <p:cNvSpPr txBox="1"/>
          <p:nvPr/>
        </p:nvSpPr>
        <p:spPr bwMode="auto">
          <a:xfrm>
            <a:off x="2049731" y="1820156"/>
            <a:ext cx="7041262" cy="922368"/>
          </a:xfrm>
          <a:prstGeom prst="rect">
            <a:avLst/>
          </a:prstGeom>
          <a:noFill/>
          <a:ln>
            <a:noFill/>
          </a:ln>
        </p:spPr>
        <p:txBody>
          <a:bodyPr spcFirstLastPara="1" wrap="square" lIns="0" tIns="0" rIns="0" bIns="0" anchor="t" anchorCtr="0">
            <a:spAutoFit/>
          </a:bodyPr>
          <a:lstStyle/>
          <a:p>
            <a:pPr marL="0" marR="0" lvl="0" indent="0" algn="l">
              <a:lnSpc>
                <a:spcPct val="108003"/>
              </a:lnSpc>
              <a:spcBef>
                <a:spcPts val="0"/>
              </a:spcBef>
              <a:spcAft>
                <a:spcPts val="0"/>
              </a:spcAft>
              <a:buNone/>
              <a:defRPr/>
            </a:pPr>
            <a:r>
              <a:rPr lang="el-GR" sz="1850" dirty="0">
                <a:solidFill>
                  <a:srgbClr val="000000"/>
                </a:solidFill>
                <a:latin typeface="Calibri"/>
                <a:ea typeface="Calibri"/>
                <a:cs typeface="Calibri"/>
              </a:rPr>
              <a:t>Το επόμενο κρίσιμο βήμα θα είναι η αποκάλυψη των συσχετίσεων μεταξύ των προβλημάτων!</a:t>
            </a:r>
          </a:p>
          <a:p>
            <a:pPr marL="0" marR="0" lvl="0" indent="0" algn="l">
              <a:lnSpc>
                <a:spcPct val="108003"/>
              </a:lnSpc>
              <a:spcBef>
                <a:spcPts val="0"/>
              </a:spcBef>
              <a:spcAft>
                <a:spcPts val="0"/>
              </a:spcAft>
              <a:buNone/>
              <a:defRPr/>
            </a:pPr>
            <a:r>
              <a:rPr lang="el-GR" sz="1850" dirty="0">
                <a:solidFill>
                  <a:srgbClr val="000000"/>
                </a:solidFill>
                <a:latin typeface="Calibri"/>
                <a:ea typeface="Calibri"/>
                <a:cs typeface="Calibri"/>
              </a:rPr>
              <a:t>Παράδειγμα:</a:t>
            </a:r>
          </a:p>
        </p:txBody>
      </p:sp>
      <p:sp>
        <p:nvSpPr>
          <p:cNvPr id="156" name="Google Shape;156;p7"/>
          <p:cNvSpPr txBox="1"/>
          <p:nvPr/>
        </p:nvSpPr>
        <p:spPr bwMode="auto">
          <a:xfrm>
            <a:off x="6096000" y="5315374"/>
            <a:ext cx="5714023" cy="301621"/>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l-GR" sz="1400" dirty="0">
                <a:solidFill>
                  <a:srgbClr val="000000"/>
                </a:solidFill>
                <a:latin typeface="Montserrat"/>
                <a:ea typeface="Montserrat"/>
                <a:cs typeface="Montserrat"/>
              </a:rPr>
              <a:t>Αιτία</a:t>
            </a:r>
            <a:endParaRPr dirty="0"/>
          </a:p>
        </p:txBody>
      </p:sp>
      <p:sp>
        <p:nvSpPr>
          <p:cNvPr id="157" name="Google Shape;157;p7"/>
          <p:cNvSpPr txBox="1"/>
          <p:nvPr/>
        </p:nvSpPr>
        <p:spPr bwMode="auto">
          <a:xfrm>
            <a:off x="3776784" y="3887264"/>
            <a:ext cx="6837909" cy="301621"/>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l-GR" dirty="0"/>
              <a:t>Αποτέλεσμα</a:t>
            </a:r>
            <a:endParaRPr dirty="0">
              <a:latin typeface="Montserrat"/>
            </a:endParaRPr>
          </a:p>
        </p:txBody>
      </p:sp>
      <p:sp>
        <p:nvSpPr>
          <p:cNvPr id="158" name="Google Shape;158;p7"/>
          <p:cNvSpPr txBox="1"/>
          <p:nvPr/>
        </p:nvSpPr>
        <p:spPr bwMode="auto">
          <a:xfrm>
            <a:off x="6309155" y="6273226"/>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159" name="Google Shape;159;p7"/>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60" name="Google Shape;160;p7"/>
          <p:cNvPicPr/>
          <p:nvPr/>
        </p:nvPicPr>
        <p:blipFill>
          <a:blip r:embed="rId4">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65" name="Google Shape;165;p8"/>
          <p:cNvPicPr/>
          <p:nvPr/>
        </p:nvPicPr>
        <p:blipFill>
          <a:blip r:embed="rId2">
            <a:alphaModFix/>
          </a:blip>
          <a:srcRect t="3768" r="308" b="236"/>
          <a:stretch/>
        </p:blipFill>
        <p:spPr bwMode="auto">
          <a:xfrm>
            <a:off x="1721349" y="2379367"/>
            <a:ext cx="6678881" cy="3963900"/>
          </a:xfrm>
          <a:prstGeom prst="rect">
            <a:avLst/>
          </a:prstGeom>
          <a:noFill/>
          <a:ln>
            <a:noFill/>
          </a:ln>
        </p:spPr>
      </p:pic>
      <p:pic>
        <p:nvPicPr>
          <p:cNvPr id="166" name="Google Shape;166;p8"/>
          <p:cNvPicPr/>
          <p:nvPr/>
        </p:nvPicPr>
        <p:blipFill>
          <a:blip r:embed="rId3">
            <a:alphaModFix/>
          </a:blip>
          <a:srcRect r="799" b="760"/>
          <a:stretch/>
        </p:blipFill>
        <p:spPr bwMode="auto">
          <a:xfrm rot="-5400000">
            <a:off x="8647528" y="4085220"/>
            <a:ext cx="2276966" cy="646898"/>
          </a:xfrm>
          <a:prstGeom prst="rect">
            <a:avLst/>
          </a:prstGeom>
          <a:noFill/>
          <a:ln>
            <a:noFill/>
          </a:ln>
        </p:spPr>
      </p:pic>
      <p:sp>
        <p:nvSpPr>
          <p:cNvPr id="167" name="Google Shape;167;p8"/>
          <p:cNvSpPr txBox="1"/>
          <p:nvPr/>
        </p:nvSpPr>
        <p:spPr bwMode="auto">
          <a:xfrm>
            <a:off x="2389763" y="1652315"/>
            <a:ext cx="7072799" cy="614912"/>
          </a:xfrm>
          <a:prstGeom prst="rect">
            <a:avLst/>
          </a:prstGeom>
          <a:noFill/>
          <a:ln>
            <a:noFill/>
          </a:ln>
        </p:spPr>
        <p:txBody>
          <a:bodyPr spcFirstLastPara="1" wrap="square" lIns="0" tIns="0" rIns="0" bIns="0" anchor="t" anchorCtr="0">
            <a:spAutoFit/>
          </a:bodyPr>
          <a:lstStyle/>
          <a:p>
            <a:pPr marL="0" marR="0" lvl="0" indent="0" algn="l">
              <a:lnSpc>
                <a:spcPct val="108003"/>
              </a:lnSpc>
              <a:spcBef>
                <a:spcPts val="0"/>
              </a:spcBef>
              <a:spcAft>
                <a:spcPts val="0"/>
              </a:spcAft>
              <a:buNone/>
              <a:defRPr/>
            </a:pPr>
            <a:r>
              <a:rPr lang="el-GR" sz="1850" dirty="0">
                <a:solidFill>
                  <a:srgbClr val="000000"/>
                </a:solidFill>
                <a:latin typeface="Calibri"/>
                <a:ea typeface="Calibri"/>
                <a:cs typeface="Calibri"/>
              </a:rPr>
              <a:t>Μετατροπή του προβλήματος σε θετικά επιτεύγματα μέσω της δημιουργίας μιας σχέσης σκοπού/μέσου</a:t>
            </a:r>
          </a:p>
        </p:txBody>
      </p:sp>
      <p:sp>
        <p:nvSpPr>
          <p:cNvPr id="168" name="Google Shape;168;p8"/>
          <p:cNvSpPr txBox="1"/>
          <p:nvPr/>
        </p:nvSpPr>
        <p:spPr bwMode="auto">
          <a:xfrm>
            <a:off x="2652815" y="700162"/>
            <a:ext cx="5551013" cy="531812"/>
          </a:xfrm>
          <a:prstGeom prst="rect">
            <a:avLst/>
          </a:prstGeom>
          <a:noFill/>
          <a:ln>
            <a:noFill/>
          </a:ln>
        </p:spPr>
        <p:txBody>
          <a:bodyPr spcFirstLastPara="1" wrap="square" lIns="0" tIns="0" rIns="0" bIns="0" anchor="t" anchorCtr="0">
            <a:spAutoFit/>
          </a:bodyPr>
          <a:lstStyle/>
          <a:p>
            <a:pPr marL="0" marR="0" lvl="0" indent="0" algn="ctr">
              <a:lnSpc>
                <a:spcPct val="107999"/>
              </a:lnSpc>
              <a:spcBef>
                <a:spcPts val="0"/>
              </a:spcBef>
              <a:spcAft>
                <a:spcPts val="0"/>
              </a:spcAft>
              <a:buNone/>
              <a:defRPr/>
            </a:pPr>
            <a:r>
              <a:rPr lang="el-GR" sz="3200" dirty="0">
                <a:solidFill>
                  <a:srgbClr val="0C45A6"/>
                </a:solidFill>
                <a:latin typeface="Calibri"/>
                <a:ea typeface="Calibri"/>
                <a:cs typeface="Calibri"/>
              </a:rPr>
              <a:t>Σχεδιασμός έργου (5)</a:t>
            </a:r>
            <a:endParaRPr lang="el-GR" sz="3200" dirty="0"/>
          </a:p>
        </p:txBody>
      </p:sp>
      <p:sp>
        <p:nvSpPr>
          <p:cNvPr id="169" name="Google Shape;169;p8"/>
          <p:cNvSpPr txBox="1"/>
          <p:nvPr/>
        </p:nvSpPr>
        <p:spPr bwMode="auto">
          <a:xfrm>
            <a:off x="8648495" y="5261402"/>
            <a:ext cx="646898" cy="301621"/>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l-GR" sz="1400" b="1" dirty="0">
                <a:solidFill>
                  <a:srgbClr val="0C45A6"/>
                </a:solidFill>
                <a:latin typeface="Montserrat"/>
                <a:ea typeface="Montserrat"/>
                <a:cs typeface="Montserrat"/>
              </a:rPr>
              <a:t>Μέσα</a:t>
            </a:r>
          </a:p>
        </p:txBody>
      </p:sp>
      <p:sp>
        <p:nvSpPr>
          <p:cNvPr id="170" name="Google Shape;170;p8"/>
          <p:cNvSpPr txBox="1"/>
          <p:nvPr/>
        </p:nvSpPr>
        <p:spPr bwMode="auto">
          <a:xfrm>
            <a:off x="8184106" y="3278188"/>
            <a:ext cx="1401317" cy="301621"/>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l-GR" sz="1400" b="1" dirty="0">
                <a:solidFill>
                  <a:srgbClr val="0C45A6"/>
                </a:solidFill>
                <a:latin typeface="Montserrat"/>
                <a:ea typeface="Montserrat"/>
                <a:cs typeface="Montserrat"/>
              </a:rPr>
              <a:t>Σκοπός/στόχος</a:t>
            </a:r>
          </a:p>
        </p:txBody>
      </p:sp>
      <p:sp>
        <p:nvSpPr>
          <p:cNvPr id="171" name="Google Shape;171;p8"/>
          <p:cNvSpPr txBox="1"/>
          <p:nvPr/>
        </p:nvSpPr>
        <p:spPr bwMode="auto">
          <a:xfrm>
            <a:off x="6895476" y="6289700"/>
            <a:ext cx="2758199"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Arial"/>
                <a:ea typeface="Arial"/>
                <a:cs typeface="Arial"/>
              </a:rPr>
              <a:t>Πηγή</a:t>
            </a:r>
            <a:r>
              <a:rPr lang="en-US" sz="1150" dirty="0">
                <a:solidFill>
                  <a:srgbClr val="000000"/>
                </a:solidFill>
                <a:latin typeface="Arial"/>
                <a:ea typeface="Arial"/>
                <a:cs typeface="Arial"/>
              </a:rPr>
              <a:t>: https://www.nord-sued-bruecken.de/foerderung/foerderprogramme/in-sdg.html</a:t>
            </a:r>
            <a:endParaRPr sz="1150" dirty="0">
              <a:solidFill>
                <a:srgbClr val="000000"/>
              </a:solidFill>
              <a:latin typeface="Arial"/>
              <a:ea typeface="Arial"/>
              <a:cs typeface="Arial"/>
            </a:endParaRPr>
          </a:p>
        </p:txBody>
      </p:sp>
      <p:cxnSp>
        <p:nvCxnSpPr>
          <p:cNvPr id="172" name="Google Shape;172;p8"/>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73" name="Google Shape;173;p8"/>
          <p:cNvPicPr/>
          <p:nvPr/>
        </p:nvPicPr>
        <p:blipFill>
          <a:blip r:embed="rId4">
            <a:alphaModFix/>
          </a:blip>
          <a:srcRect/>
          <a:stretch/>
        </p:blipFill>
        <p:spPr bwMode="auto">
          <a:xfrm>
            <a:off x="9144000" y="5229225"/>
            <a:ext cx="3048000" cy="1628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84" name="Google Shape;184;p9"/>
          <p:cNvPicPr/>
          <p:nvPr/>
        </p:nvPicPr>
        <p:blipFill>
          <a:blip r:embed="rId2">
            <a:alphaModFix/>
          </a:blip>
          <a:srcRect/>
          <a:stretch/>
        </p:blipFill>
        <p:spPr bwMode="auto">
          <a:xfrm>
            <a:off x="9144000" y="5229225"/>
            <a:ext cx="3048000" cy="1628775"/>
          </a:xfrm>
          <a:prstGeom prst="rect">
            <a:avLst/>
          </a:prstGeom>
          <a:noFill/>
          <a:ln>
            <a:noFill/>
          </a:ln>
        </p:spPr>
      </p:pic>
      <p:sp>
        <p:nvSpPr>
          <p:cNvPr id="178" name="Google Shape;178;p9"/>
          <p:cNvSpPr txBox="1"/>
          <p:nvPr/>
        </p:nvSpPr>
        <p:spPr bwMode="auto">
          <a:xfrm>
            <a:off x="4111668" y="1562584"/>
            <a:ext cx="2238524" cy="315792"/>
          </a:xfrm>
          <a:prstGeom prst="rect">
            <a:avLst/>
          </a:prstGeom>
          <a:noFill/>
          <a:ln>
            <a:noFill/>
          </a:ln>
        </p:spPr>
        <p:txBody>
          <a:bodyPr spcFirstLastPara="1" wrap="square" lIns="0" tIns="0" rIns="0" bIns="0" anchor="t" anchorCtr="0">
            <a:spAutoFit/>
          </a:bodyPr>
          <a:lstStyle/>
          <a:p>
            <a:pPr marL="0" marR="0" lvl="0" indent="0" algn="l">
              <a:lnSpc>
                <a:spcPct val="108000"/>
              </a:lnSpc>
              <a:spcBef>
                <a:spcPts val="0"/>
              </a:spcBef>
              <a:spcAft>
                <a:spcPts val="0"/>
              </a:spcAft>
              <a:buNone/>
              <a:defRPr/>
            </a:pPr>
            <a:r>
              <a:rPr lang="el-GR" sz="1900" dirty="0">
                <a:solidFill>
                  <a:srgbClr val="000000"/>
                </a:solidFill>
                <a:latin typeface="Calibri"/>
                <a:ea typeface="Calibri"/>
                <a:cs typeface="Calibri"/>
              </a:rPr>
              <a:t>Στρατηγική ανάλυση</a:t>
            </a:r>
          </a:p>
        </p:txBody>
      </p:sp>
      <p:sp>
        <p:nvSpPr>
          <p:cNvPr id="179" name="Google Shape;179;p9"/>
          <p:cNvSpPr txBox="1"/>
          <p:nvPr/>
        </p:nvSpPr>
        <p:spPr bwMode="auto">
          <a:xfrm>
            <a:off x="2652815" y="700162"/>
            <a:ext cx="5551013" cy="531812"/>
          </a:xfrm>
          <a:prstGeom prst="rect">
            <a:avLst/>
          </a:prstGeom>
          <a:noFill/>
          <a:ln>
            <a:noFill/>
          </a:ln>
        </p:spPr>
        <p:txBody>
          <a:bodyPr spcFirstLastPara="1" wrap="square" lIns="0" tIns="0" rIns="0" bIns="0" anchor="t" anchorCtr="0">
            <a:spAutoFit/>
          </a:bodyPr>
          <a:lstStyle/>
          <a:p>
            <a:pPr marL="0" marR="0" lvl="0" indent="0" algn="ctr">
              <a:lnSpc>
                <a:spcPct val="107999"/>
              </a:lnSpc>
              <a:spcBef>
                <a:spcPts val="0"/>
              </a:spcBef>
              <a:spcAft>
                <a:spcPts val="0"/>
              </a:spcAft>
              <a:buNone/>
              <a:defRPr/>
            </a:pPr>
            <a:r>
              <a:rPr lang="el-GR" sz="3200" dirty="0">
                <a:solidFill>
                  <a:srgbClr val="0C45A6"/>
                </a:solidFill>
                <a:latin typeface="Calibri"/>
                <a:ea typeface="Calibri"/>
                <a:cs typeface="Calibri"/>
              </a:rPr>
              <a:t>Σχεδιασμός έργου (6)</a:t>
            </a:r>
            <a:endParaRPr lang="el-GR" sz="3200" dirty="0"/>
          </a:p>
        </p:txBody>
      </p:sp>
      <p:sp>
        <p:nvSpPr>
          <p:cNvPr id="180" name="Google Shape;180;p9"/>
          <p:cNvSpPr txBox="1"/>
          <p:nvPr/>
        </p:nvSpPr>
        <p:spPr bwMode="auto">
          <a:xfrm>
            <a:off x="1945986" y="2002152"/>
            <a:ext cx="4331365" cy="2412968"/>
          </a:xfrm>
          <a:prstGeom prst="rect">
            <a:avLst/>
          </a:prstGeom>
          <a:noFill/>
          <a:ln>
            <a:noFill/>
          </a:ln>
        </p:spPr>
        <p:txBody>
          <a:bodyPr spcFirstLastPara="1" wrap="square" lIns="0" tIns="0" rIns="0" bIns="0" anchor="t" anchorCtr="0">
            <a:spAutoFit/>
          </a:bodyPr>
          <a:lstStyle/>
          <a:p>
            <a:pPr marL="0" marR="0" lvl="0" indent="0" algn="just">
              <a:lnSpc>
                <a:spcPct val="139957"/>
              </a:lnSpc>
              <a:spcBef>
                <a:spcPts val="0"/>
              </a:spcBef>
              <a:spcAft>
                <a:spcPts val="0"/>
              </a:spcAft>
              <a:buNone/>
              <a:defRPr/>
            </a:pPr>
            <a:r>
              <a:rPr lang="el-GR" dirty="0">
                <a:solidFill>
                  <a:srgbClr val="000000"/>
                </a:solidFill>
                <a:latin typeface="Calibri"/>
                <a:ea typeface="Calibri"/>
                <a:cs typeface="Calibri"/>
              </a:rPr>
              <a:t>Στοχεύει σε:</a:t>
            </a:r>
          </a:p>
          <a:p>
            <a:pPr marL="285750" marR="0" lvl="0" indent="-285750" algn="just">
              <a:lnSpc>
                <a:spcPct val="139957"/>
              </a:lnSpc>
              <a:spcBef>
                <a:spcPts val="0"/>
              </a:spcBef>
              <a:spcAft>
                <a:spcPts val="0"/>
              </a:spcAft>
              <a:buFont typeface="Arial" panose="020B0604020202020204" pitchFamily="34" charset="0"/>
              <a:buChar char="•"/>
              <a:defRPr/>
            </a:pPr>
            <a:r>
              <a:rPr lang="el-GR" dirty="0">
                <a:solidFill>
                  <a:srgbClr val="000000"/>
                </a:solidFill>
                <a:latin typeface="Calibri"/>
                <a:ea typeface="Calibri"/>
                <a:cs typeface="Calibri"/>
              </a:rPr>
              <a:t>Ανάλυση εναλλακτικών λύσεων που θα μπορούσαν να συμβάλουν στην επίτευξη του στόχου</a:t>
            </a:r>
          </a:p>
          <a:p>
            <a:pPr marL="285750" marR="0" lvl="0" indent="-285750" algn="just">
              <a:lnSpc>
                <a:spcPct val="139957"/>
              </a:lnSpc>
              <a:spcBef>
                <a:spcPts val="0"/>
              </a:spcBef>
              <a:spcAft>
                <a:spcPts val="0"/>
              </a:spcAft>
              <a:buFont typeface="Arial" panose="020B0604020202020204" pitchFamily="34" charset="0"/>
              <a:buChar char="•"/>
              <a:defRPr/>
            </a:pPr>
            <a:r>
              <a:rPr lang="el-GR" dirty="0">
                <a:solidFill>
                  <a:srgbClr val="000000"/>
                </a:solidFill>
                <a:latin typeface="Calibri"/>
                <a:ea typeface="Calibri"/>
                <a:cs typeface="Calibri"/>
              </a:rPr>
              <a:t>Αξιολόγηση των αντίστοιχων πλεονεκτημάτων των προσεγγίσεων</a:t>
            </a:r>
          </a:p>
          <a:p>
            <a:pPr marL="285750" marR="0" lvl="0" indent="-285750" algn="just">
              <a:lnSpc>
                <a:spcPct val="139957"/>
              </a:lnSpc>
              <a:spcBef>
                <a:spcPts val="0"/>
              </a:spcBef>
              <a:spcAft>
                <a:spcPts val="0"/>
              </a:spcAft>
              <a:buFont typeface="Arial" panose="020B0604020202020204" pitchFamily="34" charset="0"/>
              <a:buChar char="•"/>
              <a:defRPr/>
            </a:pPr>
            <a:r>
              <a:rPr lang="el-GR" dirty="0">
                <a:solidFill>
                  <a:srgbClr val="000000"/>
                </a:solidFill>
                <a:latin typeface="Calibri"/>
                <a:ea typeface="Calibri"/>
                <a:cs typeface="Calibri"/>
              </a:rPr>
              <a:t>Επιλογή της καλύτερης στρατηγικής βάσει κριτηρίων. Αυτά συμφωνούνται από τους εκπροσώπους των άμεσα εμπλεκόμενων φορέων.</a:t>
            </a:r>
          </a:p>
        </p:txBody>
      </p:sp>
      <p:sp>
        <p:nvSpPr>
          <p:cNvPr id="181" name="Google Shape;181;p9"/>
          <p:cNvSpPr txBox="1"/>
          <p:nvPr/>
        </p:nvSpPr>
        <p:spPr bwMode="auto">
          <a:xfrm>
            <a:off x="6888088" y="2002152"/>
            <a:ext cx="4331400" cy="3921073"/>
          </a:xfrm>
          <a:prstGeom prst="rect">
            <a:avLst/>
          </a:prstGeom>
          <a:noFill/>
          <a:ln>
            <a:noFill/>
          </a:ln>
        </p:spPr>
        <p:txBody>
          <a:bodyPr spcFirstLastPara="1" wrap="square" lIns="0" tIns="0" rIns="0" bIns="0" anchor="t" anchorCtr="0">
            <a:spAutoFit/>
          </a:bodyPr>
          <a:lstStyle>
            <a:defPPr marR="0" lvl="0" algn="l">
              <a:lnSpc>
                <a:spcPct val="100000"/>
              </a:lnSpc>
              <a:spcBef>
                <a:spcPts val="0"/>
              </a:spcBef>
              <a:spcAft>
                <a:spcPts val="0"/>
              </a:spcAft>
            </a:defPPr>
            <a:lvl1pPr marL="0" indent="0">
              <a:lnSpc>
                <a:spcPct val="140021"/>
              </a:lnSpc>
              <a:buNone/>
              <a:defRPr sz="1850">
                <a:latin typeface="Calibri"/>
                <a:ea typeface="Calibri"/>
                <a:cs typeface="Calibri"/>
              </a:defRPr>
            </a:lvl1pPr>
          </a:lstStyle>
          <a:p>
            <a:r>
              <a:rPr lang="el-GR" sz="1400" dirty="0"/>
              <a:t>Μερικά πιθανά κριτήρια</a:t>
            </a:r>
          </a:p>
          <a:p>
            <a:pPr marL="285750" indent="-285750">
              <a:buFont typeface="Arial" panose="020B0604020202020204" pitchFamily="34" charset="0"/>
              <a:buChar char="•"/>
            </a:pPr>
            <a:r>
              <a:rPr lang="el-GR" sz="1400" dirty="0"/>
              <a:t>Ο κατεπείγων χαρακτήρας της κατάστασης</a:t>
            </a:r>
          </a:p>
          <a:p>
            <a:pPr marL="285750" indent="-285750">
              <a:buFont typeface="Arial" panose="020B0604020202020204" pitchFamily="34" charset="0"/>
              <a:buChar char="•"/>
            </a:pPr>
            <a:r>
              <a:rPr lang="el-GR" sz="1400" dirty="0"/>
              <a:t>Συνάφεια με την ομάδα-στόχο</a:t>
            </a:r>
          </a:p>
          <a:p>
            <a:pPr marL="285750" indent="-285750">
              <a:buFont typeface="Arial" panose="020B0604020202020204" pitchFamily="34" charset="0"/>
              <a:buChar char="•"/>
            </a:pPr>
            <a:r>
              <a:rPr lang="el-GR" sz="1400" dirty="0"/>
              <a:t>Κοινωνικές πτυχές</a:t>
            </a:r>
          </a:p>
          <a:p>
            <a:pPr marL="285750" indent="-285750">
              <a:buFont typeface="Arial" panose="020B0604020202020204" pitchFamily="34" charset="0"/>
              <a:buChar char="•"/>
            </a:pPr>
            <a:r>
              <a:rPr lang="el-GR" sz="1400" dirty="0"/>
              <a:t>Υπάρχουσες γνώσεις και δυνατότητες (όσον αφορά την ομάδα-στόχο)</a:t>
            </a:r>
          </a:p>
          <a:p>
            <a:pPr marL="285750" indent="-285750">
              <a:buFont typeface="Arial" panose="020B0604020202020204" pitchFamily="34" charset="0"/>
              <a:buChar char="•"/>
            </a:pPr>
            <a:r>
              <a:rPr lang="el-GR" sz="1400" dirty="0"/>
              <a:t>Υπάρχοντες οικονομικοί πόροι και εμπειρογνωμοσύνη κ.λπ.</a:t>
            </a:r>
          </a:p>
          <a:p>
            <a:pPr marL="285750" indent="-285750">
              <a:buFont typeface="Arial" panose="020B0604020202020204" pitchFamily="34" charset="0"/>
              <a:buChar char="•"/>
            </a:pPr>
            <a:r>
              <a:rPr lang="el-GR" sz="1400" dirty="0"/>
              <a:t>Συμπληρώνει άλλα έργα</a:t>
            </a:r>
          </a:p>
          <a:p>
            <a:pPr marL="285750" indent="-285750">
              <a:buFont typeface="Arial" panose="020B0604020202020204" pitchFamily="34" charset="0"/>
              <a:buChar char="•"/>
            </a:pPr>
            <a:r>
              <a:rPr lang="el-GR" sz="1400" dirty="0"/>
              <a:t>Προσθέτει στις σημερινές προκλήσεις ή συμβάλλει στη μείωση των ανισοτήτων (π.χ. ισότητα των φύλων)</a:t>
            </a:r>
          </a:p>
          <a:p>
            <a:pPr marL="285750" indent="-285750">
              <a:buFont typeface="Arial" panose="020B0604020202020204" pitchFamily="34" charset="0"/>
              <a:buChar char="•"/>
            </a:pPr>
            <a:r>
              <a:rPr lang="el-GR" sz="1400" dirty="0"/>
              <a:t>Συνάφεια με τις χώρες εταίρους, την ΕΕ ή άλλους διεθνείς φορείς </a:t>
            </a:r>
          </a:p>
        </p:txBody>
      </p:sp>
      <p:sp>
        <p:nvSpPr>
          <p:cNvPr id="182" name="Google Shape;182;p9"/>
          <p:cNvSpPr txBox="1"/>
          <p:nvPr/>
        </p:nvSpPr>
        <p:spPr bwMode="auto">
          <a:xfrm>
            <a:off x="602876" y="5843375"/>
            <a:ext cx="27057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l-GR" sz="1150" dirty="0">
                <a:solidFill>
                  <a:srgbClr val="000000"/>
                </a:solidFill>
                <a:latin typeface="Calibri"/>
                <a:ea typeface="Calibri"/>
                <a:cs typeface="Calibri"/>
              </a:rPr>
              <a:t>Πηγή</a:t>
            </a:r>
            <a:r>
              <a:rPr lang="en-US" sz="1150" dirty="0">
                <a:solidFill>
                  <a:srgbClr val="000000"/>
                </a:solidFill>
                <a:latin typeface="Calibri"/>
                <a:ea typeface="Calibri"/>
                <a:cs typeface="Calibri"/>
              </a:rPr>
              <a:t>: https://www.nord-sued-bruecken.de/foerderung/foerderprogramme/in-sdg.html</a:t>
            </a:r>
            <a:endParaRPr sz="1150" dirty="0">
              <a:solidFill>
                <a:srgbClr val="000000"/>
              </a:solidFill>
              <a:latin typeface="Calibri"/>
              <a:ea typeface="Calibri"/>
              <a:cs typeface="Calibri"/>
            </a:endParaRPr>
          </a:p>
        </p:txBody>
      </p:sp>
      <p:cxnSp>
        <p:nvCxnSpPr>
          <p:cNvPr id="183" name="Google Shape;183;p9"/>
          <p:cNvCxnSpPr>
            <a:cxnSpLocks/>
          </p:cNvCxnSpPr>
          <p:nvPr/>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3813</Words>
  <Application>Microsoft Office PowerPoint</Application>
  <PresentationFormat>Widescreen</PresentationFormat>
  <Paragraphs>359</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WR_Korean</vt:lpstr>
      <vt:lpstr>Montserrat</vt:lpstr>
      <vt:lpstr>Montserrat SemiBold</vt:lpstr>
      <vt:lpstr>Arial</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Daryna Sterina</dc:creator>
  <cp:keywords/>
  <dc:description/>
  <cp:lastModifiedBy>Despina Syrri</cp:lastModifiedBy>
  <cp:revision>5</cp:revision>
  <dcterms:created xsi:type="dcterms:W3CDTF">2022-10-25T09:22:43Z</dcterms:created>
  <dcterms:modified xsi:type="dcterms:W3CDTF">2022-11-28T12:52:13Z</dcterms:modified>
  <cp:category/>
  <dc:identifier/>
  <cp:contentStatus/>
  <dc:language/>
  <cp:version/>
</cp:coreProperties>
</file>