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12192000" cy="6858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ontserrat" panose="00000500000000000000" pitchFamily="2" charset="0"/>
      <p:regular r:id="rId44"/>
      <p:bold r:id="rId45"/>
      <p:italic r:id="rId46"/>
      <p:boldItalic r:id="rId47"/>
    </p:embeddedFont>
    <p:embeddedFont>
      <p:font typeface="Montserrat SemiBold" panose="00000700000000000000" pitchFamily="2" charset="0"/>
      <p:bold r:id="rId48"/>
      <p:boldItalic r:id="rId49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la Tafili" userId="956ac123cc27e77e" providerId="LiveId" clId="{3B444E04-D4C8-472E-B54D-1A8FC678FDDE}"/>
    <pc:docChg chg="modSld">
      <pc:chgData name="Sonila Tafili" userId="956ac123cc27e77e" providerId="LiveId" clId="{3B444E04-D4C8-472E-B54D-1A8FC678FDDE}" dt="2022-11-30T14:01:15.533" v="7" actId="1076"/>
      <pc:docMkLst>
        <pc:docMk/>
      </pc:docMkLst>
      <pc:sldChg chg="modSp mod">
        <pc:chgData name="Sonila Tafili" userId="956ac123cc27e77e" providerId="LiveId" clId="{3B444E04-D4C8-472E-B54D-1A8FC678FDDE}" dt="2022-11-30T14:00:17.735" v="0" actId="14100"/>
        <pc:sldMkLst>
          <pc:docMk/>
          <pc:sldMk cId="0" sldId="261"/>
        </pc:sldMkLst>
        <pc:spChg chg="mod">
          <ac:chgData name="Sonila Tafili" userId="956ac123cc27e77e" providerId="LiveId" clId="{3B444E04-D4C8-472E-B54D-1A8FC678FDDE}" dt="2022-11-30T14:00:17.735" v="0" actId="14100"/>
          <ac:spMkLst>
            <pc:docMk/>
            <pc:sldMk cId="0" sldId="261"/>
            <ac:spMk id="145" creationId="{00000000-0000-0000-0000-000000000000}"/>
          </ac:spMkLst>
        </pc:spChg>
      </pc:sldChg>
      <pc:sldChg chg="modSp mod">
        <pc:chgData name="Sonila Tafili" userId="956ac123cc27e77e" providerId="LiveId" clId="{3B444E04-D4C8-472E-B54D-1A8FC678FDDE}" dt="2022-11-30T14:00:31.197" v="2" actId="14100"/>
        <pc:sldMkLst>
          <pc:docMk/>
          <pc:sldMk cId="0" sldId="265"/>
        </pc:sldMkLst>
        <pc:spChg chg="mod">
          <ac:chgData name="Sonila Tafili" userId="956ac123cc27e77e" providerId="LiveId" clId="{3B444E04-D4C8-472E-B54D-1A8FC678FDDE}" dt="2022-11-30T14:00:31.197" v="2" actId="14100"/>
          <ac:spMkLst>
            <pc:docMk/>
            <pc:sldMk cId="0" sldId="265"/>
            <ac:spMk id="190" creationId="{00000000-0000-0000-0000-000000000000}"/>
          </ac:spMkLst>
        </pc:spChg>
      </pc:sldChg>
      <pc:sldChg chg="modSp mod">
        <pc:chgData name="Sonila Tafili" userId="956ac123cc27e77e" providerId="LiveId" clId="{3B444E04-D4C8-472E-B54D-1A8FC678FDDE}" dt="2022-11-30T14:00:42.427" v="3" actId="14100"/>
        <pc:sldMkLst>
          <pc:docMk/>
          <pc:sldMk cId="0" sldId="270"/>
        </pc:sldMkLst>
        <pc:spChg chg="mod">
          <ac:chgData name="Sonila Tafili" userId="956ac123cc27e77e" providerId="LiveId" clId="{3B444E04-D4C8-472E-B54D-1A8FC678FDDE}" dt="2022-11-30T14:00:42.427" v="3" actId="14100"/>
          <ac:spMkLst>
            <pc:docMk/>
            <pc:sldMk cId="0" sldId="270"/>
            <ac:spMk id="249" creationId="{00000000-0000-0000-0000-000000000000}"/>
          </ac:spMkLst>
        </pc:spChg>
      </pc:sldChg>
      <pc:sldChg chg="modSp mod">
        <pc:chgData name="Sonila Tafili" userId="956ac123cc27e77e" providerId="LiveId" clId="{3B444E04-D4C8-472E-B54D-1A8FC678FDDE}" dt="2022-11-30T14:01:01.311" v="4" actId="14100"/>
        <pc:sldMkLst>
          <pc:docMk/>
          <pc:sldMk cId="0" sldId="276"/>
        </pc:sldMkLst>
        <pc:spChg chg="mod">
          <ac:chgData name="Sonila Tafili" userId="956ac123cc27e77e" providerId="LiveId" clId="{3B444E04-D4C8-472E-B54D-1A8FC678FDDE}" dt="2022-11-30T14:01:01.311" v="4" actId="14100"/>
          <ac:spMkLst>
            <pc:docMk/>
            <pc:sldMk cId="0" sldId="276"/>
            <ac:spMk id="342" creationId="{00000000-0000-0000-0000-000000000000}"/>
          </ac:spMkLst>
        </pc:spChg>
      </pc:sldChg>
      <pc:sldChg chg="modSp mod">
        <pc:chgData name="Sonila Tafili" userId="956ac123cc27e77e" providerId="LiveId" clId="{3B444E04-D4C8-472E-B54D-1A8FC678FDDE}" dt="2022-11-30T14:01:15.533" v="7" actId="1076"/>
        <pc:sldMkLst>
          <pc:docMk/>
          <pc:sldMk cId="0" sldId="278"/>
        </pc:sldMkLst>
        <pc:spChg chg="mod">
          <ac:chgData name="Sonila Tafili" userId="956ac123cc27e77e" providerId="LiveId" clId="{3B444E04-D4C8-472E-B54D-1A8FC678FDDE}" dt="2022-11-30T14:01:15.533" v="7" actId="1076"/>
          <ac:spMkLst>
            <pc:docMk/>
            <pc:sldMk cId="0" sldId="278"/>
            <ac:spMk id="36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Leer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oogle Shape;12;p4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 und vertikaler Text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Google Shape;69;p49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Vertikaler Titel und Text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Google Shape;75;p50"/>
          <p:cNvSpPr txBox="1">
            <a:spLocks noGrp="1"/>
          </p:cNvSpPr>
          <p:nvPr>
            <p:ph type="title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foli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41"/>
          <p:cNvSpPr txBox="1"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 und Inhalt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Abschnitts- überschrift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ei Inhalte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p44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Vergleich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Nur Titel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46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halt mit Überschrift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ld mit Überschrift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Google Shape;62;p48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48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8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3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3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3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 bwMode="auto">
          <a:xfrm>
            <a:off x="1900925" y="115175"/>
            <a:ext cx="4152718" cy="6851904"/>
          </a:xfrm>
          <a:custGeom>
            <a:avLst/>
            <a:gdLst/>
            <a:ahLst/>
            <a:cxnLst/>
            <a:rect l="l" t="t" r="r" b="b"/>
            <a:pathLst>
              <a:path w="5911342" h="9753600" extrusionOk="0">
                <a:moveTo>
                  <a:pt x="0" y="0"/>
                </a:moveTo>
                <a:lnTo>
                  <a:pt x="5911342" y="0"/>
                </a:lnTo>
                <a:lnTo>
                  <a:pt x="5911342" y="9753600"/>
                </a:lnTo>
                <a:lnTo>
                  <a:pt x="0" y="9753600"/>
                </a:lnTo>
                <a:close/>
              </a:path>
            </a:pathLst>
          </a:custGeom>
          <a:solidFill>
            <a:srgbClr val="FDCF60"/>
          </a:solidFill>
          <a:ln>
            <a:noFill/>
          </a:ln>
        </p:spPr>
      </p:sp>
      <p:pic>
        <p:nvPicPr>
          <p:cNvPr id="85" name="Google Shape;85;p1"/>
          <p:cNvPicPr/>
          <p:nvPr/>
        </p:nvPicPr>
        <p:blipFill>
          <a:blip r:embed="rId2">
            <a:alphaModFix/>
          </a:blip>
          <a:srcRect r="388" b="403"/>
          <a:stretch/>
        </p:blipFill>
        <p:spPr bwMode="auto">
          <a:xfrm>
            <a:off x="2276684" y="736971"/>
            <a:ext cx="2846381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 bwMode="auto">
          <a:xfrm>
            <a:off x="2104023" y="3606250"/>
            <a:ext cx="35814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0" i="0" u="none" strike="noStrike" cap="none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GESTIONE DEL PROGETTO</a:t>
            </a:r>
            <a:endParaRPr sz="200"/>
          </a:p>
        </p:txBody>
      </p:sp>
      <p:sp>
        <p:nvSpPr>
          <p:cNvPr id="87" name="Google Shape;87;p1"/>
          <p:cNvSpPr txBox="1"/>
          <p:nvPr/>
        </p:nvSpPr>
        <p:spPr bwMode="auto">
          <a:xfrm>
            <a:off x="6274894" y="1114410"/>
            <a:ext cx="3883519" cy="130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28510" marR="0" lvl="2" indent="-142836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Clr>
                <a:srgbClr val="0C45A6"/>
              </a:buClr>
              <a:buSzPts val="1874"/>
              <a:buFont typeface="Arial"/>
              <a:buChar char="⚬"/>
              <a:defRPr/>
            </a:pPr>
            <a:r>
              <a:rPr lang="en-US" sz="1850" b="0" i="0" u="none" strike="noStrike" cap="none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Introduzione alla gestione dei progetti</a:t>
            </a:r>
            <a:endParaRPr/>
          </a:p>
          <a:p>
            <a:pPr marL="428510" marR="0" lvl="2" indent="-142836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Clr>
                <a:srgbClr val="0C45A6"/>
              </a:buClr>
              <a:buSzPts val="1874"/>
              <a:buFont typeface="Arial"/>
              <a:buChar char="⚬"/>
              <a:defRPr/>
            </a:pPr>
            <a:r>
              <a:rPr lang="en-US" sz="1850" b="0" i="0" u="none" strike="noStrike" cap="none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Introduzione alla contabilità </a:t>
            </a:r>
            <a:endParaRPr/>
          </a:p>
          <a:p>
            <a:pPr marL="428510" marR="0" lvl="2" indent="-142836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Clr>
                <a:srgbClr val="0C45A6"/>
              </a:buClr>
              <a:buSzPts val="1874"/>
              <a:buFont typeface="Arial"/>
              <a:buChar char="⚬"/>
              <a:defRPr/>
            </a:pPr>
            <a:r>
              <a:rPr lang="en-US" sz="1850" b="0" i="0" u="none" strike="noStrike" cap="none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Materiale di approfondimento</a:t>
            </a:r>
            <a:endParaRPr/>
          </a:p>
        </p:txBody>
      </p:sp>
      <p:pic>
        <p:nvPicPr>
          <p:cNvPr id="88" name="Google Shape;88;p1"/>
          <p:cNvPicPr/>
          <p:nvPr/>
        </p:nvPicPr>
        <p:blipFill>
          <a:blip r:embed="rId3">
            <a:alphaModFix/>
          </a:blip>
          <a:srcRect r="713" b="1167"/>
          <a:stretch/>
        </p:blipFill>
        <p:spPr bwMode="auto">
          <a:xfrm>
            <a:off x="10460193" y="245125"/>
            <a:ext cx="1257688" cy="98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Text&#10;&#10;Description automatically generated"/>
          <p:cNvPicPr/>
          <p:nvPr/>
        </p:nvPicPr>
        <p:blipFill>
          <a:blip r:embed="rId4">
            <a:alphaModFix/>
          </a:blip>
          <a:srcRect/>
          <a:stretch/>
        </p:blipFill>
        <p:spPr bwMode="auto">
          <a:xfrm>
            <a:off x="474119" y="228702"/>
            <a:ext cx="2416167" cy="53938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 bwMode="auto">
          <a:xfrm>
            <a:off x="1900913" y="5928199"/>
            <a:ext cx="5361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Il progetto è cofinanziato dal Fondo per l'asilo, la migrazione e l'integrazione dell'Unione Europea. Il contenuto di questa presentazione rappresenta esclusivamente il punto di vista del partenariato del progetto EMVI ed è di loro esclusiva responsabilità. La Commissione europea non si assume alcuna responsabilità per l'uso che può essere fatto delle informazioni in essa contenute.</a:t>
            </a:r>
            <a:endParaRPr sz="1000" i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91" name="Google Shape;91;p1"/>
          <p:cNvPicPr/>
          <p:nvPr/>
        </p:nvPicPr>
        <p:blipFill>
          <a:blip r:embed="rId5">
            <a:alphaModFix/>
          </a:blip>
          <a:srcRect/>
          <a:stretch/>
        </p:blipFill>
        <p:spPr bwMode="auto">
          <a:xfrm>
            <a:off x="0" y="5706275"/>
            <a:ext cx="1900925" cy="115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/>
        </p:nvSpPr>
        <p:spPr bwMode="auto">
          <a:xfrm>
            <a:off x="2652815" y="700162"/>
            <a:ext cx="5551013" cy="44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8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Pianificazione del progetto (7) </a:t>
            </a:r>
            <a:endParaRPr/>
          </a:p>
        </p:txBody>
      </p:sp>
      <p:sp>
        <p:nvSpPr>
          <p:cNvPr id="190" name="Google Shape;190;p10"/>
          <p:cNvSpPr txBox="1"/>
          <p:nvPr/>
        </p:nvSpPr>
        <p:spPr bwMode="auto">
          <a:xfrm>
            <a:off x="3719736" y="1387781"/>
            <a:ext cx="3816424" cy="40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1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</a:rPr>
              <a:t>Analisi</a:t>
            </a:r>
            <a:r>
              <a:rPr lang="en-US" sz="1900" b="1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</a:rPr>
              <a:t>degli</a:t>
            </a:r>
            <a:r>
              <a:rPr lang="en-US" sz="1900" b="1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</a:rPr>
              <a:t>effetti</a:t>
            </a:r>
            <a:endParaRPr dirty="0"/>
          </a:p>
        </p:txBody>
      </p:sp>
      <p:pic>
        <p:nvPicPr>
          <p:cNvPr id="191" name="Google Shape;191;p10"/>
          <p:cNvPicPr/>
          <p:nvPr/>
        </p:nvPicPr>
        <p:blipFill>
          <a:blip r:embed="rId2">
            <a:alphaModFix/>
          </a:blip>
          <a:srcRect t="3767" r="358" b="286"/>
          <a:stretch/>
        </p:blipFill>
        <p:spPr bwMode="auto">
          <a:xfrm>
            <a:off x="2255605" y="1824518"/>
            <a:ext cx="6345434" cy="37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 bwMode="auto">
          <a:xfrm>
            <a:off x="2209801" y="5265068"/>
            <a:ext cx="6345434" cy="19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3991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 b="1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Strategia per il controllo delle associazioni di pescatori </a:t>
            </a:r>
            <a:endParaRPr/>
          </a:p>
        </p:txBody>
      </p:sp>
      <p:sp>
        <p:nvSpPr>
          <p:cNvPr id="193" name="Google Shape;193;p10"/>
          <p:cNvSpPr txBox="1"/>
          <p:nvPr/>
        </p:nvSpPr>
        <p:spPr bwMode="auto">
          <a:xfrm>
            <a:off x="6488542" y="5335434"/>
            <a:ext cx="199732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 b="1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Strategia di orientamento al mercato</a:t>
            </a:r>
            <a:endParaRPr/>
          </a:p>
        </p:txBody>
      </p:sp>
      <p:sp>
        <p:nvSpPr>
          <p:cNvPr id="194" name="Google Shape;194;p10"/>
          <p:cNvSpPr txBox="1"/>
          <p:nvPr/>
        </p:nvSpPr>
        <p:spPr bwMode="auto">
          <a:xfrm>
            <a:off x="7205169" y="2698464"/>
            <a:ext cx="2368460" cy="23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Obiettivo principale= Effetto indiretto </a:t>
            </a:r>
            <a:endParaRPr/>
          </a:p>
        </p:txBody>
      </p:sp>
      <p:sp>
        <p:nvSpPr>
          <p:cNvPr id="195" name="Google Shape;195;p10"/>
          <p:cNvSpPr txBox="1"/>
          <p:nvPr/>
        </p:nvSpPr>
        <p:spPr bwMode="auto">
          <a:xfrm>
            <a:off x="7692803" y="3528924"/>
            <a:ext cx="2427758" cy="23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Obiettivo del progetto = Effetto diretto</a:t>
            </a:r>
            <a:endParaRPr/>
          </a:p>
        </p:txBody>
      </p:sp>
      <p:sp>
        <p:nvSpPr>
          <p:cNvPr id="196" name="Google Shape;196;p10"/>
          <p:cNvSpPr txBox="1"/>
          <p:nvPr/>
        </p:nvSpPr>
        <p:spPr bwMode="auto">
          <a:xfrm>
            <a:off x="8906681" y="4360306"/>
            <a:ext cx="1761319" cy="23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Risultati = Risultati</a:t>
            </a:r>
            <a:endParaRPr/>
          </a:p>
        </p:txBody>
      </p:sp>
      <p:sp>
        <p:nvSpPr>
          <p:cNvPr id="197" name="Google Shape;197;p10"/>
          <p:cNvSpPr txBox="1"/>
          <p:nvPr/>
        </p:nvSpPr>
        <p:spPr bwMode="auto">
          <a:xfrm>
            <a:off x="2209801" y="6118622"/>
            <a:ext cx="3640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98" name="Google Shape;198;p10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9" name="Google Shape;199;p10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/>
          <p:nvPr/>
        </p:nvSpPr>
        <p:spPr bwMode="auto">
          <a:xfrm>
            <a:off x="2209801" y="1130498"/>
            <a:ext cx="5551013" cy="44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8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Pianificazione del progetto (8) </a:t>
            </a:r>
            <a:endParaRPr/>
          </a:p>
        </p:txBody>
      </p:sp>
      <p:sp>
        <p:nvSpPr>
          <p:cNvPr id="205" name="Google Shape;205;p11"/>
          <p:cNvSpPr txBox="1"/>
          <p:nvPr/>
        </p:nvSpPr>
        <p:spPr bwMode="auto">
          <a:xfrm>
            <a:off x="2351688" y="2491403"/>
            <a:ext cx="4630500" cy="27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5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Definizione di effetti: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Gli effetti sono cambiamenti in uno stato come risultato di un intervento.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Possono essere endogene e non endogene, attese o inattese, positive o negative.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 verificano dal primo momento dell'intervento, durante l'intera durata del progetto e in aree molto diverse tra loro.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Gli effetti sono il risultato di interazioni sociali 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0" i="0" u="none" strike="noStrike" cap="none">
                <a:solidFill>
                  <a:srgbClr val="0C45A6"/>
                </a:solidFill>
                <a:latin typeface="Montserrat"/>
                <a:ea typeface="Montserrat"/>
                <a:cs typeface="Montserrat"/>
              </a:rPr>
              <a:t> </a:t>
            </a:r>
            <a:endParaRPr/>
          </a:p>
        </p:txBody>
      </p:sp>
      <p:sp>
        <p:nvSpPr>
          <p:cNvPr id="206" name="Google Shape;206;p11"/>
          <p:cNvSpPr txBox="1"/>
          <p:nvPr/>
        </p:nvSpPr>
        <p:spPr bwMode="auto">
          <a:xfrm>
            <a:off x="1075943" y="5914252"/>
            <a:ext cx="3640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07" name="Google Shape;207;p11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8" name="Google Shape;208;p11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3" name="Google Shape;213;p12"/>
          <p:cNvPicPr/>
          <p:nvPr/>
        </p:nvPicPr>
        <p:blipFill>
          <a:blip r:embed="rId2">
            <a:alphaModFix/>
          </a:blip>
          <a:srcRect r="1299" b="1224"/>
          <a:stretch/>
        </p:blipFill>
        <p:spPr bwMode="auto">
          <a:xfrm>
            <a:off x="9469303" y="3986108"/>
            <a:ext cx="722710" cy="132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2"/>
          <p:cNvPicPr/>
          <p:nvPr/>
        </p:nvPicPr>
        <p:blipFill>
          <a:blip r:embed="rId3">
            <a:alphaModFix/>
          </a:blip>
          <a:srcRect r="253" b="328"/>
          <a:stretch/>
        </p:blipFill>
        <p:spPr bwMode="auto">
          <a:xfrm>
            <a:off x="1910303" y="4466218"/>
            <a:ext cx="2012968" cy="168586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2"/>
          <p:cNvSpPr txBox="1"/>
          <p:nvPr/>
        </p:nvSpPr>
        <p:spPr bwMode="auto">
          <a:xfrm>
            <a:off x="2209801" y="757238"/>
            <a:ext cx="5551013" cy="44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8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Pianificazione del progetto (9) </a:t>
            </a:r>
            <a:endParaRPr/>
          </a:p>
        </p:txBody>
      </p:sp>
      <p:sp>
        <p:nvSpPr>
          <p:cNvPr id="216" name="Google Shape;216;p12"/>
          <p:cNvSpPr txBox="1"/>
          <p:nvPr/>
        </p:nvSpPr>
        <p:spPr bwMode="auto">
          <a:xfrm>
            <a:off x="1746167" y="1770519"/>
            <a:ext cx="3171825" cy="34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5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Definizione di indicatori</a:t>
            </a:r>
            <a:endParaRPr/>
          </a:p>
        </p:txBody>
      </p:sp>
      <p:sp>
        <p:nvSpPr>
          <p:cNvPr id="217" name="Google Shape;217;p12"/>
          <p:cNvSpPr txBox="1"/>
          <p:nvPr/>
        </p:nvSpPr>
        <p:spPr bwMode="auto">
          <a:xfrm>
            <a:off x="1750541" y="2228850"/>
            <a:ext cx="4345460" cy="162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3991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Indicatori</a:t>
            </a:r>
            <a:endParaRPr/>
          </a:p>
          <a:p>
            <a:pPr marL="0" marR="0" lvl="0" indent="0" algn="l">
              <a:lnSpc>
                <a:spcPct val="13991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 sono parametri selezionati per illustrare una questione specifica, spesso non direttamente misurabile e complessa.</a:t>
            </a:r>
            <a:endParaRPr/>
          </a:p>
          <a:p>
            <a:pPr marL="0" marR="0" lvl="0" indent="0" algn="l">
              <a:lnSpc>
                <a:spcPct val="13991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 dire in base a che cosa un cambiamento può essere osservato o misurato (metri di misura)</a:t>
            </a:r>
            <a:endParaRPr/>
          </a:p>
          <a:p>
            <a:pPr marL="0" marR="0" lvl="0" indent="0" algn="l">
              <a:lnSpc>
                <a:spcPct val="13991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Indicatori quantitativi </a:t>
            </a: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 valore di performance: </a:t>
            </a:r>
            <a:endParaRPr/>
          </a:p>
          <a:p>
            <a:pPr marL="0" marR="0" lvl="0" indent="0" algn="l">
              <a:lnSpc>
                <a:spcPct val="13991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XY per cento delle persone formate ha trovato un lavoro </a:t>
            </a:r>
            <a:endParaRPr/>
          </a:p>
          <a:p>
            <a:pPr marL="0" marR="0" lvl="0" indent="0" algn="l">
              <a:lnSpc>
                <a:spcPct val="13991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Indicatori qualitativi </a:t>
            </a: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 valore di performance:</a:t>
            </a:r>
            <a:endParaRPr/>
          </a:p>
          <a:p>
            <a:pPr marL="0" marR="0" lvl="0" indent="0" algn="l">
              <a:lnSpc>
                <a:spcPct val="13991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XY dichiara di aver trovato un lavoro migliore </a:t>
            </a:r>
            <a:endParaRPr/>
          </a:p>
        </p:txBody>
      </p:sp>
      <p:sp>
        <p:nvSpPr>
          <p:cNvPr id="218" name="Google Shape;218;p12"/>
          <p:cNvSpPr txBox="1"/>
          <p:nvPr/>
        </p:nvSpPr>
        <p:spPr bwMode="auto">
          <a:xfrm>
            <a:off x="6096001" y="1672323"/>
            <a:ext cx="4262678" cy="155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Gli indicatori devono essere SMART:</a:t>
            </a:r>
            <a:endParaRPr/>
          </a:p>
          <a:p>
            <a:pPr marL="253839" marR="0" lvl="2" indent="-84612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Arial"/>
              <a:buChar char="⚬"/>
              <a:defRPr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Specifico: specifico in termini di qualità e quantità;</a:t>
            </a:r>
            <a:endParaRPr/>
          </a:p>
          <a:p>
            <a:pPr marL="253839" marR="0" lvl="2" indent="-84612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Arial"/>
              <a:buChar char="⚬"/>
              <a:defRPr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Misurabile: misurabile con uno sforzo ragionevole;</a:t>
            </a:r>
            <a:endParaRPr/>
          </a:p>
          <a:p>
            <a:pPr marL="253839" marR="0" lvl="2" indent="-84612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Arial"/>
              <a:buChar char="⚬"/>
              <a:defRPr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Disponibile: disponibile da una fonte esistente;</a:t>
            </a:r>
            <a:endParaRPr/>
          </a:p>
          <a:p>
            <a:pPr marL="253839" marR="0" lvl="2" indent="-84612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Arial"/>
              <a:buChar char="⚬"/>
              <a:defRPr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Rilevante: importante per ciò che deve misurare e in relazione al livello della logica del progetto (tipo di indicatore);</a:t>
            </a:r>
            <a:endParaRPr/>
          </a:p>
          <a:p>
            <a:pPr marL="253839" marR="0" lvl="2" indent="-84612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Arial"/>
              <a:buChar char="⚬"/>
              <a:defRPr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Timely: tempestivo, utile in un tempo ragionevole per la gestione del progetto.</a:t>
            </a:r>
            <a:endParaRPr/>
          </a:p>
        </p:txBody>
      </p:sp>
      <p:sp>
        <p:nvSpPr>
          <p:cNvPr id="219" name="Google Shape;219;p12"/>
          <p:cNvSpPr txBox="1"/>
          <p:nvPr/>
        </p:nvSpPr>
        <p:spPr bwMode="auto">
          <a:xfrm>
            <a:off x="767148" y="6046573"/>
            <a:ext cx="57664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Esempio</a:t>
            </a:r>
            <a:r>
              <a:rPr lang="en-US" sz="11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1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indicatore</a:t>
            </a:r>
            <a:r>
              <a:rPr lang="en-US" sz="11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:</a:t>
            </a:r>
            <a:endParaRPr dirty="0"/>
          </a:p>
          <a:p>
            <a:pPr marL="0" marR="0" lvl="0" indent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100 </a:t>
            </a:r>
            <a:r>
              <a:rPr lang="en-US" sz="11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piccoli</a:t>
            </a:r>
            <a:r>
              <a:rPr lang="en-US" sz="11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produttori</a:t>
            </a:r>
            <a:r>
              <a:rPr lang="en-US" sz="11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e 50 </a:t>
            </a:r>
            <a:r>
              <a:rPr lang="en-US" sz="11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produttrici</a:t>
            </a:r>
            <a:r>
              <a:rPr lang="en-US" sz="11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di Mzuzu </a:t>
            </a:r>
            <a:r>
              <a:rPr lang="en-US" sz="11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hanno</a:t>
            </a:r>
            <a:r>
              <a:rPr lang="en-US" sz="11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aumentato</a:t>
            </a:r>
            <a:r>
              <a:rPr lang="en-US" sz="11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la </a:t>
            </a:r>
            <a:r>
              <a:rPr lang="en-US" sz="11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produzione</a:t>
            </a:r>
            <a:r>
              <a:rPr lang="en-US" sz="11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di farina di </a:t>
            </a:r>
            <a:r>
              <a:rPr lang="en-US" sz="11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banane</a:t>
            </a:r>
            <a:r>
              <a:rPr lang="en-US" sz="11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del 25% </a:t>
            </a:r>
            <a:r>
              <a:rPr lang="en-US" sz="11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all'anno</a:t>
            </a:r>
            <a:r>
              <a:rPr lang="en-US" sz="11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1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raggiungendo</a:t>
            </a:r>
            <a:r>
              <a:rPr lang="en-US" sz="11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la </a:t>
            </a:r>
            <a:r>
              <a:rPr lang="en-US" sz="11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qualità</a:t>
            </a:r>
            <a:r>
              <a:rPr lang="en-US" sz="11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1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esportazione</a:t>
            </a:r>
            <a:r>
              <a:rPr lang="en-US" sz="11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sz="11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partire</a:t>
            </a:r>
            <a:r>
              <a:rPr lang="en-US" sz="11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dal secondo anno di </a:t>
            </a:r>
            <a:r>
              <a:rPr lang="en-US" sz="11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produzione</a:t>
            </a:r>
            <a:r>
              <a:rPr lang="en-US" sz="11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.</a:t>
            </a:r>
            <a:endParaRPr dirty="0"/>
          </a:p>
        </p:txBody>
      </p:sp>
      <p:sp>
        <p:nvSpPr>
          <p:cNvPr id="220" name="Google Shape;220;p12"/>
          <p:cNvSpPr txBox="1"/>
          <p:nvPr/>
        </p:nvSpPr>
        <p:spPr bwMode="auto">
          <a:xfrm>
            <a:off x="5428322" y="3932529"/>
            <a:ext cx="4402336" cy="1522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Quali informazioni contiene un indicatore?</a:t>
            </a:r>
            <a:endParaRPr/>
          </a:p>
          <a:p>
            <a:pPr marL="321470" marR="0" lvl="2" indent="-107156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Riferimento al soggetto: Chi? (ad es. gruppo target)</a:t>
            </a:r>
            <a:endParaRPr/>
          </a:p>
          <a:p>
            <a:pPr marL="321470" marR="0" lvl="2" indent="-107156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Riferimento spaziale: Dove? (ad es. regione)</a:t>
            </a:r>
            <a:endParaRPr/>
          </a:p>
          <a:p>
            <a:pPr marL="321470" marR="0" lvl="2" indent="-107156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Riferimento temporale: Quando/quanto tempo?</a:t>
            </a:r>
            <a:endParaRPr/>
          </a:p>
          <a:p>
            <a:pPr marL="321470" marR="0" lvl="2" indent="-107156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Quantità: Quanto/quanti?</a:t>
            </a:r>
            <a:endParaRPr/>
          </a:p>
          <a:p>
            <a:pPr marL="321470" marR="0" lvl="2" indent="-107156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Qualità: quanto e quale criterio sta cambiando?</a:t>
            </a:r>
            <a:endParaRPr/>
          </a:p>
        </p:txBody>
      </p:sp>
      <p:sp>
        <p:nvSpPr>
          <p:cNvPr id="221" name="Google Shape;221;p12"/>
          <p:cNvSpPr txBox="1"/>
          <p:nvPr/>
        </p:nvSpPr>
        <p:spPr bwMode="auto">
          <a:xfrm>
            <a:off x="7149026" y="6164275"/>
            <a:ext cx="25044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22" name="Google Shape;222;p12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3" name="Google Shape;223;p12"/>
          <p:cNvPicPr/>
          <p:nvPr/>
        </p:nvPicPr>
        <p:blipFill>
          <a:blip r:embed="rId4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/>
          <p:nvPr/>
        </p:nvSpPr>
        <p:spPr bwMode="auto">
          <a:xfrm>
            <a:off x="1550263" y="1477167"/>
            <a:ext cx="6027900" cy="3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5013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4 modi per sviluppare gli indicatori: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 misurare o contare: (numeri esatti)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Esempio: pesare persone, indicare il peso in kg 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 scala: (descrizione graduabile) 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Esempio: scalare la frequenza delle malattie: sempre - spesso - a volte - raramente - mai 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 classificare: (caratteristiche non graduabili) 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Esempio: SI o NO: "Suo figlio è malato oggi?". 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Esempio: DONNA o UOMO: "Il centro di consulenza è gestito da una donna o da un uomo?". 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4. descrivere qualitativamente: (descrizione esemplare solo a parole) 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Esempio: descrivere semplicemente a parole ciò che è importante nel contesto di questo indicatore: "Un gruppo di donne del quartiere X di M. ha iniziato a preparare ciambelle con farina di soia da vendere nel quartiere Y". </a:t>
            </a:r>
            <a:endParaRPr/>
          </a:p>
        </p:txBody>
      </p:sp>
      <p:sp>
        <p:nvSpPr>
          <p:cNvPr id="229" name="Google Shape;229;p13"/>
          <p:cNvSpPr txBox="1"/>
          <p:nvPr/>
        </p:nvSpPr>
        <p:spPr bwMode="auto">
          <a:xfrm>
            <a:off x="1971289" y="757238"/>
            <a:ext cx="5551013" cy="44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8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Pianificazione del progetto (10) </a:t>
            </a:r>
            <a:endParaRPr/>
          </a:p>
        </p:txBody>
      </p:sp>
      <p:sp>
        <p:nvSpPr>
          <p:cNvPr id="230" name="Google Shape;230;p13"/>
          <p:cNvSpPr txBox="1"/>
          <p:nvPr/>
        </p:nvSpPr>
        <p:spPr bwMode="auto">
          <a:xfrm>
            <a:off x="3036439" y="6165304"/>
            <a:ext cx="466765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Fonte: https://www.nord-sued-bruecken.de/foerderung/foerderprogramme/in-sdg.html</a:t>
            </a:r>
            <a:endParaRPr sz="115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31" name="Google Shape;231;p13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2" name="Google Shape;232;p13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/>
          <p:nvPr/>
        </p:nvSpPr>
        <p:spPr bwMode="auto">
          <a:xfrm>
            <a:off x="6869548" y="3968549"/>
            <a:ext cx="3584139" cy="173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2005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Piano di finanziamento/piano di reddito</a:t>
            </a:r>
            <a:endParaRPr/>
          </a:p>
          <a:p>
            <a:pPr marL="321470" marR="0" lvl="2" indent="-107156" algn="l">
              <a:lnSpc>
                <a:spcPct val="1200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indica chi finanzia cosa (quota propria del richiedente, altri donatori/fondi di terzi, organizzazione a cui si richiede il finanziamento).</a:t>
            </a:r>
            <a:endParaRPr/>
          </a:p>
          <a:p>
            <a:pPr marL="321470" marR="0" lvl="2" indent="-107156" algn="l">
              <a:lnSpc>
                <a:spcPct val="1200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 più donatori finanziano un progetto → piani di costo e di finanziamento uguali.</a:t>
            </a:r>
            <a:endParaRPr/>
          </a:p>
          <a:p>
            <a:pPr marL="321470" marR="0" lvl="2" indent="-107156" algn="l">
              <a:lnSpc>
                <a:spcPct val="1200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Utilizzare i moduli CoFi dei donatori → armonizzazione dei donatori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8" name="Google Shape;238;p14"/>
          <p:cNvSpPr txBox="1"/>
          <p:nvPr/>
        </p:nvSpPr>
        <p:spPr bwMode="auto">
          <a:xfrm>
            <a:off x="6790766" y="1331590"/>
            <a:ext cx="3448609" cy="2147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811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Piano delle spese e delle entrate </a:t>
            </a:r>
            <a:endParaRPr/>
          </a:p>
          <a:p>
            <a:pPr marL="321354" marR="0" lvl="2" indent="-107118" algn="l">
              <a:lnSpc>
                <a:spcPct val="1200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tutte le spese sostenute per il progetto devono essere riportate nel piano delle spese e delle entrate </a:t>
            </a:r>
            <a:endParaRPr/>
          </a:p>
          <a:p>
            <a:pPr marL="321354" marR="0" lvl="2" indent="-107118" algn="l">
              <a:lnSpc>
                <a:spcPct val="1200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Quando si richiedono fondi pubblici, devono essere rispettati i limiti massimi (legge federale sulle spese di viaggio, tariffa BAköV, divieto di miglioramento, richiesta di proposte... </a:t>
            </a:r>
            <a:r>
              <a:rPr lang="en-US" sz="1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tutto ciò deve essere adottato a livello nazionale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).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 bwMode="auto">
          <a:xfrm>
            <a:off x="2652815" y="413573"/>
            <a:ext cx="5551013" cy="44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8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Pianificazione del progetto (11) </a:t>
            </a:r>
            <a:endParaRPr/>
          </a:p>
        </p:txBody>
      </p:sp>
      <p:sp>
        <p:nvSpPr>
          <p:cNvPr id="240" name="Google Shape;240;p14"/>
          <p:cNvSpPr txBox="1"/>
          <p:nvPr/>
        </p:nvSpPr>
        <p:spPr bwMode="auto">
          <a:xfrm>
            <a:off x="1605309" y="1706640"/>
            <a:ext cx="4736757" cy="357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Attività/Risultati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Tutte le attività che devono essere svolte per ottenere l'impatto del progetto, cioè il: </a:t>
            </a:r>
            <a:endParaRPr/>
          </a:p>
          <a:p>
            <a:pPr marL="321470" marR="0" lvl="2" indent="-107156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concezione e progettazione organizzativa, contenutistica e metodologica (ad esempio: calendario del programma, relatori, argomenti principali, domande, punti di discussione, approccio metodologico, concetto pedagogico, contesto, caratteristiche particolari, ecc.) </a:t>
            </a:r>
            <a:endParaRPr/>
          </a:p>
          <a:p>
            <a:pPr marL="321470" marR="0" lvl="2" indent="-107156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Partner di cooperazione e di rete (chi è coinvolto nell'attuazione delle attività del progetto e in quale forma?)</a:t>
            </a:r>
            <a:endParaRPr/>
          </a:p>
          <a:p>
            <a:pPr marL="321470" marR="0" lvl="2" indent="-107156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 non è ancora possibile fare una dichiarazione su alcuni aspetti, specificare e spiegare l'ulteriore pianificazione/decisione. </a:t>
            </a:r>
            <a:endParaRPr/>
          </a:p>
        </p:txBody>
      </p:sp>
      <p:sp>
        <p:nvSpPr>
          <p:cNvPr id="241" name="Google Shape;241;p14"/>
          <p:cNvSpPr txBox="1"/>
          <p:nvPr/>
        </p:nvSpPr>
        <p:spPr bwMode="auto">
          <a:xfrm>
            <a:off x="1437503" y="6348344"/>
            <a:ext cx="3640634" cy="32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95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Fonte: https://www.nord-sued-bruecken.de/foerderung/foerderprogramme/in-sdg.html</a:t>
            </a:r>
            <a:endParaRPr/>
          </a:p>
        </p:txBody>
      </p:sp>
      <p:cxnSp>
        <p:nvCxnSpPr>
          <p:cNvPr id="242" name="Google Shape;242;p14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3" name="Google Shape;243;p14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8" name="Google Shape;248;p15"/>
          <p:cNvPicPr/>
          <p:nvPr/>
        </p:nvPicPr>
        <p:blipFill>
          <a:blip r:embed="rId2">
            <a:alphaModFix/>
          </a:blip>
          <a:srcRect r="361" b="219"/>
          <a:stretch/>
        </p:blipFill>
        <p:spPr bwMode="auto">
          <a:xfrm>
            <a:off x="1124362" y="1688288"/>
            <a:ext cx="2767101" cy="391201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5"/>
          <p:cNvSpPr txBox="1"/>
          <p:nvPr/>
        </p:nvSpPr>
        <p:spPr bwMode="auto">
          <a:xfrm>
            <a:off x="729049" y="680358"/>
            <a:ext cx="9573087" cy="46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799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Metodo</a:t>
            </a:r>
            <a:r>
              <a:rPr lang="en-US" sz="280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per </a:t>
            </a:r>
            <a:r>
              <a:rPr lang="en-US" sz="280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l'analisi</a:t>
            </a:r>
            <a:r>
              <a:rPr lang="en-US" sz="280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dei</a:t>
            </a:r>
            <a:r>
              <a:rPr lang="en-US" sz="280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problemi</a:t>
            </a:r>
            <a:r>
              <a:rPr lang="en-US" sz="280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sz="280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L'albero</a:t>
            </a:r>
            <a:r>
              <a:rPr lang="en-US" sz="280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dei</a:t>
            </a:r>
            <a:r>
              <a:rPr lang="en-US" sz="280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problemi</a:t>
            </a:r>
            <a:r>
              <a:rPr lang="en-US" sz="280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endParaRPr dirty="0"/>
          </a:p>
        </p:txBody>
      </p:sp>
      <p:sp>
        <p:nvSpPr>
          <p:cNvPr id="250" name="Google Shape;250;p15"/>
          <p:cNvSpPr txBox="1"/>
          <p:nvPr/>
        </p:nvSpPr>
        <p:spPr bwMode="auto">
          <a:xfrm>
            <a:off x="565360" y="5915041"/>
            <a:ext cx="25641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Fonte: https://www.wirkung-lernen.de/wirkung-planen/bedarfsanalyse/problembaum/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51" name="Google Shape;251;p15"/>
          <p:cNvSpPr txBox="1"/>
          <p:nvPr/>
        </p:nvSpPr>
        <p:spPr bwMode="auto">
          <a:xfrm>
            <a:off x="4698325" y="1394620"/>
            <a:ext cx="4560407" cy="60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3991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40606"/>
                </a:solidFill>
                <a:latin typeface="Calibri"/>
                <a:ea typeface="Calibri"/>
                <a:cs typeface="Calibri"/>
              </a:rPr>
              <a:t>Uno strumento utile per analizzare un problema con tutte le cause, gli effetti e i fattori visualizzati nell'albero dei problemi. L'albero dei problemi è il risultato dei dati raccolti durante l'analisi dei bisogni e del contesto.</a:t>
            </a:r>
            <a:endParaRPr/>
          </a:p>
        </p:txBody>
      </p:sp>
      <p:sp>
        <p:nvSpPr>
          <p:cNvPr id="252" name="Google Shape;252;p15"/>
          <p:cNvSpPr txBox="1"/>
          <p:nvPr/>
        </p:nvSpPr>
        <p:spPr bwMode="auto">
          <a:xfrm>
            <a:off x="4698325" y="2267991"/>
            <a:ext cx="1090613" cy="19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3991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Rami = Effetti</a:t>
            </a:r>
            <a:endParaRPr/>
          </a:p>
        </p:txBody>
      </p:sp>
      <p:sp>
        <p:nvSpPr>
          <p:cNvPr id="253" name="Google Shape;253;p15"/>
          <p:cNvSpPr txBox="1"/>
          <p:nvPr/>
        </p:nvSpPr>
        <p:spPr bwMode="auto">
          <a:xfrm>
            <a:off x="4698326" y="2810915"/>
            <a:ext cx="989409" cy="39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3991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Radici = problemi</a:t>
            </a:r>
            <a:endParaRPr/>
          </a:p>
        </p:txBody>
      </p:sp>
      <p:pic>
        <p:nvPicPr>
          <p:cNvPr id="254" name="Google Shape;254;p15"/>
          <p:cNvPicPr/>
          <p:nvPr/>
        </p:nvPicPr>
        <p:blipFill>
          <a:blip r:embed="rId3">
            <a:alphaModFix/>
          </a:blip>
          <a:srcRect r="4912" b="4853"/>
          <a:stretch/>
        </p:blipFill>
        <p:spPr bwMode="auto">
          <a:xfrm>
            <a:off x="6276169" y="2238964"/>
            <a:ext cx="485497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5"/>
          <p:cNvPicPr/>
          <p:nvPr/>
        </p:nvPicPr>
        <p:blipFill>
          <a:blip r:embed="rId4">
            <a:alphaModFix/>
          </a:blip>
          <a:srcRect r="1944" b="1944"/>
          <a:stretch/>
        </p:blipFill>
        <p:spPr bwMode="auto">
          <a:xfrm>
            <a:off x="6323873" y="2753585"/>
            <a:ext cx="437793" cy="43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5"/>
          <p:cNvPicPr/>
          <p:nvPr/>
        </p:nvPicPr>
        <p:blipFill>
          <a:blip r:embed="rId5">
            <a:alphaModFix/>
          </a:blip>
          <a:srcRect r="1632" b="1626"/>
          <a:stretch/>
        </p:blipFill>
        <p:spPr bwMode="auto">
          <a:xfrm>
            <a:off x="6322941" y="3429000"/>
            <a:ext cx="535811" cy="430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5"/>
          <p:cNvPicPr/>
          <p:nvPr/>
        </p:nvPicPr>
        <p:blipFill>
          <a:blip r:embed="rId6">
            <a:alphaModFix/>
          </a:blip>
          <a:srcRect r="4206" b="4206"/>
          <a:stretch/>
        </p:blipFill>
        <p:spPr bwMode="auto">
          <a:xfrm>
            <a:off x="6354585" y="4054885"/>
            <a:ext cx="376369" cy="53767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5"/>
          <p:cNvSpPr txBox="1"/>
          <p:nvPr/>
        </p:nvSpPr>
        <p:spPr bwMode="auto">
          <a:xfrm>
            <a:off x="6858752" y="2311732"/>
            <a:ext cx="2232240" cy="13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8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3-30 persone (lavoro di gruppo</a:t>
            </a:r>
            <a:r>
              <a:rPr lang="en-US" sz="900" b="1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) </a:t>
            </a:r>
            <a:endParaRPr/>
          </a:p>
        </p:txBody>
      </p:sp>
      <p:sp>
        <p:nvSpPr>
          <p:cNvPr id="259" name="Google Shape;259;p15"/>
          <p:cNvSpPr txBox="1"/>
          <p:nvPr/>
        </p:nvSpPr>
        <p:spPr bwMode="auto">
          <a:xfrm>
            <a:off x="6858753" y="2829722"/>
            <a:ext cx="3258143" cy="52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8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20-4 per gruppo di lavoro Valutazione circa 10 minuti 0 minuti </a:t>
            </a:r>
            <a:endParaRPr/>
          </a:p>
          <a:p>
            <a:pPr marL="0" marR="0" lvl="0" indent="0" algn="l">
              <a:lnSpc>
                <a:spcPct val="8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Lavoro di gruppo di circa 15-20 minuti</a:t>
            </a:r>
            <a:endParaRPr/>
          </a:p>
          <a:p>
            <a:pPr marL="0" marR="0" lvl="0" indent="0" algn="l">
              <a:lnSpc>
                <a:spcPct val="8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Presentazione di circa 5 minuti </a:t>
            </a:r>
            <a:endParaRPr/>
          </a:p>
        </p:txBody>
      </p:sp>
      <p:sp>
        <p:nvSpPr>
          <p:cNvPr id="260" name="Google Shape;260;p15"/>
          <p:cNvSpPr txBox="1"/>
          <p:nvPr/>
        </p:nvSpPr>
        <p:spPr bwMode="auto">
          <a:xfrm>
            <a:off x="6858752" y="4197602"/>
            <a:ext cx="3443384" cy="26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8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Carta per lavagna a fogli mobili o altra carta grande (A2) per il lavoro di gruppo, penne larghe, nastro adesivo/penna o bacheca con spilli.</a:t>
            </a:r>
            <a:endParaRPr/>
          </a:p>
        </p:txBody>
      </p:sp>
      <p:sp>
        <p:nvSpPr>
          <p:cNvPr id="261" name="Google Shape;261;p15"/>
          <p:cNvSpPr txBox="1"/>
          <p:nvPr/>
        </p:nvSpPr>
        <p:spPr bwMode="auto">
          <a:xfrm>
            <a:off x="4698326" y="4780079"/>
            <a:ext cx="2032629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797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Descrizione del metodo:</a:t>
            </a:r>
            <a:endParaRPr/>
          </a:p>
        </p:txBody>
      </p:sp>
      <p:sp>
        <p:nvSpPr>
          <p:cNvPr id="262" name="Google Shape;262;p15"/>
          <p:cNvSpPr txBox="1"/>
          <p:nvPr/>
        </p:nvSpPr>
        <p:spPr bwMode="auto">
          <a:xfrm>
            <a:off x="6858753" y="3526479"/>
            <a:ext cx="3258143" cy="13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8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Introduzione</a:t>
            </a:r>
            <a:r>
              <a:rPr lang="en-US" sz="12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 di uno </a:t>
            </a:r>
            <a:r>
              <a:rPr lang="en-US" sz="12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strumento</a:t>
            </a:r>
            <a:r>
              <a:rPr lang="en-US" sz="12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 per </a:t>
            </a:r>
            <a:r>
              <a:rPr lang="en-US" sz="12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l'analisi</a:t>
            </a:r>
            <a:r>
              <a:rPr lang="en-US" sz="12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dei</a:t>
            </a:r>
            <a:r>
              <a:rPr lang="en-US" sz="12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problemi</a:t>
            </a:r>
            <a:r>
              <a:rPr lang="en-US" sz="12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 e </a:t>
            </a:r>
            <a:r>
              <a:rPr lang="en-US" sz="12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degli</a:t>
            </a:r>
            <a:r>
              <a:rPr lang="en-US" sz="12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obiettivi</a:t>
            </a:r>
            <a:r>
              <a:rPr lang="en-US" sz="12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 </a:t>
            </a:r>
            <a:endParaRPr dirty="0"/>
          </a:p>
        </p:txBody>
      </p:sp>
      <p:sp>
        <p:nvSpPr>
          <p:cNvPr id="263" name="Google Shape;263;p15"/>
          <p:cNvSpPr txBox="1"/>
          <p:nvPr/>
        </p:nvSpPr>
        <p:spPr bwMode="auto">
          <a:xfrm>
            <a:off x="4698325" y="4983607"/>
            <a:ext cx="5418570" cy="101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3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Porre la domanda:</a:t>
            </a:r>
            <a:endParaRPr/>
          </a:p>
          <a:p>
            <a:pPr marL="0" marR="0" lvl="0" indent="0" algn="l">
              <a:lnSpc>
                <a:spcPct val="13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Quale problema state affrontando nel vostro progetto?</a:t>
            </a:r>
            <a:endParaRPr/>
          </a:p>
          <a:p>
            <a:pPr marL="0" marR="0" lvl="0" indent="0" algn="l">
              <a:lnSpc>
                <a:spcPct val="13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Lasciate che i partecipanti scelgano un problema in piccoli gruppi (massimo 5 persone per gruppo) e chiedete loro di analizzarlo con il metodo dell'albero dei problemi. Dopo aver creato un albero dei problemi, questo metodo può essere utilizzato per creare un albero degli obiettivi.</a:t>
            </a:r>
            <a:endParaRPr/>
          </a:p>
        </p:txBody>
      </p:sp>
      <p:cxnSp>
        <p:nvCxnSpPr>
          <p:cNvPr id="264" name="Google Shape;264;p15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5" name="Google Shape;265;p15"/>
          <p:cNvPicPr/>
          <p:nvPr/>
        </p:nvPicPr>
        <p:blipFill>
          <a:blip r:embed="rId7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/>
          <p:nvPr/>
        </p:nvSpPr>
        <p:spPr bwMode="auto">
          <a:xfrm>
            <a:off x="2350331" y="578644"/>
            <a:ext cx="6202252" cy="49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9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Metodo: Valutazione degli indicatori </a:t>
            </a:r>
            <a:endParaRPr/>
          </a:p>
        </p:txBody>
      </p:sp>
      <p:sp>
        <p:nvSpPr>
          <p:cNvPr id="271" name="Google Shape;271;p16"/>
          <p:cNvSpPr txBox="1"/>
          <p:nvPr/>
        </p:nvSpPr>
        <p:spPr bwMode="auto">
          <a:xfrm>
            <a:off x="875071" y="5686518"/>
            <a:ext cx="44586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https://www.nord-sued-bruecken.de/foerderung/foerderprogramme/in-sdg.html, Metodo: Verbandsakademie für Migrant:innenorganisationen (VAMOs) IMAP GmbH</a:t>
            </a:r>
            <a:endParaRPr sz="1300"/>
          </a:p>
        </p:txBody>
      </p:sp>
      <p:sp>
        <p:nvSpPr>
          <p:cNvPr id="272" name="Google Shape;272;p16"/>
          <p:cNvSpPr txBox="1"/>
          <p:nvPr/>
        </p:nvSpPr>
        <p:spPr bwMode="auto">
          <a:xfrm>
            <a:off x="4745359" y="3357563"/>
            <a:ext cx="3210886" cy="188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64083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Gli indicatori devono essere: SMART!</a:t>
            </a:r>
            <a:endParaRPr/>
          </a:p>
          <a:p>
            <a:pPr marL="0" marR="0" lvl="0" indent="0" algn="l">
              <a:lnSpc>
                <a:spcPct val="13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Specifico: specifico in termini di qualità e quantità;</a:t>
            </a:r>
            <a:endParaRPr/>
          </a:p>
          <a:p>
            <a:pPr marL="0" marR="0" lvl="0" indent="0" algn="l">
              <a:lnSpc>
                <a:spcPct val="13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Misurabile: misurabile con uno sforzo ragionevole;</a:t>
            </a:r>
            <a:endParaRPr/>
          </a:p>
          <a:p>
            <a:pPr marL="0" marR="0" lvl="0" indent="0" algn="l">
              <a:lnSpc>
                <a:spcPct val="13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Disponibile: disponibile da una fonte esistente;</a:t>
            </a:r>
            <a:endParaRPr/>
          </a:p>
          <a:p>
            <a:pPr marL="0" marR="0" lvl="0" indent="0" algn="l">
              <a:lnSpc>
                <a:spcPct val="13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Rilevante: importante per ciò che deve misurare e in relazione al livello della logica del progetto (tipo di indicatore);</a:t>
            </a:r>
            <a:endParaRPr/>
          </a:p>
          <a:p>
            <a:pPr marL="0" marR="0" lvl="0" indent="0" algn="l">
              <a:lnSpc>
                <a:spcPct val="13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Timely: tempestivo, utile per la gestione del progetto in un tempo ragionevole.</a:t>
            </a:r>
            <a:endParaRPr/>
          </a:p>
        </p:txBody>
      </p:sp>
      <p:sp>
        <p:nvSpPr>
          <p:cNvPr id="273" name="Google Shape;273;p16"/>
          <p:cNvSpPr txBox="1"/>
          <p:nvPr/>
        </p:nvSpPr>
        <p:spPr bwMode="auto">
          <a:xfrm>
            <a:off x="4745359" y="1358556"/>
            <a:ext cx="5085299" cy="167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65083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Descrizione: </a:t>
            </a:r>
            <a:endParaRPr/>
          </a:p>
          <a:p>
            <a:pPr marL="0" marR="0" lvl="0" indent="0" algn="l">
              <a:lnSpc>
                <a:spcPct val="13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Formulate 2-3 obiettivi e indicatori di impatto per il vostro progetto.</a:t>
            </a:r>
            <a:endParaRPr/>
          </a:p>
          <a:p>
            <a:pPr marL="0" marR="0" lvl="0" indent="0" algn="l">
              <a:lnSpc>
                <a:spcPct val="13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Rispondete alle seguenti domande:</a:t>
            </a:r>
            <a:endParaRPr/>
          </a:p>
          <a:p>
            <a:pPr marL="0" marR="0" lvl="0" indent="0" algn="l">
              <a:lnSpc>
                <a:spcPct val="13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 Chi sono i nostri gruppi target?</a:t>
            </a:r>
            <a:endParaRPr/>
          </a:p>
          <a:p>
            <a:pPr marL="0" marR="0" lvl="0" indent="0" algn="l">
              <a:lnSpc>
                <a:spcPct val="13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 Quale problema vogliamo risolvere per il gruppo target? Che cosa</a:t>
            </a:r>
            <a:endParaRPr/>
          </a:p>
          <a:p>
            <a:pPr marL="0" marR="0" lvl="0" indent="0" algn="l">
              <a:lnSpc>
                <a:spcPct val="13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vogliamo cambiare nel gruppo target?</a:t>
            </a:r>
            <a:endParaRPr/>
          </a:p>
          <a:p>
            <a:pPr marL="0" marR="0" lvl="0" indent="0" algn="l">
              <a:lnSpc>
                <a:spcPct val="13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 Che differenza facciamo con il nostro lavoro?</a:t>
            </a:r>
            <a:endParaRPr/>
          </a:p>
          <a:p>
            <a:pPr marL="0" marR="0" lvl="0" indent="0" algn="l">
              <a:lnSpc>
                <a:spcPct val="13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 Verifica: In che misura l'obiettivo del progetto è SMART?</a:t>
            </a:r>
            <a:endParaRPr/>
          </a:p>
        </p:txBody>
      </p:sp>
      <p:pic>
        <p:nvPicPr>
          <p:cNvPr id="274" name="Google Shape;274;p16"/>
          <p:cNvPicPr/>
          <p:nvPr/>
        </p:nvPicPr>
        <p:blipFill>
          <a:blip r:embed="rId2">
            <a:alphaModFix/>
          </a:blip>
          <a:srcRect r="2114" b="2055"/>
          <a:stretch/>
        </p:blipFill>
        <p:spPr bwMode="auto">
          <a:xfrm>
            <a:off x="1703238" y="1609790"/>
            <a:ext cx="485497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6"/>
          <p:cNvPicPr/>
          <p:nvPr/>
        </p:nvPicPr>
        <p:blipFill>
          <a:blip r:embed="rId3">
            <a:alphaModFix/>
          </a:blip>
          <a:srcRect r="1944" b="1944"/>
          <a:stretch/>
        </p:blipFill>
        <p:spPr bwMode="auto">
          <a:xfrm>
            <a:off x="1727090" y="2318253"/>
            <a:ext cx="437793" cy="43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6"/>
          <p:cNvPicPr/>
          <p:nvPr/>
        </p:nvPicPr>
        <p:blipFill>
          <a:blip r:embed="rId4">
            <a:alphaModFix/>
          </a:blip>
          <a:srcRect r="3561" b="3554"/>
          <a:stretch/>
        </p:blipFill>
        <p:spPr bwMode="auto">
          <a:xfrm>
            <a:off x="1727090" y="3293316"/>
            <a:ext cx="535811" cy="430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6"/>
          <p:cNvPicPr/>
          <p:nvPr/>
        </p:nvPicPr>
        <p:blipFill>
          <a:blip r:embed="rId5">
            <a:alphaModFix/>
          </a:blip>
          <a:srcRect r="1980" b="1980"/>
          <a:stretch/>
        </p:blipFill>
        <p:spPr bwMode="auto">
          <a:xfrm>
            <a:off x="1788513" y="3974750"/>
            <a:ext cx="376369" cy="53767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6"/>
          <p:cNvSpPr txBox="1"/>
          <p:nvPr/>
        </p:nvSpPr>
        <p:spPr bwMode="auto">
          <a:xfrm>
            <a:off x="2350330" y="1708491"/>
            <a:ext cx="1508044" cy="265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8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3-30 persone (lavoro di gruppo</a:t>
            </a:r>
            <a:r>
              <a:rPr lang="en-US" sz="900" b="1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) </a:t>
            </a:r>
            <a:endParaRPr/>
          </a:p>
        </p:txBody>
      </p:sp>
      <p:sp>
        <p:nvSpPr>
          <p:cNvPr id="279" name="Google Shape;279;p16"/>
          <p:cNvSpPr txBox="1"/>
          <p:nvPr/>
        </p:nvSpPr>
        <p:spPr bwMode="auto">
          <a:xfrm>
            <a:off x="2350330" y="2336113"/>
            <a:ext cx="2031170" cy="64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8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20-40 minuti </a:t>
            </a:r>
            <a:endParaRPr/>
          </a:p>
          <a:p>
            <a:pPr marL="0" marR="0" lvl="0" indent="0" algn="l">
              <a:lnSpc>
                <a:spcPct val="8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Lavoro di gruppo circa 15-20 minuti Presentazione circa 5 minuti per gruppo di lavoro, </a:t>
            </a:r>
            <a:endParaRPr/>
          </a:p>
          <a:p>
            <a:pPr marL="0" marR="0" lvl="0" indent="0" algn="l">
              <a:lnSpc>
                <a:spcPct val="8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Valutazione di circa 10 minuti </a:t>
            </a:r>
            <a:endParaRPr/>
          </a:p>
        </p:txBody>
      </p:sp>
      <p:sp>
        <p:nvSpPr>
          <p:cNvPr id="280" name="Google Shape;280;p16"/>
          <p:cNvSpPr txBox="1"/>
          <p:nvPr/>
        </p:nvSpPr>
        <p:spPr bwMode="auto">
          <a:xfrm>
            <a:off x="2350330" y="4105380"/>
            <a:ext cx="2156483" cy="51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811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Carta per lavagna a fogli mobili o altra carta grande (A2) per il lavoro di gruppo, penne larghe, nastro adesivo/penna o bacheca con spilli.</a:t>
            </a:r>
            <a:endParaRPr/>
          </a:p>
        </p:txBody>
      </p:sp>
      <p:sp>
        <p:nvSpPr>
          <p:cNvPr id="281" name="Google Shape;281;p16"/>
          <p:cNvSpPr txBox="1"/>
          <p:nvPr/>
        </p:nvSpPr>
        <p:spPr bwMode="auto">
          <a:xfrm>
            <a:off x="2350330" y="3384144"/>
            <a:ext cx="1768249" cy="35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75083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Introduzione di uno strumento per </a:t>
            </a:r>
            <a:endParaRPr/>
          </a:p>
          <a:p>
            <a:pPr marL="0" marR="0" lvl="0" indent="0" algn="l">
              <a:lnSpc>
                <a:spcPct val="75083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l'analisi del problema e degli obiettivi </a:t>
            </a:r>
            <a:endParaRPr/>
          </a:p>
        </p:txBody>
      </p:sp>
      <p:cxnSp>
        <p:nvCxnSpPr>
          <p:cNvPr id="282" name="Google Shape;282;p16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3" name="Google Shape;283;p16"/>
          <p:cNvPicPr/>
          <p:nvPr/>
        </p:nvPicPr>
        <p:blipFill>
          <a:blip r:embed="rId6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/>
          <p:nvPr/>
        </p:nvSpPr>
        <p:spPr bwMode="auto">
          <a:xfrm>
            <a:off x="2209800" y="5112075"/>
            <a:ext cx="530245" cy="62508"/>
          </a:xfrm>
          <a:custGeom>
            <a:avLst/>
            <a:gdLst/>
            <a:ahLst/>
            <a:cxnLst/>
            <a:rect l="l" t="t" r="r" b="b"/>
            <a:pathLst>
              <a:path w="754126" h="88900" extrusionOk="0">
                <a:moveTo>
                  <a:pt x="0" y="0"/>
                </a:moveTo>
                <a:lnTo>
                  <a:pt x="754126" y="0"/>
                </a:lnTo>
                <a:lnTo>
                  <a:pt x="754126" y="88900"/>
                </a:lnTo>
                <a:lnTo>
                  <a:pt x="0" y="88900"/>
                </a:lnTo>
                <a:close/>
              </a:path>
            </a:pathLst>
          </a:custGeom>
          <a:solidFill>
            <a:srgbClr val="0C45A6"/>
          </a:solidFill>
          <a:ln>
            <a:noFill/>
          </a:ln>
        </p:spPr>
      </p:sp>
      <p:sp>
        <p:nvSpPr>
          <p:cNvPr id="289" name="Google Shape;289;p17"/>
          <p:cNvSpPr txBox="1"/>
          <p:nvPr/>
        </p:nvSpPr>
        <p:spPr bwMode="auto">
          <a:xfrm>
            <a:off x="2209800" y="5336381"/>
            <a:ext cx="5160558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786" marR="0" lvl="2" indent="-114261" algn="l">
              <a:lnSpc>
                <a:spcPct val="150033"/>
              </a:lnSpc>
              <a:spcBef>
                <a:spcPts val="0"/>
              </a:spcBef>
              <a:spcAft>
                <a:spcPts val="0"/>
              </a:spcAft>
              <a:buClr>
                <a:srgbClr val="0C45A6"/>
              </a:buClr>
              <a:buSzPts val="1499"/>
              <a:buFont typeface="Arial"/>
              <a:buChar char="⚬"/>
              <a:defRPr/>
            </a:pPr>
            <a:r>
              <a:rPr lang="en-US" sz="1500" b="0" i="0" u="none" strike="noStrike" cap="none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Cosa è </a:t>
            </a:r>
            <a:r>
              <a:rPr lang="en-US" sz="1500" b="0" i="0" u="none" strike="noStrike" cap="none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importante</a:t>
            </a:r>
            <a:r>
              <a:rPr lang="en-US" sz="1500" b="0" i="0" u="none" strike="noStrike" cap="none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500" b="0" i="0" u="none" strike="noStrike" cap="none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sapere</a:t>
            </a:r>
            <a:r>
              <a:rPr lang="en-US" sz="1500" b="0" i="0" u="none" strike="noStrike" cap="none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? </a:t>
            </a:r>
            <a:endParaRPr dirty="0"/>
          </a:p>
          <a:p>
            <a:pPr marL="342786" marR="0" lvl="2" indent="-114261" algn="l">
              <a:lnSpc>
                <a:spcPct val="150033"/>
              </a:lnSpc>
              <a:spcBef>
                <a:spcPts val="0"/>
              </a:spcBef>
              <a:spcAft>
                <a:spcPts val="0"/>
              </a:spcAft>
              <a:buClr>
                <a:srgbClr val="0C45A6"/>
              </a:buClr>
              <a:buSzPts val="1499"/>
              <a:buFont typeface="Arial"/>
              <a:buChar char="⚬"/>
              <a:defRPr/>
            </a:pPr>
            <a:r>
              <a:rPr lang="en-US" sz="150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Cosa fare </a:t>
            </a:r>
            <a:r>
              <a:rPr lang="en-US" sz="1500" b="0" i="0" u="none" strike="noStrike" cap="none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e </a:t>
            </a:r>
            <a:r>
              <a:rPr lang="en-US" sz="1500" b="0" i="0" u="none" strike="noStrike" cap="none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cosa</a:t>
            </a:r>
            <a:r>
              <a:rPr lang="en-US" sz="1500" b="0" i="0" u="none" strike="noStrike" cap="none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non fare </a:t>
            </a:r>
            <a:endParaRPr dirty="0"/>
          </a:p>
          <a:p>
            <a:pPr marL="342786" marR="0" lvl="2" indent="-114261" algn="l">
              <a:lnSpc>
                <a:spcPct val="150033"/>
              </a:lnSpc>
              <a:spcBef>
                <a:spcPts val="0"/>
              </a:spcBef>
              <a:spcAft>
                <a:spcPts val="0"/>
              </a:spcAft>
              <a:buClr>
                <a:srgbClr val="0C45A6"/>
              </a:buClr>
              <a:buSzPts val="1499"/>
              <a:buFont typeface="Arial"/>
              <a:buChar char="⚬"/>
              <a:defRPr/>
            </a:pPr>
            <a:r>
              <a:rPr lang="en-US" sz="1500" b="0" i="0" u="none" strike="noStrike" cap="none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Materiale</a:t>
            </a:r>
            <a:r>
              <a:rPr lang="en-US" sz="1500" b="0" i="0" u="none" strike="noStrike" cap="none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500" b="0" i="0" u="none" strike="noStrike" cap="none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approfondimento</a:t>
            </a:r>
            <a:r>
              <a:rPr lang="en-US" sz="1500" b="0" i="0" u="none" strike="noStrike" cap="none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endParaRPr dirty="0"/>
          </a:p>
        </p:txBody>
      </p:sp>
      <p:pic>
        <p:nvPicPr>
          <p:cNvPr id="290" name="Google Shape;290;p17"/>
          <p:cNvPicPr/>
          <p:nvPr/>
        </p:nvPicPr>
        <p:blipFill>
          <a:blip r:embed="rId2">
            <a:alphaModFix/>
          </a:blip>
          <a:srcRect r="262" b="280"/>
          <a:stretch/>
        </p:blipFill>
        <p:spPr bwMode="auto">
          <a:xfrm>
            <a:off x="5892565" y="2057400"/>
            <a:ext cx="3651514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7"/>
          <p:cNvSpPr txBox="1"/>
          <p:nvPr/>
        </p:nvSpPr>
        <p:spPr bwMode="auto">
          <a:xfrm>
            <a:off x="2209800" y="703659"/>
            <a:ext cx="6143368" cy="12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2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Come si scrive una proposta di progetto?</a:t>
            </a:r>
            <a:endParaRPr/>
          </a:p>
        </p:txBody>
      </p:sp>
      <p:cxnSp>
        <p:nvCxnSpPr>
          <p:cNvPr id="292" name="Google Shape;292;p17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3" name="Google Shape;293;p17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8" name="Google Shape;298;p18"/>
          <p:cNvSpPr/>
          <p:nvPr/>
        </p:nvSpPr>
        <p:spPr bwMode="auto">
          <a:xfrm>
            <a:off x="5148763" y="607883"/>
            <a:ext cx="463004" cy="57596"/>
          </a:xfrm>
          <a:custGeom>
            <a:avLst/>
            <a:gdLst/>
            <a:ahLst/>
            <a:cxnLst/>
            <a:rect l="l" t="t" r="r" b="b"/>
            <a:pathLst>
              <a:path w="658495" h="81915" extrusionOk="0">
                <a:moveTo>
                  <a:pt x="0" y="0"/>
                </a:moveTo>
                <a:lnTo>
                  <a:pt x="658495" y="0"/>
                </a:lnTo>
                <a:lnTo>
                  <a:pt x="658495" y="81915"/>
                </a:lnTo>
                <a:lnTo>
                  <a:pt x="0" y="81915"/>
                </a:lnTo>
                <a:close/>
              </a:path>
            </a:pathLst>
          </a:custGeom>
          <a:solidFill>
            <a:srgbClr val="0C45A6"/>
          </a:solidFill>
          <a:ln>
            <a:noFill/>
          </a:ln>
        </p:spPr>
      </p:sp>
      <p:sp>
        <p:nvSpPr>
          <p:cNvPr id="299" name="Google Shape;299;p18"/>
          <p:cNvSpPr txBox="1"/>
          <p:nvPr/>
        </p:nvSpPr>
        <p:spPr bwMode="auto">
          <a:xfrm>
            <a:off x="5148763" y="765965"/>
            <a:ext cx="3482526" cy="63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66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16214B"/>
                </a:solidFill>
                <a:latin typeface="Calibri"/>
                <a:ea typeface="Calibri"/>
                <a:cs typeface="Calibri"/>
              </a:rPr>
              <a:t>Una buona proposta di progetto è un prerequisito per l'approvazione di un progetto. Tuttavia, una buona proposta di progetto non garantisce un buon progetto.</a:t>
            </a:r>
            <a:endParaRPr/>
          </a:p>
        </p:txBody>
      </p:sp>
      <p:sp>
        <p:nvSpPr>
          <p:cNvPr id="300" name="Google Shape;300;p18"/>
          <p:cNvSpPr/>
          <p:nvPr/>
        </p:nvSpPr>
        <p:spPr bwMode="auto">
          <a:xfrm>
            <a:off x="5148763" y="1841149"/>
            <a:ext cx="332989" cy="41433"/>
          </a:xfrm>
          <a:custGeom>
            <a:avLst/>
            <a:gdLst/>
            <a:ahLst/>
            <a:cxnLst/>
            <a:rect l="l" t="t" r="r" b="b"/>
            <a:pathLst>
              <a:path w="473583" h="58928" extrusionOk="0">
                <a:moveTo>
                  <a:pt x="0" y="0"/>
                </a:moveTo>
                <a:lnTo>
                  <a:pt x="473583" y="0"/>
                </a:lnTo>
                <a:lnTo>
                  <a:pt x="473583" y="58928"/>
                </a:lnTo>
                <a:lnTo>
                  <a:pt x="0" y="58928"/>
                </a:lnTo>
                <a:close/>
              </a:path>
            </a:pathLst>
          </a:custGeom>
          <a:solidFill>
            <a:srgbClr val="0C45A6"/>
          </a:solidFill>
          <a:ln>
            <a:noFill/>
          </a:ln>
        </p:spPr>
      </p:sp>
      <p:sp>
        <p:nvSpPr>
          <p:cNvPr id="301" name="Google Shape;301;p18"/>
          <p:cNvSpPr txBox="1"/>
          <p:nvPr/>
        </p:nvSpPr>
        <p:spPr bwMode="auto">
          <a:xfrm>
            <a:off x="5148763" y="1944000"/>
            <a:ext cx="2504850" cy="325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5004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16214B"/>
                </a:solidFill>
                <a:latin typeface="Calibri"/>
                <a:ea typeface="Calibri"/>
                <a:cs typeface="Calibri"/>
              </a:rPr>
              <a:t>Requisiti per una buona proposta di progetto:</a:t>
            </a:r>
            <a:endParaRPr/>
          </a:p>
          <a:p>
            <a:pPr marL="257175" marR="0" lvl="2" indent="-85725" algn="l">
              <a:lnSpc>
                <a:spcPct val="150044"/>
              </a:lnSpc>
              <a:spcBef>
                <a:spcPts val="0"/>
              </a:spcBef>
              <a:spcAft>
                <a:spcPts val="0"/>
              </a:spcAft>
              <a:buClr>
                <a:srgbClr val="16214B"/>
              </a:buClr>
              <a:buSzPts val="1125"/>
              <a:buFont typeface="Arial"/>
              <a:buChar char="⚬"/>
              <a:defRPr/>
            </a:pPr>
            <a:r>
              <a:rPr lang="en-US" sz="1150" b="0" i="0" u="none" strike="noStrike" cap="none">
                <a:solidFill>
                  <a:srgbClr val="16214B"/>
                </a:solidFill>
                <a:latin typeface="Calibri"/>
                <a:ea typeface="Calibri"/>
                <a:cs typeface="Calibri"/>
              </a:rPr>
              <a:t>I requisiti di finanziamento sono soddisfatti</a:t>
            </a:r>
            <a:endParaRPr/>
          </a:p>
          <a:p>
            <a:pPr marL="257175" marR="0" lvl="2" indent="-85725" algn="l">
              <a:lnSpc>
                <a:spcPct val="150044"/>
              </a:lnSpc>
              <a:spcBef>
                <a:spcPts val="0"/>
              </a:spcBef>
              <a:spcAft>
                <a:spcPts val="0"/>
              </a:spcAft>
              <a:buClr>
                <a:srgbClr val="16214B"/>
              </a:buClr>
              <a:buSzPts val="1125"/>
              <a:buFont typeface="Arial"/>
              <a:buChar char="⚬"/>
              <a:defRPr/>
            </a:pPr>
            <a:r>
              <a:rPr lang="en-US" sz="1150" b="0" i="0" u="none" strike="noStrike" cap="none">
                <a:solidFill>
                  <a:srgbClr val="16214B"/>
                </a:solidFill>
                <a:latin typeface="Calibri"/>
                <a:ea typeface="Calibri"/>
                <a:cs typeface="Calibri"/>
              </a:rPr>
              <a:t>Presentato in tempo</a:t>
            </a:r>
            <a:endParaRPr/>
          </a:p>
          <a:p>
            <a:pPr marL="257175" marR="0" lvl="2" indent="-85725" algn="l">
              <a:lnSpc>
                <a:spcPct val="150044"/>
              </a:lnSpc>
              <a:spcBef>
                <a:spcPts val="0"/>
              </a:spcBef>
              <a:spcAft>
                <a:spcPts val="0"/>
              </a:spcAft>
              <a:buClr>
                <a:srgbClr val="16214B"/>
              </a:buClr>
              <a:buSzPts val="1125"/>
              <a:buFont typeface="Arial"/>
              <a:buChar char="⚬"/>
              <a:defRPr/>
            </a:pPr>
            <a:r>
              <a:rPr lang="en-US" sz="1150" b="0" i="0" u="none" strike="noStrike" cap="none">
                <a:solidFill>
                  <a:srgbClr val="16214B"/>
                </a:solidFill>
                <a:latin typeface="Calibri"/>
                <a:ea typeface="Calibri"/>
                <a:cs typeface="Calibri"/>
              </a:rPr>
              <a:t>Completare la domanda (utilizzare i moduli attuali?)</a:t>
            </a:r>
            <a:endParaRPr/>
          </a:p>
          <a:p>
            <a:pPr marL="257175" marR="0" lvl="2" indent="-85725" algn="l">
              <a:lnSpc>
                <a:spcPct val="150044"/>
              </a:lnSpc>
              <a:spcBef>
                <a:spcPts val="0"/>
              </a:spcBef>
              <a:spcAft>
                <a:spcPts val="0"/>
              </a:spcAft>
              <a:buClr>
                <a:srgbClr val="16214B"/>
              </a:buClr>
              <a:buSzPts val="1125"/>
              <a:buFont typeface="Arial"/>
              <a:buChar char="⚬"/>
              <a:defRPr/>
            </a:pPr>
            <a:r>
              <a:rPr lang="en-US" sz="1150" b="0" i="0" u="none" strike="noStrike" cap="none">
                <a:solidFill>
                  <a:srgbClr val="16214B"/>
                </a:solidFill>
                <a:latin typeface="Calibri"/>
                <a:ea typeface="Calibri"/>
                <a:cs typeface="Calibri"/>
              </a:rPr>
              <a:t>Tutte le domande hanno trovato risposta</a:t>
            </a:r>
            <a:endParaRPr/>
          </a:p>
          <a:p>
            <a:pPr marL="257175" marR="0" lvl="2" indent="-85725" algn="l">
              <a:lnSpc>
                <a:spcPct val="150044"/>
              </a:lnSpc>
              <a:spcBef>
                <a:spcPts val="0"/>
              </a:spcBef>
              <a:spcAft>
                <a:spcPts val="0"/>
              </a:spcAft>
              <a:buClr>
                <a:srgbClr val="16214B"/>
              </a:buClr>
              <a:buSzPts val="1125"/>
              <a:buFont typeface="Arial"/>
              <a:buChar char="⚬"/>
              <a:defRPr/>
            </a:pPr>
            <a:r>
              <a:rPr lang="en-US" sz="1150" b="0" i="0" u="none" strike="noStrike" cap="none">
                <a:solidFill>
                  <a:srgbClr val="16214B"/>
                </a:solidFill>
                <a:latin typeface="Calibri"/>
                <a:ea typeface="Calibri"/>
                <a:cs typeface="Calibri"/>
              </a:rPr>
              <a:t>Sono state seguite le linee guida</a:t>
            </a:r>
            <a:endParaRPr/>
          </a:p>
          <a:p>
            <a:pPr marL="257175" marR="0" lvl="2" indent="-85725" algn="l">
              <a:lnSpc>
                <a:spcPct val="150044"/>
              </a:lnSpc>
              <a:spcBef>
                <a:spcPts val="0"/>
              </a:spcBef>
              <a:spcAft>
                <a:spcPts val="0"/>
              </a:spcAft>
              <a:buClr>
                <a:srgbClr val="16214B"/>
              </a:buClr>
              <a:buSzPts val="1125"/>
              <a:buFont typeface="Arial"/>
              <a:buChar char="⚬"/>
              <a:defRPr/>
            </a:pPr>
            <a:r>
              <a:rPr lang="en-US" sz="1150" b="0" i="0" u="none" strike="noStrike" cap="none">
                <a:solidFill>
                  <a:srgbClr val="16214B"/>
                </a:solidFill>
                <a:latin typeface="Calibri"/>
                <a:ea typeface="Calibri"/>
                <a:cs typeface="Calibri"/>
              </a:rPr>
              <a:t>L'applicazione è chiara, concisa e comprensibile. </a:t>
            </a:r>
            <a:endParaRPr/>
          </a:p>
          <a:p>
            <a:pPr marL="257175" marR="0" lvl="2" indent="-85725" algn="l">
              <a:lnSpc>
                <a:spcPct val="150044"/>
              </a:lnSpc>
              <a:spcBef>
                <a:spcPts val="0"/>
              </a:spcBef>
              <a:spcAft>
                <a:spcPts val="0"/>
              </a:spcAft>
              <a:buClr>
                <a:srgbClr val="16214B"/>
              </a:buClr>
              <a:buSzPts val="1125"/>
              <a:buFont typeface="Arial"/>
              <a:buChar char="⚬"/>
              <a:defRPr/>
            </a:pPr>
            <a:r>
              <a:rPr lang="en-US" sz="1150" b="0" i="0" u="none" strike="noStrike" cap="none">
                <a:solidFill>
                  <a:srgbClr val="16214B"/>
                </a:solidFill>
                <a:latin typeface="Calibri"/>
                <a:ea typeface="Calibri"/>
                <a:cs typeface="Calibri"/>
              </a:rPr>
              <a:t>La domanda si basa su fatti</a:t>
            </a:r>
            <a:endParaRPr/>
          </a:p>
          <a:p>
            <a:pPr marL="257175" marR="0" lvl="2" indent="-85725" algn="l">
              <a:lnSpc>
                <a:spcPct val="150044"/>
              </a:lnSpc>
              <a:spcBef>
                <a:spcPts val="0"/>
              </a:spcBef>
              <a:spcAft>
                <a:spcPts val="0"/>
              </a:spcAft>
              <a:buClr>
                <a:srgbClr val="16214B"/>
              </a:buClr>
              <a:buSzPts val="1125"/>
              <a:buFont typeface="Arial"/>
              <a:buChar char="⚬"/>
              <a:defRPr/>
            </a:pPr>
            <a:r>
              <a:rPr lang="en-US" sz="1150" b="0" i="0" u="none" strike="noStrike" cap="none">
                <a:solidFill>
                  <a:srgbClr val="16214B"/>
                </a:solidFill>
                <a:latin typeface="Calibri"/>
                <a:ea typeface="Calibri"/>
                <a:cs typeface="Calibri"/>
              </a:rPr>
              <a:t>La logica dell'applicazione è rispettata (ad esempio, nessuna descrizione delle attività del progetto quando si tratta di analisi del problema).</a:t>
            </a:r>
            <a:endParaRPr/>
          </a:p>
          <a:p>
            <a:pPr marL="257175" marR="0" lvl="2" indent="-85725" algn="l">
              <a:lnSpc>
                <a:spcPct val="150044"/>
              </a:lnSpc>
              <a:spcBef>
                <a:spcPts val="0"/>
              </a:spcBef>
              <a:spcAft>
                <a:spcPts val="0"/>
              </a:spcAft>
              <a:buClr>
                <a:srgbClr val="16214B"/>
              </a:buClr>
              <a:buSzPts val="1125"/>
              <a:buFont typeface="Arial"/>
              <a:buChar char="⚬"/>
              <a:defRPr/>
            </a:pPr>
            <a:r>
              <a:rPr lang="en-US" sz="1150" b="0" i="0" u="none" strike="noStrike" cap="none">
                <a:solidFill>
                  <a:srgbClr val="16214B"/>
                </a:solidFill>
                <a:latin typeface="Calibri"/>
                <a:ea typeface="Calibri"/>
                <a:cs typeface="Calibri"/>
              </a:rPr>
              <a:t>Il piano dei costi riflette le attività del progetto</a:t>
            </a:r>
            <a:endParaRPr/>
          </a:p>
        </p:txBody>
      </p:sp>
      <p:pic>
        <p:nvPicPr>
          <p:cNvPr id="302" name="Google Shape;302;p18"/>
          <p:cNvPicPr/>
          <p:nvPr/>
        </p:nvPicPr>
        <p:blipFill>
          <a:blip r:embed="rId2">
            <a:alphaModFix/>
          </a:blip>
          <a:srcRect r="1096" b="1096"/>
          <a:stretch/>
        </p:blipFill>
        <p:spPr bwMode="auto">
          <a:xfrm>
            <a:off x="2209801" y="2176172"/>
            <a:ext cx="1139292" cy="113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/>
          <p:nvPr/>
        </p:nvPicPr>
        <p:blipFill>
          <a:blip r:embed="rId3">
            <a:alphaModFix/>
          </a:blip>
          <a:srcRect r="572" b="448"/>
          <a:stretch/>
        </p:blipFill>
        <p:spPr bwMode="auto">
          <a:xfrm>
            <a:off x="7791605" y="2176171"/>
            <a:ext cx="2326155" cy="205574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8"/>
          <p:cNvSpPr txBox="1"/>
          <p:nvPr/>
        </p:nvSpPr>
        <p:spPr bwMode="auto">
          <a:xfrm>
            <a:off x="2209801" y="3432182"/>
            <a:ext cx="2598490" cy="116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5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Una buona proposta di progetto equivale a un buon progetto?</a:t>
            </a:r>
            <a:endParaRPr/>
          </a:p>
        </p:txBody>
      </p:sp>
      <p:sp>
        <p:nvSpPr>
          <p:cNvPr id="305" name="Google Shape;305;p18"/>
          <p:cNvSpPr txBox="1"/>
          <p:nvPr/>
        </p:nvSpPr>
        <p:spPr bwMode="auto">
          <a:xfrm>
            <a:off x="7992941" y="2847916"/>
            <a:ext cx="1915984" cy="85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925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Alla fine, non dipende da una buona proposta di progetto e dalle parole usate in essa. Se lo sviluppo del progetto è ben pensato, la proposta si svilupperà da sola... </a:t>
            </a:r>
            <a:endParaRPr/>
          </a:p>
        </p:txBody>
      </p:sp>
      <p:sp>
        <p:nvSpPr>
          <p:cNvPr id="306" name="Google Shape;306;p18"/>
          <p:cNvSpPr txBox="1"/>
          <p:nvPr/>
        </p:nvSpPr>
        <p:spPr bwMode="auto">
          <a:xfrm>
            <a:off x="1100000" y="5930450"/>
            <a:ext cx="28683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Fonte: https://www.nord-sued-bruecken.de/foerderung/foerderprogramme/in-sdg.html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307" name="Google Shape;307;p18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8" name="Google Shape;308;p18"/>
          <p:cNvPicPr/>
          <p:nvPr/>
        </p:nvPicPr>
        <p:blipFill>
          <a:blip r:embed="rId4">
            <a:alphaModFix/>
          </a:blip>
          <a:srcRect/>
          <a:stretch/>
        </p:blipFill>
        <p:spPr bwMode="auto">
          <a:xfrm>
            <a:off x="9143999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/>
          <p:nvPr/>
        </p:nvSpPr>
        <p:spPr bwMode="auto">
          <a:xfrm>
            <a:off x="2319365" y="762881"/>
            <a:ext cx="8025105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Cosa fare e </a:t>
            </a:r>
            <a:r>
              <a:rPr lang="en-US" sz="330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cosa</a:t>
            </a:r>
            <a:r>
              <a:rPr lang="en-US" sz="330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non fare </a:t>
            </a:r>
            <a:r>
              <a:rPr lang="en-US" sz="330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nella</a:t>
            </a:r>
            <a:r>
              <a:rPr lang="en-US" sz="330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30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stesura</a:t>
            </a:r>
            <a:r>
              <a:rPr lang="en-US" sz="330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330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una</a:t>
            </a:r>
            <a:r>
              <a:rPr lang="en-US" sz="330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30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proposta</a:t>
            </a:r>
            <a:r>
              <a:rPr lang="en-US" sz="330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330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progetto</a:t>
            </a:r>
            <a:endParaRPr dirty="0"/>
          </a:p>
        </p:txBody>
      </p:sp>
      <p:sp>
        <p:nvSpPr>
          <p:cNvPr id="314" name="Google Shape;314;p19"/>
          <p:cNvSpPr txBox="1"/>
          <p:nvPr/>
        </p:nvSpPr>
        <p:spPr bwMode="auto">
          <a:xfrm>
            <a:off x="7613670" y="2212803"/>
            <a:ext cx="1530329" cy="50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3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Non fare</a:t>
            </a:r>
            <a:endParaRPr dirty="0"/>
          </a:p>
        </p:txBody>
      </p:sp>
      <p:sp>
        <p:nvSpPr>
          <p:cNvPr id="315" name="Google Shape;315;p19"/>
          <p:cNvSpPr txBox="1"/>
          <p:nvPr/>
        </p:nvSpPr>
        <p:spPr bwMode="auto">
          <a:xfrm>
            <a:off x="6230448" y="2836810"/>
            <a:ext cx="3751752" cy="280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 dare per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scontato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donatori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 le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decidono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sui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progetti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conoscano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l'associazione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il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lavoro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progetti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concreti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Ricordate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descrivere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la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vostra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organizzazione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 il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progetto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modo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comprensibile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</a:t>
            </a:r>
            <a:endParaRPr dirty="0"/>
          </a:p>
          <a:p>
            <a:pPr marL="0" marR="0" lvl="0" indent="0" algn="ctr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inserire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piano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costi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voci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prodotti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attività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non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sono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nemmeno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descritte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menzionate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nella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domanda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Soprattutto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con la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documentazione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del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progetto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a volte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piuttosto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utile,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presume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non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necessario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spiegarlo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ulteriormente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</a:t>
            </a:r>
            <a:endParaRPr dirty="0"/>
          </a:p>
        </p:txBody>
      </p:sp>
      <p:sp>
        <p:nvSpPr>
          <p:cNvPr id="316" name="Google Shape;316;p19"/>
          <p:cNvSpPr txBox="1"/>
          <p:nvPr/>
        </p:nvSpPr>
        <p:spPr bwMode="auto">
          <a:xfrm>
            <a:off x="3699355" y="2255603"/>
            <a:ext cx="740459" cy="463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4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1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Fare</a:t>
            </a:r>
            <a:endParaRPr dirty="0"/>
          </a:p>
        </p:txBody>
      </p:sp>
      <p:sp>
        <p:nvSpPr>
          <p:cNvPr id="317" name="Google Shape;317;p19"/>
          <p:cNvSpPr txBox="1"/>
          <p:nvPr/>
        </p:nvSpPr>
        <p:spPr bwMode="auto">
          <a:xfrm>
            <a:off x="1683898" y="2836809"/>
            <a:ext cx="4412102" cy="306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includere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contenuti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metodi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concetti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didattici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essenziali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includerli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come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esempi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Fatelo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anche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se le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cose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non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sono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sempre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fisse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possono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cambiare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dirty="0"/>
          </a:p>
          <a:p>
            <a:pPr marL="0" marR="0" lvl="0" indent="0" algn="ctr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seguire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la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struttura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"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logica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" di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domanda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senza "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raccontare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" e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ripetere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l'idea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del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progetto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Fate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attenzione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 non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scrivere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obiettivi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metodi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nella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analisi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del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problema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dirty="0"/>
          </a:p>
          <a:p>
            <a:pPr marL="0" marR="0" lvl="0" indent="0" algn="ctr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seguite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la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struttura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 non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descrivete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le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misure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con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un'ampiezza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epica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quando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descrivete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il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gruppo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target!</a:t>
            </a:r>
            <a:endParaRPr dirty="0"/>
          </a:p>
          <a:p>
            <a:pPr marL="0" marR="0" lvl="0" indent="0" algn="ctr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Concentratevi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sull'obiettivo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del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progetto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ma non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commettete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l'errore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descrivere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troppi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obiettivi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molto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diversi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loro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 poco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realistici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!</a:t>
            </a:r>
            <a:endParaRPr dirty="0"/>
          </a:p>
        </p:txBody>
      </p:sp>
      <p:sp>
        <p:nvSpPr>
          <p:cNvPr id="318" name="Google Shape;318;p19"/>
          <p:cNvSpPr txBox="1"/>
          <p:nvPr/>
        </p:nvSpPr>
        <p:spPr bwMode="auto">
          <a:xfrm>
            <a:off x="6287110" y="6238666"/>
            <a:ext cx="3640500" cy="50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319" name="Google Shape;319;p19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0" name="Google Shape;320;p19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 bwMode="auto">
          <a:xfrm>
            <a:off x="2209800" y="4835255"/>
            <a:ext cx="530245" cy="62508"/>
          </a:xfrm>
          <a:custGeom>
            <a:avLst/>
            <a:gdLst/>
            <a:ahLst/>
            <a:cxnLst/>
            <a:rect l="l" t="t" r="r" b="b"/>
            <a:pathLst>
              <a:path w="754126" h="88900" extrusionOk="0">
                <a:moveTo>
                  <a:pt x="0" y="0"/>
                </a:moveTo>
                <a:lnTo>
                  <a:pt x="754126" y="0"/>
                </a:lnTo>
                <a:lnTo>
                  <a:pt x="754126" y="88900"/>
                </a:lnTo>
                <a:lnTo>
                  <a:pt x="0" y="88900"/>
                </a:lnTo>
                <a:close/>
              </a:path>
            </a:pathLst>
          </a:custGeom>
          <a:solidFill>
            <a:srgbClr val="0C45A6"/>
          </a:solidFill>
          <a:ln>
            <a:noFill/>
          </a:ln>
        </p:spPr>
      </p:sp>
      <p:sp>
        <p:nvSpPr>
          <p:cNvPr id="97" name="Google Shape;97;p2"/>
          <p:cNvSpPr txBox="1"/>
          <p:nvPr/>
        </p:nvSpPr>
        <p:spPr bwMode="auto">
          <a:xfrm>
            <a:off x="2209800" y="5059561"/>
            <a:ext cx="5160558" cy="110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786" marR="0" lvl="2" indent="-114261" algn="l">
              <a:lnSpc>
                <a:spcPct val="150033"/>
              </a:lnSpc>
              <a:spcBef>
                <a:spcPts val="0"/>
              </a:spcBef>
              <a:spcAft>
                <a:spcPts val="0"/>
              </a:spcAft>
              <a:buClr>
                <a:srgbClr val="0C45A6"/>
              </a:buClr>
              <a:buSzPts val="1499"/>
              <a:buFont typeface="Arial"/>
              <a:buChar char="⚬"/>
              <a:defRPr/>
            </a:pPr>
            <a:r>
              <a:rPr lang="en-US" sz="1500" b="0" i="0" u="none" strike="noStrike" cap="none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Che cos'è un progetto? </a:t>
            </a:r>
            <a:endParaRPr/>
          </a:p>
          <a:p>
            <a:pPr marL="342786" marR="0" lvl="2" indent="-114261" algn="l">
              <a:lnSpc>
                <a:spcPct val="150033"/>
              </a:lnSpc>
              <a:spcBef>
                <a:spcPts val="0"/>
              </a:spcBef>
              <a:spcAft>
                <a:spcPts val="0"/>
              </a:spcAft>
              <a:buClr>
                <a:srgbClr val="0C45A6"/>
              </a:buClr>
              <a:buSzPts val="1499"/>
              <a:buFont typeface="Arial"/>
              <a:buChar char="⚬"/>
              <a:defRPr/>
            </a:pPr>
            <a:r>
              <a:rPr lang="en-US" sz="1500" b="0" i="0" u="none" strike="noStrike" cap="none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Pianificazione del progetto</a:t>
            </a:r>
            <a:endParaRPr/>
          </a:p>
          <a:p>
            <a:pPr marL="342786" marR="0" lvl="2" indent="-114261" algn="l">
              <a:lnSpc>
                <a:spcPct val="150033"/>
              </a:lnSpc>
              <a:spcBef>
                <a:spcPts val="0"/>
              </a:spcBef>
              <a:spcAft>
                <a:spcPts val="0"/>
              </a:spcAft>
              <a:buClr>
                <a:srgbClr val="0C45A6"/>
              </a:buClr>
              <a:buSzPts val="1499"/>
              <a:buFont typeface="Arial"/>
              <a:buChar char="⚬"/>
              <a:defRPr/>
            </a:pPr>
            <a:r>
              <a:rPr lang="en-US" sz="1500" b="0" i="0" u="none" strike="noStrike" cap="none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Metodo di formazione: L'albero dei problemi</a:t>
            </a:r>
            <a:endParaRPr/>
          </a:p>
          <a:p>
            <a:pPr marL="342786" marR="0" lvl="2" indent="-114261" algn="l">
              <a:lnSpc>
                <a:spcPct val="150033"/>
              </a:lnSpc>
              <a:spcBef>
                <a:spcPts val="0"/>
              </a:spcBef>
              <a:spcAft>
                <a:spcPts val="0"/>
              </a:spcAft>
              <a:buClr>
                <a:srgbClr val="0C45A6"/>
              </a:buClr>
              <a:buSzPts val="1499"/>
              <a:buFont typeface="Arial"/>
              <a:buChar char="⚬"/>
              <a:defRPr/>
            </a:pPr>
            <a:r>
              <a:rPr lang="en-US" sz="1500" b="0" i="0" u="none" strike="noStrike" cap="none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Scrivere una proposta di progetto </a:t>
            </a:r>
            <a:endParaRPr/>
          </a:p>
        </p:txBody>
      </p:sp>
      <p:pic>
        <p:nvPicPr>
          <p:cNvPr id="98" name="Google Shape;98;p2"/>
          <p:cNvPicPr/>
          <p:nvPr/>
        </p:nvPicPr>
        <p:blipFill>
          <a:blip r:embed="rId2">
            <a:alphaModFix/>
          </a:blip>
          <a:srcRect r="221" b="284"/>
          <a:stretch/>
        </p:blipFill>
        <p:spPr bwMode="auto">
          <a:xfrm>
            <a:off x="6096000" y="1808644"/>
            <a:ext cx="3561652" cy="330343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 bwMode="auto">
          <a:xfrm>
            <a:off x="2209800" y="703659"/>
            <a:ext cx="4550580" cy="12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2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Come si sviluppa un progetto?</a:t>
            </a:r>
            <a:endParaRPr/>
          </a:p>
        </p:txBody>
      </p:sp>
      <p:cxnSp>
        <p:nvCxnSpPr>
          <p:cNvPr id="100" name="Google Shape;100;p2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1" name="Google Shape;101;p2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5" name="Google Shape;325;p20"/>
          <p:cNvSpPr/>
          <p:nvPr/>
        </p:nvSpPr>
        <p:spPr bwMode="auto">
          <a:xfrm>
            <a:off x="2209800" y="5112075"/>
            <a:ext cx="530245" cy="62508"/>
          </a:xfrm>
          <a:custGeom>
            <a:avLst/>
            <a:gdLst/>
            <a:ahLst/>
            <a:cxnLst/>
            <a:rect l="l" t="t" r="r" b="b"/>
            <a:pathLst>
              <a:path w="754126" h="88900" extrusionOk="0">
                <a:moveTo>
                  <a:pt x="0" y="0"/>
                </a:moveTo>
                <a:lnTo>
                  <a:pt x="754126" y="0"/>
                </a:lnTo>
                <a:lnTo>
                  <a:pt x="754126" y="88900"/>
                </a:lnTo>
                <a:lnTo>
                  <a:pt x="0" y="88900"/>
                </a:lnTo>
                <a:close/>
              </a:path>
            </a:pathLst>
          </a:custGeom>
          <a:solidFill>
            <a:srgbClr val="0C45A6"/>
          </a:solidFill>
          <a:ln>
            <a:noFill/>
          </a:ln>
        </p:spPr>
      </p:sp>
      <p:sp>
        <p:nvSpPr>
          <p:cNvPr id="326" name="Google Shape;326;p20"/>
          <p:cNvSpPr txBox="1"/>
          <p:nvPr/>
        </p:nvSpPr>
        <p:spPr bwMode="auto">
          <a:xfrm>
            <a:off x="2209800" y="5336381"/>
            <a:ext cx="5160558" cy="82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786" marR="0" lvl="2" indent="-114261" algn="l">
              <a:lnSpc>
                <a:spcPct val="150033"/>
              </a:lnSpc>
              <a:spcBef>
                <a:spcPts val="0"/>
              </a:spcBef>
              <a:spcAft>
                <a:spcPts val="0"/>
              </a:spcAft>
              <a:buClr>
                <a:srgbClr val="0C45A6"/>
              </a:buClr>
              <a:buSzPts val="1499"/>
              <a:buFont typeface="Arial"/>
              <a:buChar char="⚬"/>
              <a:defRPr/>
            </a:pPr>
            <a:r>
              <a:rPr lang="en-US" sz="1500" b="0" i="0" u="none" strike="noStrike" cap="none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Cosa rende un progetto un buon progetto? </a:t>
            </a:r>
            <a:endParaRPr/>
          </a:p>
          <a:p>
            <a:pPr marL="342786" marR="0" lvl="2" indent="-114261" algn="l">
              <a:lnSpc>
                <a:spcPct val="150033"/>
              </a:lnSpc>
              <a:spcBef>
                <a:spcPts val="0"/>
              </a:spcBef>
              <a:spcAft>
                <a:spcPts val="0"/>
              </a:spcAft>
              <a:buClr>
                <a:srgbClr val="0C45A6"/>
              </a:buClr>
              <a:buSzPts val="1499"/>
              <a:buFont typeface="Arial"/>
              <a:buChar char="⚬"/>
              <a:defRPr/>
            </a:pPr>
            <a:r>
              <a:rPr lang="en-US" sz="1500" b="0" i="0" u="none" strike="noStrike" cap="none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Gestione del ciclo di progetto (PCM)</a:t>
            </a:r>
            <a:endParaRPr/>
          </a:p>
          <a:p>
            <a:pPr marL="342786" marR="0" lvl="2" indent="-114261" algn="l">
              <a:lnSpc>
                <a:spcPct val="150033"/>
              </a:lnSpc>
              <a:spcBef>
                <a:spcPts val="0"/>
              </a:spcBef>
              <a:spcAft>
                <a:spcPts val="0"/>
              </a:spcAft>
              <a:buClr>
                <a:srgbClr val="0C45A6"/>
              </a:buClr>
              <a:buSzPts val="1499"/>
              <a:buFont typeface="Arial"/>
              <a:buChar char="⚬"/>
              <a:defRPr/>
            </a:pPr>
            <a:r>
              <a:rPr lang="en-US" sz="1500" b="0" i="0" u="none" strike="noStrike" cap="none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Aspetti di documentazione e contabilità</a:t>
            </a:r>
            <a:endParaRPr/>
          </a:p>
        </p:txBody>
      </p:sp>
      <p:pic>
        <p:nvPicPr>
          <p:cNvPr id="327" name="Google Shape;327;p20"/>
          <p:cNvPicPr/>
          <p:nvPr/>
        </p:nvPicPr>
        <p:blipFill>
          <a:blip r:embed="rId2">
            <a:alphaModFix/>
          </a:blip>
          <a:srcRect r="417" b="516"/>
          <a:stretch/>
        </p:blipFill>
        <p:spPr bwMode="auto">
          <a:xfrm>
            <a:off x="6010013" y="1988401"/>
            <a:ext cx="238315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0"/>
          <p:cNvSpPr txBox="1"/>
          <p:nvPr/>
        </p:nvSpPr>
        <p:spPr bwMode="auto">
          <a:xfrm>
            <a:off x="2209800" y="703659"/>
            <a:ext cx="5797378" cy="63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2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Gestione del progetto</a:t>
            </a:r>
            <a:endParaRPr/>
          </a:p>
        </p:txBody>
      </p:sp>
      <p:cxnSp>
        <p:nvCxnSpPr>
          <p:cNvPr id="329" name="Google Shape;329;p20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0" name="Google Shape;330;p20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35" name="Google Shape;335;p21"/>
          <p:cNvPicPr/>
          <p:nvPr/>
        </p:nvPicPr>
        <p:blipFill>
          <a:blip r:embed="rId2">
            <a:alphaModFix/>
          </a:blip>
          <a:srcRect r="865" b="864"/>
          <a:stretch/>
        </p:blipFill>
        <p:spPr bwMode="auto">
          <a:xfrm rot="4199244">
            <a:off x="2569069" y="1718743"/>
            <a:ext cx="1505054" cy="101802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1"/>
          <p:cNvSpPr txBox="1"/>
          <p:nvPr/>
        </p:nvSpPr>
        <p:spPr bwMode="auto">
          <a:xfrm>
            <a:off x="3778791" y="2240523"/>
            <a:ext cx="1721346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Progetto</a:t>
            </a:r>
            <a:endParaRPr/>
          </a:p>
          <a:p>
            <a:pPr marL="0" marR="0" lvl="0" indent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Processo una tantum</a:t>
            </a:r>
            <a:endParaRPr/>
          </a:p>
          <a:p>
            <a:pPr marL="0" marR="0" lvl="0" indent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Struttura complessa</a:t>
            </a:r>
            <a:endParaRPr/>
          </a:p>
          <a:p>
            <a:pPr marL="0" marR="0" lvl="0" indent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Obiettivi definiti</a:t>
            </a:r>
            <a:endParaRPr/>
          </a:p>
          <a:p>
            <a:pPr marL="0" marR="0" lvl="0" indent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Scadenza fissa</a:t>
            </a:r>
            <a:endParaRPr/>
          </a:p>
          <a:p>
            <a:pPr marL="0" marR="0" lvl="0" indent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Costi limitati</a:t>
            </a:r>
            <a:endParaRPr/>
          </a:p>
        </p:txBody>
      </p:sp>
      <p:sp>
        <p:nvSpPr>
          <p:cNvPr id="337" name="Google Shape;337;p21"/>
          <p:cNvSpPr txBox="1"/>
          <p:nvPr/>
        </p:nvSpPr>
        <p:spPr bwMode="auto">
          <a:xfrm>
            <a:off x="6723542" y="2256314"/>
            <a:ext cx="1291084" cy="9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Gestione</a:t>
            </a:r>
            <a:endParaRPr/>
          </a:p>
          <a:p>
            <a:pPr marL="0" marR="0" lvl="0" indent="0" algn="ctr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Pianificazione</a:t>
            </a:r>
            <a:endParaRPr/>
          </a:p>
          <a:p>
            <a:pPr marL="0" marR="0" lvl="0" indent="0" algn="ctr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Gestione </a:t>
            </a:r>
            <a:endParaRPr/>
          </a:p>
          <a:p>
            <a:pPr marL="0" marR="0" lvl="0" indent="0" algn="ctr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Organizzazione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Controllo</a:t>
            </a:r>
            <a:endParaRPr/>
          </a:p>
        </p:txBody>
      </p:sp>
      <p:sp>
        <p:nvSpPr>
          <p:cNvPr id="338" name="Google Shape;338;p21"/>
          <p:cNvSpPr txBox="1"/>
          <p:nvPr/>
        </p:nvSpPr>
        <p:spPr bwMode="auto">
          <a:xfrm>
            <a:off x="3367115" y="610985"/>
            <a:ext cx="4560392" cy="55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Gestione del progetto</a:t>
            </a:r>
            <a:endParaRPr/>
          </a:p>
        </p:txBody>
      </p:sp>
      <p:pic>
        <p:nvPicPr>
          <p:cNvPr id="339" name="Google Shape;339;p21"/>
          <p:cNvPicPr/>
          <p:nvPr/>
        </p:nvPicPr>
        <p:blipFill>
          <a:blip r:embed="rId2">
            <a:alphaModFix/>
          </a:blip>
          <a:srcRect r="865" b="864"/>
          <a:stretch/>
        </p:blipFill>
        <p:spPr bwMode="auto">
          <a:xfrm rot="-7214503">
            <a:off x="7642010" y="1302488"/>
            <a:ext cx="1505054" cy="101802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1"/>
          <p:cNvSpPr txBox="1"/>
          <p:nvPr/>
        </p:nvSpPr>
        <p:spPr bwMode="auto">
          <a:xfrm>
            <a:off x="448829" y="5914239"/>
            <a:ext cx="3640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41" name="Google Shape;341;p21"/>
          <p:cNvPicPr/>
          <p:nvPr/>
        </p:nvPicPr>
        <p:blipFill>
          <a:blip r:embed="rId3">
            <a:alphaModFix/>
          </a:blip>
          <a:srcRect r="489" b="493"/>
          <a:stretch/>
        </p:blipFill>
        <p:spPr bwMode="auto">
          <a:xfrm>
            <a:off x="4220654" y="3285489"/>
            <a:ext cx="3292215" cy="285221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1"/>
          <p:cNvSpPr txBox="1"/>
          <p:nvPr/>
        </p:nvSpPr>
        <p:spPr bwMode="auto">
          <a:xfrm>
            <a:off x="5319297" y="3502292"/>
            <a:ext cx="1605280" cy="44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5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Pianificazione</a:t>
            </a:r>
            <a:endParaRPr dirty="0"/>
          </a:p>
        </p:txBody>
      </p:sp>
      <p:sp>
        <p:nvSpPr>
          <p:cNvPr id="343" name="Google Shape;343;p21"/>
          <p:cNvSpPr txBox="1"/>
          <p:nvPr/>
        </p:nvSpPr>
        <p:spPr bwMode="auto">
          <a:xfrm>
            <a:off x="4167187" y="5037029"/>
            <a:ext cx="1480123" cy="34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Valutazione</a:t>
            </a:r>
            <a:endParaRPr/>
          </a:p>
        </p:txBody>
      </p:sp>
      <p:sp>
        <p:nvSpPr>
          <p:cNvPr id="344" name="Google Shape;344;p21"/>
          <p:cNvSpPr txBox="1"/>
          <p:nvPr/>
        </p:nvSpPr>
        <p:spPr bwMode="auto">
          <a:xfrm>
            <a:off x="6205219" y="5037029"/>
            <a:ext cx="1605281" cy="34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Monitoraggio</a:t>
            </a:r>
            <a:endParaRPr/>
          </a:p>
        </p:txBody>
      </p:sp>
      <p:cxnSp>
        <p:nvCxnSpPr>
          <p:cNvPr id="345" name="Google Shape;345;p21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6" name="Google Shape;346;p21"/>
          <p:cNvPicPr/>
          <p:nvPr/>
        </p:nvPicPr>
        <p:blipFill>
          <a:blip r:embed="rId4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1" name="Google Shape;351;p22"/>
          <p:cNvPicPr/>
          <p:nvPr/>
        </p:nvPicPr>
        <p:blipFill>
          <a:blip r:embed="rId2">
            <a:alphaModFix/>
          </a:blip>
          <a:srcRect r="290" b="259"/>
          <a:stretch/>
        </p:blipFill>
        <p:spPr bwMode="auto">
          <a:xfrm>
            <a:off x="6794383" y="2216502"/>
            <a:ext cx="2683348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2"/>
          <p:cNvSpPr txBox="1"/>
          <p:nvPr/>
        </p:nvSpPr>
        <p:spPr bwMode="auto">
          <a:xfrm>
            <a:off x="1945548" y="754336"/>
            <a:ext cx="6959468" cy="8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796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Un buon progetto: criteri di contenuto - realizzazione del progetto</a:t>
            </a:r>
            <a:endParaRPr/>
          </a:p>
        </p:txBody>
      </p:sp>
      <p:sp>
        <p:nvSpPr>
          <p:cNvPr id="353" name="Google Shape;353;p22"/>
          <p:cNvSpPr txBox="1"/>
          <p:nvPr/>
        </p:nvSpPr>
        <p:spPr bwMode="auto">
          <a:xfrm>
            <a:off x="1945547" y="1870030"/>
            <a:ext cx="4171172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1469" marR="0" lvl="2" indent="-107155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Trasparenza dei flussi di finanziamento e della pianificazione dei progetti</a:t>
            </a:r>
            <a:endParaRPr/>
          </a:p>
          <a:p>
            <a:pPr marL="321469" marR="0" lvl="2" indent="-107155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Monitoraggio e valutazione di accompagnamento</a:t>
            </a:r>
            <a:endParaRPr/>
          </a:p>
          <a:p>
            <a:pPr marL="321469" marR="0" lvl="2" indent="-107155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Conformità alle norme sugli appalti</a:t>
            </a:r>
            <a:endParaRPr/>
          </a:p>
          <a:p>
            <a:pPr marL="321469" marR="0" lvl="2" indent="-107155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Personale: assunzione/pagamento/genere/rispetto dei diritti dei lavoratori</a:t>
            </a:r>
            <a:endParaRPr/>
          </a:p>
          <a:p>
            <a:pPr marL="321469" marR="0" lvl="2" indent="-107155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Flessibilità: adattare la strategia del progetto se le condizioni cambiano</a:t>
            </a:r>
            <a:endParaRPr/>
          </a:p>
          <a:p>
            <a:pPr marL="321469" marR="0" lvl="2" indent="-107155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Valutazione</a:t>
            </a:r>
            <a:endParaRPr/>
          </a:p>
        </p:txBody>
      </p:sp>
      <p:sp>
        <p:nvSpPr>
          <p:cNvPr id="354" name="Google Shape;354;p22"/>
          <p:cNvSpPr txBox="1"/>
          <p:nvPr/>
        </p:nvSpPr>
        <p:spPr bwMode="auto">
          <a:xfrm>
            <a:off x="2028965" y="4486876"/>
            <a:ext cx="3218110" cy="9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1469" marR="0" lvl="2" indent="-107155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Valutazione interna</a:t>
            </a:r>
            <a:endParaRPr/>
          </a:p>
          <a:p>
            <a:pPr marL="321469" marR="0" lvl="2" indent="-107155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Valutazione esterna</a:t>
            </a:r>
            <a:endParaRPr/>
          </a:p>
          <a:p>
            <a:pPr marL="321469" marR="0" lvl="2" indent="-107155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Analisi dei risultati della valutazione</a:t>
            </a:r>
            <a:endParaRPr/>
          </a:p>
          <a:p>
            <a:pPr marL="321469" marR="0" lvl="2" indent="-107155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Lezioni apprese</a:t>
            </a:r>
            <a:endParaRPr/>
          </a:p>
          <a:p>
            <a:pPr marL="321469" marR="0" lvl="2" indent="-107155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base per ulteriori progetti</a:t>
            </a:r>
            <a:endParaRPr/>
          </a:p>
        </p:txBody>
      </p:sp>
      <p:sp>
        <p:nvSpPr>
          <p:cNvPr id="355" name="Google Shape;355;p22"/>
          <p:cNvSpPr txBox="1"/>
          <p:nvPr/>
        </p:nvSpPr>
        <p:spPr bwMode="auto">
          <a:xfrm>
            <a:off x="2028965" y="3960025"/>
            <a:ext cx="2564309" cy="23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Criteri di contenuto - Valutazione</a:t>
            </a:r>
            <a:endParaRPr/>
          </a:p>
        </p:txBody>
      </p:sp>
      <p:sp>
        <p:nvSpPr>
          <p:cNvPr id="356" name="Google Shape;356;p22"/>
          <p:cNvSpPr txBox="1"/>
          <p:nvPr/>
        </p:nvSpPr>
        <p:spPr bwMode="auto">
          <a:xfrm>
            <a:off x="5907435" y="6176408"/>
            <a:ext cx="3640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357" name="Google Shape;357;p22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8" name="Google Shape;358;p22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63" name="Google Shape;363;p23"/>
          <p:cNvPicPr/>
          <p:nvPr/>
        </p:nvPicPr>
        <p:blipFill>
          <a:blip r:embed="rId2">
            <a:alphaModFix/>
          </a:blip>
          <a:srcRect r="566" b="581"/>
          <a:stretch/>
        </p:blipFill>
        <p:spPr bwMode="auto">
          <a:xfrm rot="-5400000">
            <a:off x="4404336" y="3257836"/>
            <a:ext cx="3086582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3"/>
          <p:cNvSpPr txBox="1"/>
          <p:nvPr/>
        </p:nvSpPr>
        <p:spPr bwMode="auto">
          <a:xfrm>
            <a:off x="1934447" y="757238"/>
            <a:ext cx="717365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799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Un buon progetto deve essere valido in ogni fase del ciclo di progetto.   </a:t>
            </a:r>
            <a:endParaRPr/>
          </a:p>
        </p:txBody>
      </p:sp>
      <p:sp>
        <p:nvSpPr>
          <p:cNvPr id="365" name="Google Shape;365;p23"/>
          <p:cNvSpPr txBox="1"/>
          <p:nvPr/>
        </p:nvSpPr>
        <p:spPr bwMode="auto">
          <a:xfrm>
            <a:off x="5018312" y="2584609"/>
            <a:ext cx="2080477" cy="44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5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Programma</a:t>
            </a:r>
            <a:endParaRPr dirty="0"/>
          </a:p>
        </p:txBody>
      </p:sp>
      <p:sp>
        <p:nvSpPr>
          <p:cNvPr id="366" name="Google Shape;366;p23"/>
          <p:cNvSpPr txBox="1"/>
          <p:nvPr/>
        </p:nvSpPr>
        <p:spPr bwMode="auto">
          <a:xfrm>
            <a:off x="6793771" y="3324511"/>
            <a:ext cx="1731104" cy="34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Identificazione</a:t>
            </a:r>
            <a:endParaRPr/>
          </a:p>
        </p:txBody>
      </p:sp>
      <p:sp>
        <p:nvSpPr>
          <p:cNvPr id="367" name="Google Shape;367;p23"/>
          <p:cNvSpPr txBox="1"/>
          <p:nvPr/>
        </p:nvSpPr>
        <p:spPr bwMode="auto">
          <a:xfrm>
            <a:off x="7098789" y="4557999"/>
            <a:ext cx="1426086" cy="34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Formazione</a:t>
            </a:r>
            <a:endParaRPr/>
          </a:p>
        </p:txBody>
      </p:sp>
      <p:sp>
        <p:nvSpPr>
          <p:cNvPr id="368" name="Google Shape;368;p23"/>
          <p:cNvSpPr txBox="1"/>
          <p:nvPr/>
        </p:nvSpPr>
        <p:spPr bwMode="auto">
          <a:xfrm>
            <a:off x="4796465" y="6209162"/>
            <a:ext cx="24426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Finanziamento</a:t>
            </a:r>
            <a:endParaRPr/>
          </a:p>
        </p:txBody>
      </p:sp>
      <p:sp>
        <p:nvSpPr>
          <p:cNvPr id="369" name="Google Shape;369;p23"/>
          <p:cNvSpPr txBox="1"/>
          <p:nvPr/>
        </p:nvSpPr>
        <p:spPr bwMode="auto">
          <a:xfrm>
            <a:off x="3123669" y="4634357"/>
            <a:ext cx="2115081" cy="34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Implementazione</a:t>
            </a:r>
            <a:endParaRPr/>
          </a:p>
        </p:txBody>
      </p:sp>
      <p:sp>
        <p:nvSpPr>
          <p:cNvPr id="370" name="Google Shape;370;p23"/>
          <p:cNvSpPr txBox="1"/>
          <p:nvPr/>
        </p:nvSpPr>
        <p:spPr bwMode="auto">
          <a:xfrm>
            <a:off x="3800791" y="3357563"/>
            <a:ext cx="1437959" cy="34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50">
                <a:solidFill>
                  <a:srgbClr val="000000"/>
                </a:solidFill>
                <a:latin typeface="Arial"/>
                <a:ea typeface="Arial"/>
                <a:cs typeface="Arial"/>
              </a:rPr>
              <a:t>Valutazione</a:t>
            </a:r>
            <a:endParaRPr/>
          </a:p>
        </p:txBody>
      </p:sp>
      <p:sp>
        <p:nvSpPr>
          <p:cNvPr id="371" name="Google Shape;371;p23"/>
          <p:cNvSpPr txBox="1"/>
          <p:nvPr/>
        </p:nvSpPr>
        <p:spPr bwMode="auto">
          <a:xfrm>
            <a:off x="2102840" y="1681803"/>
            <a:ext cx="3599781" cy="34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Gestione del ciclo di progetto (PCM</a:t>
            </a:r>
            <a:r>
              <a:rPr lang="en-US" sz="2050">
                <a:solidFill>
                  <a:srgbClr val="000000"/>
                </a:solidFill>
                <a:latin typeface="Arial"/>
                <a:ea typeface="Arial"/>
                <a:cs typeface="Arial"/>
              </a:rPr>
              <a:t>)</a:t>
            </a:r>
            <a:endParaRPr/>
          </a:p>
        </p:txBody>
      </p:sp>
      <p:sp>
        <p:nvSpPr>
          <p:cNvPr id="372" name="Google Shape;372;p23"/>
          <p:cNvSpPr txBox="1"/>
          <p:nvPr/>
        </p:nvSpPr>
        <p:spPr bwMode="auto">
          <a:xfrm>
            <a:off x="501146" y="6038761"/>
            <a:ext cx="3640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373" name="Google Shape;373;p23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4" name="Google Shape;374;p23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9" name="Google Shape;379;p24"/>
          <p:cNvSpPr txBox="1"/>
          <p:nvPr/>
        </p:nvSpPr>
        <p:spPr bwMode="auto">
          <a:xfrm>
            <a:off x="2209800" y="1125930"/>
            <a:ext cx="7322105" cy="114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Gestione di progetti significativi e di successo... </a:t>
            </a:r>
            <a:endParaRPr/>
          </a:p>
        </p:txBody>
      </p:sp>
      <p:sp>
        <p:nvSpPr>
          <p:cNvPr id="380" name="Google Shape;380;p24"/>
          <p:cNvSpPr txBox="1"/>
          <p:nvPr/>
        </p:nvSpPr>
        <p:spPr bwMode="auto">
          <a:xfrm>
            <a:off x="2406450" y="2847900"/>
            <a:ext cx="7379100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.... si compone di tre fasi/componenti: pianificazione, attuazione e valutazione;</a:t>
            </a:r>
            <a:endParaRPr/>
          </a:p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.... vede la pianificazione come un processo partecipativo di comprensione e accordo condiviso;</a:t>
            </a:r>
            <a:endParaRPr/>
          </a:p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.... si concentra in egual misura sull'impatto e sul processo;</a:t>
            </a:r>
            <a:endParaRPr/>
          </a:p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.... è costituito da fasi definite;</a:t>
            </a:r>
            <a:endParaRPr/>
          </a:p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....è aperto in termini di metodi e strumenti; e </a:t>
            </a:r>
            <a:endParaRPr/>
          </a:p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.... include anelli di feedback ciclici in tutto il processo.</a:t>
            </a:r>
            <a:endParaRPr/>
          </a:p>
        </p:txBody>
      </p:sp>
      <p:sp>
        <p:nvSpPr>
          <p:cNvPr id="381" name="Google Shape;381;p24"/>
          <p:cNvSpPr txBox="1"/>
          <p:nvPr/>
        </p:nvSpPr>
        <p:spPr bwMode="auto">
          <a:xfrm>
            <a:off x="500203" y="5914250"/>
            <a:ext cx="25989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382" name="Google Shape;382;p24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3" name="Google Shape;383;p24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8" name="Google Shape;388;p25"/>
          <p:cNvSpPr txBox="1"/>
          <p:nvPr/>
        </p:nvSpPr>
        <p:spPr bwMode="auto">
          <a:xfrm>
            <a:off x="4952107" y="895246"/>
            <a:ext cx="2287786" cy="55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Voci di costo</a:t>
            </a:r>
            <a:endParaRPr/>
          </a:p>
        </p:txBody>
      </p:sp>
      <p:sp>
        <p:nvSpPr>
          <p:cNvPr id="389" name="Google Shape;389;p25"/>
          <p:cNvSpPr txBox="1"/>
          <p:nvPr/>
        </p:nvSpPr>
        <p:spPr bwMode="auto">
          <a:xfrm>
            <a:off x="2681682" y="2237773"/>
            <a:ext cx="7168392" cy="198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Piano dei costi: contiene tutti i costi, compresi quelli amministrativi</a:t>
            </a:r>
            <a:endParaRPr/>
          </a:p>
          <a:p>
            <a:pPr marL="0" marR="0" lv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/>
          </a:p>
          <a:p>
            <a:pPr marL="0" marR="0" lv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Il piano dei costi deve riflettere le misure applicate per</a:t>
            </a:r>
            <a:endParaRPr/>
          </a:p>
          <a:p>
            <a:pPr marL="0" marR="0" lv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spiegare le voci di costo più grandi nel testo della domanda</a:t>
            </a:r>
            <a:endParaRPr/>
          </a:p>
          <a:p>
            <a:pPr marL="0" marR="0" lv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composizione/importo dei costi deve essere riconoscibile (se possibile definita in unità (ad es. 10 unità didattiche da 90 min. á 100 € = 1.000,00 €).</a:t>
            </a:r>
            <a:endParaRPr/>
          </a:p>
        </p:txBody>
      </p:sp>
      <p:sp>
        <p:nvSpPr>
          <p:cNvPr id="390" name="Google Shape;390;p25"/>
          <p:cNvSpPr txBox="1"/>
          <p:nvPr/>
        </p:nvSpPr>
        <p:spPr bwMode="auto">
          <a:xfrm>
            <a:off x="672335" y="5914257"/>
            <a:ext cx="3640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391" name="Google Shape;391;p25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2" name="Google Shape;392;p25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97" name="Google Shape;397;p26"/>
          <p:cNvPicPr/>
          <p:nvPr/>
        </p:nvPicPr>
        <p:blipFill>
          <a:blip r:embed="rId2">
            <a:alphaModFix/>
          </a:blip>
          <a:srcRect r="265" b="259"/>
          <a:stretch/>
        </p:blipFill>
        <p:spPr bwMode="auto">
          <a:xfrm>
            <a:off x="2194507" y="2057400"/>
            <a:ext cx="264843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6"/>
          <p:cNvSpPr txBox="1"/>
          <p:nvPr/>
        </p:nvSpPr>
        <p:spPr bwMode="auto">
          <a:xfrm>
            <a:off x="4943173" y="854868"/>
            <a:ext cx="2653014" cy="55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Contabilità</a:t>
            </a:r>
            <a:endParaRPr/>
          </a:p>
        </p:txBody>
      </p:sp>
      <p:sp>
        <p:nvSpPr>
          <p:cNvPr id="399" name="Google Shape;399;p26"/>
          <p:cNvSpPr txBox="1"/>
          <p:nvPr/>
        </p:nvSpPr>
        <p:spPr bwMode="auto">
          <a:xfrm>
            <a:off x="5522450" y="2576884"/>
            <a:ext cx="3894501" cy="131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Dovrebbe essere considerato fin dall'inizio!</a:t>
            </a:r>
            <a:endParaRPr/>
          </a:p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Consiste in contenuti e contabilità finanziaria</a:t>
            </a:r>
            <a:endParaRPr/>
          </a:p>
        </p:txBody>
      </p:sp>
      <p:sp>
        <p:nvSpPr>
          <p:cNvPr id="400" name="Google Shape;400;p26"/>
          <p:cNvSpPr txBox="1"/>
          <p:nvPr/>
        </p:nvSpPr>
        <p:spPr bwMode="auto">
          <a:xfrm>
            <a:off x="546676" y="5891150"/>
            <a:ext cx="30969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401" name="Google Shape;401;p26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2" name="Google Shape;402;p26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7" name="Google Shape;407;p27"/>
          <p:cNvPicPr/>
          <p:nvPr/>
        </p:nvPicPr>
        <p:blipFill>
          <a:blip r:embed="rId2">
            <a:alphaModFix/>
          </a:blip>
          <a:srcRect r="459" b="385"/>
          <a:stretch/>
        </p:blipFill>
        <p:spPr bwMode="auto">
          <a:xfrm>
            <a:off x="1645366" y="637622"/>
            <a:ext cx="2535740" cy="2517298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7"/>
          <p:cNvSpPr txBox="1"/>
          <p:nvPr/>
        </p:nvSpPr>
        <p:spPr bwMode="auto">
          <a:xfrm>
            <a:off x="4687728" y="560785"/>
            <a:ext cx="2765585" cy="55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 b="1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</a:rPr>
              <a:t>Rapporto sul caso</a:t>
            </a:r>
            <a:endParaRPr/>
          </a:p>
        </p:txBody>
      </p:sp>
      <p:sp>
        <p:nvSpPr>
          <p:cNvPr id="409" name="Google Shape;409;p27"/>
          <p:cNvSpPr txBox="1"/>
          <p:nvPr/>
        </p:nvSpPr>
        <p:spPr bwMode="auto">
          <a:xfrm>
            <a:off x="4524375" y="2395002"/>
            <a:ext cx="4885541" cy="2288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 Descrizione della situazione/del problema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 Gruppi target 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 Effetti/obiettivi del progetto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4. Indicatori (qualitativi e quantitativi)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5. Descrizione e spiegazione delle attività del progetto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6. Questioni trasversali 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7. Sostenibilità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8. Piano dei costi e dei finanziamenti 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9. Valutazione finale (conclusioni, conseguenze)</a:t>
            </a:r>
            <a:endParaRPr/>
          </a:p>
        </p:txBody>
      </p:sp>
      <p:sp>
        <p:nvSpPr>
          <p:cNvPr id="410" name="Google Shape;410;p27"/>
          <p:cNvSpPr txBox="1"/>
          <p:nvPr/>
        </p:nvSpPr>
        <p:spPr bwMode="auto">
          <a:xfrm>
            <a:off x="4524375" y="2018390"/>
            <a:ext cx="3163728" cy="23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Un case report dovrebbe comprendere:</a:t>
            </a:r>
            <a:endParaRPr/>
          </a:p>
        </p:txBody>
      </p:sp>
      <p:sp>
        <p:nvSpPr>
          <p:cNvPr id="411" name="Google Shape;411;p27"/>
          <p:cNvSpPr txBox="1"/>
          <p:nvPr/>
        </p:nvSpPr>
        <p:spPr bwMode="auto">
          <a:xfrm>
            <a:off x="815369" y="5914254"/>
            <a:ext cx="3640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412" name="Google Shape;412;p27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3" name="Google Shape;413;p27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8" name="Google Shape;418;p28"/>
          <p:cNvPicPr/>
          <p:nvPr/>
        </p:nvPicPr>
        <p:blipFill>
          <a:blip r:embed="rId2">
            <a:alphaModFix/>
          </a:blip>
          <a:srcRect r="543" b="543"/>
          <a:stretch/>
        </p:blipFill>
        <p:spPr bwMode="auto">
          <a:xfrm>
            <a:off x="2355662" y="2944601"/>
            <a:ext cx="2309070" cy="230907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8"/>
          <p:cNvSpPr txBox="1"/>
          <p:nvPr/>
        </p:nvSpPr>
        <p:spPr bwMode="auto">
          <a:xfrm>
            <a:off x="2209800" y="1563371"/>
            <a:ext cx="8086988" cy="72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5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Tutto è andato bene. La misura è stata attuata con successo e i partecipanti sono stati soddisfatti, tutto ha funzionato in termini di organizzazione. </a:t>
            </a:r>
            <a:endParaRPr/>
          </a:p>
        </p:txBody>
      </p:sp>
      <p:sp>
        <p:nvSpPr>
          <p:cNvPr id="420" name="Google Shape;420;p28"/>
          <p:cNvSpPr txBox="1"/>
          <p:nvPr/>
        </p:nvSpPr>
        <p:spPr bwMode="auto">
          <a:xfrm>
            <a:off x="4962043" y="3653238"/>
            <a:ext cx="4868615" cy="34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5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Questo</a:t>
            </a:r>
            <a:r>
              <a:rPr lang="en-US" sz="20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non è un case report </a:t>
            </a:r>
            <a:r>
              <a:rPr lang="en-US" sz="205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sufficiente</a:t>
            </a:r>
            <a:r>
              <a:rPr lang="en-US" sz="20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!</a:t>
            </a:r>
            <a:endParaRPr dirty="0"/>
          </a:p>
        </p:txBody>
      </p:sp>
      <p:sp>
        <p:nvSpPr>
          <p:cNvPr id="421" name="Google Shape;421;p28"/>
          <p:cNvSpPr txBox="1"/>
          <p:nvPr/>
        </p:nvSpPr>
        <p:spPr bwMode="auto">
          <a:xfrm>
            <a:off x="729293" y="5914254"/>
            <a:ext cx="3640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422" name="Google Shape;422;p28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3" name="Google Shape;423;p28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28" name="Google Shape;428;p29"/>
          <p:cNvPicPr/>
          <p:nvPr/>
        </p:nvPicPr>
        <p:blipFill>
          <a:blip r:embed="rId2">
            <a:alphaModFix/>
          </a:blip>
          <a:srcRect r="256" b="259"/>
          <a:stretch/>
        </p:blipFill>
        <p:spPr bwMode="auto">
          <a:xfrm>
            <a:off x="1970714" y="2395896"/>
            <a:ext cx="288378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9"/>
          <p:cNvSpPr txBox="1"/>
          <p:nvPr/>
        </p:nvSpPr>
        <p:spPr bwMode="auto">
          <a:xfrm>
            <a:off x="4330453" y="913123"/>
            <a:ext cx="3622923" cy="55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Relazione finanziaria</a:t>
            </a:r>
            <a:endParaRPr/>
          </a:p>
        </p:txBody>
      </p:sp>
      <p:sp>
        <p:nvSpPr>
          <p:cNvPr id="430" name="Google Shape;430;p29"/>
          <p:cNvSpPr txBox="1"/>
          <p:nvPr/>
        </p:nvSpPr>
        <p:spPr bwMode="auto">
          <a:xfrm>
            <a:off x="5057529" y="2476895"/>
            <a:ext cx="5167618" cy="2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Prova d'uso semplice/completa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Consiste in un elenco di voucher, un piano dei costi, un piano di finanziamento (una panoramica dettagliata di tutte le spese e le entrate del progetto).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Contabilità per progetto/centro di costo (costi del personale, onorari, spese di viaggio, vitto/alloggio, costi del materiale, costi amministrativi)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Nessun pagamento senza ricevuta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Rispettare le scadenze (anno di bilancio)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Verificare l'efficienza economica, la proporzionalità e la plausibilità dei donatori.</a:t>
            </a:r>
            <a:endParaRPr/>
          </a:p>
        </p:txBody>
      </p:sp>
      <p:sp>
        <p:nvSpPr>
          <p:cNvPr id="431" name="Google Shape;431;p29"/>
          <p:cNvSpPr txBox="1"/>
          <p:nvPr/>
        </p:nvSpPr>
        <p:spPr bwMode="auto">
          <a:xfrm>
            <a:off x="616689" y="5914253"/>
            <a:ext cx="3640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432" name="Google Shape;432;p29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3" name="Google Shape;433;p29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/>
          <p:nvPr/>
        </p:nvPicPr>
        <p:blipFill>
          <a:blip r:embed="rId2">
            <a:alphaModFix/>
          </a:blip>
          <a:srcRect r="349" b="448"/>
          <a:stretch/>
        </p:blipFill>
        <p:spPr bwMode="auto">
          <a:xfrm>
            <a:off x="2482500" y="1884801"/>
            <a:ext cx="276741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 bwMode="auto">
          <a:xfrm>
            <a:off x="3213335" y="891873"/>
            <a:ext cx="5468583" cy="60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7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Che cos'è un progetto?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 bwMode="auto">
          <a:xfrm>
            <a:off x="1721830" y="5836438"/>
            <a:ext cx="2594074" cy="12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799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*Istituto tedesco di standardizzazione (DIN)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 bwMode="auto">
          <a:xfrm>
            <a:off x="5565861" y="1902660"/>
            <a:ext cx="453063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Secondo la norma DIN 69900*, si definisce progetto un'impresa caratterizzata essenzialmente da. . .</a:t>
            </a:r>
            <a:endParaRPr/>
          </a:p>
          <a:p>
            <a:pPr marL="500070" marR="0" lvl="2" indent="-28575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Courier New"/>
              <a:buChar char="o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l'unicità delle condizioni nel loro complesso, un obiettivo,</a:t>
            </a:r>
            <a:endParaRPr/>
          </a:p>
          <a:p>
            <a:pPr marL="500070" marR="0" lvl="2" indent="-28575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Courier New"/>
              <a:buChar char="o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limiti di tempo, denaro, personale o altro,</a:t>
            </a:r>
            <a:endParaRPr/>
          </a:p>
          <a:p>
            <a:pPr marL="500070" marR="0" lvl="2" indent="-28575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Courier New"/>
              <a:buChar char="o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limiti rispetto ad altri progetti e un'organizzazione specifica per il progetto.</a:t>
            </a:r>
            <a:endParaRPr/>
          </a:p>
          <a:p>
            <a:pPr marL="500070" marR="0" lvl="2" indent="-28575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Courier New"/>
              <a:buChar char="o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 progetto ha un inizio, una parte centrale e una fine. Nell'ambito di un progetto, deve essere chiaro fin dall'inizio dove si vuole arrivare alla fine. I miglioramenti derivanti da un progetto dovrebbero continuare a esistere anche senza il progetto (effetti).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 bwMode="auto">
          <a:xfrm>
            <a:off x="5716863" y="5765001"/>
            <a:ext cx="3640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1" name="Google Shape;111;p3"/>
          <p:cNvCxnSpPr>
            <a:cxnSpLocks/>
          </p:cNvCxnSpPr>
          <p:nvPr/>
        </p:nvCxnSpPr>
        <p:spPr bwMode="auto">
          <a:xfrm>
            <a:off x="333542" y="289558"/>
            <a:ext cx="0" cy="6278884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2" name="Google Shape;112;p3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38" name="Google Shape;438;p30"/>
          <p:cNvPicPr/>
          <p:nvPr/>
        </p:nvPicPr>
        <p:blipFill>
          <a:blip r:embed="rId2">
            <a:alphaModFix/>
          </a:blip>
          <a:srcRect r="513" b="290"/>
          <a:stretch/>
        </p:blipFill>
        <p:spPr bwMode="auto">
          <a:xfrm>
            <a:off x="7041683" y="3680671"/>
            <a:ext cx="2762831" cy="2721389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0"/>
          <p:cNvSpPr txBox="1"/>
          <p:nvPr/>
        </p:nvSpPr>
        <p:spPr bwMode="auto">
          <a:xfrm>
            <a:off x="1814512" y="787118"/>
            <a:ext cx="6710363" cy="55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Confronto dei costi tra obiettivi ed effettivi</a:t>
            </a:r>
            <a:endParaRPr/>
          </a:p>
        </p:txBody>
      </p:sp>
      <p:sp>
        <p:nvSpPr>
          <p:cNvPr id="440" name="Google Shape;440;p30"/>
          <p:cNvSpPr txBox="1"/>
          <p:nvPr/>
        </p:nvSpPr>
        <p:spPr bwMode="auto">
          <a:xfrm>
            <a:off x="2365629" y="2053068"/>
            <a:ext cx="6982568" cy="15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Ultimo piano di costo e finanziamento confermato a debito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 costi di progetto ridotti: 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 costi amministrativi diminuiscono in percentuale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L'importo del finanziamento diminuisce in percentuale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Allegare le ricevute (a seconda dell'agenzia di finanziamento) - Riconciliazione/riferimento alle ricevute nella relazione sullo stato di avanzamento del progetto</a:t>
            </a:r>
            <a:endParaRPr/>
          </a:p>
        </p:txBody>
      </p:sp>
      <p:sp>
        <p:nvSpPr>
          <p:cNvPr id="441" name="Google Shape;441;p30"/>
          <p:cNvSpPr txBox="1"/>
          <p:nvPr/>
        </p:nvSpPr>
        <p:spPr bwMode="auto">
          <a:xfrm>
            <a:off x="7357775" y="4261266"/>
            <a:ext cx="2130645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3991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dirty="0"/>
              <a:t>Le regole per la gestione finanziaria del progetto cambiano in base al finanziatore</a:t>
            </a:r>
            <a:endParaRPr dirty="0"/>
          </a:p>
        </p:txBody>
      </p:sp>
      <p:sp>
        <p:nvSpPr>
          <p:cNvPr id="442" name="Google Shape;442;p30"/>
          <p:cNvSpPr txBox="1"/>
          <p:nvPr/>
        </p:nvSpPr>
        <p:spPr bwMode="auto">
          <a:xfrm>
            <a:off x="2365630" y="4016237"/>
            <a:ext cx="4196542" cy="100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 preventivi di spesa devono essere disponibili su richiesta (legge sugli appalti pubblici: da 500 €-1.000 €, calcolo del prezzo comprensibile con tre aziende, da 1.000 €, tre offerte scritte) (esempio Germania).</a:t>
            </a:r>
            <a:endParaRPr/>
          </a:p>
        </p:txBody>
      </p:sp>
      <p:sp>
        <p:nvSpPr>
          <p:cNvPr id="443" name="Google Shape;443;p30"/>
          <p:cNvSpPr txBox="1"/>
          <p:nvPr/>
        </p:nvSpPr>
        <p:spPr bwMode="auto">
          <a:xfrm>
            <a:off x="550275" y="6078549"/>
            <a:ext cx="31668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444" name="Google Shape;444;p30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5" name="Google Shape;445;p30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0" name="Google Shape;450;p31"/>
          <p:cNvSpPr txBox="1"/>
          <p:nvPr/>
        </p:nvSpPr>
        <p:spPr bwMode="auto">
          <a:xfrm>
            <a:off x="4562467" y="637143"/>
            <a:ext cx="2533658" cy="55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Elenco delle ricevute</a:t>
            </a:r>
            <a:endParaRPr/>
          </a:p>
        </p:txBody>
      </p:sp>
      <p:sp>
        <p:nvSpPr>
          <p:cNvPr id="451" name="Google Shape;451;p31"/>
          <p:cNvSpPr txBox="1"/>
          <p:nvPr/>
        </p:nvSpPr>
        <p:spPr bwMode="auto">
          <a:xfrm>
            <a:off x="2238375" y="2237470"/>
            <a:ext cx="7975700" cy="198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28626" marR="0" lvl="2" indent="-142875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Char char="⚬"/>
              <a:defRPr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Raggruppati per voci di costo (centri di costo)</a:t>
            </a:r>
            <a:endParaRPr/>
          </a:p>
          <a:p>
            <a:pPr marL="428626" marR="0" lvl="2" indent="-142875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Char char="⚬"/>
              <a:defRPr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Ordinati per data di pagamento</a:t>
            </a:r>
            <a:endParaRPr/>
          </a:p>
          <a:p>
            <a:pPr marL="428626" marR="0" lvl="2" indent="-142875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Char char="⚬"/>
              <a:defRPr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Trasferimento dei totali delle voci di costo per il confronto tra obiettivi ed effettivi</a:t>
            </a:r>
            <a:endParaRPr/>
          </a:p>
          <a:p>
            <a:pPr marL="428626" marR="0" lvl="2" indent="-142875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Char char="⚬"/>
              <a:defRPr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Allegare le ricevute (se possibile nello stesso ordine) (per la VN completa)</a:t>
            </a:r>
            <a:endParaRPr/>
          </a:p>
          <a:p>
            <a:pPr marL="428626" marR="0" lvl="2" indent="-142875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Char char="⚬"/>
              <a:defRPr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Documentare le spese con fatture/contratti di pagamento</a:t>
            </a:r>
            <a:endParaRPr/>
          </a:p>
          <a:p>
            <a:pPr marL="428626" marR="0" lvl="2" indent="-142875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Char char="⚬"/>
              <a:defRPr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prova di pagamento deve essere allegata alla ricevuta</a:t>
            </a:r>
            <a:endParaRPr/>
          </a:p>
        </p:txBody>
      </p:sp>
      <p:sp>
        <p:nvSpPr>
          <p:cNvPr id="452" name="Google Shape;452;p31"/>
          <p:cNvSpPr txBox="1"/>
          <p:nvPr/>
        </p:nvSpPr>
        <p:spPr bwMode="auto">
          <a:xfrm>
            <a:off x="890079" y="5914250"/>
            <a:ext cx="29604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Fonte: https:</a:t>
            </a:r>
            <a:r>
              <a:rPr lang="en-US" sz="950">
                <a:solidFill>
                  <a:srgbClr val="000000"/>
                </a:solidFill>
                <a:latin typeface="Arial"/>
                <a:ea typeface="Arial"/>
                <a:cs typeface="Arial"/>
              </a:rPr>
              <a:t>//www.nord-sued-bruecken.de/foerderung/foerderprogramme/in-sdg.html</a:t>
            </a:r>
            <a:endParaRPr sz="95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453" name="Google Shape;453;p31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54" name="Google Shape;454;p31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9144000" y="5245267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9" name="Google Shape;459;p32"/>
          <p:cNvSpPr txBox="1"/>
          <p:nvPr/>
        </p:nvSpPr>
        <p:spPr bwMode="auto">
          <a:xfrm>
            <a:off x="2442789" y="1574988"/>
            <a:ext cx="6928919" cy="63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2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Altri suggerimenti</a:t>
            </a:r>
            <a:endParaRPr/>
          </a:p>
        </p:txBody>
      </p:sp>
      <p:sp>
        <p:nvSpPr>
          <p:cNvPr id="460" name="Google Shape;460;p32"/>
          <p:cNvSpPr/>
          <p:nvPr/>
        </p:nvSpPr>
        <p:spPr bwMode="auto">
          <a:xfrm>
            <a:off x="5610808" y="2588555"/>
            <a:ext cx="592842" cy="61436"/>
          </a:xfrm>
          <a:custGeom>
            <a:avLst/>
            <a:gdLst/>
            <a:ahLst/>
            <a:cxnLst/>
            <a:rect l="l" t="t" r="r" b="b"/>
            <a:pathLst>
              <a:path w="843153" h="87376" extrusionOk="0">
                <a:moveTo>
                  <a:pt x="0" y="0"/>
                </a:moveTo>
                <a:lnTo>
                  <a:pt x="843153" y="0"/>
                </a:lnTo>
                <a:lnTo>
                  <a:pt x="843153" y="87376"/>
                </a:lnTo>
                <a:lnTo>
                  <a:pt x="0" y="87376"/>
                </a:lnTo>
                <a:close/>
              </a:path>
            </a:pathLst>
          </a:custGeom>
          <a:solidFill>
            <a:srgbClr val="0C45A6"/>
          </a:solidFill>
          <a:ln>
            <a:noFill/>
          </a:ln>
        </p:spPr>
      </p:sp>
      <p:sp>
        <p:nvSpPr>
          <p:cNvPr id="461" name="Google Shape;461;p32"/>
          <p:cNvSpPr txBox="1"/>
          <p:nvPr/>
        </p:nvSpPr>
        <p:spPr bwMode="auto">
          <a:xfrm>
            <a:off x="2121529" y="2861329"/>
            <a:ext cx="8343418" cy="177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1470" marR="0" lvl="2" indent="-107156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 costi imputati devono riflettere il contenuto del progetto.</a:t>
            </a:r>
            <a:endParaRPr/>
          </a:p>
          <a:p>
            <a:pPr marL="321470" marR="0" lvl="2" indent="-107156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Verificare se tutti i costi sono ammissibili (spese di viaggio all'estero)</a:t>
            </a:r>
            <a:endParaRPr/>
          </a:p>
          <a:p>
            <a:pPr marL="321470" marR="0" lvl="2" indent="-107156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 deve tener conto di tariffe verificabili (tariffe BAköV).</a:t>
            </a:r>
            <a:endParaRPr/>
          </a:p>
          <a:p>
            <a:pPr marL="321470" marR="0" lvl="2" indent="-107156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Giustificare gli scostamenti &gt;20% e richiedere la riclassificazione/approvazione con la scheda finanziaria</a:t>
            </a:r>
            <a:endParaRPr/>
          </a:p>
          <a:p>
            <a:pPr marL="321470" marR="0" lvl="2" indent="-107156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Adattare il cofinanziamento in tempo utile se i fondi di terzi non vengono approvati</a:t>
            </a:r>
            <a:endParaRPr/>
          </a:p>
          <a:p>
            <a:pPr marL="321470" marR="0" lvl="2" indent="-107156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 totali dei costi e del piano di finanziamento devono corrispondere</a:t>
            </a:r>
            <a:endParaRPr/>
          </a:p>
          <a:p>
            <a:pPr marL="321470" marR="0" lvl="2" indent="-107156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Liquidare i conti entro i termini o richiedere una proroga in tempo utile</a:t>
            </a:r>
            <a:endParaRPr/>
          </a:p>
        </p:txBody>
      </p:sp>
      <p:sp>
        <p:nvSpPr>
          <p:cNvPr id="462" name="Google Shape;462;p32"/>
          <p:cNvSpPr txBox="1"/>
          <p:nvPr/>
        </p:nvSpPr>
        <p:spPr bwMode="auto">
          <a:xfrm>
            <a:off x="724291" y="5957092"/>
            <a:ext cx="3640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463" name="Google Shape;463;p32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64" name="Google Shape;464;p32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9" name="Google Shape;469;p33"/>
          <p:cNvSpPr txBox="1"/>
          <p:nvPr/>
        </p:nvSpPr>
        <p:spPr bwMode="auto">
          <a:xfrm>
            <a:off x="2782196" y="2441504"/>
            <a:ext cx="6083910" cy="146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5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Ricorda</a:t>
            </a:r>
            <a:r>
              <a:rPr lang="en-US" sz="20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</a:t>
            </a:r>
            <a:endParaRPr dirty="0"/>
          </a:p>
          <a:p>
            <a:pPr marL="471373" marR="0" lvl="2" indent="-157124" algn="l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2"/>
              <a:buFont typeface="Arial"/>
              <a:buChar char="⚬"/>
              <a:defRPr/>
            </a:pPr>
            <a:r>
              <a:rPr lang="en-US" sz="205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Contratti</a:t>
            </a:r>
            <a:r>
              <a:rPr lang="en-US" sz="2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5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collettivi</a:t>
            </a:r>
            <a:r>
              <a:rPr lang="en-US" sz="2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205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lavoro</a:t>
            </a:r>
            <a:r>
              <a:rPr lang="en-US" sz="2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dirty="0"/>
          </a:p>
          <a:p>
            <a:pPr marL="471373" marR="0" lvl="2" indent="-157124" algn="l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2"/>
              <a:buFont typeface="Arial"/>
              <a:buChar char="⚬"/>
              <a:defRPr/>
            </a:pPr>
            <a:r>
              <a:rPr lang="en-US" sz="205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Salari</a:t>
            </a:r>
            <a:r>
              <a:rPr lang="en-US" sz="2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5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minimi</a:t>
            </a:r>
            <a:endParaRPr dirty="0"/>
          </a:p>
          <a:p>
            <a:pPr marL="471373" marR="0" lvl="2" indent="-157124" algn="l">
              <a:lnSpc>
                <a:spcPct val="1399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2"/>
              <a:buFont typeface="Arial"/>
              <a:buChar char="⚬"/>
              <a:defRPr/>
            </a:pPr>
            <a:r>
              <a:rPr lang="en-US" sz="205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Direttive</a:t>
            </a:r>
            <a:r>
              <a:rPr lang="en-US" sz="2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5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salariali</a:t>
            </a:r>
            <a:endParaRPr dirty="0"/>
          </a:p>
        </p:txBody>
      </p:sp>
      <p:pic>
        <p:nvPicPr>
          <p:cNvPr id="470" name="Google Shape;470;p33"/>
          <p:cNvPicPr/>
          <p:nvPr/>
        </p:nvPicPr>
        <p:blipFill>
          <a:blip r:embed="rId2">
            <a:alphaModFix/>
          </a:blip>
          <a:srcRect r="629" b="405"/>
          <a:stretch/>
        </p:blipFill>
        <p:spPr bwMode="auto">
          <a:xfrm>
            <a:off x="6684232" y="648870"/>
            <a:ext cx="3948269" cy="5519329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3"/>
          <p:cNvSpPr txBox="1"/>
          <p:nvPr/>
        </p:nvSpPr>
        <p:spPr bwMode="auto">
          <a:xfrm>
            <a:off x="4620937" y="648870"/>
            <a:ext cx="2406428" cy="55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Costi del personale</a:t>
            </a:r>
            <a:endParaRPr/>
          </a:p>
        </p:txBody>
      </p:sp>
      <p:sp>
        <p:nvSpPr>
          <p:cNvPr id="472" name="Google Shape;472;p33"/>
          <p:cNvSpPr txBox="1"/>
          <p:nvPr/>
        </p:nvSpPr>
        <p:spPr bwMode="auto">
          <a:xfrm>
            <a:off x="7587966" y="2060848"/>
            <a:ext cx="2140800" cy="1982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3991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 dirty="0">
                <a:latin typeface="Calibri"/>
                <a:cs typeface="Calibri"/>
              </a:rPr>
              <a:t>Per la </a:t>
            </a:r>
            <a:r>
              <a:rPr lang="en-US" sz="1150" dirty="0" err="1">
                <a:latin typeface="Calibri"/>
                <a:cs typeface="Calibri"/>
              </a:rPr>
              <a:t>gestione</a:t>
            </a:r>
            <a:r>
              <a:rPr lang="en-US" sz="1150" dirty="0">
                <a:latin typeface="Calibri"/>
                <a:cs typeface="Calibri"/>
              </a:rPr>
              <a:t> </a:t>
            </a:r>
            <a:r>
              <a:rPr lang="en-US" sz="1150" dirty="0" err="1">
                <a:latin typeface="Calibri"/>
                <a:cs typeface="Calibri"/>
              </a:rPr>
              <a:t>dei</a:t>
            </a:r>
            <a:r>
              <a:rPr lang="en-US" sz="1150" dirty="0">
                <a:latin typeface="Calibri"/>
                <a:cs typeface="Calibri"/>
              </a:rPr>
              <a:t> </a:t>
            </a:r>
            <a:r>
              <a:rPr lang="en-US" sz="1150" dirty="0" err="1">
                <a:latin typeface="Calibri"/>
                <a:cs typeface="Calibri"/>
              </a:rPr>
              <a:t>progetti</a:t>
            </a:r>
            <a:r>
              <a:rPr lang="en-US" sz="1150" dirty="0">
                <a:latin typeface="Calibri"/>
                <a:cs typeface="Calibri"/>
              </a:rPr>
              <a:t> in Italia </a:t>
            </a:r>
            <a:r>
              <a:rPr lang="en-US" sz="1150" dirty="0" err="1">
                <a:latin typeface="Calibri"/>
                <a:cs typeface="Calibri"/>
              </a:rPr>
              <a:t>esistono</a:t>
            </a:r>
            <a:r>
              <a:rPr lang="en-US" sz="1150" dirty="0">
                <a:latin typeface="Calibri"/>
                <a:cs typeface="Calibri"/>
              </a:rPr>
              <a:t> </a:t>
            </a:r>
            <a:r>
              <a:rPr lang="en-US" sz="1150" dirty="0" err="1">
                <a:latin typeface="Calibri"/>
                <a:cs typeface="Calibri"/>
              </a:rPr>
              <a:t>varie</a:t>
            </a:r>
            <a:r>
              <a:rPr lang="en-US" sz="1150" dirty="0">
                <a:latin typeface="Calibri"/>
                <a:cs typeface="Calibri"/>
              </a:rPr>
              <a:t> </a:t>
            </a:r>
            <a:r>
              <a:rPr lang="en-US" sz="1150" dirty="0" err="1">
                <a:latin typeface="Calibri"/>
                <a:cs typeface="Calibri"/>
              </a:rPr>
              <a:t>forme</a:t>
            </a:r>
            <a:r>
              <a:rPr lang="en-US" sz="1150" dirty="0">
                <a:latin typeface="Calibri"/>
                <a:cs typeface="Calibri"/>
              </a:rPr>
              <a:t> </a:t>
            </a:r>
            <a:r>
              <a:rPr lang="en-US" sz="1150" dirty="0" err="1">
                <a:latin typeface="Calibri"/>
                <a:cs typeface="Calibri"/>
              </a:rPr>
              <a:t>contrattuali</a:t>
            </a:r>
            <a:r>
              <a:rPr lang="en-US" sz="1150" dirty="0">
                <a:latin typeface="Calibri"/>
                <a:cs typeface="Calibri"/>
              </a:rPr>
              <a:t> come ad es. Co.co.co </a:t>
            </a:r>
            <a:r>
              <a:rPr lang="en-US" sz="1150" dirty="0" err="1">
                <a:latin typeface="Calibri"/>
                <a:cs typeface="Calibri"/>
              </a:rPr>
              <a:t>oppure</a:t>
            </a:r>
            <a:r>
              <a:rPr lang="en-US" sz="1150" dirty="0">
                <a:latin typeface="Calibri"/>
                <a:cs typeface="Calibri"/>
              </a:rPr>
              <a:t> I </a:t>
            </a:r>
            <a:r>
              <a:rPr lang="en-US" sz="1150" dirty="0" err="1">
                <a:latin typeface="Calibri"/>
                <a:cs typeface="Calibri"/>
              </a:rPr>
              <a:t>contratto</a:t>
            </a:r>
            <a:r>
              <a:rPr lang="en-US" sz="1150" dirty="0">
                <a:latin typeface="Calibri"/>
                <a:cs typeface="Calibri"/>
              </a:rPr>
              <a:t> di </a:t>
            </a:r>
            <a:r>
              <a:rPr lang="en-US" sz="1150" dirty="0" err="1">
                <a:latin typeface="Calibri"/>
                <a:cs typeface="Calibri"/>
              </a:rPr>
              <a:t>collaborazione</a:t>
            </a:r>
            <a:r>
              <a:rPr lang="en-US" sz="1150" dirty="0">
                <a:latin typeface="Calibri"/>
                <a:cs typeface="Calibri"/>
              </a:rPr>
              <a:t>. Le </a:t>
            </a:r>
            <a:r>
              <a:rPr lang="en-US" sz="1150" dirty="0" err="1">
                <a:latin typeface="Calibri"/>
                <a:cs typeface="Calibri"/>
              </a:rPr>
              <a:t>associazioni</a:t>
            </a:r>
            <a:r>
              <a:rPr lang="en-US" sz="1150" dirty="0">
                <a:latin typeface="Calibri"/>
                <a:cs typeface="Calibri"/>
              </a:rPr>
              <a:t> è bene </a:t>
            </a:r>
            <a:r>
              <a:rPr lang="en-US" sz="1150" dirty="0" err="1">
                <a:latin typeface="Calibri"/>
                <a:cs typeface="Calibri"/>
              </a:rPr>
              <a:t>facciano</a:t>
            </a:r>
            <a:r>
              <a:rPr lang="en-US" sz="1150" dirty="0">
                <a:latin typeface="Calibri"/>
                <a:cs typeface="Calibri"/>
              </a:rPr>
              <a:t> sempre </a:t>
            </a:r>
            <a:r>
              <a:rPr lang="en-US" sz="1150" dirty="0" err="1">
                <a:latin typeface="Calibri"/>
                <a:cs typeface="Calibri"/>
              </a:rPr>
              <a:t>riferimento</a:t>
            </a:r>
            <a:r>
              <a:rPr lang="en-US" sz="1150" dirty="0">
                <a:latin typeface="Calibri"/>
                <a:cs typeface="Calibri"/>
              </a:rPr>
              <a:t> ad un </a:t>
            </a:r>
            <a:r>
              <a:rPr lang="en-US" sz="1150" dirty="0" err="1">
                <a:latin typeface="Calibri"/>
                <a:cs typeface="Calibri"/>
              </a:rPr>
              <a:t>commercialista</a:t>
            </a:r>
            <a:r>
              <a:rPr lang="en-US" sz="1150" dirty="0">
                <a:latin typeface="Calibri"/>
                <a:cs typeface="Calibri"/>
              </a:rPr>
              <a:t> o </a:t>
            </a:r>
            <a:r>
              <a:rPr lang="en-US" sz="1150" dirty="0" err="1">
                <a:latin typeface="Calibri"/>
                <a:cs typeface="Calibri"/>
              </a:rPr>
              <a:t>cunsulente</a:t>
            </a:r>
            <a:r>
              <a:rPr lang="en-US" sz="1150" dirty="0">
                <a:latin typeface="Calibri"/>
                <a:cs typeface="Calibri"/>
              </a:rPr>
              <a:t> per il </a:t>
            </a:r>
            <a:r>
              <a:rPr lang="en-US" sz="1150" dirty="0" err="1">
                <a:latin typeface="Calibri"/>
                <a:cs typeface="Calibri"/>
              </a:rPr>
              <a:t>lavoro</a:t>
            </a:r>
            <a:r>
              <a:rPr lang="en-US" sz="1150" dirty="0">
                <a:latin typeface="Calibri"/>
                <a:cs typeface="Calibri"/>
              </a:rPr>
              <a:t> per la </a:t>
            </a:r>
            <a:r>
              <a:rPr lang="en-US" sz="1150" dirty="0" err="1">
                <a:latin typeface="Calibri"/>
                <a:cs typeface="Calibri"/>
              </a:rPr>
              <a:t>gestione</a:t>
            </a:r>
            <a:r>
              <a:rPr lang="en-US" sz="1150" dirty="0">
                <a:latin typeface="Calibri"/>
                <a:cs typeface="Calibri"/>
              </a:rPr>
              <a:t> del </a:t>
            </a:r>
            <a:r>
              <a:rPr lang="en-US" sz="1150" dirty="0" err="1">
                <a:latin typeface="Calibri"/>
                <a:cs typeface="Calibri"/>
              </a:rPr>
              <a:t>personale</a:t>
            </a:r>
            <a:endParaRPr dirty="0"/>
          </a:p>
        </p:txBody>
      </p:sp>
      <p:sp>
        <p:nvSpPr>
          <p:cNvPr id="473" name="Google Shape;473;p33"/>
          <p:cNvSpPr txBox="1"/>
          <p:nvPr/>
        </p:nvSpPr>
        <p:spPr bwMode="auto">
          <a:xfrm>
            <a:off x="477926" y="5914250"/>
            <a:ext cx="2945700" cy="50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474" name="Google Shape;474;p33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5" name="Google Shape;475;p33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0" name="Google Shape;480;p34"/>
          <p:cNvSpPr txBox="1"/>
          <p:nvPr/>
        </p:nvSpPr>
        <p:spPr bwMode="auto">
          <a:xfrm>
            <a:off x="3780418" y="1114458"/>
            <a:ext cx="3750320" cy="55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Tariffe</a:t>
            </a:r>
            <a:r>
              <a:rPr lang="en-US" sz="330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30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professionali</a:t>
            </a:r>
            <a:endParaRPr dirty="0"/>
          </a:p>
        </p:txBody>
      </p:sp>
      <p:sp>
        <p:nvSpPr>
          <p:cNvPr id="481" name="Google Shape;481;p34"/>
          <p:cNvSpPr txBox="1"/>
          <p:nvPr/>
        </p:nvSpPr>
        <p:spPr bwMode="auto">
          <a:xfrm>
            <a:off x="2584397" y="1900023"/>
            <a:ext cx="5125894" cy="305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5762" marR="0" lvl="2" indent="-128587" algn="l">
              <a:lnSpc>
                <a:spcPct val="140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7"/>
              <a:buFont typeface="Arial"/>
              <a:buChar char="⚬"/>
              <a:defRPr/>
            </a:pP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Servizi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freelance (ad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esempio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da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parte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relatori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didattici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scrittori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scienziati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artisti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web designer,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ecc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.)</a:t>
            </a:r>
            <a:endParaRPr dirty="0"/>
          </a:p>
          <a:p>
            <a:pPr marL="385762" marR="0" lvl="2" indent="-128587" algn="l">
              <a:lnSpc>
                <a:spcPct val="140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7"/>
              <a:buFont typeface="Arial"/>
              <a:buChar char="⚬"/>
              <a:defRPr/>
            </a:pP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Contratto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pagamento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servizio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argomento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luogo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periodo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precisi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). </a:t>
            </a:r>
            <a:endParaRPr dirty="0"/>
          </a:p>
          <a:p>
            <a:pPr marL="385762" marR="0" lvl="2" indent="-128587" algn="l">
              <a:lnSpc>
                <a:spcPct val="140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7"/>
              <a:buFont typeface="Arial"/>
              <a:buChar char="⚬"/>
              <a:defRPr/>
            </a:pP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Fattura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numero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fattura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descrizione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dell'attività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oggetto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luogo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periodo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 o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riferimento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al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contratto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pagamento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codice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fiscale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numero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identificazione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IVA,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indicazione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dell'IVA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riferimento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all'esenzione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IVA.</a:t>
            </a:r>
            <a:endParaRPr dirty="0"/>
          </a:p>
          <a:p>
            <a:pPr marL="385762" marR="0" lvl="2" indent="-128587" algn="l">
              <a:lnSpc>
                <a:spcPct val="140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7"/>
              <a:buFont typeface="Arial"/>
              <a:buChar char="⚬"/>
              <a:defRPr/>
            </a:pP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Rispettare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le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tariffe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BAköV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</a:t>
            </a:r>
            <a:endParaRPr dirty="0"/>
          </a:p>
          <a:p>
            <a:pPr marL="385762" marR="0" lvl="2" indent="-128587" algn="l">
              <a:lnSpc>
                <a:spcPct val="140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7"/>
              <a:buFont typeface="Arial"/>
              <a:buChar char="⚬"/>
              <a:defRPr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Nessun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servizio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valorizzato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(a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seconda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del </a:t>
            </a:r>
            <a:r>
              <a:rPr lang="en-US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donatore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</a:t>
            </a:r>
            <a:endParaRPr dirty="0"/>
          </a:p>
        </p:txBody>
      </p:sp>
      <p:pic>
        <p:nvPicPr>
          <p:cNvPr id="482" name="Google Shape;482;p34"/>
          <p:cNvPicPr/>
          <p:nvPr/>
        </p:nvPicPr>
        <p:blipFill>
          <a:blip r:embed="rId2">
            <a:alphaModFix/>
          </a:blip>
          <a:srcRect r="763" b="539"/>
          <a:stretch/>
        </p:blipFill>
        <p:spPr bwMode="auto">
          <a:xfrm>
            <a:off x="8168796" y="908720"/>
            <a:ext cx="3750318" cy="3823291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4"/>
          <p:cNvSpPr txBox="1"/>
          <p:nvPr/>
        </p:nvSpPr>
        <p:spPr bwMode="auto">
          <a:xfrm>
            <a:off x="8944219" y="1900023"/>
            <a:ext cx="2199472" cy="148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3991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 dirty="0">
                <a:latin typeface="Calibri"/>
                <a:cs typeface="Calibri"/>
              </a:rPr>
              <a:t>Il </a:t>
            </a:r>
            <a:r>
              <a:rPr lang="en-US" sz="1150" dirty="0" err="1">
                <a:latin typeface="Calibri"/>
                <a:cs typeface="Calibri"/>
              </a:rPr>
              <a:t>calcolo</a:t>
            </a:r>
            <a:r>
              <a:rPr lang="en-US" sz="1150" dirty="0">
                <a:latin typeface="Calibri"/>
                <a:cs typeface="Calibri"/>
              </a:rPr>
              <a:t> </a:t>
            </a:r>
            <a:r>
              <a:rPr lang="en-US" sz="1150" dirty="0" err="1">
                <a:latin typeface="Calibri"/>
                <a:cs typeface="Calibri"/>
              </a:rPr>
              <a:t>delle</a:t>
            </a:r>
            <a:r>
              <a:rPr lang="en-US" sz="1150" dirty="0">
                <a:latin typeface="Calibri"/>
                <a:cs typeface="Calibri"/>
              </a:rPr>
              <a:t> </a:t>
            </a:r>
            <a:r>
              <a:rPr lang="en-US" sz="1150" dirty="0" err="1">
                <a:latin typeface="Calibri"/>
                <a:cs typeface="Calibri"/>
              </a:rPr>
              <a:t>tariffe</a:t>
            </a:r>
            <a:r>
              <a:rPr lang="en-US" sz="1150" dirty="0">
                <a:latin typeface="Calibri"/>
                <a:cs typeface="Calibri"/>
              </a:rPr>
              <a:t> </a:t>
            </a:r>
            <a:r>
              <a:rPr lang="en-US" sz="1150" dirty="0" err="1">
                <a:latin typeface="Calibri"/>
                <a:cs typeface="Calibri"/>
              </a:rPr>
              <a:t>professionali</a:t>
            </a:r>
            <a:r>
              <a:rPr lang="en-US" sz="1150" dirty="0">
                <a:latin typeface="Calibri"/>
                <a:cs typeface="Calibri"/>
              </a:rPr>
              <a:t> </a:t>
            </a:r>
            <a:r>
              <a:rPr lang="en-US" sz="1150" dirty="0" err="1">
                <a:latin typeface="Calibri"/>
                <a:cs typeface="Calibri"/>
              </a:rPr>
              <a:t>può</a:t>
            </a:r>
            <a:r>
              <a:rPr lang="en-US" sz="1150" dirty="0">
                <a:latin typeface="Calibri"/>
                <a:cs typeface="Calibri"/>
              </a:rPr>
              <a:t> </a:t>
            </a:r>
            <a:r>
              <a:rPr lang="en-US" sz="1150" dirty="0" err="1">
                <a:latin typeface="Calibri"/>
                <a:cs typeface="Calibri"/>
              </a:rPr>
              <a:t>essere</a:t>
            </a:r>
            <a:r>
              <a:rPr lang="en-US" sz="1150" dirty="0">
                <a:latin typeface="Calibri"/>
                <a:cs typeface="Calibri"/>
              </a:rPr>
              <a:t> </a:t>
            </a:r>
            <a:r>
              <a:rPr lang="en-US" sz="1150" dirty="0" err="1">
                <a:latin typeface="Calibri"/>
                <a:cs typeface="Calibri"/>
              </a:rPr>
              <a:t>concordato</a:t>
            </a:r>
            <a:r>
              <a:rPr lang="en-US" sz="1150" dirty="0">
                <a:latin typeface="Calibri"/>
                <a:cs typeface="Calibri"/>
              </a:rPr>
              <a:t> </a:t>
            </a:r>
            <a:r>
              <a:rPr lang="en-US" sz="1150" dirty="0" err="1">
                <a:latin typeface="Calibri"/>
                <a:cs typeface="Calibri"/>
              </a:rPr>
              <a:t>tra</a:t>
            </a:r>
            <a:r>
              <a:rPr lang="en-US" sz="1150" dirty="0">
                <a:latin typeface="Calibri"/>
                <a:cs typeface="Calibri"/>
              </a:rPr>
              <a:t> le parti, fare </a:t>
            </a:r>
            <a:r>
              <a:rPr lang="en-US" sz="1150" dirty="0" err="1">
                <a:latin typeface="Calibri"/>
                <a:cs typeface="Calibri"/>
              </a:rPr>
              <a:t>rifermento</a:t>
            </a:r>
            <a:r>
              <a:rPr lang="en-US" sz="1150" dirty="0">
                <a:latin typeface="Calibri"/>
                <a:cs typeface="Calibri"/>
              </a:rPr>
              <a:t> a </a:t>
            </a:r>
            <a:r>
              <a:rPr lang="en-US" sz="1150" dirty="0" err="1">
                <a:latin typeface="Calibri"/>
                <a:cs typeface="Calibri"/>
              </a:rPr>
              <a:t>tariffari</a:t>
            </a:r>
            <a:r>
              <a:rPr lang="en-US" sz="1150" dirty="0">
                <a:latin typeface="Calibri"/>
                <a:cs typeface="Calibri"/>
              </a:rPr>
              <a:t> </a:t>
            </a:r>
            <a:r>
              <a:rPr lang="en-US" sz="1150" dirty="0" err="1">
                <a:latin typeface="Calibri"/>
                <a:cs typeface="Calibri"/>
              </a:rPr>
              <a:t>rilasciati</a:t>
            </a:r>
            <a:r>
              <a:rPr lang="en-US" sz="1150" dirty="0">
                <a:latin typeface="Calibri"/>
                <a:cs typeface="Calibri"/>
              </a:rPr>
              <a:t> a </a:t>
            </a:r>
            <a:r>
              <a:rPr lang="en-US" sz="1150" dirty="0" err="1">
                <a:latin typeface="Calibri"/>
                <a:cs typeface="Calibri"/>
              </a:rPr>
              <a:t>livello</a:t>
            </a:r>
            <a:r>
              <a:rPr lang="en-US" sz="1150" dirty="0">
                <a:latin typeface="Calibri"/>
                <a:cs typeface="Calibri"/>
              </a:rPr>
              <a:t> </a:t>
            </a:r>
            <a:r>
              <a:rPr lang="en-US" sz="1150" dirty="0" err="1">
                <a:latin typeface="Calibri"/>
                <a:cs typeface="Calibri"/>
              </a:rPr>
              <a:t>nazionale</a:t>
            </a:r>
            <a:r>
              <a:rPr lang="en-US" sz="1150" dirty="0">
                <a:latin typeface="Calibri"/>
                <a:cs typeface="Calibri"/>
              </a:rPr>
              <a:t>, </a:t>
            </a:r>
            <a:r>
              <a:rPr lang="en-US" sz="1150" dirty="0" err="1">
                <a:latin typeface="Calibri"/>
                <a:cs typeface="Calibri"/>
              </a:rPr>
              <a:t>regionale</a:t>
            </a:r>
            <a:r>
              <a:rPr lang="en-US" sz="1150" dirty="0">
                <a:latin typeface="Calibri"/>
                <a:cs typeface="Calibri"/>
              </a:rPr>
              <a:t> o UE per la </a:t>
            </a:r>
            <a:r>
              <a:rPr lang="en-US" sz="1150" dirty="0" err="1">
                <a:latin typeface="Calibri"/>
                <a:cs typeface="Calibri"/>
              </a:rPr>
              <a:t>contrattualizzazione</a:t>
            </a:r>
            <a:r>
              <a:rPr lang="en-US" sz="1150" dirty="0">
                <a:latin typeface="Calibri"/>
                <a:cs typeface="Calibri"/>
              </a:rPr>
              <a:t> di </a:t>
            </a:r>
            <a:r>
              <a:rPr lang="en-US" sz="1150" dirty="0" err="1">
                <a:latin typeface="Calibri"/>
                <a:cs typeface="Calibri"/>
              </a:rPr>
              <a:t>alcune</a:t>
            </a:r>
            <a:r>
              <a:rPr lang="en-US" sz="1150" dirty="0">
                <a:latin typeface="Calibri"/>
                <a:cs typeface="Calibri"/>
              </a:rPr>
              <a:t> </a:t>
            </a:r>
            <a:r>
              <a:rPr lang="en-US" sz="1150" dirty="0" err="1">
                <a:latin typeface="Calibri"/>
                <a:cs typeface="Calibri"/>
              </a:rPr>
              <a:t>professionalità</a:t>
            </a:r>
            <a:endParaRPr dirty="0"/>
          </a:p>
        </p:txBody>
      </p:sp>
      <p:sp>
        <p:nvSpPr>
          <p:cNvPr id="484" name="Google Shape;484;p34"/>
          <p:cNvSpPr txBox="1"/>
          <p:nvPr/>
        </p:nvSpPr>
        <p:spPr bwMode="auto">
          <a:xfrm>
            <a:off x="485324" y="5914250"/>
            <a:ext cx="25788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485" name="Google Shape;485;p34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6" name="Google Shape;486;p34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37474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1" name="Google Shape;491;p35"/>
          <p:cNvSpPr txBox="1"/>
          <p:nvPr/>
        </p:nvSpPr>
        <p:spPr bwMode="auto">
          <a:xfrm>
            <a:off x="2650416" y="1608497"/>
            <a:ext cx="6928919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75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Costi amministrativi</a:t>
            </a:r>
            <a:endParaRPr/>
          </a:p>
        </p:txBody>
      </p:sp>
      <p:sp>
        <p:nvSpPr>
          <p:cNvPr id="492" name="Google Shape;492;p35"/>
          <p:cNvSpPr/>
          <p:nvPr/>
        </p:nvSpPr>
        <p:spPr bwMode="auto">
          <a:xfrm>
            <a:off x="5818436" y="2556335"/>
            <a:ext cx="592842" cy="61436"/>
          </a:xfrm>
          <a:custGeom>
            <a:avLst/>
            <a:gdLst/>
            <a:ahLst/>
            <a:cxnLst/>
            <a:rect l="l" t="t" r="r" b="b"/>
            <a:pathLst>
              <a:path w="843153" h="87376" extrusionOk="0">
                <a:moveTo>
                  <a:pt x="0" y="0"/>
                </a:moveTo>
                <a:lnTo>
                  <a:pt x="843153" y="0"/>
                </a:lnTo>
                <a:lnTo>
                  <a:pt x="843153" y="87376"/>
                </a:lnTo>
                <a:lnTo>
                  <a:pt x="0" y="87376"/>
                </a:lnTo>
                <a:close/>
              </a:path>
            </a:pathLst>
          </a:custGeom>
          <a:solidFill>
            <a:srgbClr val="0C45A6"/>
          </a:solidFill>
          <a:ln>
            <a:noFill/>
          </a:ln>
        </p:spPr>
      </p:sp>
      <p:pic>
        <p:nvPicPr>
          <p:cNvPr id="493" name="Google Shape;493;p35"/>
          <p:cNvPicPr/>
          <p:nvPr/>
        </p:nvPicPr>
        <p:blipFill>
          <a:blip r:embed="rId2">
            <a:alphaModFix/>
          </a:blip>
          <a:srcRect r="612" b="612"/>
          <a:stretch/>
        </p:blipFill>
        <p:spPr bwMode="auto">
          <a:xfrm>
            <a:off x="5367137" y="4590004"/>
            <a:ext cx="1419974" cy="1419974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35"/>
          <p:cNvSpPr txBox="1"/>
          <p:nvPr/>
        </p:nvSpPr>
        <p:spPr bwMode="auto">
          <a:xfrm>
            <a:off x="2172050" y="2753883"/>
            <a:ext cx="7810150" cy="15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- In caso di costi più elevati → ottenere stime dei costi (legge sugli appalti pubblici).</a:t>
            </a:r>
            <a:endParaRPr/>
          </a:p>
          <a:p>
            <a:pPr marL="0" marR="0" lvl="0" indent="0" algn="just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- Stime dei costi (da 500 €-1.000 € determinazione del prezzo comprensibile con tre aziende, da 1.000 € tre offerte scritte).</a:t>
            </a:r>
            <a:endParaRPr/>
          </a:p>
          <a:p>
            <a:pPr marL="0" marR="0" lvl="0" indent="0" algn="just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- Non si tratta di attrezzature "generiche" come armadio, proiettore, PC (che possono essere menzionate nelle misure del progetto), ma di cose effettivamente necessarie come </a:t>
            </a:r>
            <a:endParaRPr/>
          </a:p>
          <a:p>
            <a:pPr marL="0" marR="0" lvl="0" indent="0" algn="just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Alloggio/pasti per partecipante a un evento/progetto specifico </a:t>
            </a:r>
            <a:endParaRPr/>
          </a:p>
        </p:txBody>
      </p:sp>
      <p:sp>
        <p:nvSpPr>
          <p:cNvPr id="495" name="Google Shape;495;p35"/>
          <p:cNvSpPr txBox="1"/>
          <p:nvPr/>
        </p:nvSpPr>
        <p:spPr bwMode="auto">
          <a:xfrm>
            <a:off x="6885965" y="4874592"/>
            <a:ext cx="3544348" cy="74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Queste sono le specifiche del paese della Germania come esempio, sostituitele con le specifiche del vostro paese e della vostra regione.</a:t>
            </a:r>
            <a:endParaRPr/>
          </a:p>
        </p:txBody>
      </p:sp>
      <p:sp>
        <p:nvSpPr>
          <p:cNvPr id="496" name="Google Shape;496;p35"/>
          <p:cNvSpPr txBox="1"/>
          <p:nvPr/>
        </p:nvSpPr>
        <p:spPr bwMode="auto">
          <a:xfrm>
            <a:off x="505222" y="5914250"/>
            <a:ext cx="29184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497" name="Google Shape;497;p35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8" name="Google Shape;498;p35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3" name="Google Shape;503;p36"/>
          <p:cNvSpPr txBox="1"/>
          <p:nvPr/>
        </p:nvSpPr>
        <p:spPr bwMode="auto">
          <a:xfrm>
            <a:off x="2650416" y="1608497"/>
            <a:ext cx="6928919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75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Capitale di uguaglianza</a:t>
            </a:r>
            <a:endParaRPr/>
          </a:p>
        </p:txBody>
      </p:sp>
      <p:sp>
        <p:nvSpPr>
          <p:cNvPr id="504" name="Google Shape;504;p36"/>
          <p:cNvSpPr/>
          <p:nvPr/>
        </p:nvSpPr>
        <p:spPr bwMode="auto">
          <a:xfrm>
            <a:off x="5818436" y="2556335"/>
            <a:ext cx="592842" cy="61436"/>
          </a:xfrm>
          <a:custGeom>
            <a:avLst/>
            <a:gdLst/>
            <a:ahLst/>
            <a:cxnLst/>
            <a:rect l="l" t="t" r="r" b="b"/>
            <a:pathLst>
              <a:path w="843153" h="87376" extrusionOk="0">
                <a:moveTo>
                  <a:pt x="0" y="0"/>
                </a:moveTo>
                <a:lnTo>
                  <a:pt x="843153" y="0"/>
                </a:lnTo>
                <a:lnTo>
                  <a:pt x="843153" y="87376"/>
                </a:lnTo>
                <a:lnTo>
                  <a:pt x="0" y="87376"/>
                </a:lnTo>
                <a:close/>
              </a:path>
            </a:pathLst>
          </a:custGeom>
          <a:solidFill>
            <a:srgbClr val="0C45A6"/>
          </a:solidFill>
          <a:ln>
            <a:noFill/>
          </a:ln>
        </p:spPr>
      </p:sp>
      <p:sp>
        <p:nvSpPr>
          <p:cNvPr id="505" name="Google Shape;505;p36"/>
          <p:cNvSpPr txBox="1"/>
          <p:nvPr/>
        </p:nvSpPr>
        <p:spPr bwMode="auto">
          <a:xfrm>
            <a:off x="2285301" y="3269806"/>
            <a:ext cx="7810200" cy="14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1470" marR="0" lvl="2" indent="-107156" algn="just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Tutti i fondi a disposizione della ONG (non destinati a progetti approvati da altri donatori). (!) le donazioni legate ai progetti sono considerate come fondi esterni dai singoli donatori)</a:t>
            </a:r>
            <a:endParaRPr>
              <a:solidFill>
                <a:schemeClr val="dk1"/>
              </a:solidFill>
            </a:endParaRPr>
          </a:p>
          <a:p>
            <a:pPr marL="321470" marR="0" lvl="2" indent="-107156" algn="just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Donazioni, entrate da sponsorizzazioni, riserve dal patrimonio dell'associazione</a:t>
            </a:r>
            <a:endParaRPr>
              <a:solidFill>
                <a:schemeClr val="dk1"/>
              </a:solidFill>
            </a:endParaRPr>
          </a:p>
          <a:p>
            <a:pPr marL="321470" marR="0" lvl="2" indent="-107156" algn="just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Entrate derivanti dall'attuazione del progetto, generalmente utilizzate per finanziare il progetto, ad esempio biglietti d'ingresso, proventi delle vendite, contributi dei partecipanti.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6" name="Google Shape;506;p36"/>
          <p:cNvSpPr txBox="1"/>
          <p:nvPr/>
        </p:nvSpPr>
        <p:spPr bwMode="auto">
          <a:xfrm>
            <a:off x="644501" y="5679855"/>
            <a:ext cx="36405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95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507" name="Google Shape;507;p36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08" name="Google Shape;508;p36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3" name="Google Shape;513;p37"/>
          <p:cNvSpPr txBox="1"/>
          <p:nvPr/>
        </p:nvSpPr>
        <p:spPr bwMode="auto">
          <a:xfrm>
            <a:off x="2650416" y="1608497"/>
            <a:ext cx="6928919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75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Servizi valorizzati</a:t>
            </a:r>
            <a:endParaRPr/>
          </a:p>
        </p:txBody>
      </p:sp>
      <p:sp>
        <p:nvSpPr>
          <p:cNvPr id="514" name="Google Shape;514;p37"/>
          <p:cNvSpPr/>
          <p:nvPr/>
        </p:nvSpPr>
        <p:spPr bwMode="auto">
          <a:xfrm>
            <a:off x="5818436" y="2556335"/>
            <a:ext cx="592842" cy="61436"/>
          </a:xfrm>
          <a:custGeom>
            <a:avLst/>
            <a:gdLst/>
            <a:ahLst/>
            <a:cxnLst/>
            <a:rect l="l" t="t" r="r" b="b"/>
            <a:pathLst>
              <a:path w="843153" h="87376" extrusionOk="0">
                <a:moveTo>
                  <a:pt x="0" y="0"/>
                </a:moveTo>
                <a:lnTo>
                  <a:pt x="843153" y="0"/>
                </a:lnTo>
                <a:lnTo>
                  <a:pt x="843153" y="87376"/>
                </a:lnTo>
                <a:lnTo>
                  <a:pt x="0" y="87376"/>
                </a:lnTo>
                <a:close/>
              </a:path>
            </a:pathLst>
          </a:custGeom>
          <a:solidFill>
            <a:srgbClr val="0C45A6"/>
          </a:solidFill>
          <a:ln>
            <a:noFill/>
          </a:ln>
        </p:spPr>
      </p:sp>
      <p:sp>
        <p:nvSpPr>
          <p:cNvPr id="515" name="Google Shape;515;p37"/>
          <p:cNvSpPr txBox="1"/>
          <p:nvPr/>
        </p:nvSpPr>
        <p:spPr bwMode="auto">
          <a:xfrm>
            <a:off x="2209800" y="3050776"/>
            <a:ext cx="80808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  Valorizzazione dei servizi = valorizzazione dei servizi di lavoro senza flusso di cassa reale</a:t>
            </a:r>
            <a:endParaRPr>
              <a:solidFill>
                <a:schemeClr val="dk1"/>
              </a:solidFill>
            </a:endParaRPr>
          </a:p>
          <a:p>
            <a:pPr marL="321470" marR="0" lvl="2" indent="-107156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indicare il valore del contributo volontario di terzi a titolo gratuito (ad es. infrastrutture come attrezzature tecniche, sale riunioni e/o ad es. alloggio e ristorazione)</a:t>
            </a:r>
            <a:endParaRPr>
              <a:solidFill>
                <a:schemeClr val="dk1"/>
              </a:solidFill>
            </a:endParaRPr>
          </a:p>
          <a:p>
            <a:pPr marL="321470" marR="0" lvl="2" indent="-107156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 volte possono essere conteggiate come risorse proprie (vedere le linee guida per il finanziamento di ciascun paese/linea di bilancio).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6" name="Google Shape;516;p37"/>
          <p:cNvSpPr txBox="1"/>
          <p:nvPr/>
        </p:nvSpPr>
        <p:spPr bwMode="auto">
          <a:xfrm>
            <a:off x="1639814" y="5714666"/>
            <a:ext cx="4771464" cy="15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</a:t>
            </a:r>
            <a:endParaRPr sz="9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517" name="Google Shape;517;p37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8" name="Google Shape;518;p37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23" name="Google Shape;523;p38"/>
          <p:cNvPicPr/>
          <p:nvPr/>
        </p:nvPicPr>
        <p:blipFill>
          <a:blip r:embed="rId2">
            <a:alphaModFix/>
          </a:blip>
          <a:srcRect r="518" b="546"/>
          <a:stretch/>
        </p:blipFill>
        <p:spPr bwMode="auto">
          <a:xfrm>
            <a:off x="2209800" y="1874088"/>
            <a:ext cx="7706685" cy="2832987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38"/>
          <p:cNvSpPr txBox="1"/>
          <p:nvPr/>
        </p:nvSpPr>
        <p:spPr bwMode="auto">
          <a:xfrm>
            <a:off x="1901954" y="646871"/>
            <a:ext cx="7042558" cy="106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39967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5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Processi decisionali dei donatori (ad esempio l'UE)</a:t>
            </a:r>
            <a:endParaRPr/>
          </a:p>
        </p:txBody>
      </p:sp>
      <p:sp>
        <p:nvSpPr>
          <p:cNvPr id="525" name="Google Shape;525;p38"/>
          <p:cNvSpPr txBox="1"/>
          <p:nvPr/>
        </p:nvSpPr>
        <p:spPr bwMode="auto">
          <a:xfrm>
            <a:off x="2275515" y="4849950"/>
            <a:ext cx="77067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Contributo proprio</a:t>
            </a:r>
            <a:endParaRPr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Risorse proprie + reddito + (servizi valorizzati) = contributo proprio</a:t>
            </a:r>
            <a:endParaRPr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spesso almeno il 10% dei costi totali, alcuni donatori riconoscono i fondi di terzi come fondi propri </a:t>
            </a:r>
            <a:endParaRPr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Fondi di terzi Sovvenzioni da altri donatori (fondazioni, altre istituzioni pubbliche e private)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6" name="Google Shape;526;p38"/>
          <p:cNvSpPr txBox="1"/>
          <p:nvPr/>
        </p:nvSpPr>
        <p:spPr bwMode="auto">
          <a:xfrm>
            <a:off x="6234903" y="6113575"/>
            <a:ext cx="27096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527" name="Google Shape;527;p38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8" name="Google Shape;528;p38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/>
          <p:nvPr/>
        </p:nvPicPr>
        <p:blipFill>
          <a:blip r:embed="rId2">
            <a:alphaModFix/>
          </a:blip>
          <a:srcRect r="290" b="322"/>
          <a:stretch/>
        </p:blipFill>
        <p:spPr bwMode="auto">
          <a:xfrm>
            <a:off x="6656160" y="2486372"/>
            <a:ext cx="2813539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 bwMode="auto">
          <a:xfrm>
            <a:off x="2209800" y="1030561"/>
            <a:ext cx="5727182" cy="60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7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Pianificazione del progetto (1) 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 bwMode="auto">
          <a:xfrm>
            <a:off x="2351584" y="2842954"/>
            <a:ext cx="4084103" cy="255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domanda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dirty="0" err="1">
                <a:latin typeface="Calibri"/>
                <a:ea typeface="Calibri"/>
                <a:cs typeface="Calibri"/>
              </a:rPr>
              <a:t>finaziamento</a:t>
            </a:r>
            <a:r>
              <a:rPr lang="en-US" dirty="0">
                <a:latin typeface="Calibri"/>
                <a:ea typeface="Calibri"/>
                <a:cs typeface="Calibri"/>
              </a:rPr>
              <a:t> del Progetto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riflette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il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processo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pianificazione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ed è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guidata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dalle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seguenti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domande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</a:t>
            </a:r>
            <a:endParaRPr dirty="0"/>
          </a:p>
          <a:p>
            <a:pPr marL="321480" marR="0" lvl="2" indent="-107159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Richiedente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/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promotore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progetto</a:t>
            </a:r>
            <a:endParaRPr dirty="0"/>
          </a:p>
          <a:p>
            <a:pPr marL="321480" marR="0" lvl="2" indent="-107159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Analisi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della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situazione-Descrizione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problema</a:t>
            </a:r>
            <a:endParaRPr dirty="0"/>
          </a:p>
          <a:p>
            <a:pPr marL="321480" marR="0" lvl="2" indent="-107159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Gruppo/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riferimento</a:t>
            </a:r>
            <a:endParaRPr dirty="0"/>
          </a:p>
          <a:p>
            <a:pPr marL="321480" marR="0" lvl="2" indent="-107159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Effetti</a:t>
            </a:r>
            <a:endParaRPr dirty="0"/>
          </a:p>
          <a:p>
            <a:pPr marL="321480" marR="0" lvl="2" indent="-107159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Indicatori</a:t>
            </a:r>
            <a:endParaRPr dirty="0"/>
          </a:p>
          <a:p>
            <a:pPr marL="321480" marR="0" lvl="2" indent="-107159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Attività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risultati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progetto</a:t>
            </a:r>
            <a:endParaRPr dirty="0"/>
          </a:p>
          <a:p>
            <a:pPr marL="321480" marR="0" lvl="2" indent="-107159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Sostenibilità</a:t>
            </a:r>
            <a:endParaRPr dirty="0"/>
          </a:p>
          <a:p>
            <a:pPr marL="321480" marR="0" lvl="2" indent="-107159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Piano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dei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costi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dei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finanziamenti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/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spese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ricavi</a:t>
            </a:r>
            <a:endParaRPr dirty="0"/>
          </a:p>
        </p:txBody>
      </p:sp>
      <p:sp>
        <p:nvSpPr>
          <p:cNvPr id="120" name="Google Shape;120;p4"/>
          <p:cNvSpPr txBox="1"/>
          <p:nvPr/>
        </p:nvSpPr>
        <p:spPr bwMode="auto">
          <a:xfrm>
            <a:off x="6242613" y="6255757"/>
            <a:ext cx="3640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21" name="Google Shape;121;p4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2" name="Google Shape;122;p4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7" name="Google Shape;127;p5"/>
          <p:cNvPicPr/>
          <p:nvPr/>
        </p:nvPicPr>
        <p:blipFill>
          <a:blip r:embed="rId2">
            <a:alphaModFix/>
          </a:blip>
          <a:srcRect r="612" b="612"/>
          <a:stretch/>
        </p:blipFill>
        <p:spPr bwMode="auto">
          <a:xfrm>
            <a:off x="5616288" y="5201926"/>
            <a:ext cx="1419974" cy="1419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 bwMode="auto">
          <a:xfrm>
            <a:off x="2652815" y="700162"/>
            <a:ext cx="5551013" cy="44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8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Pianificazione del progetto (2) 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 bwMode="auto">
          <a:xfrm>
            <a:off x="1053087" y="5358215"/>
            <a:ext cx="4375234" cy="51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Un </a:t>
            </a:r>
            <a:r>
              <a:rPr lang="en-US" sz="18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problema</a:t>
            </a:r>
            <a:r>
              <a:rPr lang="en-US" sz="18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8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una</a:t>
            </a:r>
            <a:r>
              <a:rPr lang="en-US" sz="18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condizione</a:t>
            </a:r>
            <a:r>
              <a:rPr lang="en-US" sz="18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reale</a:t>
            </a:r>
            <a:r>
              <a:rPr lang="en-US" sz="18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ed </a:t>
            </a:r>
            <a:r>
              <a:rPr lang="en-US" sz="18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esistente</a:t>
            </a:r>
            <a:r>
              <a:rPr lang="en-US" sz="18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che</a:t>
            </a:r>
            <a:r>
              <a:rPr lang="en-US" sz="18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viene</a:t>
            </a:r>
            <a:r>
              <a:rPr lang="en-US" sz="18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considerata</a:t>
            </a:r>
            <a:r>
              <a:rPr lang="en-US" sz="18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negativa</a:t>
            </a:r>
            <a:r>
              <a:rPr lang="en-US" sz="18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8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che</a:t>
            </a:r>
            <a:r>
              <a:rPr lang="en-US" sz="18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richiede</a:t>
            </a:r>
            <a:r>
              <a:rPr lang="en-US" sz="18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un </a:t>
            </a:r>
            <a:r>
              <a:rPr lang="en-US" sz="18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cambiamento</a:t>
            </a:r>
            <a:r>
              <a:rPr lang="en-US" sz="18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. </a:t>
            </a:r>
            <a:endParaRPr dirty="0"/>
          </a:p>
        </p:txBody>
      </p:sp>
      <p:sp>
        <p:nvSpPr>
          <p:cNvPr id="130" name="Google Shape;130;p5"/>
          <p:cNvSpPr txBox="1"/>
          <p:nvPr/>
        </p:nvSpPr>
        <p:spPr bwMode="auto">
          <a:xfrm>
            <a:off x="6096000" y="2395537"/>
            <a:ext cx="4572000" cy="160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3995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 </a:t>
            </a:r>
            <a:r>
              <a:rPr lang="en-US" sz="13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L'analisi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del </a:t>
            </a:r>
            <a:r>
              <a:rPr lang="en-US" sz="13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problema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fornisce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una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migliore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comprensione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della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situazione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esistente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</a:t>
            </a:r>
            <a:endParaRPr dirty="0"/>
          </a:p>
          <a:p>
            <a:pPr marL="299227" marR="0" lvl="2" indent="-99743" algn="l">
              <a:lnSpc>
                <a:spcPct val="139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9"/>
              <a:buFont typeface="Arial"/>
              <a:buChar char="⚬"/>
              <a:defRPr/>
            </a:pP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l'influenza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dell'ambiente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sociale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sulle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coinvolte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;</a:t>
            </a:r>
            <a:endParaRPr dirty="0"/>
          </a:p>
          <a:p>
            <a:pPr marL="299227" marR="0" lvl="2" indent="-99743" algn="l">
              <a:lnSpc>
                <a:spcPct val="139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9"/>
              <a:buFont typeface="Arial"/>
              <a:buChar char="⚬"/>
              <a:defRPr/>
            </a:pP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basa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sulle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conoscenze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 sui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punti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 vista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delle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coinvolte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;</a:t>
            </a:r>
            <a:endParaRPr dirty="0"/>
          </a:p>
          <a:p>
            <a:pPr marL="299227" marR="0" lvl="2" indent="-99743" algn="l">
              <a:lnSpc>
                <a:spcPct val="139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9"/>
              <a:buFont typeface="Arial"/>
              <a:buChar char="⚬"/>
              <a:defRPr/>
            </a:pP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basa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talvolta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sulla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creazione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 un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albero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dei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problemi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emerso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durante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workshop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partecipativi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cattura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mappa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le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rispettive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priorità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degli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stakeholder.</a:t>
            </a:r>
            <a:endParaRPr dirty="0"/>
          </a:p>
        </p:txBody>
      </p:sp>
      <p:sp>
        <p:nvSpPr>
          <p:cNvPr id="131" name="Google Shape;131;p5"/>
          <p:cNvSpPr txBox="1"/>
          <p:nvPr/>
        </p:nvSpPr>
        <p:spPr bwMode="auto">
          <a:xfrm>
            <a:off x="2853394" y="1434108"/>
            <a:ext cx="6485213" cy="64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Possibili fasi del processo di pianificazione </a:t>
            </a:r>
            <a:endParaRPr/>
          </a:p>
          <a:p>
            <a:pPr marL="0" marR="0" lv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(basato sull'Approccio del Quadro Logico)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 bwMode="auto">
          <a:xfrm>
            <a:off x="665777" y="2395537"/>
            <a:ext cx="4375234" cy="160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 </a:t>
            </a:r>
            <a:r>
              <a:rPr lang="en-US" sz="13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Analisi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dei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portatori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 interesse (per </a:t>
            </a:r>
            <a:r>
              <a:rPr lang="en-US" sz="13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maggiori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informazioni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veda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il modulo EMVI Networking &amp; Advocacy)</a:t>
            </a:r>
            <a:endParaRPr dirty="0"/>
          </a:p>
          <a:p>
            <a:pPr marL="300038" marR="0" lvl="2" indent="-100013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2"/>
              <a:buFont typeface="Arial"/>
              <a:buChar char="⚬"/>
              <a:defRPr/>
            </a:pP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Identificare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individui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gruppi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istituzioni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governative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 non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governative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aziende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ecc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possono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essere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interessati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dal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progetto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dirty="0"/>
          </a:p>
          <a:p>
            <a:pPr marL="300038" marR="0" lvl="2" indent="-100013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2"/>
              <a:buFont typeface="Arial"/>
              <a:buChar char="⚬"/>
              <a:defRPr/>
            </a:pP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Gli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stakeholder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sono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tutti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legati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al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progetto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-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interessati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coinvolti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direttamente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indirettamente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in modo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positivo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 </a:t>
            </a:r>
            <a:r>
              <a:rPr lang="en-US" sz="1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negativo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dirty="0"/>
          </a:p>
        </p:txBody>
      </p:sp>
      <p:sp>
        <p:nvSpPr>
          <p:cNvPr id="133" name="Google Shape;133;p5"/>
          <p:cNvSpPr txBox="1"/>
          <p:nvPr/>
        </p:nvSpPr>
        <p:spPr bwMode="auto">
          <a:xfrm>
            <a:off x="7253399" y="6078549"/>
            <a:ext cx="2257200" cy="70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34" name="Google Shape;134;p5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5" name="Google Shape;135;p5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/>
          <p:nvPr/>
        </p:nvSpPr>
        <p:spPr bwMode="auto">
          <a:xfrm>
            <a:off x="5377820" y="1753371"/>
            <a:ext cx="592842" cy="61436"/>
          </a:xfrm>
          <a:custGeom>
            <a:avLst/>
            <a:gdLst/>
            <a:ahLst/>
            <a:cxnLst/>
            <a:rect l="l" t="t" r="r" b="b"/>
            <a:pathLst>
              <a:path w="843153" h="87376" extrusionOk="0">
                <a:moveTo>
                  <a:pt x="0" y="0"/>
                </a:moveTo>
                <a:lnTo>
                  <a:pt x="843153" y="0"/>
                </a:lnTo>
                <a:lnTo>
                  <a:pt x="843153" y="87376"/>
                </a:lnTo>
                <a:lnTo>
                  <a:pt x="0" y="87376"/>
                </a:lnTo>
                <a:close/>
              </a:path>
            </a:pathLst>
          </a:custGeom>
          <a:solidFill>
            <a:srgbClr val="0C45A6"/>
          </a:solidFill>
          <a:ln>
            <a:noFill/>
          </a:ln>
        </p:spPr>
      </p:sp>
      <p:sp>
        <p:nvSpPr>
          <p:cNvPr id="141" name="Google Shape;141;p6"/>
          <p:cNvSpPr txBox="1"/>
          <p:nvPr/>
        </p:nvSpPr>
        <p:spPr bwMode="auto">
          <a:xfrm>
            <a:off x="1945986" y="2663416"/>
            <a:ext cx="6200138" cy="1522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 ogni caso, è necessaria una descrizione della condizione attuale in cui vive il gruppo target per poter valutare la condizione futura. </a:t>
            </a:r>
            <a:endParaRPr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Esempio: 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donne e bambini sono sottonutriti 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 redditi delle famiglie contadine sono bassi 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 migranti non possono partecipare politicamente</a:t>
            </a:r>
            <a:endParaRPr/>
          </a:p>
        </p:txBody>
      </p:sp>
      <p:sp>
        <p:nvSpPr>
          <p:cNvPr id="142" name="Google Shape;142;p6"/>
          <p:cNvSpPr txBox="1"/>
          <p:nvPr/>
        </p:nvSpPr>
        <p:spPr bwMode="auto">
          <a:xfrm>
            <a:off x="2650615" y="948408"/>
            <a:ext cx="5551013" cy="44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8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Pianificazione del progetto (3) </a:t>
            </a:r>
            <a:endParaRPr/>
          </a:p>
        </p:txBody>
      </p:sp>
      <p:sp>
        <p:nvSpPr>
          <p:cNvPr id="143" name="Google Shape;143;p6"/>
          <p:cNvSpPr txBox="1"/>
          <p:nvPr/>
        </p:nvSpPr>
        <p:spPr bwMode="auto">
          <a:xfrm>
            <a:off x="5970662" y="3880448"/>
            <a:ext cx="4199957" cy="203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Qual è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l'errore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più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tipico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nella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formulazione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di un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problema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? </a:t>
            </a:r>
            <a:endParaRPr dirty="0"/>
          </a:p>
          <a:p>
            <a:pPr marL="0" marR="0" lvl="0" indent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Un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errore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comune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nella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formulazione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dei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problemi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quello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esprimere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il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problema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come la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mancanza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una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soluzione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molto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specifica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, ad es. </a:t>
            </a:r>
            <a:endParaRPr dirty="0"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carenza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di latte in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polvere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e di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medicinali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endParaRPr dirty="0"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mancanza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fertilizzanti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endParaRPr dirty="0"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Esportazione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colture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alimentari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a basso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costo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invece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un'agricoltura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locale 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autosufficiente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.</a:t>
            </a:r>
            <a:endParaRPr dirty="0"/>
          </a:p>
        </p:txBody>
      </p:sp>
      <p:sp>
        <p:nvSpPr>
          <p:cNvPr id="144" name="Google Shape;144;p6"/>
          <p:cNvSpPr txBox="1"/>
          <p:nvPr/>
        </p:nvSpPr>
        <p:spPr bwMode="auto">
          <a:xfrm>
            <a:off x="1737186" y="5820967"/>
            <a:ext cx="3640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5" name="Google Shape;145;p6"/>
          <p:cNvSpPr txBox="1"/>
          <p:nvPr/>
        </p:nvSpPr>
        <p:spPr bwMode="auto">
          <a:xfrm>
            <a:off x="1150641" y="1691232"/>
            <a:ext cx="3361182" cy="50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3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Definizione</a:t>
            </a:r>
            <a:r>
              <a:rPr lang="en-US" sz="2350" dirty="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 del </a:t>
            </a:r>
            <a:r>
              <a:rPr lang="en-US" sz="2350" dirty="0" err="1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problema</a:t>
            </a:r>
            <a:endParaRPr dirty="0"/>
          </a:p>
        </p:txBody>
      </p:sp>
      <p:cxnSp>
        <p:nvCxnSpPr>
          <p:cNvPr id="146" name="Google Shape;146;p6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7" name="Google Shape;147;p6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2" name="Google Shape;152;p7"/>
          <p:cNvPicPr/>
          <p:nvPr/>
        </p:nvPicPr>
        <p:blipFill>
          <a:blip r:embed="rId2">
            <a:alphaModFix/>
          </a:blip>
          <a:srcRect r="316" b="253"/>
          <a:stretch/>
        </p:blipFill>
        <p:spPr bwMode="auto">
          <a:xfrm>
            <a:off x="1655153" y="2280928"/>
            <a:ext cx="6903281" cy="425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/>
          <p:nvPr/>
        </p:nvPicPr>
        <p:blipFill>
          <a:blip r:embed="rId3">
            <a:alphaModFix/>
          </a:blip>
          <a:srcRect r="430" b="430"/>
          <a:stretch/>
        </p:blipFill>
        <p:spPr bwMode="auto">
          <a:xfrm rot="-3732449">
            <a:off x="7580403" y="2510467"/>
            <a:ext cx="1956062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/>
        </p:nvSpPr>
        <p:spPr bwMode="auto">
          <a:xfrm>
            <a:off x="2652815" y="700162"/>
            <a:ext cx="5551013" cy="44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8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Pianificazione del progetto (4) </a:t>
            </a:r>
            <a:endParaRPr/>
          </a:p>
        </p:txBody>
      </p:sp>
      <p:sp>
        <p:nvSpPr>
          <p:cNvPr id="155" name="Google Shape;155;p7"/>
          <p:cNvSpPr txBox="1"/>
          <p:nvPr/>
        </p:nvSpPr>
        <p:spPr bwMode="auto">
          <a:xfrm>
            <a:off x="2049731" y="1820156"/>
            <a:ext cx="704126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Il prossimo passo cruciale sarà quello di rivelare le interrelazioni tra i problemi!</a:t>
            </a:r>
            <a:endParaRPr/>
          </a:p>
          <a:p>
            <a:pPr marL="0" marR="0" lvl="0" indent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Esempio:</a:t>
            </a:r>
            <a:endParaRPr/>
          </a:p>
        </p:txBody>
      </p:sp>
      <p:sp>
        <p:nvSpPr>
          <p:cNvPr id="156" name="Google Shape;156;p7"/>
          <p:cNvSpPr txBox="1"/>
          <p:nvPr/>
        </p:nvSpPr>
        <p:spPr bwMode="auto">
          <a:xfrm>
            <a:off x="6096000" y="5315374"/>
            <a:ext cx="5714023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Causa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 bwMode="auto">
          <a:xfrm>
            <a:off x="4052085" y="3913413"/>
            <a:ext cx="6837909" cy="2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Effetto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 bwMode="auto">
          <a:xfrm>
            <a:off x="6309155" y="6273226"/>
            <a:ext cx="3640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59" name="Google Shape;159;p7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0" name="Google Shape;160;p7"/>
          <p:cNvPicPr/>
          <p:nvPr/>
        </p:nvPicPr>
        <p:blipFill>
          <a:blip r:embed="rId4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5" name="Google Shape;165;p8"/>
          <p:cNvPicPr/>
          <p:nvPr/>
        </p:nvPicPr>
        <p:blipFill>
          <a:blip r:embed="rId2">
            <a:alphaModFix/>
          </a:blip>
          <a:srcRect t="3768" r="308" b="236"/>
          <a:stretch/>
        </p:blipFill>
        <p:spPr bwMode="auto">
          <a:xfrm>
            <a:off x="1721349" y="2379367"/>
            <a:ext cx="6678881" cy="39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/>
          <p:nvPr/>
        </p:nvPicPr>
        <p:blipFill>
          <a:blip r:embed="rId3">
            <a:alphaModFix/>
          </a:blip>
          <a:srcRect r="799" b="760"/>
          <a:stretch/>
        </p:blipFill>
        <p:spPr bwMode="auto">
          <a:xfrm rot="-5400000">
            <a:off x="8647528" y="4085220"/>
            <a:ext cx="2276966" cy="64689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8"/>
          <p:cNvSpPr txBox="1"/>
          <p:nvPr/>
        </p:nvSpPr>
        <p:spPr bwMode="auto">
          <a:xfrm>
            <a:off x="2389763" y="1652315"/>
            <a:ext cx="7072799" cy="51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Trasformare il problema in risultati positivi stabilendo un rapporto fine/mezzi.</a:t>
            </a:r>
            <a:endParaRPr/>
          </a:p>
        </p:txBody>
      </p:sp>
      <p:sp>
        <p:nvSpPr>
          <p:cNvPr id="168" name="Google Shape;168;p8"/>
          <p:cNvSpPr txBox="1"/>
          <p:nvPr/>
        </p:nvSpPr>
        <p:spPr bwMode="auto">
          <a:xfrm>
            <a:off x="2652815" y="700162"/>
            <a:ext cx="5551013" cy="44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8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Pianificazione del progetto (5) </a:t>
            </a:r>
            <a:endParaRPr/>
          </a:p>
        </p:txBody>
      </p:sp>
      <p:sp>
        <p:nvSpPr>
          <p:cNvPr id="169" name="Google Shape;169;p8"/>
          <p:cNvSpPr txBox="1"/>
          <p:nvPr/>
        </p:nvSpPr>
        <p:spPr bwMode="auto">
          <a:xfrm>
            <a:off x="8648495" y="5261402"/>
            <a:ext cx="646898" cy="23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>
                <a:solidFill>
                  <a:srgbClr val="0C45A6"/>
                </a:solidFill>
                <a:latin typeface="Montserrat"/>
                <a:ea typeface="Montserrat"/>
                <a:cs typeface="Montserrat"/>
              </a:rPr>
              <a:t>Mezzi</a:t>
            </a:r>
            <a:endParaRPr/>
          </a:p>
        </p:txBody>
      </p:sp>
      <p:sp>
        <p:nvSpPr>
          <p:cNvPr id="170" name="Google Shape;170;p8"/>
          <p:cNvSpPr txBox="1"/>
          <p:nvPr/>
        </p:nvSpPr>
        <p:spPr bwMode="auto">
          <a:xfrm>
            <a:off x="8400230" y="2798153"/>
            <a:ext cx="2056017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 dirty="0" err="1">
                <a:solidFill>
                  <a:srgbClr val="0C45A6"/>
                </a:solidFill>
                <a:latin typeface="Montserrat"/>
                <a:ea typeface="Montserrat"/>
                <a:cs typeface="Montserrat"/>
              </a:rPr>
              <a:t>Scopo</a:t>
            </a:r>
            <a:r>
              <a:rPr lang="en-US" sz="1400" b="1" dirty="0">
                <a:solidFill>
                  <a:srgbClr val="0C45A6"/>
                </a:solidFill>
                <a:latin typeface="Montserrat"/>
                <a:ea typeface="Montserrat"/>
                <a:cs typeface="Montserrat"/>
              </a:rPr>
              <a:t>/</a:t>
            </a:r>
            <a:r>
              <a:rPr lang="en-US" sz="1400" b="1" dirty="0" err="1">
                <a:solidFill>
                  <a:srgbClr val="0C45A6"/>
                </a:solidFill>
                <a:latin typeface="Montserrat"/>
                <a:ea typeface="Montserrat"/>
                <a:cs typeface="Montserrat"/>
              </a:rPr>
              <a:t>Obiettivo</a:t>
            </a:r>
            <a:endParaRPr dirty="0"/>
          </a:p>
        </p:txBody>
      </p:sp>
      <p:sp>
        <p:nvSpPr>
          <p:cNvPr id="171" name="Google Shape;171;p8"/>
          <p:cNvSpPr txBox="1"/>
          <p:nvPr/>
        </p:nvSpPr>
        <p:spPr bwMode="auto">
          <a:xfrm>
            <a:off x="6895476" y="6289700"/>
            <a:ext cx="2758199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Arial"/>
                <a:ea typeface="Arial"/>
                <a:cs typeface="Arial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72" name="Google Shape;172;p8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8"/>
          <p:cNvPicPr/>
          <p:nvPr/>
        </p:nvPicPr>
        <p:blipFill>
          <a:blip r:embed="rId4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/>
          <p:nvPr/>
        </p:nvSpPr>
        <p:spPr bwMode="auto">
          <a:xfrm>
            <a:off x="4111668" y="1562584"/>
            <a:ext cx="22385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Analisi strategica</a:t>
            </a:r>
            <a:endParaRPr/>
          </a:p>
        </p:txBody>
      </p:sp>
      <p:sp>
        <p:nvSpPr>
          <p:cNvPr id="179" name="Google Shape;179;p9"/>
          <p:cNvSpPr txBox="1"/>
          <p:nvPr/>
        </p:nvSpPr>
        <p:spPr bwMode="auto">
          <a:xfrm>
            <a:off x="2652815" y="700162"/>
            <a:ext cx="5551013" cy="44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801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>
                <a:solidFill>
                  <a:srgbClr val="0C45A6"/>
                </a:solidFill>
                <a:latin typeface="Calibri"/>
                <a:ea typeface="Calibri"/>
                <a:cs typeface="Calibri"/>
              </a:rPr>
              <a:t>Pianificazione del progetto (6) </a:t>
            </a:r>
            <a:endParaRPr/>
          </a:p>
        </p:txBody>
      </p:sp>
      <p:sp>
        <p:nvSpPr>
          <p:cNvPr id="180" name="Google Shape;180;p9"/>
          <p:cNvSpPr txBox="1"/>
          <p:nvPr/>
        </p:nvSpPr>
        <p:spPr bwMode="auto">
          <a:xfrm>
            <a:off x="1945986" y="2002152"/>
            <a:ext cx="4331365" cy="185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39957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Obiettivi:</a:t>
            </a:r>
            <a:endParaRPr/>
          </a:p>
          <a:p>
            <a:pPr marL="321954" marR="0" lvl="2" indent="-107317" algn="l">
              <a:lnSpc>
                <a:spcPct val="1401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7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Analizzare le soluzioni alternative che potrebbero contribuire al raggiungimento dell'obiettivo;</a:t>
            </a:r>
            <a:endParaRPr/>
          </a:p>
          <a:p>
            <a:pPr marL="321954" marR="0" lvl="2" indent="-107317" algn="l">
              <a:lnSpc>
                <a:spcPct val="1401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7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Valutare i rispettivi meriti degli approcci;</a:t>
            </a:r>
            <a:endParaRPr/>
          </a:p>
          <a:p>
            <a:pPr marL="321954" marR="0" lvl="2" indent="-107317" algn="l">
              <a:lnSpc>
                <a:spcPct val="1401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7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Selezione della strategia migliore sulla base di criteri. Questi vengono concordati dai rappresentanti delle parti interessate direttamente coinvolte.</a:t>
            </a:r>
            <a:endParaRPr/>
          </a:p>
        </p:txBody>
      </p:sp>
      <p:sp>
        <p:nvSpPr>
          <p:cNvPr id="181" name="Google Shape;181;p9"/>
          <p:cNvSpPr txBox="1"/>
          <p:nvPr/>
        </p:nvSpPr>
        <p:spPr bwMode="auto">
          <a:xfrm>
            <a:off x="6521849" y="2002152"/>
            <a:ext cx="4331400" cy="3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Alcuni criteri possibili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L'urgenza della situazione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Rilevanza per il gruppo target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Aspetti sociali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Conoscenze e possibilità esistenti (in relazione al gruppo target)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Risorse finanziarie e competenze esistenti, ecc.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Completa altri progetti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Aggiunge alle sfide attuali o contribuisce a ridurre le disuguaglianze (ad esempio, l'uguaglianza di genere).</a:t>
            </a:r>
            <a:endParaRPr/>
          </a:p>
          <a:p>
            <a:pPr marL="321469" marR="0" lvl="2" indent="-107155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Char char="⚬"/>
              <a:defRPr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Rilevante per i paesi partner, l'UE o altri enti internazionali </a:t>
            </a:r>
            <a:endParaRPr/>
          </a:p>
        </p:txBody>
      </p:sp>
      <p:sp>
        <p:nvSpPr>
          <p:cNvPr id="182" name="Google Shape;182;p9"/>
          <p:cNvSpPr txBox="1"/>
          <p:nvPr/>
        </p:nvSpPr>
        <p:spPr bwMode="auto">
          <a:xfrm>
            <a:off x="602876" y="5843375"/>
            <a:ext cx="2705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Fonte: https://www.nord-sued-bruecken.de/foerderung/foerderprogramme/in-sdg.html</a:t>
            </a:r>
            <a:endParaRPr sz="11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83" name="Google Shape;183;p9"/>
          <p:cNvCxnSpPr>
            <a:cxnSpLocks/>
          </p:cNvCxnSpPr>
          <p:nvPr/>
        </p:nvCxnSpPr>
        <p:spPr bwMode="auto">
          <a:xfrm>
            <a:off x="317500" y="418145"/>
            <a:ext cx="0" cy="6021709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4" name="Google Shape;184;p9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4065</Words>
  <Application>Microsoft Office PowerPoint</Application>
  <PresentationFormat>Widescreen</PresentationFormat>
  <Paragraphs>363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4" baseType="lpstr">
      <vt:lpstr>Arial</vt:lpstr>
      <vt:lpstr>Courier New</vt:lpstr>
      <vt:lpstr>Calibri</vt:lpstr>
      <vt:lpstr>Montserrat SemiBold</vt:lpstr>
      <vt:lpstr>Montserrat</vt:lpstr>
      <vt:lpstr>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Daryna Sterina</dc:creator>
  <cp:keywords>, docId:5F5D03008C345ED0CB001D1A9F8615CE</cp:keywords>
  <dc:description/>
  <cp:lastModifiedBy>Sonila Tafili</cp:lastModifiedBy>
  <cp:revision>2</cp:revision>
  <dcterms:created xsi:type="dcterms:W3CDTF">2022-10-25T09:22:43Z</dcterms:created>
  <dcterms:modified xsi:type="dcterms:W3CDTF">2022-11-30T14:01:26Z</dcterms:modified>
  <cp:category/>
  <dc:identifier/>
  <cp:contentStatus/>
  <dc:language/>
  <cp:version/>
</cp:coreProperties>
</file>