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37.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35.xml" ContentType="application/vnd.openxmlformats-officedocument.presentationml.slide+xml"/>
  <Override PartName="/ppt/slideLayouts/slideLayout9.xml" ContentType="application/vnd.openxmlformats-officedocument.presentationml.slideLayout+xml"/>
  <Override PartName="/ppt/slides/slide27.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slides/slide28.xml" ContentType="application/vnd.openxmlformats-officedocument.presentationml.slide+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s/slide38.xml" ContentType="application/vnd.openxmlformats-officedocument.presentationml.slide+xml"/>
  <Override PartName="/ppt/slideLayouts/slideLayout6.xml" ContentType="application/vnd.openxmlformats-officedocument.presentationml.slideLayout+xml"/>
  <Override PartName="/ppt/presProps.xml" ContentType="application/vnd.openxmlformats-officedocument.presentationml.presProps+xml"/>
  <Override PartName="/ppt/slides/slide34.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aveSubsetFonts="1" strictFirstAndLastChar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12192000" cy="68580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presProps" Target="presProps.xml" /><Relationship Id="rId42" Type="http://schemas.openxmlformats.org/officeDocument/2006/relationships/tableStyles" Target="tableStyles.xml" /><Relationship Id="rId43"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Leer" preserve="0" showMasterPhAnim="0" type="blank" userDrawn="1">
  <p:cSld name="BLANK">
    <p:spTree>
      <p:nvGrpSpPr>
        <p:cNvPr id="1" name="" hidden="0"/>
        <p:cNvGrpSpPr/>
        <p:nvPr isPhoto="0" userDrawn="0"/>
      </p:nvGrpSpPr>
      <p:grpSpPr bwMode="auto">
        <a:xfrm>
          <a:off x="0" y="0"/>
          <a:ext cx="0" cy="0"/>
          <a:chOff x="0" y="0"/>
          <a:chExt cx="0" cy="0"/>
        </a:xfrm>
      </p:grpSpPr>
      <p:sp>
        <p:nvSpPr>
          <p:cNvPr id="12" name="Google Shape;12;p40"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3" name="Google Shape;13;p40"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4" name="Google Shape;14;p40"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el und vertikaler Text" preserve="0" showMasterPhAnim="0" type="vertTx" userDrawn="1">
  <p:cSld name="VERTICAL_TEXT">
    <p:spTree>
      <p:nvGrpSpPr>
        <p:cNvPr id="1" name="" hidden="0"/>
        <p:cNvGrpSpPr/>
        <p:nvPr isPhoto="0" userDrawn="0"/>
      </p:nvGrpSpPr>
      <p:grpSpPr bwMode="auto">
        <a:xfrm>
          <a:off x="0" y="0"/>
          <a:ext cx="0" cy="0"/>
          <a:chOff x="0" y="0"/>
          <a:chExt cx="0" cy="0"/>
        </a:xfrm>
      </p:grpSpPr>
      <p:sp>
        <p:nvSpPr>
          <p:cNvPr id="69" name="Google Shape;69;p49" hidden="0"/>
          <p:cNvSpPr txBox="1">
            <a:spLocks noGrp="1"/>
          </p:cNvSpPr>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0" name="Google Shape;70;p49" hidden="0"/>
          <p:cNvSpPr txBox="1">
            <a:spLocks noGrp="1"/>
          </p:cNvSpPr>
          <p:nvPr isPhoto="0" userDrawn="0">
            <p:ph type="body" idx="1" hasCustomPrompt="0"/>
          </p:nvPr>
        </p:nvSpPr>
        <p:spPr bwMode="auto">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71" name="Google Shape;71;p49"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2" name="Google Shape;72;p49"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3" name="Google Shape;73;p49"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Vertikaler Titel und Text" preserve="0" showMasterPhAnim="0" type="vertTitleAndTx" userDrawn="1">
  <p:cSld name="VERTICAL_TITLE_AND_VERTICAL_TEXT">
    <p:spTree>
      <p:nvGrpSpPr>
        <p:cNvPr id="1" name="" hidden="0"/>
        <p:cNvGrpSpPr/>
        <p:nvPr isPhoto="0" userDrawn="0"/>
      </p:nvGrpSpPr>
      <p:grpSpPr bwMode="auto">
        <a:xfrm>
          <a:off x="0" y="0"/>
          <a:ext cx="0" cy="0"/>
          <a:chOff x="0" y="0"/>
          <a:chExt cx="0" cy="0"/>
        </a:xfrm>
      </p:grpSpPr>
      <p:sp>
        <p:nvSpPr>
          <p:cNvPr id="75" name="Google Shape;75;p50" hidden="0"/>
          <p:cNvSpPr txBox="1">
            <a:spLocks noGrp="1"/>
          </p:cNvSpPr>
          <p:nvPr isPhoto="0" userDrawn="0">
            <p:ph type="title" hasCustomPrompt="0"/>
          </p:nvPr>
        </p:nvSpPr>
        <p:spPr bwMode="auto">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6" name="Google Shape;76;p50" hidden="0"/>
          <p:cNvSpPr txBox="1">
            <a:spLocks noGrp="1"/>
          </p:cNvSpPr>
          <p:nvPr isPhoto="0" userDrawn="0">
            <p:ph type="body" idx="1" hasCustomPrompt="0"/>
          </p:nvPr>
        </p:nvSpPr>
        <p:spPr bwMode="auto">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77" name="Google Shape;77;p50"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8" name="Google Shape;78;p50"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9" name="Google Shape;79;p50"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elfolie" preserve="0" showMasterPhAnim="0" type="title" userDrawn="1">
  <p:cSld name="TITLE">
    <p:spTree>
      <p:nvGrpSpPr>
        <p:cNvPr id="1" name="" hidden="0"/>
        <p:cNvGrpSpPr/>
        <p:nvPr isPhoto="0" userDrawn="0"/>
      </p:nvGrpSpPr>
      <p:grpSpPr bwMode="auto">
        <a:xfrm>
          <a:off x="0" y="0"/>
          <a:ext cx="0" cy="0"/>
          <a:chOff x="0" y="0"/>
          <a:chExt cx="0" cy="0"/>
        </a:xfrm>
      </p:grpSpPr>
      <p:sp>
        <p:nvSpPr>
          <p:cNvPr id="16" name="Google Shape;16;p41" hidden="0"/>
          <p:cNvSpPr txBox="1">
            <a:spLocks noGrp="1"/>
          </p:cNvSpPr>
          <p:nvPr isPhoto="0" userDrawn="0">
            <p:ph type="ctrTitle" hasCustomPrompt="0"/>
          </p:nvPr>
        </p:nvSpPr>
        <p:spPr bwMode="auto">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17" name="Google Shape;17;p41" hidden="0"/>
          <p:cNvSpPr txBox="1">
            <a:spLocks noGrp="1"/>
          </p:cNvSpPr>
          <p:nvPr isPhoto="0" userDrawn="0">
            <p:ph type="subTitle" idx="1" hasCustomPrompt="0"/>
          </p:nvPr>
        </p:nvSpPr>
        <p:spPr bwMode="auto">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sp>
        <p:nvSpPr>
          <p:cNvPr id="18" name="Google Shape;18;p41"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9" name="Google Shape;19;p41"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0" name="Google Shape;20;p41"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el und Inhalt" preserve="0" showMasterPhAnim="0" type="obj" userDrawn="1">
  <p:cSld name="OBJECT">
    <p:spTree>
      <p:nvGrpSpPr>
        <p:cNvPr id="1" name="" hidden="0"/>
        <p:cNvGrpSpPr/>
        <p:nvPr isPhoto="0" userDrawn="0"/>
      </p:nvGrpSpPr>
      <p:grpSpPr bwMode="auto">
        <a:xfrm>
          <a:off x="0" y="0"/>
          <a:ext cx="0" cy="0"/>
          <a:chOff x="0" y="0"/>
          <a:chExt cx="0" cy="0"/>
        </a:xfrm>
      </p:grpSpPr>
      <p:sp>
        <p:nvSpPr>
          <p:cNvPr id="22" name="Google Shape;22;p42" hidden="0"/>
          <p:cNvSpPr txBox="1">
            <a:spLocks noGrp="1"/>
          </p:cNvSpPr>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3" name="Google Shape;23;p42" hidden="0"/>
          <p:cNvSpPr txBox="1">
            <a:spLocks noGrp="1"/>
          </p:cNvSpPr>
          <p:nvPr isPhoto="0" userDrawn="0">
            <p:ph type="body" idx="1" hasCustomPrompt="0"/>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24" name="Google Shape;24;p42"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5" name="Google Shape;25;p42"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6" name="Google Shape;26;p42"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Abschnitts- überschrift" preserve="0" showMasterPhAnim="0" type="secHead" userDrawn="1">
  <p:cSld name="SECTION_HEADER">
    <p:spTree>
      <p:nvGrpSpPr>
        <p:cNvPr id="1" name="" hidden="0"/>
        <p:cNvGrpSpPr/>
        <p:nvPr isPhoto="0" userDrawn="0"/>
      </p:nvGrpSpPr>
      <p:grpSpPr bwMode="auto">
        <a:xfrm>
          <a:off x="0" y="0"/>
          <a:ext cx="0" cy="0"/>
          <a:chOff x="0" y="0"/>
          <a:chExt cx="0" cy="0"/>
        </a:xfrm>
      </p:grpSpPr>
      <p:sp>
        <p:nvSpPr>
          <p:cNvPr id="28" name="Google Shape;28;p43" hidden="0"/>
          <p:cNvSpPr txBox="1">
            <a:spLocks noGrp="1"/>
          </p:cNvSpPr>
          <p:nvPr isPhoto="0" userDrawn="0">
            <p:ph type="title" hasCustomPrompt="0"/>
          </p:nvPr>
        </p:nvSpPr>
        <p:spPr bwMode="auto">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9" name="Google Shape;29;p43" hidden="0"/>
          <p:cNvSpPr txBox="1">
            <a:spLocks noGrp="1"/>
          </p:cNvSpPr>
          <p:nvPr isPhoto="0" userDrawn="0">
            <p:ph type="body" idx="1" hasCustomPrompt="0"/>
          </p:nvPr>
        </p:nvSpPr>
        <p:spPr bwMode="auto">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a:defRPr/>
            </a:pPr>
            <a:endParaRPr/>
          </a:p>
        </p:txBody>
      </p:sp>
      <p:sp>
        <p:nvSpPr>
          <p:cNvPr id="30" name="Google Shape;30;p43"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1" name="Google Shape;31;p43"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2" name="Google Shape;32;p43"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Zwei Inhalte" preserve="0" showMasterPhAnim="0" type="twoObj" userDrawn="1">
  <p:cSld name="TWO_OBJECTS">
    <p:spTree>
      <p:nvGrpSpPr>
        <p:cNvPr id="1" name="" hidden="0"/>
        <p:cNvGrpSpPr/>
        <p:nvPr isPhoto="0" userDrawn="0"/>
      </p:nvGrpSpPr>
      <p:grpSpPr bwMode="auto">
        <a:xfrm>
          <a:off x="0" y="0"/>
          <a:ext cx="0" cy="0"/>
          <a:chOff x="0" y="0"/>
          <a:chExt cx="0" cy="0"/>
        </a:xfrm>
      </p:grpSpPr>
      <p:sp>
        <p:nvSpPr>
          <p:cNvPr id="34" name="Google Shape;34;p44" hidden="0"/>
          <p:cNvSpPr txBox="1">
            <a:spLocks noGrp="1"/>
          </p:cNvSpPr>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35" name="Google Shape;35;p44" hidden="0"/>
          <p:cNvSpPr txBox="1">
            <a:spLocks noGrp="1"/>
          </p:cNvSpPr>
          <p:nvPr isPhoto="0" userDrawn="0">
            <p:ph type="body" idx="1" hasCustomPrompt="0"/>
          </p:nvPr>
        </p:nvSpPr>
        <p:spPr bwMode="auto">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6" name="Google Shape;36;p44" hidden="0"/>
          <p:cNvSpPr txBox="1">
            <a:spLocks noGrp="1"/>
          </p:cNvSpPr>
          <p:nvPr isPhoto="0" userDrawn="0">
            <p:ph type="body" idx="2" hasCustomPrompt="0"/>
          </p:nvPr>
        </p:nvSpPr>
        <p:spPr bwMode="auto">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7" name="Google Shape;37;p44"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8" name="Google Shape;38;p44"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9" name="Google Shape;39;p44"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Vergleich" preserve="0" showMasterPhAnim="0" type="twoTxTwoObj" userDrawn="1">
  <p:cSld name="TWO_OBJECTS_WITH_TEXT">
    <p:spTree>
      <p:nvGrpSpPr>
        <p:cNvPr id="1" name="" hidden="0"/>
        <p:cNvGrpSpPr/>
        <p:nvPr isPhoto="0" userDrawn="0"/>
      </p:nvGrpSpPr>
      <p:grpSpPr bwMode="auto">
        <a:xfrm>
          <a:off x="0" y="0"/>
          <a:ext cx="0" cy="0"/>
          <a:chOff x="0" y="0"/>
          <a:chExt cx="0" cy="0"/>
        </a:xfrm>
      </p:grpSpPr>
      <p:sp>
        <p:nvSpPr>
          <p:cNvPr id="41" name="Google Shape;41;p45" hidden="0"/>
          <p:cNvSpPr txBox="1">
            <a:spLocks noGrp="1"/>
          </p:cNvSpPr>
          <p:nvPr isPhoto="0" userDrawn="0">
            <p:ph type="title" hasCustomPrompt="0"/>
          </p:nvPr>
        </p:nvSpPr>
        <p:spPr bwMode="auto">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42" name="Google Shape;42;p45" hidden="0"/>
          <p:cNvSpPr txBox="1">
            <a:spLocks noGrp="1"/>
          </p:cNvSpPr>
          <p:nvPr isPhoto="0" userDrawn="0">
            <p:ph type="body" idx="1" hasCustomPrompt="0"/>
          </p:nvPr>
        </p:nvSpPr>
        <p:spPr bwMode="auto">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3" name="Google Shape;43;p45" hidden="0"/>
          <p:cNvSpPr txBox="1">
            <a:spLocks noGrp="1"/>
          </p:cNvSpPr>
          <p:nvPr isPhoto="0" userDrawn="0">
            <p:ph type="body" idx="2" hasCustomPrompt="0"/>
          </p:nvPr>
        </p:nvSpPr>
        <p:spPr bwMode="auto">
          <a:xfrm>
            <a:off x="839788" y="2505074"/>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4" name="Google Shape;44;p45" hidden="0"/>
          <p:cNvSpPr txBox="1">
            <a:spLocks noGrp="1"/>
          </p:cNvSpPr>
          <p:nvPr isPhoto="0" userDrawn="0">
            <p:ph type="body" idx="3" hasCustomPrompt="0"/>
          </p:nvPr>
        </p:nvSpPr>
        <p:spPr bwMode="auto">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5" name="Google Shape;45;p45" hidden="0"/>
          <p:cNvSpPr txBox="1">
            <a:spLocks noGrp="1"/>
          </p:cNvSpPr>
          <p:nvPr isPhoto="0" userDrawn="0">
            <p:ph type="body" idx="4" hasCustomPrompt="0"/>
          </p:nvPr>
        </p:nvSpPr>
        <p:spPr bwMode="auto">
          <a:xfrm>
            <a:off x="6172200" y="2505074"/>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6" name="Google Shape;46;p45"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7" name="Google Shape;47;p45"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8" name="Google Shape;48;p45"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Nur Titel" preserve="0" showMasterPhAnim="0" type="titleOnly" userDrawn="1">
  <p:cSld name="TITLE_ONLY">
    <p:spTree>
      <p:nvGrpSpPr>
        <p:cNvPr id="1" name="" hidden="0"/>
        <p:cNvGrpSpPr/>
        <p:nvPr isPhoto="0" userDrawn="0"/>
      </p:nvGrpSpPr>
      <p:grpSpPr bwMode="auto">
        <a:xfrm>
          <a:off x="0" y="0"/>
          <a:ext cx="0" cy="0"/>
          <a:chOff x="0" y="0"/>
          <a:chExt cx="0" cy="0"/>
        </a:xfrm>
      </p:grpSpPr>
      <p:sp>
        <p:nvSpPr>
          <p:cNvPr id="50" name="Google Shape;50;p46" hidden="0"/>
          <p:cNvSpPr txBox="1">
            <a:spLocks noGrp="1"/>
          </p:cNvSpPr>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1" name="Google Shape;51;p46"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2" name="Google Shape;52;p46"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3" name="Google Shape;53;p46"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Inhalt mit Überschrift" preserve="0" showMasterPhAnim="0" type="objTx" userDrawn="1">
  <p:cSld name="OBJECT_WITH_CAPTION_TEXT">
    <p:spTree>
      <p:nvGrpSpPr>
        <p:cNvPr id="1" name="" hidden="0"/>
        <p:cNvGrpSpPr/>
        <p:nvPr isPhoto="0" userDrawn="0"/>
      </p:nvGrpSpPr>
      <p:grpSpPr bwMode="auto">
        <a:xfrm>
          <a:off x="0" y="0"/>
          <a:ext cx="0" cy="0"/>
          <a:chOff x="0" y="0"/>
          <a:chExt cx="0" cy="0"/>
        </a:xfrm>
      </p:grpSpPr>
      <p:sp>
        <p:nvSpPr>
          <p:cNvPr id="55" name="Google Shape;55;p47" hidden="0"/>
          <p:cNvSpPr txBox="1">
            <a:spLocks noGrp="1"/>
          </p:cNvSpPr>
          <p:nvPr isPhoto="0" userDrawn="0">
            <p:ph type="title" hasCustomPrompt="0"/>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6" name="Google Shape;56;p47" hidden="0"/>
          <p:cNvSpPr txBox="1">
            <a:spLocks noGrp="1"/>
          </p:cNvSpPr>
          <p:nvPr isPhoto="0" userDrawn="0">
            <p:ph type="body" idx="1" hasCustomPrompt="0"/>
          </p:nvPr>
        </p:nvSpPr>
        <p:spPr bwMode="auto">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799"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a:defRPr/>
            </a:pPr>
            <a:endParaRPr/>
          </a:p>
        </p:txBody>
      </p:sp>
      <p:sp>
        <p:nvSpPr>
          <p:cNvPr id="57" name="Google Shape;57;p47" hidden="0"/>
          <p:cNvSpPr txBox="1">
            <a:spLocks noGrp="1"/>
          </p:cNvSpPr>
          <p:nvPr isPhoto="0" userDrawn="0">
            <p:ph type="body" idx="2" hasCustomPrompt="0"/>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58" name="Google Shape;58;p47"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9" name="Google Shape;59;p47"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0" name="Google Shape;60;p47"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Bild mit Überschrift" preserve="0" showMasterPhAnim="0" type="picTx" userDrawn="1">
  <p:cSld name="PICTURE_WITH_CAPTION_TEXT">
    <p:spTree>
      <p:nvGrpSpPr>
        <p:cNvPr id="1" name="" hidden="0"/>
        <p:cNvGrpSpPr/>
        <p:nvPr isPhoto="0" userDrawn="0"/>
      </p:nvGrpSpPr>
      <p:grpSpPr bwMode="auto">
        <a:xfrm>
          <a:off x="0" y="0"/>
          <a:ext cx="0" cy="0"/>
          <a:chOff x="0" y="0"/>
          <a:chExt cx="0" cy="0"/>
        </a:xfrm>
      </p:grpSpPr>
      <p:sp>
        <p:nvSpPr>
          <p:cNvPr id="62" name="Google Shape;62;p48" hidden="0"/>
          <p:cNvSpPr txBox="1">
            <a:spLocks noGrp="1"/>
          </p:cNvSpPr>
          <p:nvPr isPhoto="0" userDrawn="0">
            <p:ph type="title" hasCustomPrompt="0"/>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63" name="Google Shape;63;p48" hidden="0"/>
          <p:cNvSpPr>
            <a:spLocks noGrp="1"/>
          </p:cNvSpPr>
          <p:nvPr isPhoto="0" userDrawn="0">
            <p:ph type="pic" idx="2" hasCustomPrompt="0"/>
          </p:nvPr>
        </p:nvSpPr>
        <p:spPr bwMode="auto">
          <a:xfrm>
            <a:off x="5183188" y="987425"/>
            <a:ext cx="6172200" cy="4873625"/>
          </a:xfrm>
          <a:prstGeom prst="rect">
            <a:avLst/>
          </a:prstGeom>
          <a:noFill/>
          <a:ln>
            <a:noFill/>
          </a:ln>
        </p:spPr>
      </p:sp>
      <p:sp>
        <p:nvSpPr>
          <p:cNvPr id="64" name="Google Shape;64;p48" hidden="0"/>
          <p:cNvSpPr txBox="1">
            <a:spLocks noGrp="1"/>
          </p:cNvSpPr>
          <p:nvPr isPhoto="0" userDrawn="0">
            <p:ph type="body" idx="1" hasCustomPrompt="0"/>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65" name="Google Shape;65;p48"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6" name="Google Shape;66;p48"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7" name="Google Shape;67;p48"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lt1"/>
        </a:solidFill>
      </p:bgPr>
    </p:bg>
    <p:spTree>
      <p:nvGrpSpPr>
        <p:cNvPr id="1" name="" hidden="0"/>
        <p:cNvGrpSpPr/>
        <p:nvPr isPhoto="0" userDrawn="0"/>
      </p:nvGrpSpPr>
      <p:grpSpPr bwMode="auto">
        <a:xfrm>
          <a:off x="0" y="0"/>
          <a:ext cx="0" cy="0"/>
          <a:chOff x="0" y="0"/>
          <a:chExt cx="0" cy="0"/>
        </a:xfrm>
      </p:grpSpPr>
      <p:sp>
        <p:nvSpPr>
          <p:cNvPr id="6" name="Google Shape;6;p39" hidden="0"/>
          <p:cNvSpPr txBox="1">
            <a:spLocks noGrp="1"/>
          </p:cNvSpPr>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7" name="Google Shape;7;p39" hidden="0"/>
          <p:cNvSpPr txBox="1">
            <a:spLocks noGrp="1"/>
          </p:cNvSpPr>
          <p:nvPr isPhoto="0" userDrawn="0">
            <p:ph type="body" idx="1" hasCustomPrompt="0"/>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8" name="Google Shape;8;p39"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9" name="Google Shape;9;p39"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10" name="Google Shape;10;p39"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6.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hyperlink" Target="https://www.nord-sued-bruecken.de/foerderung/foerderprogramme/in-sdg.html" TargetMode="External"/><Relationship Id="rId4" Type="http://schemas.openxmlformats.org/officeDocument/2006/relationships/image" Target="../media/image6.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hyperlink" Target="https://www.wko.at/service/kollektivvertraege.html" TargetMode="External"/><Relationship Id="rId4" Type="http://schemas.openxmlformats.org/officeDocument/2006/relationships/image" Target="../media/image6.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hyperlink" Target="https://www.usp.gv.at/mitarbeiter/arten-von-beschaeftigung.html" TargetMode="External"/><Relationship Id="rId4" Type="http://schemas.openxmlformats.org/officeDocument/2006/relationships/image" Target="../media/image6.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4" name="Google Shape;84;p1" hidden="0"/>
          <p:cNvSpPr/>
          <p:nvPr isPhoto="0" userDrawn="0"/>
        </p:nvSpPr>
        <p:spPr bwMode="auto">
          <a:xfrm>
            <a:off x="1900925" y="115175"/>
            <a:ext cx="4152718" cy="6851904"/>
          </a:xfrm>
          <a:custGeom>
            <a:avLst/>
            <a:gdLst/>
            <a:ahLst/>
            <a:cxnLst/>
            <a:rect l="l" t="t" r="r" b="b"/>
            <a:pathLst>
              <a:path w="5911342" h="9753600" fill="norm" stroke="1" extrusionOk="0">
                <a:moveTo>
                  <a:pt x="0" y="0"/>
                </a:moveTo>
                <a:lnTo>
                  <a:pt x="5911342" y="0"/>
                </a:lnTo>
                <a:lnTo>
                  <a:pt x="5911342" y="9753600"/>
                </a:lnTo>
                <a:lnTo>
                  <a:pt x="0" y="9753600"/>
                </a:lnTo>
                <a:close/>
              </a:path>
            </a:pathLst>
          </a:custGeom>
          <a:solidFill>
            <a:srgbClr val="FDCF60"/>
          </a:solidFill>
          <a:ln>
            <a:noFill/>
          </a:ln>
        </p:spPr>
      </p:sp>
      <p:pic>
        <p:nvPicPr>
          <p:cNvPr id="85" name="Google Shape;85;p1" hidden="0"/>
          <p:cNvPicPr/>
          <p:nvPr isPhoto="0" userDrawn="0"/>
        </p:nvPicPr>
        <p:blipFill>
          <a:blip r:embed="rId2">
            <a:alphaModFix/>
          </a:blip>
          <a:srcRect l="0" t="0" r="388" b="403"/>
          <a:stretch/>
        </p:blipFill>
        <p:spPr bwMode="auto">
          <a:xfrm>
            <a:off x="2276684" y="736971"/>
            <a:ext cx="2846381" cy="2743200"/>
          </a:xfrm>
          <a:prstGeom prst="rect">
            <a:avLst/>
          </a:prstGeom>
          <a:noFill/>
          <a:ln>
            <a:noFill/>
          </a:ln>
        </p:spPr>
      </p:pic>
      <p:sp>
        <p:nvSpPr>
          <p:cNvPr id="86" name="Google Shape;86;p1" hidden="0"/>
          <p:cNvSpPr txBox="1"/>
          <p:nvPr isPhoto="0" userDrawn="0"/>
        </p:nvSpPr>
        <p:spPr bwMode="auto">
          <a:xfrm>
            <a:off x="2104023" y="3606250"/>
            <a:ext cx="3581400" cy="517065"/>
          </a:xfrm>
          <a:prstGeom prst="rect">
            <a:avLst/>
          </a:prstGeom>
          <a:noFill/>
          <a:ln>
            <a:noFill/>
          </a:ln>
        </p:spPr>
        <p:txBody>
          <a:bodyPr spcFirstLastPara="1" wrap="square" lIns="0" tIns="0" rIns="0" bIns="0" anchor="t" anchorCtr="0">
            <a:spAutoFit/>
          </a:bodyPr>
          <a:lstStyle/>
          <a:p>
            <a:pPr marL="0" marR="0" lvl="0" indent="0" algn="l">
              <a:lnSpc>
                <a:spcPct val="120004"/>
              </a:lnSpc>
              <a:spcBef>
                <a:spcPts val="0"/>
              </a:spcBef>
              <a:spcAft>
                <a:spcPts val="0"/>
              </a:spcAft>
              <a:buNone/>
              <a:defRPr/>
            </a:pPr>
            <a:r>
              <a:rPr lang="en-US" sz="2800" b="0" i="0" u="none" strike="noStrike" cap="none">
                <a:solidFill>
                  <a:srgbClr val="0C45A6"/>
                </a:solidFill>
                <a:latin typeface="Calibri"/>
                <a:ea typeface="Calibri"/>
                <a:cs typeface="Calibri"/>
              </a:rPr>
              <a:t>PROJEKTMANAGEMENT</a:t>
            </a:r>
            <a:endParaRPr sz="200"/>
          </a:p>
        </p:txBody>
      </p:sp>
      <p:sp>
        <p:nvSpPr>
          <p:cNvPr id="87" name="Google Shape;87;p1" hidden="0"/>
          <p:cNvSpPr txBox="1"/>
          <p:nvPr isPhoto="0" userDrawn="0"/>
        </p:nvSpPr>
        <p:spPr bwMode="auto">
          <a:xfrm>
            <a:off x="6274894" y="1114410"/>
            <a:ext cx="3883519" cy="1195711"/>
          </a:xfrm>
          <a:prstGeom prst="rect">
            <a:avLst/>
          </a:prstGeom>
          <a:noFill/>
          <a:ln>
            <a:noFill/>
          </a:ln>
        </p:spPr>
        <p:txBody>
          <a:bodyPr spcFirstLastPara="1" wrap="square" lIns="0" tIns="0" rIns="0" bIns="0" anchor="t" anchorCtr="0">
            <a:spAutoFit/>
          </a:bodyPr>
          <a:lstStyle/>
          <a:p>
            <a:pPr marL="428510" marR="0" lvl="2" indent="-142836" algn="l">
              <a:lnSpc>
                <a:spcPct val="140021"/>
              </a:lnSpc>
              <a:spcBef>
                <a:spcPts val="0"/>
              </a:spcBef>
              <a:spcAft>
                <a:spcPts val="0"/>
              </a:spcAft>
              <a:buClr>
                <a:srgbClr val="0C45A6"/>
              </a:buClr>
              <a:buSzPts val="1874"/>
              <a:buFont typeface="Arial"/>
              <a:buChar char="⚬"/>
              <a:defRPr/>
            </a:pPr>
            <a:r>
              <a:rPr lang="de-AT" sz="1850" b="0" i="0" u="none" strike="noStrike" cap="none">
                <a:solidFill>
                  <a:srgbClr val="0C45A6"/>
                </a:solidFill>
                <a:latin typeface="Calibri"/>
                <a:ea typeface="Calibri"/>
                <a:cs typeface="Calibri"/>
              </a:rPr>
              <a:t>Einführung in Projektmanagement</a:t>
            </a:r>
            <a:r>
              <a:rPr lang="de-AT" sz="1850">
                <a:solidFill>
                  <a:srgbClr val="0C45A6"/>
                </a:solidFill>
                <a:latin typeface="Calibri"/>
                <a:ea typeface="Calibri"/>
                <a:cs typeface="Calibri"/>
              </a:rPr>
              <a:t> </a:t>
            </a:r>
            <a:endParaRPr lang="de-AT"/>
          </a:p>
          <a:p>
            <a:pPr marL="428510" marR="0" lvl="2" indent="-142836" algn="l">
              <a:lnSpc>
                <a:spcPct val="140021"/>
              </a:lnSpc>
              <a:spcBef>
                <a:spcPts val="0"/>
              </a:spcBef>
              <a:spcAft>
                <a:spcPts val="0"/>
              </a:spcAft>
              <a:buClr>
                <a:srgbClr val="0C45A6"/>
              </a:buClr>
              <a:buSzPts val="1874"/>
              <a:buFont typeface="Arial"/>
              <a:buChar char="⚬"/>
              <a:defRPr/>
            </a:pPr>
            <a:r>
              <a:rPr lang="de-AT" sz="1850" b="0" i="0" u="none" strike="noStrike" cap="none">
                <a:solidFill>
                  <a:srgbClr val="0C45A6"/>
                </a:solidFill>
                <a:latin typeface="Calibri"/>
                <a:ea typeface="Calibri"/>
                <a:cs typeface="Calibri"/>
              </a:rPr>
              <a:t>Einführung in die Buchhaltung</a:t>
            </a:r>
            <a:endParaRPr lang="de-AT"/>
          </a:p>
          <a:p>
            <a:pPr marL="428510" marR="0" lvl="2" indent="-142836" algn="l">
              <a:lnSpc>
                <a:spcPct val="140021"/>
              </a:lnSpc>
              <a:spcBef>
                <a:spcPts val="0"/>
              </a:spcBef>
              <a:spcAft>
                <a:spcPts val="0"/>
              </a:spcAft>
              <a:buClr>
                <a:srgbClr val="0C45A6"/>
              </a:buClr>
              <a:buSzPts val="1874"/>
              <a:buFont typeface="Arial"/>
              <a:buChar char="⚬"/>
              <a:defRPr/>
            </a:pPr>
            <a:r>
              <a:rPr lang="de-AT" sz="1850" b="0" i="0" u="none" strike="noStrike" cap="none">
                <a:solidFill>
                  <a:srgbClr val="0C45A6"/>
                </a:solidFill>
                <a:latin typeface="Calibri"/>
                <a:ea typeface="Calibri"/>
                <a:cs typeface="Calibri"/>
              </a:rPr>
              <a:t>Weitere Lektüre</a:t>
            </a:r>
            <a:endParaRPr lang="de-AT"/>
          </a:p>
        </p:txBody>
      </p:sp>
      <p:pic>
        <p:nvPicPr>
          <p:cNvPr id="88" name="Google Shape;88;p1" hidden="0"/>
          <p:cNvPicPr/>
          <p:nvPr isPhoto="0" userDrawn="0"/>
        </p:nvPicPr>
        <p:blipFill>
          <a:blip r:embed="rId3">
            <a:alphaModFix/>
          </a:blip>
          <a:srcRect l="0" t="0" r="712" b="1167"/>
          <a:stretch/>
        </p:blipFill>
        <p:spPr bwMode="auto">
          <a:xfrm>
            <a:off x="10460193" y="245125"/>
            <a:ext cx="1257688" cy="983691"/>
          </a:xfrm>
          <a:prstGeom prst="rect">
            <a:avLst/>
          </a:prstGeom>
          <a:noFill/>
          <a:ln>
            <a:noFill/>
          </a:ln>
        </p:spPr>
      </p:pic>
      <p:pic>
        <p:nvPicPr>
          <p:cNvPr id="89" name="Google Shape;89;p1" descr="Text&#10;&#10;Description automatically generated" hidden="0"/>
          <p:cNvPicPr/>
          <p:nvPr isPhoto="0" userDrawn="0"/>
        </p:nvPicPr>
        <p:blipFill>
          <a:blip r:embed="rId4">
            <a:alphaModFix/>
          </a:blip>
          <a:stretch/>
        </p:blipFill>
        <p:spPr bwMode="auto">
          <a:xfrm>
            <a:off x="474119" y="228702"/>
            <a:ext cx="2416167" cy="539387"/>
          </a:xfrm>
          <a:prstGeom prst="rect">
            <a:avLst/>
          </a:prstGeom>
          <a:noFill/>
          <a:ln>
            <a:noFill/>
          </a:ln>
        </p:spPr>
      </p:pic>
      <p:sp>
        <p:nvSpPr>
          <p:cNvPr id="90" name="Google Shape;90;p1" hidden="0"/>
          <p:cNvSpPr txBox="1"/>
          <p:nvPr isPhoto="0" userDrawn="0"/>
        </p:nvSpPr>
        <p:spPr bwMode="auto">
          <a:xfrm>
            <a:off x="1900913" y="5928199"/>
            <a:ext cx="5361000" cy="708000"/>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defRPr/>
            </a:pPr>
            <a:r>
              <a:rPr lang="en-US" sz="1000" b="0" i="1" u="none" strike="noStrike" cap="none">
                <a:solidFill>
                  <a:schemeClr val="dk1"/>
                </a:solidFill>
                <a:latin typeface="Calibri"/>
                <a:ea typeface="Calibri"/>
                <a:cs typeface="Calibri"/>
              </a:rPr>
              <a:t>The project is co-funded by the European Unions‘ Asylum, Migration and Integration Fund. The content of this presentation represents the views of the EMVI project partnership only and is their sole responsibility. The European Commission does not accept any responsibility for use that may be made of the information it contains.</a:t>
            </a:r>
            <a:endParaRPr sz="1000" i="1">
              <a:solidFill>
                <a:schemeClr val="dk1"/>
              </a:solidFill>
              <a:latin typeface="Calibri"/>
              <a:ea typeface="Calibri"/>
              <a:cs typeface="Calibri"/>
            </a:endParaRPr>
          </a:p>
        </p:txBody>
      </p:sp>
      <p:pic>
        <p:nvPicPr>
          <p:cNvPr id="91" name="Google Shape;91;p1" hidden="0"/>
          <p:cNvPicPr/>
          <p:nvPr isPhoto="0" userDrawn="0"/>
        </p:nvPicPr>
        <p:blipFill>
          <a:blip r:embed="rId5">
            <a:alphaModFix/>
          </a:blip>
          <a:stretch/>
        </p:blipFill>
        <p:spPr bwMode="auto">
          <a:xfrm>
            <a:off x="0" y="5706275"/>
            <a:ext cx="1900925" cy="11517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89" name="Google Shape;189;p10" hidden="0"/>
          <p:cNvSpPr txBox="1"/>
          <p:nvPr isPhoto="0" userDrawn="0"/>
        </p:nvSpPr>
        <p:spPr bwMode="auto">
          <a:xfrm>
            <a:off x="2652815" y="700162"/>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(7) </a:t>
            </a:r>
            <a:endParaRPr/>
          </a:p>
        </p:txBody>
      </p:sp>
      <p:sp>
        <p:nvSpPr>
          <p:cNvPr id="190" name="Google Shape;190;p10" hidden="0"/>
          <p:cNvSpPr txBox="1"/>
          <p:nvPr isPhoto="0" userDrawn="0"/>
        </p:nvSpPr>
        <p:spPr bwMode="auto">
          <a:xfrm>
            <a:off x="3863752" y="1390876"/>
            <a:ext cx="3096343" cy="409343"/>
          </a:xfrm>
          <a:prstGeom prst="rect">
            <a:avLst/>
          </a:prstGeom>
          <a:noFill/>
          <a:ln>
            <a:noFill/>
          </a:ln>
        </p:spPr>
        <p:txBody>
          <a:bodyPr spcFirstLastPara="1" wrap="square" lIns="0" tIns="0" rIns="0" bIns="0" anchor="t" anchorCtr="0">
            <a:spAutoFit/>
          </a:bodyPr>
          <a:lstStyle/>
          <a:p>
            <a:pPr lvl="0" algn="ctr">
              <a:lnSpc>
                <a:spcPct val="140000"/>
              </a:lnSpc>
              <a:defRPr/>
            </a:pPr>
            <a:r>
              <a:rPr lang="en-US" sz="1900" b="1">
                <a:latin typeface="Montserrat SemiBold"/>
                <a:ea typeface="Montserrat SemiBold"/>
                <a:cs typeface="Montserrat SemiBold"/>
              </a:rPr>
              <a:t>Wirkungsanalyse</a:t>
            </a:r>
            <a:endParaRPr/>
          </a:p>
        </p:txBody>
      </p:sp>
      <p:sp>
        <p:nvSpPr>
          <p:cNvPr id="192" name="Google Shape;192;p10" hidden="0"/>
          <p:cNvSpPr txBox="1"/>
          <p:nvPr isPhoto="0" userDrawn="0"/>
        </p:nvSpPr>
        <p:spPr bwMode="auto">
          <a:xfrm>
            <a:off x="2209801" y="5265068"/>
            <a:ext cx="6345434" cy="247760"/>
          </a:xfrm>
          <a:prstGeom prst="rect">
            <a:avLst/>
          </a:prstGeom>
          <a:noFill/>
          <a:ln>
            <a:noFill/>
          </a:ln>
        </p:spPr>
        <p:txBody>
          <a:bodyPr spcFirstLastPara="1" wrap="square" lIns="0" tIns="0" rIns="0" bIns="0" anchor="t" anchorCtr="0">
            <a:spAutoFit/>
          </a:bodyPr>
          <a:lstStyle/>
          <a:p>
            <a:pPr lvl="0">
              <a:lnSpc>
                <a:spcPct val="139911"/>
              </a:lnSpc>
              <a:defRPr/>
            </a:pPr>
            <a:r>
              <a:rPr lang="de-AT" sz="1150" b="1">
                <a:latin typeface="Montserrat"/>
                <a:ea typeface="Montserrat"/>
                <a:cs typeface="Montserrat"/>
              </a:rPr>
              <a:t>Strategie für die Kontrolle der Fischereiverbände </a:t>
            </a:r>
            <a:endParaRPr/>
          </a:p>
        </p:txBody>
      </p:sp>
      <p:sp>
        <p:nvSpPr>
          <p:cNvPr id="193" name="Google Shape;193;p10" hidden="0"/>
          <p:cNvSpPr txBox="1"/>
          <p:nvPr isPhoto="0" userDrawn="0"/>
        </p:nvSpPr>
        <p:spPr bwMode="auto">
          <a:xfrm>
            <a:off x="6488542" y="5335434"/>
            <a:ext cx="1997320" cy="382284"/>
          </a:xfrm>
          <a:prstGeom prst="rect">
            <a:avLst/>
          </a:prstGeom>
          <a:noFill/>
          <a:ln>
            <a:noFill/>
          </a:ln>
        </p:spPr>
        <p:txBody>
          <a:bodyPr spcFirstLastPara="1" wrap="square" lIns="0" tIns="0" rIns="0" bIns="0" anchor="t" anchorCtr="0">
            <a:spAutoFit/>
          </a:bodyPr>
          <a:lstStyle/>
          <a:p>
            <a:pPr lvl="0" algn="ctr">
              <a:lnSpc>
                <a:spcPct val="108000"/>
              </a:lnSpc>
              <a:defRPr/>
            </a:pPr>
            <a:r>
              <a:rPr lang="en-US" sz="1150" b="1">
                <a:latin typeface="Montserrat"/>
                <a:ea typeface="Montserrat"/>
                <a:cs typeface="Montserrat"/>
              </a:rPr>
              <a:t>Strategie</a:t>
            </a:r>
            <a:r>
              <a:rPr lang="en-US" sz="1150" b="1">
                <a:latin typeface="Montserrat"/>
                <a:ea typeface="Montserrat"/>
                <a:cs typeface="Montserrat"/>
              </a:rPr>
              <a:t> der </a:t>
            </a:r>
            <a:r>
              <a:rPr lang="en-US" sz="1150" b="1">
                <a:latin typeface="Montserrat"/>
                <a:ea typeface="Montserrat"/>
                <a:cs typeface="Montserrat"/>
              </a:rPr>
              <a:t>Marktorientierung</a:t>
            </a:r>
            <a:endParaRPr/>
          </a:p>
        </p:txBody>
      </p:sp>
      <p:sp>
        <p:nvSpPr>
          <p:cNvPr id="194" name="Google Shape;194;p10" hidden="0"/>
          <p:cNvSpPr txBox="1"/>
          <p:nvPr isPhoto="0" userDrawn="0"/>
        </p:nvSpPr>
        <p:spPr bwMode="auto">
          <a:xfrm>
            <a:off x="7205169" y="2698464"/>
            <a:ext cx="2368460" cy="301621"/>
          </a:xfrm>
          <a:prstGeom prst="rect">
            <a:avLst/>
          </a:prstGeom>
          <a:noFill/>
          <a:ln>
            <a:noFill/>
          </a:ln>
        </p:spPr>
        <p:txBody>
          <a:bodyPr spcFirstLastPara="1" wrap="square" lIns="0" tIns="0" rIns="0" bIns="0" anchor="t" anchorCtr="0">
            <a:spAutoFit/>
          </a:bodyPr>
          <a:lstStyle/>
          <a:p>
            <a:pPr lvl="0" algn="ctr">
              <a:lnSpc>
                <a:spcPct val="140042"/>
              </a:lnSpc>
              <a:defRPr/>
            </a:pPr>
            <a:r>
              <a:rPr lang="en-US">
                <a:latin typeface="Calibri"/>
                <a:ea typeface="Calibri"/>
                <a:cs typeface="Calibri"/>
              </a:rPr>
              <a:t>Hauptziel</a:t>
            </a:r>
            <a:r>
              <a:rPr lang="en-US">
                <a:latin typeface="Calibri"/>
                <a:ea typeface="Calibri"/>
                <a:cs typeface="Calibri"/>
              </a:rPr>
              <a:t>= </a:t>
            </a:r>
            <a:r>
              <a:rPr lang="en-US">
                <a:latin typeface="Calibri"/>
                <a:ea typeface="Calibri"/>
                <a:cs typeface="Calibri"/>
              </a:rPr>
              <a:t>Indirekte</a:t>
            </a:r>
            <a:r>
              <a:rPr lang="en-US">
                <a:latin typeface="Calibri"/>
                <a:ea typeface="Calibri"/>
                <a:cs typeface="Calibri"/>
              </a:rPr>
              <a:t> </a:t>
            </a:r>
            <a:r>
              <a:rPr lang="en-US">
                <a:latin typeface="Calibri"/>
                <a:ea typeface="Calibri"/>
                <a:cs typeface="Calibri"/>
              </a:rPr>
              <a:t>Wirkung</a:t>
            </a:r>
            <a:r>
              <a:rPr lang="en-US">
                <a:latin typeface="Calibri"/>
                <a:ea typeface="Calibri"/>
                <a:cs typeface="Calibri"/>
              </a:rPr>
              <a:t> </a:t>
            </a:r>
            <a:endParaRPr/>
          </a:p>
        </p:txBody>
      </p:sp>
      <p:sp>
        <p:nvSpPr>
          <p:cNvPr id="195" name="Google Shape;195;p10" hidden="0"/>
          <p:cNvSpPr txBox="1"/>
          <p:nvPr isPhoto="0" userDrawn="0"/>
        </p:nvSpPr>
        <p:spPr bwMode="auto">
          <a:xfrm>
            <a:off x="7692803" y="3528924"/>
            <a:ext cx="2427758" cy="301621"/>
          </a:xfrm>
          <a:prstGeom prst="rect">
            <a:avLst/>
          </a:prstGeom>
          <a:noFill/>
          <a:ln>
            <a:noFill/>
          </a:ln>
        </p:spPr>
        <p:txBody>
          <a:bodyPr spcFirstLastPara="1" wrap="square" lIns="0" tIns="0" rIns="0" bIns="0" anchor="t" anchorCtr="0">
            <a:spAutoFit/>
          </a:bodyPr>
          <a:lstStyle/>
          <a:p>
            <a:pPr lvl="0" algn="ctr">
              <a:lnSpc>
                <a:spcPct val="140042"/>
              </a:lnSpc>
              <a:defRPr/>
            </a:pPr>
            <a:r>
              <a:rPr lang="en-US">
                <a:latin typeface="Calibri"/>
                <a:ea typeface="Calibri"/>
                <a:cs typeface="Calibri"/>
              </a:rPr>
              <a:t>Projektziel</a:t>
            </a:r>
            <a:r>
              <a:rPr lang="en-US">
                <a:latin typeface="Calibri"/>
                <a:ea typeface="Calibri"/>
                <a:cs typeface="Calibri"/>
              </a:rPr>
              <a:t> = </a:t>
            </a:r>
            <a:r>
              <a:rPr lang="en-US">
                <a:latin typeface="Calibri"/>
                <a:ea typeface="Calibri"/>
                <a:cs typeface="Calibri"/>
              </a:rPr>
              <a:t>Direkte</a:t>
            </a:r>
            <a:r>
              <a:rPr lang="en-US">
                <a:latin typeface="Calibri"/>
                <a:ea typeface="Calibri"/>
                <a:cs typeface="Calibri"/>
              </a:rPr>
              <a:t> </a:t>
            </a:r>
            <a:r>
              <a:rPr lang="en-US">
                <a:latin typeface="Calibri"/>
                <a:ea typeface="Calibri"/>
                <a:cs typeface="Calibri"/>
              </a:rPr>
              <a:t>Wirkung</a:t>
            </a:r>
            <a:endParaRPr/>
          </a:p>
        </p:txBody>
      </p:sp>
      <p:sp>
        <p:nvSpPr>
          <p:cNvPr id="196" name="Google Shape;196;p10" hidden="0"/>
          <p:cNvSpPr txBox="1"/>
          <p:nvPr isPhoto="0" userDrawn="0"/>
        </p:nvSpPr>
        <p:spPr bwMode="auto">
          <a:xfrm>
            <a:off x="8906681" y="4360306"/>
            <a:ext cx="1761319" cy="301621"/>
          </a:xfrm>
          <a:prstGeom prst="rect">
            <a:avLst/>
          </a:prstGeom>
          <a:noFill/>
          <a:ln>
            <a:noFill/>
          </a:ln>
        </p:spPr>
        <p:txBody>
          <a:bodyPr spcFirstLastPara="1" wrap="square" lIns="0" tIns="0" rIns="0" bIns="0" anchor="t" anchorCtr="0">
            <a:spAutoFit/>
          </a:bodyPr>
          <a:lstStyle/>
          <a:p>
            <a:pPr lvl="0">
              <a:lnSpc>
                <a:spcPct val="140042"/>
              </a:lnSpc>
              <a:defRPr/>
            </a:pPr>
            <a:r>
              <a:rPr lang="en-US">
                <a:latin typeface="Calibri"/>
                <a:ea typeface="Calibri"/>
                <a:cs typeface="Calibri"/>
              </a:rPr>
              <a:t>Ergebnisse</a:t>
            </a:r>
            <a:r>
              <a:rPr lang="en-US">
                <a:latin typeface="Calibri"/>
                <a:ea typeface="Calibri"/>
                <a:cs typeface="Calibri"/>
              </a:rPr>
              <a:t> = </a:t>
            </a:r>
            <a:r>
              <a:rPr lang="en-US">
                <a:latin typeface="Calibri"/>
                <a:ea typeface="Calibri"/>
                <a:cs typeface="Calibri"/>
              </a:rPr>
              <a:t>Erfolge</a:t>
            </a:r>
            <a:endParaRPr/>
          </a:p>
        </p:txBody>
      </p:sp>
      <p:sp>
        <p:nvSpPr>
          <p:cNvPr id="197" name="Google Shape;197;p10" hidden="0"/>
          <p:cNvSpPr txBox="1"/>
          <p:nvPr isPhoto="0" userDrawn="0"/>
        </p:nvSpPr>
        <p:spPr bwMode="auto">
          <a:xfrm>
            <a:off x="2209801" y="6118622"/>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198" name="Google Shape;198;p10"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99" name="Google Shape;199;p10" hidden="0"/>
          <p:cNvPicPr/>
          <p:nvPr isPhoto="0" userDrawn="0"/>
        </p:nvPicPr>
        <p:blipFill>
          <a:blip r:embed="rId2">
            <a:alphaModFix/>
          </a:blip>
          <a:stretch/>
        </p:blipFill>
        <p:spPr bwMode="auto">
          <a:xfrm>
            <a:off x="9144000" y="5229225"/>
            <a:ext cx="3048000" cy="1628775"/>
          </a:xfrm>
          <a:prstGeom prst="rect">
            <a:avLst/>
          </a:prstGeom>
          <a:noFill/>
          <a:ln>
            <a:noFill/>
          </a:ln>
        </p:spPr>
      </p:pic>
      <p:grpSp>
        <p:nvGrpSpPr>
          <p:cNvPr id="22" name="Gruppieren 21" hidden="0"/>
          <p:cNvGrpSpPr/>
          <p:nvPr isPhoto="0" userDrawn="0"/>
        </p:nvGrpSpPr>
        <p:grpSpPr bwMode="auto">
          <a:xfrm>
            <a:off x="1314074" y="2235113"/>
            <a:ext cx="6877050" cy="3002200"/>
            <a:chOff x="1734728" y="2943232"/>
            <a:chExt cx="6877050" cy="3002200"/>
          </a:xfrm>
        </p:grpSpPr>
        <p:sp>
          <p:nvSpPr>
            <p:cNvPr id="23" name="Rechteck 22" hidden="0"/>
            <p:cNvSpPr/>
            <p:nvPr isPhoto="0" userDrawn="0"/>
          </p:nvSpPr>
          <p:spPr bwMode="auto">
            <a:xfrm>
              <a:off x="4478505" y="2943232"/>
              <a:ext cx="1252800" cy="769441"/>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das Einkommen in der traditionellen Fischerei ist gestiegen</a:t>
              </a:r>
              <a:endParaRPr/>
            </a:p>
          </p:txBody>
        </p:sp>
        <p:sp>
          <p:nvSpPr>
            <p:cNvPr id="24" name="Rechteck 23" hidden="0"/>
            <p:cNvSpPr/>
            <p:nvPr isPhoto="0" userDrawn="0"/>
          </p:nvSpPr>
          <p:spPr bwMode="auto">
            <a:xfrm>
              <a:off x="3515144" y="4109611"/>
              <a:ext cx="1458448"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die Überfischung der Bestände ist beendet</a:t>
              </a:r>
              <a:endParaRPr/>
            </a:p>
          </p:txBody>
        </p:sp>
        <p:sp>
          <p:nvSpPr>
            <p:cNvPr id="25" name="Rechteck 24" hidden="0"/>
            <p:cNvSpPr/>
            <p:nvPr isPhoto="0" userDrawn="0"/>
          </p:nvSpPr>
          <p:spPr bwMode="auto">
            <a:xfrm>
              <a:off x="5259336" y="4035798"/>
              <a:ext cx="1484736" cy="600164"/>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Verkaufspreis des Fangs der Fischer ist gestiegen</a:t>
              </a:r>
              <a:endParaRPr/>
            </a:p>
          </p:txBody>
        </p:sp>
        <p:sp>
          <p:nvSpPr>
            <p:cNvPr id="26" name="Rechteck 25" hidden="0"/>
            <p:cNvSpPr/>
            <p:nvPr isPhoto="0" userDrawn="0"/>
          </p:nvSpPr>
          <p:spPr bwMode="auto">
            <a:xfrm>
              <a:off x="1804096" y="5105018"/>
              <a:ext cx="1368152" cy="600164"/>
            </a:xfrm>
            <a:prstGeom prst="rect">
              <a:avLst/>
            </a:prstGeom>
            <a:solidFill>
              <a:schemeClr val="bg1"/>
            </a:solidFill>
          </p:spPr>
          <p:txBody>
            <a:bodyPr wrap="square">
              <a:spAutoFit/>
            </a:bodyPr>
            <a:lstStyle/>
            <a:p>
              <a:pPr algn="ctr">
                <a:defRPr/>
              </a:pPr>
              <a:r>
                <a:rPr lang="de-AT" sz="1100" b="1">
                  <a:solidFill>
                    <a:schemeClr val="tx1"/>
                  </a:solidFill>
                  <a:latin typeface="Calibri"/>
                  <a:cs typeface="Calibri"/>
                </a:rPr>
                <a:t>natürliche Lebensräume sind geschützt</a:t>
              </a:r>
              <a:endParaRPr/>
            </a:p>
          </p:txBody>
        </p:sp>
        <p:sp>
          <p:nvSpPr>
            <p:cNvPr id="27" name="Rechteck 26" hidden="0"/>
            <p:cNvSpPr/>
            <p:nvPr isPhoto="0" userDrawn="0"/>
          </p:nvSpPr>
          <p:spPr bwMode="auto">
            <a:xfrm>
              <a:off x="3524288" y="5116504"/>
              <a:ext cx="1460016" cy="600164"/>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Einsatz illegaler Fangmethoden ist zurückgegangen</a:t>
              </a:r>
              <a:endParaRPr/>
            </a:p>
          </p:txBody>
        </p:sp>
        <p:sp>
          <p:nvSpPr>
            <p:cNvPr id="28" name="Rechteck 27" hidden="0"/>
            <p:cNvSpPr/>
            <p:nvPr isPhoto="0" userDrawn="0"/>
          </p:nvSpPr>
          <p:spPr bwMode="auto">
            <a:xfrm>
              <a:off x="5183247" y="5167067"/>
              <a:ext cx="161846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Die Verarbeitung der Fänge wird verbessert</a:t>
              </a:r>
              <a:endParaRPr/>
            </a:p>
          </p:txBody>
        </p:sp>
        <p:sp>
          <p:nvSpPr>
            <p:cNvPr id="29" name="Rechteck 28" hidden="0"/>
            <p:cNvSpPr/>
            <p:nvPr isPhoto="0" userDrawn="0"/>
          </p:nvSpPr>
          <p:spPr bwMode="auto">
            <a:xfrm>
              <a:off x="6959484" y="5171368"/>
              <a:ext cx="1648796"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Zugang zum Markt hat sich verbessert</a:t>
              </a:r>
              <a:endParaRPr/>
            </a:p>
          </p:txBody>
        </p:sp>
        <p:pic>
          <p:nvPicPr>
            <p:cNvPr id="30" name="Picture 2" hidden="0"/>
            <p:cNvPicPr>
              <a:picLocks noChangeAspect="1" noChangeArrowheads="1"/>
            </p:cNvPicPr>
            <p:nvPr isPhoto="0" userDrawn="0"/>
          </p:nvPicPr>
          <p:blipFill>
            <a:blip r:embed="rId3">
              <a:clrChange>
                <a:clrFrom>
                  <a:srgbClr val="FFFFFF"/>
                </a:clrFrom>
                <a:clrTo>
                  <a:srgbClr val="FFFFFF">
                    <a:alpha val="0"/>
                  </a:srgbClr>
                </a:clrTo>
              </a:clrChange>
            </a:blip>
            <a:stretch/>
          </p:blipFill>
          <p:spPr bwMode="auto">
            <a:xfrm>
              <a:off x="1734728" y="2945057"/>
              <a:ext cx="6877050" cy="3000375"/>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04" name="Google Shape;204;p11" hidden="0"/>
          <p:cNvSpPr txBox="1"/>
          <p:nvPr isPhoto="0" userDrawn="0"/>
        </p:nvSpPr>
        <p:spPr bwMode="auto">
          <a:xfrm>
            <a:off x="2209801" y="1130498"/>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(8) </a:t>
            </a:r>
            <a:endParaRPr/>
          </a:p>
        </p:txBody>
      </p:sp>
      <p:sp>
        <p:nvSpPr>
          <p:cNvPr id="205" name="Google Shape;205;p11" hidden="0"/>
          <p:cNvSpPr txBox="1"/>
          <p:nvPr isPhoto="0" userDrawn="0"/>
        </p:nvSpPr>
        <p:spPr bwMode="auto">
          <a:xfrm>
            <a:off x="2351688" y="2491403"/>
            <a:ext cx="4630500" cy="3113160"/>
          </a:xfrm>
          <a:prstGeom prst="rect">
            <a:avLst/>
          </a:prstGeom>
          <a:noFill/>
          <a:ln>
            <a:noFill/>
          </a:ln>
        </p:spPr>
        <p:txBody>
          <a:bodyPr spcFirstLastPara="1" wrap="square" lIns="0" tIns="0" rIns="0" bIns="0" anchor="t" anchorCtr="0">
            <a:spAutoFit/>
          </a:bodyPr>
          <a:lstStyle/>
          <a:p>
            <a:pPr lvl="0" algn="ctr">
              <a:lnSpc>
                <a:spcPct val="140021"/>
              </a:lnSpc>
              <a:defRPr/>
            </a:pPr>
            <a:r>
              <a:rPr lang="en-US" sz="1850">
                <a:solidFill>
                  <a:srgbClr val="0C45A6"/>
                </a:solidFill>
                <a:latin typeface="Calibri"/>
                <a:ea typeface="Calibri"/>
                <a:cs typeface="Calibri"/>
              </a:rPr>
              <a:t>Definition von </a:t>
            </a:r>
            <a:r>
              <a:rPr lang="en-US" sz="1850">
                <a:solidFill>
                  <a:srgbClr val="0C45A6"/>
                </a:solidFill>
                <a:latin typeface="Calibri"/>
                <a:ea typeface="Calibri"/>
                <a:cs typeface="Calibri"/>
              </a:rPr>
              <a:t>Auswirkungen</a:t>
            </a:r>
            <a:r>
              <a:rPr lang="en-US" sz="1850">
                <a:solidFill>
                  <a:srgbClr val="0C45A6"/>
                </a:solidFill>
                <a:latin typeface="Calibri"/>
                <a:ea typeface="Calibri"/>
                <a:cs typeface="Calibri"/>
              </a:rPr>
              <a:t>:</a:t>
            </a:r>
            <a:endParaRPr/>
          </a:p>
          <a:p>
            <a:pPr marL="321469" lvl="2" indent="-107155">
              <a:lnSpc>
                <a:spcPct val="140042"/>
              </a:lnSpc>
              <a:buSzPts val="1406"/>
              <a:buFont typeface="Arial"/>
              <a:buChar char="⚬"/>
              <a:defRPr/>
            </a:pPr>
            <a:r>
              <a:rPr lang="de-AT">
                <a:latin typeface="Calibri"/>
                <a:cs typeface="Calibri"/>
              </a:rPr>
              <a:t>Auswirkungen sind Veränderungen eines Zustands als Folge einer Intervention.</a:t>
            </a:r>
            <a:endParaRPr/>
          </a:p>
          <a:p>
            <a:pPr marL="321469" lvl="2" indent="-107155">
              <a:lnSpc>
                <a:spcPct val="140042"/>
              </a:lnSpc>
              <a:buSzPts val="1406"/>
              <a:buFont typeface="Arial"/>
              <a:buChar char="⚬"/>
              <a:defRPr/>
            </a:pPr>
            <a:r>
              <a:rPr lang="de-AT">
                <a:latin typeface="Calibri"/>
                <a:cs typeface="Calibri"/>
              </a:rPr>
              <a:t>Sie können endogen und nicht endogen, erwartet oder unerwartet, positiv oder negativ sein.</a:t>
            </a:r>
            <a:endParaRPr/>
          </a:p>
          <a:p>
            <a:pPr marL="321469" lvl="2" indent="-107155">
              <a:lnSpc>
                <a:spcPct val="140042"/>
              </a:lnSpc>
              <a:buSzPts val="1406"/>
              <a:buFont typeface="Arial"/>
              <a:buChar char="⚬"/>
              <a:defRPr/>
            </a:pPr>
            <a:r>
              <a:rPr lang="de-AT">
                <a:latin typeface="Calibri"/>
                <a:cs typeface="Calibri"/>
              </a:rPr>
              <a:t>Sie treten vom ersten Moment der Intervention an, während der gesamten Projektlaufzeit und in sehr unterschiedlichen Bereichen auf</a:t>
            </a:r>
            <a:endParaRPr/>
          </a:p>
          <a:p>
            <a:pPr marL="321469" lvl="2" indent="-107155">
              <a:lnSpc>
                <a:spcPct val="140042"/>
              </a:lnSpc>
              <a:buSzPts val="1406"/>
              <a:buFont typeface="Arial"/>
              <a:buChar char="⚬"/>
              <a:defRPr/>
            </a:pPr>
            <a:r>
              <a:rPr lang="de-AT">
                <a:latin typeface="Calibri"/>
                <a:cs typeface="Calibri"/>
              </a:rPr>
              <a:t>Wirkungen sind das Ergebnis von sozialen Interaktionen</a:t>
            </a:r>
            <a:endParaRPr>
              <a:latin typeface="Calibri"/>
              <a:cs typeface="Calibri"/>
            </a:endParaRPr>
          </a:p>
          <a:p>
            <a:pPr marL="321469" marR="0" lvl="2" indent="-107155" algn="l">
              <a:lnSpc>
                <a:spcPct val="140042"/>
              </a:lnSpc>
              <a:spcBef>
                <a:spcPts val="0"/>
              </a:spcBef>
              <a:spcAft>
                <a:spcPts val="0"/>
              </a:spcAft>
              <a:buNone/>
              <a:defRPr/>
            </a:pPr>
            <a:r>
              <a:rPr lang="en-US" sz="1400" b="0" i="0" u="none" strike="noStrike" cap="none">
                <a:solidFill>
                  <a:srgbClr val="0C45A6"/>
                </a:solidFill>
                <a:latin typeface="Montserrat"/>
                <a:ea typeface="Montserrat"/>
                <a:cs typeface="Montserrat"/>
              </a:rPr>
              <a:t> </a:t>
            </a:r>
            <a:endParaRPr/>
          </a:p>
        </p:txBody>
      </p:sp>
      <p:sp>
        <p:nvSpPr>
          <p:cNvPr id="206" name="Google Shape;206;p11" hidden="0"/>
          <p:cNvSpPr txBox="1"/>
          <p:nvPr isPhoto="0" userDrawn="0"/>
        </p:nvSpPr>
        <p:spPr bwMode="auto">
          <a:xfrm>
            <a:off x="1075943" y="5914252"/>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207" name="Google Shape;207;p11"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08" name="Google Shape;208;p11"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13" name="Google Shape;213;p12" hidden="0"/>
          <p:cNvPicPr/>
          <p:nvPr isPhoto="0" userDrawn="0"/>
        </p:nvPicPr>
        <p:blipFill>
          <a:blip r:embed="rId2">
            <a:alphaModFix/>
          </a:blip>
          <a:srcRect l="0" t="0" r="1299" b="1224"/>
          <a:stretch/>
        </p:blipFill>
        <p:spPr bwMode="auto">
          <a:xfrm>
            <a:off x="9469303" y="3986108"/>
            <a:ext cx="722710" cy="1323039"/>
          </a:xfrm>
          <a:prstGeom prst="rect">
            <a:avLst/>
          </a:prstGeom>
          <a:noFill/>
          <a:ln>
            <a:noFill/>
          </a:ln>
        </p:spPr>
      </p:pic>
      <p:pic>
        <p:nvPicPr>
          <p:cNvPr id="214" name="Google Shape;214;p12" hidden="0"/>
          <p:cNvPicPr/>
          <p:nvPr isPhoto="0" userDrawn="0"/>
        </p:nvPicPr>
        <p:blipFill>
          <a:blip r:embed="rId3">
            <a:alphaModFix/>
          </a:blip>
          <a:srcRect l="0" t="0" r="253" b="328"/>
          <a:stretch/>
        </p:blipFill>
        <p:spPr bwMode="auto">
          <a:xfrm>
            <a:off x="1910303" y="4466218"/>
            <a:ext cx="2012968" cy="1685860"/>
          </a:xfrm>
          <a:prstGeom prst="rect">
            <a:avLst/>
          </a:prstGeom>
          <a:noFill/>
          <a:ln>
            <a:noFill/>
          </a:ln>
        </p:spPr>
      </p:pic>
      <p:sp>
        <p:nvSpPr>
          <p:cNvPr id="215" name="Google Shape;215;p12" hidden="0"/>
          <p:cNvSpPr txBox="1"/>
          <p:nvPr isPhoto="0" userDrawn="0"/>
        </p:nvSpPr>
        <p:spPr bwMode="auto">
          <a:xfrm>
            <a:off x="2209801" y="757238"/>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(9) </a:t>
            </a:r>
            <a:endParaRPr/>
          </a:p>
        </p:txBody>
      </p:sp>
      <p:sp>
        <p:nvSpPr>
          <p:cNvPr id="216" name="Google Shape;216;p12" hidden="0"/>
          <p:cNvSpPr txBox="1"/>
          <p:nvPr isPhoto="0" userDrawn="0"/>
        </p:nvSpPr>
        <p:spPr bwMode="auto">
          <a:xfrm>
            <a:off x="1746167" y="1770519"/>
            <a:ext cx="3171825" cy="441659"/>
          </a:xfrm>
          <a:prstGeom prst="rect">
            <a:avLst/>
          </a:prstGeom>
          <a:noFill/>
          <a:ln>
            <a:noFill/>
          </a:ln>
        </p:spPr>
        <p:txBody>
          <a:bodyPr spcFirstLastPara="1" wrap="square" lIns="0" tIns="0" rIns="0" bIns="0" anchor="t" anchorCtr="0">
            <a:spAutoFit/>
          </a:bodyPr>
          <a:lstStyle/>
          <a:p>
            <a:pPr lvl="0">
              <a:lnSpc>
                <a:spcPct val="139961"/>
              </a:lnSpc>
              <a:defRPr/>
            </a:pPr>
            <a:r>
              <a:rPr lang="en-US" sz="2050">
                <a:solidFill>
                  <a:srgbClr val="0C45A6"/>
                </a:solidFill>
                <a:latin typeface="Calibri"/>
                <a:ea typeface="Calibri"/>
                <a:cs typeface="Calibri"/>
              </a:rPr>
              <a:t>Definition von </a:t>
            </a:r>
            <a:r>
              <a:rPr lang="en-US" sz="2050">
                <a:solidFill>
                  <a:srgbClr val="0C45A6"/>
                </a:solidFill>
                <a:latin typeface="Calibri"/>
                <a:ea typeface="Calibri"/>
                <a:cs typeface="Calibri"/>
              </a:rPr>
              <a:t>Indikatoren</a:t>
            </a:r>
            <a:endParaRPr/>
          </a:p>
        </p:txBody>
      </p:sp>
      <p:sp>
        <p:nvSpPr>
          <p:cNvPr id="217" name="Google Shape;217;p12" hidden="0"/>
          <p:cNvSpPr txBox="1"/>
          <p:nvPr isPhoto="0" userDrawn="0"/>
        </p:nvSpPr>
        <p:spPr bwMode="auto">
          <a:xfrm>
            <a:off x="1750541" y="2228850"/>
            <a:ext cx="4345460" cy="2229841"/>
          </a:xfrm>
          <a:prstGeom prst="rect">
            <a:avLst/>
          </a:prstGeom>
          <a:noFill/>
          <a:ln>
            <a:noFill/>
          </a:ln>
        </p:spPr>
        <p:txBody>
          <a:bodyPr spcFirstLastPara="1" wrap="square" lIns="0" tIns="0" rIns="0" bIns="0" anchor="t" anchorCtr="0">
            <a:spAutoFit/>
          </a:bodyPr>
          <a:lstStyle/>
          <a:p>
            <a:pPr lvl="0">
              <a:lnSpc>
                <a:spcPct val="139911"/>
              </a:lnSpc>
              <a:defRPr/>
            </a:pPr>
            <a:r>
              <a:rPr lang="de-AT" sz="1150">
                <a:latin typeface="Calibri"/>
                <a:ea typeface="Calibri"/>
                <a:cs typeface="Calibri"/>
              </a:rPr>
              <a:t>Indikatoren</a:t>
            </a:r>
            <a:endParaRPr/>
          </a:p>
          <a:p>
            <a:pPr lvl="0">
              <a:lnSpc>
                <a:spcPct val="139911"/>
              </a:lnSpc>
              <a:defRPr/>
            </a:pPr>
            <a:r>
              <a:rPr lang="de-AT" sz="1150">
                <a:latin typeface="Calibri"/>
                <a:ea typeface="Calibri"/>
                <a:cs typeface="Calibri"/>
              </a:rPr>
              <a:t>...sind Parameter, die ausgewählt wurden, um einen bestimmten, oft nicht direkt messbaren und komplexen Sachverhalt zu veranschaulichen</a:t>
            </a:r>
            <a:endParaRPr/>
          </a:p>
          <a:p>
            <a:pPr lvl="0">
              <a:lnSpc>
                <a:spcPct val="139911"/>
              </a:lnSpc>
              <a:defRPr/>
            </a:pPr>
            <a:r>
              <a:rPr lang="de-AT" sz="1150">
                <a:latin typeface="Calibri"/>
                <a:ea typeface="Calibri"/>
                <a:cs typeface="Calibri"/>
              </a:rPr>
              <a:t>...sagen aus, woran eine Veränderung beobachtet oder gemessen werden kann (Maßstäbe)</a:t>
            </a:r>
            <a:endParaRPr/>
          </a:p>
          <a:p>
            <a:pPr lvl="0">
              <a:lnSpc>
                <a:spcPct val="139911"/>
              </a:lnSpc>
              <a:defRPr/>
            </a:pPr>
            <a:r>
              <a:rPr lang="de-AT" sz="1150" u="sng">
                <a:latin typeface="Calibri"/>
                <a:ea typeface="Calibri"/>
                <a:cs typeface="Calibri"/>
              </a:rPr>
              <a:t>Quantitative Indikatoren </a:t>
            </a:r>
            <a:r>
              <a:rPr lang="de-AT" sz="1150">
                <a:latin typeface="Calibri"/>
                <a:ea typeface="Calibri"/>
                <a:cs typeface="Calibri"/>
              </a:rPr>
              <a:t>mit einem Leistungswert:</a:t>
            </a:r>
            <a:br>
              <a:rPr lang="de-AT" sz="1150">
                <a:latin typeface="Calibri"/>
                <a:ea typeface="Calibri"/>
                <a:cs typeface="Calibri"/>
              </a:rPr>
            </a:br>
            <a:r>
              <a:rPr lang="de-AT" sz="1150">
                <a:latin typeface="Calibri"/>
                <a:ea typeface="Calibri"/>
                <a:cs typeface="Calibri"/>
              </a:rPr>
              <a:t>XY Prozent der Ausgebildeten haben einen Arbeitsplatz gefunden </a:t>
            </a:r>
            <a:endParaRPr/>
          </a:p>
          <a:p>
            <a:pPr lvl="0">
              <a:lnSpc>
                <a:spcPct val="139911"/>
              </a:lnSpc>
              <a:defRPr/>
            </a:pPr>
            <a:r>
              <a:rPr lang="de-AT" sz="1150" u="sng">
                <a:latin typeface="Calibri"/>
                <a:ea typeface="Calibri"/>
                <a:cs typeface="Calibri"/>
              </a:rPr>
              <a:t>Qualitative Indikatoren </a:t>
            </a:r>
            <a:r>
              <a:rPr lang="de-AT" sz="1150">
                <a:latin typeface="Calibri"/>
                <a:ea typeface="Calibri"/>
                <a:cs typeface="Calibri"/>
              </a:rPr>
              <a:t>mit einem Leistungswert:</a:t>
            </a:r>
            <a:br>
              <a:rPr lang="de-AT" sz="1150">
                <a:latin typeface="Calibri"/>
                <a:ea typeface="Calibri"/>
                <a:cs typeface="Calibri"/>
              </a:rPr>
            </a:br>
            <a:r>
              <a:rPr lang="de-AT" sz="1150">
                <a:latin typeface="Calibri"/>
                <a:ea typeface="Calibri"/>
                <a:cs typeface="Calibri"/>
              </a:rPr>
              <a:t>XY sagen, dass sie einen besseren Job gefunden haben</a:t>
            </a:r>
            <a:endParaRPr sz="1150">
              <a:latin typeface="Calibri"/>
              <a:ea typeface="Calibri"/>
              <a:cs typeface="Calibri"/>
            </a:endParaRPr>
          </a:p>
        </p:txBody>
      </p:sp>
      <p:sp>
        <p:nvSpPr>
          <p:cNvPr id="218" name="Google Shape;218;p12" hidden="0"/>
          <p:cNvSpPr txBox="1"/>
          <p:nvPr isPhoto="0" userDrawn="0"/>
        </p:nvSpPr>
        <p:spPr bwMode="auto">
          <a:xfrm>
            <a:off x="6096001" y="1672323"/>
            <a:ext cx="4262678" cy="2068259"/>
          </a:xfrm>
          <a:prstGeom prst="rect">
            <a:avLst/>
          </a:prstGeom>
          <a:noFill/>
          <a:ln>
            <a:noFill/>
          </a:ln>
        </p:spPr>
        <p:txBody>
          <a:bodyPr spcFirstLastPara="1" wrap="square" lIns="0" tIns="0" rIns="0" bIns="0" anchor="t" anchorCtr="0">
            <a:spAutoFit/>
          </a:bodyPr>
          <a:lstStyle/>
          <a:p>
            <a:pPr lvl="0">
              <a:lnSpc>
                <a:spcPct val="140000"/>
              </a:lnSpc>
              <a:defRPr/>
            </a:pPr>
            <a:r>
              <a:rPr lang="de-AT" sz="1900">
                <a:latin typeface="Calibri"/>
                <a:ea typeface="Calibri"/>
                <a:cs typeface="Calibri"/>
              </a:rPr>
              <a:t>Indikatoren müssen SMART sein:</a:t>
            </a:r>
            <a:endParaRPr/>
          </a:p>
          <a:p>
            <a:pPr marL="253839" lvl="2" indent="-84612">
              <a:lnSpc>
                <a:spcPct val="140000"/>
              </a:lnSpc>
              <a:buSzPts val="1110"/>
              <a:buFont typeface="Arial"/>
              <a:buChar char="⚬"/>
              <a:defRPr/>
            </a:pPr>
            <a:r>
              <a:rPr lang="de-AT" sz="1100">
                <a:latin typeface="Calibri"/>
                <a:cs typeface="Calibri"/>
              </a:rPr>
              <a:t>Spezifisch: spezifisch in Bezug auf Qualität und Quantität;</a:t>
            </a:r>
            <a:endParaRPr/>
          </a:p>
          <a:p>
            <a:pPr marL="253839" lvl="2" indent="-84612">
              <a:lnSpc>
                <a:spcPct val="140000"/>
              </a:lnSpc>
              <a:buSzPts val="1110"/>
              <a:buFont typeface="Arial"/>
              <a:buChar char="⚬"/>
              <a:defRPr/>
            </a:pPr>
            <a:r>
              <a:rPr lang="de-AT" sz="1100">
                <a:latin typeface="Calibri"/>
                <a:cs typeface="Calibri"/>
              </a:rPr>
              <a:t>Messbar: mit angemessenem Aufwand messbar;</a:t>
            </a:r>
            <a:endParaRPr/>
          </a:p>
          <a:p>
            <a:pPr marL="253839" lvl="2" indent="-84612">
              <a:lnSpc>
                <a:spcPct val="140000"/>
              </a:lnSpc>
              <a:buSzPts val="1110"/>
              <a:buFont typeface="Arial"/>
              <a:buChar char="⚬"/>
              <a:defRPr/>
            </a:pPr>
            <a:r>
              <a:rPr lang="de-AT" sz="1100">
                <a:latin typeface="Calibri"/>
                <a:cs typeface="Calibri"/>
              </a:rPr>
              <a:t>Verfügbar: aus vorhandenen Quellen verfügbar;</a:t>
            </a:r>
            <a:endParaRPr/>
          </a:p>
          <a:p>
            <a:pPr marL="253839" lvl="2" indent="-84612">
              <a:lnSpc>
                <a:spcPct val="140000"/>
              </a:lnSpc>
              <a:buSzPts val="1110"/>
              <a:buFont typeface="Arial"/>
              <a:buChar char="⚬"/>
              <a:defRPr/>
            </a:pPr>
            <a:r>
              <a:rPr lang="de-AT" sz="1100">
                <a:latin typeface="Calibri"/>
                <a:cs typeface="Calibri"/>
              </a:rPr>
              <a:t>Relevant: wichtig für das, was sie messen sollen, und in Bezug auf die Ebene der Projektlogik (Art des Indikators);</a:t>
            </a:r>
            <a:endParaRPr/>
          </a:p>
          <a:p>
            <a:pPr marL="253839" lvl="2" indent="-84612">
              <a:lnSpc>
                <a:spcPct val="140000"/>
              </a:lnSpc>
              <a:buSzPts val="1110"/>
              <a:buFont typeface="Arial"/>
              <a:buChar char="⚬"/>
              <a:defRPr/>
            </a:pPr>
            <a:r>
              <a:rPr lang="de-AT" sz="1100">
                <a:latin typeface="Calibri"/>
                <a:cs typeface="Calibri"/>
              </a:rPr>
              <a:t>Zeitgerecht: zeitnah, nützlich in einer angemessenen Zeit für das Projektmanagement.</a:t>
            </a:r>
            <a:endParaRPr sz="1100">
              <a:latin typeface="Calibri"/>
              <a:cs typeface="Calibri"/>
            </a:endParaRPr>
          </a:p>
        </p:txBody>
      </p:sp>
      <p:sp>
        <p:nvSpPr>
          <p:cNvPr id="219" name="Google Shape;219;p12" hidden="0"/>
          <p:cNvSpPr txBox="1"/>
          <p:nvPr isPhoto="0" userDrawn="0"/>
        </p:nvSpPr>
        <p:spPr bwMode="auto">
          <a:xfrm>
            <a:off x="1040027" y="6235277"/>
            <a:ext cx="5766487" cy="573427"/>
          </a:xfrm>
          <a:prstGeom prst="rect">
            <a:avLst/>
          </a:prstGeom>
          <a:noFill/>
          <a:ln>
            <a:noFill/>
          </a:ln>
        </p:spPr>
        <p:txBody>
          <a:bodyPr spcFirstLastPara="1" wrap="square" lIns="0" tIns="0" rIns="0" bIns="0" anchor="t" anchorCtr="0">
            <a:spAutoFit/>
          </a:bodyPr>
          <a:lstStyle/>
          <a:p>
            <a:pPr lvl="0">
              <a:lnSpc>
                <a:spcPct val="108000"/>
              </a:lnSpc>
              <a:defRPr/>
            </a:pPr>
            <a:r>
              <a:rPr lang="de-AT" sz="1150">
                <a:solidFill>
                  <a:srgbClr val="0C45A6"/>
                </a:solidFill>
                <a:latin typeface="Calibri"/>
                <a:ea typeface="Calibri"/>
                <a:cs typeface="Calibri"/>
              </a:rPr>
              <a:t>Beispiel für einen Indikator:</a:t>
            </a:r>
            <a:br>
              <a:rPr lang="de-AT" sz="1150">
                <a:solidFill>
                  <a:srgbClr val="0C45A6"/>
                </a:solidFill>
                <a:latin typeface="Calibri"/>
                <a:ea typeface="Calibri"/>
                <a:cs typeface="Calibri"/>
              </a:rPr>
            </a:br>
            <a:r>
              <a:rPr lang="de-AT" sz="1150">
                <a:solidFill>
                  <a:srgbClr val="0C45A6"/>
                </a:solidFill>
                <a:latin typeface="Calibri"/>
                <a:ea typeface="Calibri"/>
                <a:cs typeface="Calibri"/>
              </a:rPr>
              <a:t>100 Kleinproduzenten und 50 Produzentinnen in </a:t>
            </a:r>
            <a:r>
              <a:rPr lang="de-AT" sz="1150">
                <a:solidFill>
                  <a:srgbClr val="0C45A6"/>
                </a:solidFill>
                <a:latin typeface="Calibri"/>
                <a:ea typeface="Calibri"/>
                <a:cs typeface="Calibri"/>
              </a:rPr>
              <a:t>Mzuzu</a:t>
            </a:r>
            <a:r>
              <a:rPr lang="de-AT" sz="1150">
                <a:solidFill>
                  <a:srgbClr val="0C45A6"/>
                </a:solidFill>
                <a:latin typeface="Calibri"/>
                <a:ea typeface="Calibri"/>
                <a:cs typeface="Calibri"/>
              </a:rPr>
              <a:t> haben die Produktion von Bananenmehl um 25 % pro Jahr gesteigert und haben Exportqualität ab dem zweiten Produktionsjahr erreicht.</a:t>
            </a:r>
            <a:endParaRPr/>
          </a:p>
        </p:txBody>
      </p:sp>
      <p:sp>
        <p:nvSpPr>
          <p:cNvPr id="220" name="Google Shape;220;p12" hidden="0"/>
          <p:cNvSpPr txBox="1"/>
          <p:nvPr isPhoto="0" userDrawn="0"/>
        </p:nvSpPr>
        <p:spPr bwMode="auto">
          <a:xfrm>
            <a:off x="5428322" y="3932529"/>
            <a:ext cx="4402336" cy="1809726"/>
          </a:xfrm>
          <a:prstGeom prst="rect">
            <a:avLst/>
          </a:prstGeom>
          <a:noFill/>
          <a:ln>
            <a:noFill/>
          </a:ln>
        </p:spPr>
        <p:txBody>
          <a:bodyPr spcFirstLastPara="1" wrap="square" lIns="0" tIns="0" rIns="0" bIns="0" anchor="t" anchorCtr="0">
            <a:spAutoFit/>
          </a:bodyPr>
          <a:lstStyle/>
          <a:p>
            <a:pPr lvl="0">
              <a:lnSpc>
                <a:spcPct val="140042"/>
              </a:lnSpc>
              <a:defRPr/>
            </a:pPr>
            <a:r>
              <a:rPr lang="de-AT">
                <a:solidFill>
                  <a:schemeClr val="dk1"/>
                </a:solidFill>
                <a:latin typeface="Calibri"/>
                <a:ea typeface="Calibri"/>
                <a:cs typeface="Calibri"/>
              </a:rPr>
              <a:t>Welche Informationen enthält ein Indikator?</a:t>
            </a:r>
            <a:endParaRPr/>
          </a:p>
          <a:p>
            <a:pPr marL="321470" lvl="2" indent="-107156">
              <a:lnSpc>
                <a:spcPct val="140042"/>
              </a:lnSpc>
              <a:buSzPts val="1406"/>
              <a:buFont typeface="Arial"/>
              <a:buChar char="⚬"/>
              <a:defRPr/>
            </a:pPr>
            <a:r>
              <a:rPr lang="de-AT">
                <a:latin typeface="Calibri"/>
                <a:ea typeface="Calibri"/>
                <a:cs typeface="Calibri"/>
              </a:rPr>
              <a:t>Bezug zum Thema: Wer? (z. B. Zielgruppe)</a:t>
            </a:r>
            <a:endParaRPr/>
          </a:p>
          <a:p>
            <a:pPr marL="321470" lvl="2" indent="-107156">
              <a:lnSpc>
                <a:spcPct val="140042"/>
              </a:lnSpc>
              <a:buSzPts val="1406"/>
              <a:buFont typeface="Arial"/>
              <a:buChar char="⚬"/>
              <a:defRPr/>
            </a:pPr>
            <a:r>
              <a:rPr lang="de-AT">
                <a:latin typeface="Calibri"/>
                <a:ea typeface="Calibri"/>
                <a:cs typeface="Calibri"/>
              </a:rPr>
              <a:t>Räumlicher Bezug: Wo? (z. B. Region)</a:t>
            </a:r>
            <a:endParaRPr/>
          </a:p>
          <a:p>
            <a:pPr marL="321470" lvl="2" indent="-107156">
              <a:lnSpc>
                <a:spcPct val="140042"/>
              </a:lnSpc>
              <a:buSzPts val="1406"/>
              <a:buFont typeface="Arial"/>
              <a:buChar char="⚬"/>
              <a:defRPr/>
            </a:pPr>
            <a:r>
              <a:rPr lang="de-AT">
                <a:latin typeface="Calibri"/>
                <a:ea typeface="Calibri"/>
                <a:cs typeface="Calibri"/>
              </a:rPr>
              <a:t>Zeitlicher Bezug: Wann/wie lange?</a:t>
            </a:r>
            <a:endParaRPr/>
          </a:p>
          <a:p>
            <a:pPr marL="321470" lvl="2" indent="-107156">
              <a:lnSpc>
                <a:spcPct val="140042"/>
              </a:lnSpc>
              <a:buSzPts val="1406"/>
              <a:buFont typeface="Arial"/>
              <a:buChar char="⚬"/>
              <a:defRPr/>
            </a:pPr>
            <a:r>
              <a:rPr lang="de-AT">
                <a:latin typeface="Calibri"/>
                <a:ea typeface="Calibri"/>
                <a:cs typeface="Calibri"/>
              </a:rPr>
              <a:t>Menge: Wie viel/wie viele?</a:t>
            </a:r>
            <a:endParaRPr/>
          </a:p>
          <a:p>
            <a:pPr marL="321470" lvl="2" indent="-107156">
              <a:lnSpc>
                <a:spcPct val="140042"/>
              </a:lnSpc>
              <a:buSzPts val="1406"/>
              <a:buFont typeface="Arial"/>
              <a:buChar char="⚬"/>
              <a:defRPr/>
            </a:pPr>
            <a:r>
              <a:rPr lang="de-AT">
                <a:latin typeface="Calibri"/>
                <a:ea typeface="Calibri"/>
                <a:cs typeface="Calibri"/>
              </a:rPr>
              <a:t>Qualität: Wie gut/welches Kriterium ändert sich?</a:t>
            </a:r>
            <a:endParaRPr lang="en-US" sz="1400" b="0" i="0" u="none" strike="noStrike" cap="none">
              <a:solidFill>
                <a:srgbClr val="000000"/>
              </a:solidFill>
              <a:latin typeface="Calibri"/>
              <a:ea typeface="Calibri"/>
              <a:cs typeface="Calibri"/>
            </a:endParaRPr>
          </a:p>
        </p:txBody>
      </p:sp>
      <p:sp>
        <p:nvSpPr>
          <p:cNvPr id="221" name="Google Shape;221;p12" hidden="0"/>
          <p:cNvSpPr txBox="1"/>
          <p:nvPr isPhoto="0" userDrawn="0"/>
        </p:nvSpPr>
        <p:spPr bwMode="auto">
          <a:xfrm>
            <a:off x="7149026" y="6164275"/>
            <a:ext cx="25044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222" name="Google Shape;222;p1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23" name="Google Shape;223;p12" hidden="0"/>
          <p:cNvPicPr/>
          <p:nvPr isPhoto="0" userDrawn="0"/>
        </p:nvPicPr>
        <p:blipFill>
          <a:blip r:embed="rId4">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28" name="Google Shape;228;p13" hidden="0"/>
          <p:cNvSpPr txBox="1"/>
          <p:nvPr isPhoto="0" userDrawn="0"/>
        </p:nvSpPr>
        <p:spPr bwMode="auto">
          <a:xfrm>
            <a:off x="1550263" y="1477167"/>
            <a:ext cx="6027900" cy="4228081"/>
          </a:xfrm>
          <a:prstGeom prst="rect">
            <a:avLst/>
          </a:prstGeom>
          <a:noFill/>
          <a:ln>
            <a:noFill/>
          </a:ln>
        </p:spPr>
        <p:txBody>
          <a:bodyPr spcFirstLastPara="1" wrap="square" lIns="0" tIns="0" rIns="0" bIns="0" anchor="t" anchorCtr="0">
            <a:spAutoFit/>
          </a:bodyPr>
          <a:lstStyle/>
          <a:p>
            <a:pPr lvl="0">
              <a:lnSpc>
                <a:spcPct val="105013"/>
              </a:lnSpc>
              <a:defRPr/>
            </a:pPr>
            <a:r>
              <a:rPr lang="de-AT" sz="1900">
                <a:solidFill>
                  <a:srgbClr val="0C45A6"/>
                </a:solidFill>
                <a:latin typeface="Calibri"/>
                <a:ea typeface="Calibri"/>
                <a:cs typeface="Calibri"/>
              </a:rPr>
              <a:t>4 Wege zur Entwicklung von Indikatoren:</a:t>
            </a:r>
            <a:endParaRPr/>
          </a:p>
          <a:p>
            <a:pPr lvl="0">
              <a:lnSpc>
                <a:spcPct val="140042"/>
              </a:lnSpc>
              <a:defRPr/>
            </a:pPr>
            <a:r>
              <a:rPr lang="de-AT">
                <a:latin typeface="Calibri"/>
                <a:ea typeface="Calibri"/>
                <a:cs typeface="Calibri"/>
              </a:rPr>
              <a:t>1. messen oder zählen: (genaue Zahlen)</a:t>
            </a:r>
            <a:br>
              <a:rPr lang="de-AT">
                <a:latin typeface="Calibri"/>
                <a:ea typeface="Calibri"/>
                <a:cs typeface="Calibri"/>
              </a:rPr>
            </a:br>
            <a:r>
              <a:rPr lang="de-AT">
                <a:latin typeface="Calibri"/>
                <a:ea typeface="Calibri"/>
                <a:cs typeface="Calibri"/>
              </a:rPr>
              <a:t>Beispiel: Menschen wiegen, Gewicht in kg angeben </a:t>
            </a:r>
            <a:endParaRPr/>
          </a:p>
          <a:p>
            <a:pPr lvl="0">
              <a:lnSpc>
                <a:spcPct val="140042"/>
              </a:lnSpc>
              <a:defRPr/>
            </a:pPr>
            <a:r>
              <a:rPr lang="de-AT">
                <a:latin typeface="Calibri"/>
                <a:ea typeface="Calibri"/>
                <a:cs typeface="Calibri"/>
              </a:rPr>
              <a:t>2. Skala: (</a:t>
            </a:r>
            <a:r>
              <a:rPr lang="de-AT">
                <a:latin typeface="Calibri"/>
                <a:ea typeface="Calibri"/>
                <a:cs typeface="Calibri"/>
              </a:rPr>
              <a:t>abstufbare</a:t>
            </a:r>
            <a:r>
              <a:rPr lang="de-AT">
                <a:latin typeface="Calibri"/>
                <a:ea typeface="Calibri"/>
                <a:cs typeface="Calibri"/>
              </a:rPr>
              <a:t> Beschreibung) </a:t>
            </a:r>
            <a:br>
              <a:rPr lang="de-AT">
                <a:latin typeface="Calibri"/>
                <a:ea typeface="Calibri"/>
                <a:cs typeface="Calibri"/>
              </a:rPr>
            </a:br>
            <a:r>
              <a:rPr lang="de-AT">
                <a:latin typeface="Calibri"/>
                <a:ea typeface="Calibri"/>
                <a:cs typeface="Calibri"/>
              </a:rPr>
              <a:t>Beispiel: Skalieren Sie die Häufigkeit von Krankheiten: immer - oft - manchmal - selten - nie </a:t>
            </a:r>
            <a:endParaRPr/>
          </a:p>
          <a:p>
            <a:pPr lvl="0">
              <a:lnSpc>
                <a:spcPct val="140042"/>
              </a:lnSpc>
              <a:defRPr/>
            </a:pPr>
            <a:r>
              <a:rPr lang="de-AT">
                <a:latin typeface="Calibri"/>
                <a:ea typeface="Calibri"/>
                <a:cs typeface="Calibri"/>
              </a:rPr>
              <a:t>3. klassifizieren: (nicht </a:t>
            </a:r>
            <a:r>
              <a:rPr lang="de-AT">
                <a:latin typeface="Calibri"/>
                <a:ea typeface="Calibri"/>
                <a:cs typeface="Calibri"/>
              </a:rPr>
              <a:t>abstufbare</a:t>
            </a:r>
            <a:r>
              <a:rPr lang="de-AT">
                <a:latin typeface="Calibri"/>
                <a:ea typeface="Calibri"/>
                <a:cs typeface="Calibri"/>
              </a:rPr>
              <a:t> Merkmale)</a:t>
            </a:r>
            <a:br>
              <a:rPr lang="de-AT">
                <a:latin typeface="Calibri"/>
                <a:ea typeface="Calibri"/>
                <a:cs typeface="Calibri"/>
              </a:rPr>
            </a:br>
            <a:r>
              <a:rPr lang="de-AT">
                <a:latin typeface="Calibri"/>
                <a:ea typeface="Calibri"/>
                <a:cs typeface="Calibri"/>
              </a:rPr>
              <a:t>Beispiel: JA oder NEIN: "Ist Ihr Kind heute krank?" </a:t>
            </a:r>
            <a:br>
              <a:rPr lang="de-AT">
                <a:latin typeface="Calibri"/>
                <a:ea typeface="Calibri"/>
                <a:cs typeface="Calibri"/>
              </a:rPr>
            </a:br>
            <a:r>
              <a:rPr lang="de-AT">
                <a:latin typeface="Calibri"/>
                <a:ea typeface="Calibri"/>
                <a:cs typeface="Calibri"/>
              </a:rPr>
              <a:t>Beispiel: FRAU oder MANN: "Wird die Beratungsstelle von einer Frau oder einem Mann geleitet?" </a:t>
            </a:r>
            <a:endParaRPr/>
          </a:p>
          <a:p>
            <a:pPr lvl="0">
              <a:lnSpc>
                <a:spcPct val="140042"/>
              </a:lnSpc>
              <a:defRPr/>
            </a:pPr>
            <a:r>
              <a:rPr lang="de-AT">
                <a:latin typeface="Calibri"/>
                <a:ea typeface="Calibri"/>
                <a:cs typeface="Calibri"/>
              </a:rPr>
              <a:t>4. Qualitativ beschreiben: (nur beispielhafte Beschreibung in Worten) Beispiel: Beschreiben Sie einfach in Worten, was im Zusammenhang mit diesem Indikator wichtig ist: "Eine Gruppe von Frauen aus dem Stadtteil X in M. hat begonnen, Krapfen aus Sojamehl zu backen und im Stadtteil Y zu verkaufen".</a:t>
            </a:r>
            <a:endParaRPr lang="en-US" sz="1400">
              <a:solidFill>
                <a:srgbClr val="000000"/>
              </a:solidFill>
              <a:latin typeface="Calibri"/>
              <a:ea typeface="Calibri"/>
              <a:cs typeface="Calibri"/>
            </a:endParaRPr>
          </a:p>
        </p:txBody>
      </p:sp>
      <p:sp>
        <p:nvSpPr>
          <p:cNvPr id="229" name="Google Shape;229;p13" hidden="0"/>
          <p:cNvSpPr txBox="1"/>
          <p:nvPr isPhoto="0" userDrawn="0"/>
        </p:nvSpPr>
        <p:spPr bwMode="auto">
          <a:xfrm>
            <a:off x="1971289" y="757238"/>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(10) </a:t>
            </a:r>
            <a:endParaRPr/>
          </a:p>
        </p:txBody>
      </p:sp>
      <p:sp>
        <p:nvSpPr>
          <p:cNvPr id="230" name="Google Shape;230;p13" hidden="0"/>
          <p:cNvSpPr txBox="1"/>
          <p:nvPr isPhoto="0" userDrawn="0"/>
        </p:nvSpPr>
        <p:spPr bwMode="auto">
          <a:xfrm>
            <a:off x="2910503" y="5914253"/>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231" name="Google Shape;231;p13"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32" name="Google Shape;232;p13"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37" name="Google Shape;237;p14" hidden="0"/>
          <p:cNvSpPr txBox="1"/>
          <p:nvPr isPhoto="0" userDrawn="0"/>
        </p:nvSpPr>
        <p:spPr bwMode="auto">
          <a:xfrm>
            <a:off x="6869548" y="3968549"/>
            <a:ext cx="3584139" cy="2843855"/>
          </a:xfrm>
          <a:prstGeom prst="rect">
            <a:avLst/>
          </a:prstGeom>
          <a:noFill/>
          <a:ln>
            <a:noFill/>
          </a:ln>
        </p:spPr>
        <p:txBody>
          <a:bodyPr spcFirstLastPara="1" wrap="square" lIns="0" tIns="0" rIns="0" bIns="0" anchor="t" anchorCtr="0">
            <a:spAutoFit/>
          </a:bodyPr>
          <a:lstStyle/>
          <a:p>
            <a:pPr lvl="0">
              <a:lnSpc>
                <a:spcPct val="120056"/>
              </a:lnSpc>
              <a:defRPr/>
            </a:pPr>
            <a:r>
              <a:rPr lang="en-US">
                <a:latin typeface="Calibri"/>
                <a:ea typeface="Calibri"/>
                <a:cs typeface="Calibri"/>
              </a:rPr>
              <a:t>Finanzierungsplan</a:t>
            </a:r>
            <a:r>
              <a:rPr lang="en-US">
                <a:latin typeface="Calibri"/>
                <a:ea typeface="Calibri"/>
                <a:cs typeface="Calibri"/>
              </a:rPr>
              <a:t>/</a:t>
            </a:r>
            <a:r>
              <a:rPr lang="en-US">
                <a:latin typeface="Calibri"/>
                <a:ea typeface="Calibri"/>
                <a:cs typeface="Calibri"/>
              </a:rPr>
              <a:t>Einkommensplan</a:t>
            </a:r>
            <a:endParaRPr/>
          </a:p>
          <a:p>
            <a:pPr marL="321470" lvl="2" indent="-107156">
              <a:lnSpc>
                <a:spcPct val="120056"/>
              </a:lnSpc>
              <a:buSzPts val="1406"/>
              <a:buFont typeface="Arial"/>
              <a:buChar char="⚬"/>
              <a:defRPr/>
            </a:pPr>
            <a:r>
              <a:rPr lang="de-AT">
                <a:latin typeface="Calibri"/>
                <a:ea typeface="Calibri"/>
                <a:cs typeface="Calibri"/>
              </a:rPr>
              <a:t>zeigt, wer was finanziert (Eigenanteil der/s Antragstellers/Antragstellerin, andere Geber*innen/Drittmittel, Organisation, bei der die Finanzierung beantragt wird).</a:t>
            </a:r>
            <a:endParaRPr/>
          </a:p>
          <a:p>
            <a:pPr marL="321470" lvl="2" indent="-107156">
              <a:lnSpc>
                <a:spcPct val="120056"/>
              </a:lnSpc>
              <a:buSzPts val="1406"/>
              <a:buFont typeface="Arial"/>
              <a:buChar char="⚬"/>
              <a:defRPr/>
            </a:pPr>
            <a:r>
              <a:rPr lang="de-AT">
                <a:latin typeface="Calibri"/>
                <a:ea typeface="Calibri"/>
                <a:cs typeface="Calibri"/>
              </a:rPr>
              <a:t>Wenn mehrere Geber*innen ein Projekt finanzieren → gleiche Kosten- und Finanzierungspläne.</a:t>
            </a:r>
            <a:endParaRPr/>
          </a:p>
          <a:p>
            <a:pPr marL="321470" lvl="2" indent="-107156">
              <a:lnSpc>
                <a:spcPct val="120056"/>
              </a:lnSpc>
              <a:buSzPts val="1406"/>
              <a:buFont typeface="Arial"/>
              <a:buChar char="⚬"/>
              <a:defRPr/>
            </a:pPr>
            <a:r>
              <a:rPr lang="de-AT">
                <a:latin typeface="Calibri"/>
                <a:ea typeface="Calibri"/>
                <a:cs typeface="Calibri"/>
              </a:rPr>
              <a:t>CoFi</a:t>
            </a:r>
            <a:r>
              <a:rPr lang="de-AT">
                <a:latin typeface="Calibri"/>
                <a:ea typeface="Calibri"/>
                <a:cs typeface="Calibri"/>
              </a:rPr>
              <a:t>-Formulare der Geber*innen</a:t>
            </a:r>
            <a:br>
              <a:rPr lang="de-AT">
                <a:latin typeface="Calibri"/>
                <a:ea typeface="Calibri"/>
                <a:cs typeface="Calibri"/>
              </a:rPr>
            </a:br>
            <a:r>
              <a:rPr lang="de-AT">
                <a:latin typeface="Calibri"/>
                <a:ea typeface="Calibri"/>
                <a:cs typeface="Calibri"/>
              </a:rPr>
              <a:t> verwenden</a:t>
            </a:r>
            <a:br>
              <a:rPr lang="de-AT">
                <a:latin typeface="Calibri"/>
                <a:ea typeface="Calibri"/>
                <a:cs typeface="Calibri"/>
              </a:rPr>
            </a:br>
            <a:r>
              <a:rPr lang="de-AT">
                <a:latin typeface="Calibri"/>
                <a:ea typeface="Calibri"/>
                <a:cs typeface="Calibri"/>
              </a:rPr>
              <a:t> → Geber*</a:t>
            </a:r>
            <a:r>
              <a:rPr lang="de-AT">
                <a:latin typeface="Calibri"/>
                <a:ea typeface="Calibri"/>
                <a:cs typeface="Calibri"/>
              </a:rPr>
              <a:t>innenharmonisierung</a:t>
            </a:r>
            <a:endParaRPr sz="1400" b="0" i="0" u="none" strike="noStrike" cap="none">
              <a:solidFill>
                <a:srgbClr val="000000"/>
              </a:solidFill>
              <a:latin typeface="Calibri"/>
              <a:ea typeface="Calibri"/>
              <a:cs typeface="Calibri"/>
            </a:endParaRPr>
          </a:p>
        </p:txBody>
      </p:sp>
      <p:sp>
        <p:nvSpPr>
          <p:cNvPr id="238" name="Google Shape;238;p14" hidden="0"/>
          <p:cNvSpPr txBox="1"/>
          <p:nvPr isPhoto="0" userDrawn="0"/>
        </p:nvSpPr>
        <p:spPr bwMode="auto">
          <a:xfrm>
            <a:off x="6790765" y="1331590"/>
            <a:ext cx="3662921" cy="2042419"/>
          </a:xfrm>
          <a:prstGeom prst="rect">
            <a:avLst/>
          </a:prstGeom>
          <a:noFill/>
          <a:ln>
            <a:noFill/>
          </a:ln>
        </p:spPr>
        <p:txBody>
          <a:bodyPr spcFirstLastPara="1" wrap="square" lIns="0" tIns="0" rIns="0" bIns="0" anchor="t" anchorCtr="0">
            <a:spAutoFit/>
          </a:bodyPr>
          <a:lstStyle/>
          <a:p>
            <a:pPr lvl="0">
              <a:lnSpc>
                <a:spcPct val="108119"/>
              </a:lnSpc>
              <a:defRPr/>
            </a:pPr>
            <a:r>
              <a:rPr lang="en-US">
                <a:latin typeface="Calibri"/>
                <a:ea typeface="Calibri"/>
                <a:cs typeface="Calibri"/>
              </a:rPr>
              <a:t>Ausgaben</a:t>
            </a:r>
            <a:r>
              <a:rPr lang="en-US">
                <a:latin typeface="Calibri"/>
                <a:ea typeface="Calibri"/>
                <a:cs typeface="Calibri"/>
              </a:rPr>
              <a:t>- und </a:t>
            </a:r>
            <a:r>
              <a:rPr lang="en-US">
                <a:latin typeface="Calibri"/>
                <a:ea typeface="Calibri"/>
                <a:cs typeface="Calibri"/>
              </a:rPr>
              <a:t>Einnahmenplan</a:t>
            </a:r>
            <a:endParaRPr/>
          </a:p>
          <a:p>
            <a:pPr marL="321354" lvl="2" indent="-107118">
              <a:lnSpc>
                <a:spcPct val="120085"/>
              </a:lnSpc>
              <a:buSzPts val="1404"/>
              <a:buFont typeface="Arial"/>
              <a:buChar char="⚬"/>
              <a:defRPr/>
            </a:pPr>
            <a:r>
              <a:rPr lang="de-AT">
                <a:latin typeface="Calibri"/>
                <a:ea typeface="Calibri"/>
                <a:cs typeface="Calibri"/>
              </a:rPr>
              <a:t>alle für das Projekt anfallenden Ausgaben müssen im Ausgaben- und Einnahmenplan ausgewiesen werden </a:t>
            </a:r>
            <a:r>
              <a:rPr lang="en-US" sz="1400" b="0" i="0" u="none" strike="noStrike" cap="none">
                <a:solidFill>
                  <a:srgbClr val="000000"/>
                </a:solidFill>
                <a:latin typeface="Calibri"/>
                <a:ea typeface="Calibri"/>
                <a:cs typeface="Calibri"/>
              </a:rPr>
              <a:t>(</a:t>
            </a:r>
            <a:r>
              <a:rPr lang="en-US" sz="1400" b="0" i="0" u="none" strike="noStrike" cap="none">
                <a:solidFill>
                  <a:srgbClr val="000000"/>
                </a:solidFill>
                <a:latin typeface="Calibri"/>
                <a:ea typeface="Calibri"/>
                <a:cs typeface="Calibri"/>
              </a:rPr>
              <a:t>Bundesreisekostengesetz</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BAköV-Gebührenordnung</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Besserstellungsverbot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Angebotseinholung</a:t>
            </a:r>
            <a:r>
              <a:rPr lang="en-US" sz="1400" b="0" i="0" u="none" strike="noStrike" cap="none">
                <a:solidFill>
                  <a:srgbClr val="000000"/>
                </a:solidFill>
                <a:latin typeface="Calibri"/>
                <a:ea typeface="Calibri"/>
                <a:cs typeface="Calibri"/>
              </a:rPr>
              <a:t>...</a:t>
            </a:r>
            <a:r>
              <a:rPr lang="de-AT" u="sng">
                <a:latin typeface="Calibri"/>
                <a:ea typeface="Calibri"/>
                <a:cs typeface="Calibri"/>
              </a:rPr>
              <a:t> ...das muss bundesweit übernommen werden!</a:t>
            </a:r>
            <a:r>
              <a:rPr lang="en-US" sz="1400" b="0" i="0" u="none" strike="noStrike" cap="none">
                <a:solidFill>
                  <a:srgbClr val="000000"/>
                </a:solidFill>
                <a:latin typeface="Calibri"/>
                <a:ea typeface="Calibri"/>
                <a:cs typeface="Calibri"/>
              </a:rPr>
              <a:t>)</a:t>
            </a:r>
            <a:endParaRPr/>
          </a:p>
        </p:txBody>
      </p:sp>
      <p:sp>
        <p:nvSpPr>
          <p:cNvPr id="239" name="Google Shape;239;p14" hidden="0"/>
          <p:cNvSpPr txBox="1"/>
          <p:nvPr isPhoto="0" userDrawn="0"/>
        </p:nvSpPr>
        <p:spPr bwMode="auto">
          <a:xfrm>
            <a:off x="2652815" y="413573"/>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(11) </a:t>
            </a:r>
            <a:endParaRPr/>
          </a:p>
        </p:txBody>
      </p:sp>
      <p:sp>
        <p:nvSpPr>
          <p:cNvPr id="240" name="Google Shape;240;p14" hidden="0"/>
          <p:cNvSpPr txBox="1"/>
          <p:nvPr isPhoto="0" userDrawn="0"/>
        </p:nvSpPr>
        <p:spPr bwMode="auto">
          <a:xfrm>
            <a:off x="1605309" y="1706640"/>
            <a:ext cx="4736757" cy="4222694"/>
          </a:xfrm>
          <a:prstGeom prst="rect">
            <a:avLst/>
          </a:prstGeom>
          <a:noFill/>
          <a:ln>
            <a:noFill/>
          </a:ln>
        </p:spPr>
        <p:txBody>
          <a:bodyPr spcFirstLastPara="1" wrap="square" lIns="0" tIns="0" rIns="0" bIns="0" anchor="t" anchorCtr="0">
            <a:spAutoFit/>
          </a:bodyPr>
          <a:lstStyle/>
          <a:p>
            <a:pPr lvl="0" algn="ctr">
              <a:lnSpc>
                <a:spcPct val="140042"/>
              </a:lnSpc>
              <a:defRPr/>
            </a:pPr>
            <a:r>
              <a:rPr lang="en-US">
                <a:latin typeface="Calibri"/>
                <a:ea typeface="Calibri"/>
                <a:cs typeface="Calibri"/>
              </a:rPr>
              <a:t>Aktivitäten</a:t>
            </a:r>
            <a:r>
              <a:rPr lang="en-US">
                <a:latin typeface="Calibri"/>
                <a:ea typeface="Calibri"/>
                <a:cs typeface="Calibri"/>
              </a:rPr>
              <a:t>/</a:t>
            </a:r>
            <a:r>
              <a:rPr lang="en-US">
                <a:latin typeface="Calibri"/>
                <a:ea typeface="Calibri"/>
                <a:cs typeface="Calibri"/>
              </a:rPr>
              <a:t>Erfolge</a:t>
            </a:r>
            <a:endParaRPr/>
          </a:p>
          <a:p>
            <a:pPr lvl="0">
              <a:lnSpc>
                <a:spcPct val="140042"/>
              </a:lnSpc>
              <a:defRPr/>
            </a:pPr>
            <a:r>
              <a:rPr lang="de-AT">
                <a:latin typeface="Calibri"/>
                <a:ea typeface="Calibri"/>
                <a:cs typeface="Calibri"/>
              </a:rPr>
              <a:t>Alle Aktivitäten, die durchgeführt werden müssen, um die Projektwirkung zu erreichen, d. h. die:</a:t>
            </a:r>
            <a:endParaRPr/>
          </a:p>
          <a:p>
            <a:pPr marL="321470" lvl="2" indent="-107156">
              <a:lnSpc>
                <a:spcPct val="140042"/>
              </a:lnSpc>
              <a:buSzPts val="1406"/>
              <a:buFont typeface="Arial"/>
              <a:buChar char="⚬"/>
              <a:defRPr/>
            </a:pPr>
            <a:r>
              <a:rPr lang="de-AT">
                <a:latin typeface="Calibri"/>
                <a:cs typeface="Calibri"/>
              </a:rPr>
              <a:t>organisatorische, inhaltliche und methodische Konzeption und Gestaltung (z.B.: Programmablauf, Referent*innen, Themenschwerpunkte, Fragestellungen, Diskussionspunkte, methodischer Ansatz, pädagogisches Konzept, Hintergründe, Besonderheiten, usw.). </a:t>
            </a:r>
            <a:endParaRPr/>
          </a:p>
          <a:p>
            <a:pPr marL="321470" lvl="2" indent="-107156">
              <a:lnSpc>
                <a:spcPct val="140042"/>
              </a:lnSpc>
              <a:buSzPts val="1406"/>
              <a:buFont typeface="Arial"/>
              <a:buChar char="⚬"/>
              <a:defRPr/>
            </a:pPr>
            <a:r>
              <a:rPr lang="de-AT">
                <a:latin typeface="Calibri"/>
                <a:cs typeface="Calibri"/>
              </a:rPr>
              <a:t>Kooperations- und Vernetzungspartner (wer ist an der Durchführung der Projektaktivitäten beteiligt und in welcher Form soll dies geschehen?)</a:t>
            </a:r>
            <a:endParaRPr/>
          </a:p>
          <a:p>
            <a:pPr marL="321470" lvl="2" indent="-107156">
              <a:lnSpc>
                <a:spcPct val="140042"/>
              </a:lnSpc>
              <a:buSzPts val="1406"/>
              <a:buFont typeface="Arial"/>
              <a:buChar char="⚬"/>
              <a:defRPr/>
            </a:pPr>
            <a:r>
              <a:rPr lang="de-AT">
                <a:latin typeface="Calibri"/>
                <a:cs typeface="Calibri"/>
              </a:rPr>
              <a:t>Falls zu bestimmten Aspekten noch keine Aussage getroffen werden kann, spezifizieren und erläutern Sie die weitere Planung/Entscheidungsfindung.</a:t>
            </a:r>
            <a:endParaRPr>
              <a:latin typeface="Calibri"/>
              <a:cs typeface="Calibri"/>
            </a:endParaRPr>
          </a:p>
        </p:txBody>
      </p:sp>
      <p:sp>
        <p:nvSpPr>
          <p:cNvPr id="241" name="Google Shape;241;p14" hidden="0"/>
          <p:cNvSpPr txBox="1"/>
          <p:nvPr isPhoto="0" userDrawn="0"/>
        </p:nvSpPr>
        <p:spPr bwMode="auto">
          <a:xfrm>
            <a:off x="1437503" y="6348344"/>
            <a:ext cx="3640634" cy="409343"/>
          </a:xfrm>
          <a:prstGeom prst="rect">
            <a:avLst/>
          </a:prstGeom>
          <a:noFill/>
          <a:ln>
            <a:noFill/>
          </a:ln>
        </p:spPr>
        <p:txBody>
          <a:bodyPr spcFirstLastPara="1" wrap="square" lIns="0" tIns="0" rIns="0" bIns="0" anchor="t" anchorCtr="0">
            <a:spAutoFit/>
          </a:bodyPr>
          <a:lstStyle/>
          <a:p>
            <a:pPr marL="0" marR="0" lvl="0" indent="0" algn="l">
              <a:lnSpc>
                <a:spcPct val="139978"/>
              </a:lnSpc>
              <a:spcBef>
                <a:spcPts val="0"/>
              </a:spcBef>
              <a:spcAft>
                <a:spcPts val="0"/>
              </a:spcAft>
              <a:buNone/>
              <a:defRPr/>
            </a:pPr>
            <a:r>
              <a:rPr lang="en-US" sz="950">
                <a:solidFill>
                  <a:srgbClr val="000000"/>
                </a:solidFill>
                <a:latin typeface="Arial"/>
                <a:ea typeface="Arial"/>
                <a:cs typeface="Arial"/>
              </a:rPr>
              <a:t>Quelle</a:t>
            </a:r>
            <a:r>
              <a:rPr lang="en-US" sz="950">
                <a:solidFill>
                  <a:srgbClr val="000000"/>
                </a:solidFill>
                <a:latin typeface="Arial"/>
                <a:ea typeface="Arial"/>
                <a:cs typeface="Arial"/>
              </a:rPr>
              <a:t>: https://www.nord-sued-bruecken.de/foerderung/foerderprogramme/in-sdg.html</a:t>
            </a:r>
            <a:endParaRPr/>
          </a:p>
        </p:txBody>
      </p:sp>
      <p:cxnSp>
        <p:nvCxnSpPr>
          <p:cNvPr id="242" name="Google Shape;242;p1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43" name="Google Shape;243;p14"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48" name="Google Shape;248;p15" hidden="0"/>
          <p:cNvPicPr/>
          <p:nvPr isPhoto="0" userDrawn="0"/>
        </p:nvPicPr>
        <p:blipFill>
          <a:blip r:embed="rId2">
            <a:alphaModFix/>
          </a:blip>
          <a:srcRect l="0" t="0" r="361" b="218"/>
          <a:stretch/>
        </p:blipFill>
        <p:spPr bwMode="auto">
          <a:xfrm>
            <a:off x="1124362" y="1688288"/>
            <a:ext cx="2767101" cy="3912019"/>
          </a:xfrm>
          <a:prstGeom prst="rect">
            <a:avLst/>
          </a:prstGeom>
          <a:noFill/>
          <a:ln>
            <a:noFill/>
          </a:ln>
        </p:spPr>
      </p:pic>
      <p:sp>
        <p:nvSpPr>
          <p:cNvPr id="249" name="Google Shape;249;p15" hidden="0"/>
          <p:cNvSpPr txBox="1"/>
          <p:nvPr isPhoto="0" userDrawn="0"/>
        </p:nvSpPr>
        <p:spPr bwMode="auto">
          <a:xfrm>
            <a:off x="729049" y="680358"/>
            <a:ext cx="7325009" cy="930768"/>
          </a:xfrm>
          <a:prstGeom prst="rect">
            <a:avLst/>
          </a:prstGeom>
          <a:noFill/>
          <a:ln>
            <a:noFill/>
          </a:ln>
        </p:spPr>
        <p:txBody>
          <a:bodyPr spcFirstLastPara="1" wrap="square" lIns="0" tIns="0" rIns="0" bIns="0" anchor="t" anchorCtr="0">
            <a:spAutoFit/>
          </a:bodyPr>
          <a:lstStyle/>
          <a:p>
            <a:pPr lvl="0">
              <a:lnSpc>
                <a:spcPct val="107998"/>
              </a:lnSpc>
              <a:defRPr/>
            </a:pPr>
            <a:r>
              <a:rPr lang="de-AT" sz="2800">
                <a:solidFill>
                  <a:srgbClr val="0C45A6"/>
                </a:solidFill>
                <a:latin typeface="Calibri"/>
                <a:ea typeface="Calibri"/>
                <a:cs typeface="Calibri"/>
              </a:rPr>
              <a:t>Methode zur Problemanalyse: </a:t>
            </a:r>
            <a:br>
              <a:rPr lang="de-AT" sz="2800">
                <a:solidFill>
                  <a:srgbClr val="0C45A6"/>
                </a:solidFill>
                <a:latin typeface="Calibri"/>
                <a:ea typeface="Calibri"/>
                <a:cs typeface="Calibri"/>
              </a:rPr>
            </a:br>
            <a:r>
              <a:rPr lang="de-AT" sz="2800">
                <a:solidFill>
                  <a:srgbClr val="0C45A6"/>
                </a:solidFill>
                <a:latin typeface="Calibri"/>
                <a:ea typeface="Calibri"/>
                <a:cs typeface="Calibri"/>
              </a:rPr>
              <a:t>Der Baum der Probleme</a:t>
            </a:r>
            <a:endParaRPr/>
          </a:p>
        </p:txBody>
      </p:sp>
      <p:sp>
        <p:nvSpPr>
          <p:cNvPr id="250" name="Google Shape;250;p15" hidden="0"/>
          <p:cNvSpPr txBox="1"/>
          <p:nvPr isPhoto="0" userDrawn="0"/>
        </p:nvSpPr>
        <p:spPr bwMode="auto">
          <a:xfrm>
            <a:off x="565360" y="5915041"/>
            <a:ext cx="25641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chemeClr val="dk1"/>
                </a:solidFill>
                <a:latin typeface="Calibri"/>
                <a:ea typeface="Calibri"/>
                <a:cs typeface="Calibri"/>
              </a:rPr>
              <a:t>Quelle</a:t>
            </a:r>
            <a:r>
              <a:rPr lang="en-US" sz="1150">
                <a:solidFill>
                  <a:schemeClr val="dk1"/>
                </a:solidFill>
                <a:latin typeface="Calibri"/>
                <a:ea typeface="Calibri"/>
                <a:cs typeface="Calibri"/>
              </a:rPr>
              <a:t>: https://www.wirkung-lernen.de/wirkung-planen/bedarfsanalyse/problembaum/</a:t>
            </a:r>
            <a:endParaRPr sz="1600">
              <a:solidFill>
                <a:schemeClr val="dk1"/>
              </a:solidFill>
            </a:endParaRPr>
          </a:p>
        </p:txBody>
      </p:sp>
      <p:sp>
        <p:nvSpPr>
          <p:cNvPr id="251" name="Google Shape;251;p15" hidden="0"/>
          <p:cNvSpPr txBox="1"/>
          <p:nvPr isPhoto="0" userDrawn="0"/>
        </p:nvSpPr>
        <p:spPr bwMode="auto">
          <a:xfrm>
            <a:off x="4698325" y="1394620"/>
            <a:ext cx="5790163" cy="743280"/>
          </a:xfrm>
          <a:prstGeom prst="rect">
            <a:avLst/>
          </a:prstGeom>
          <a:noFill/>
          <a:ln>
            <a:noFill/>
          </a:ln>
        </p:spPr>
        <p:txBody>
          <a:bodyPr spcFirstLastPara="1" wrap="square" lIns="0" tIns="0" rIns="0" bIns="0" anchor="t" anchorCtr="0">
            <a:spAutoFit/>
          </a:bodyPr>
          <a:lstStyle/>
          <a:p>
            <a:pPr lvl="0">
              <a:lnSpc>
                <a:spcPct val="139911"/>
              </a:lnSpc>
              <a:defRPr/>
            </a:pPr>
            <a:r>
              <a:rPr lang="de-AT" sz="1150">
                <a:solidFill>
                  <a:srgbClr val="040606"/>
                </a:solidFill>
                <a:latin typeface="Calibri"/>
                <a:ea typeface="Calibri"/>
                <a:cs typeface="Calibri"/>
              </a:rPr>
              <a:t>Ein nützliches Werkzeug für die Analyse eines Problems mit all seinen Ursachen, Auswirkungen und Faktoren, die im Problembaum visualisiert werden. Der Problembaum ergibt sich aus den Daten, die Sie während der Bedarfs- und Kontextanalyse gesammelt haben.</a:t>
            </a:r>
            <a:endParaRPr/>
          </a:p>
        </p:txBody>
      </p:sp>
      <p:sp>
        <p:nvSpPr>
          <p:cNvPr id="252" name="Google Shape;252;p15" hidden="0"/>
          <p:cNvSpPr txBox="1"/>
          <p:nvPr isPhoto="0" userDrawn="0"/>
        </p:nvSpPr>
        <p:spPr bwMode="auto">
          <a:xfrm>
            <a:off x="4698325" y="2267991"/>
            <a:ext cx="1325667" cy="247760"/>
          </a:xfrm>
          <a:prstGeom prst="rect">
            <a:avLst/>
          </a:prstGeom>
          <a:noFill/>
          <a:ln>
            <a:noFill/>
          </a:ln>
        </p:spPr>
        <p:txBody>
          <a:bodyPr spcFirstLastPara="1" wrap="square" lIns="0" tIns="0" rIns="0" bIns="0" anchor="t" anchorCtr="0">
            <a:spAutoFit/>
          </a:bodyPr>
          <a:lstStyle/>
          <a:p>
            <a:pPr lvl="0">
              <a:lnSpc>
                <a:spcPct val="139911"/>
              </a:lnSpc>
              <a:defRPr/>
            </a:pPr>
            <a:r>
              <a:rPr lang="en-US" sz="1150">
                <a:latin typeface="Calibri"/>
                <a:ea typeface="Calibri"/>
                <a:cs typeface="Calibri"/>
              </a:rPr>
              <a:t>Zweige</a:t>
            </a:r>
            <a:r>
              <a:rPr lang="en-US" sz="1150">
                <a:latin typeface="Calibri"/>
                <a:ea typeface="Calibri"/>
                <a:cs typeface="Calibri"/>
              </a:rPr>
              <a:t> = </a:t>
            </a:r>
            <a:r>
              <a:rPr lang="en-US" sz="1150">
                <a:latin typeface="Calibri"/>
                <a:ea typeface="Calibri"/>
                <a:cs typeface="Calibri"/>
              </a:rPr>
              <a:t>Wirkungen</a:t>
            </a:r>
            <a:endParaRPr/>
          </a:p>
        </p:txBody>
      </p:sp>
      <p:sp>
        <p:nvSpPr>
          <p:cNvPr id="253" name="Google Shape;253;p15" hidden="0"/>
          <p:cNvSpPr txBox="1"/>
          <p:nvPr isPhoto="0" userDrawn="0"/>
        </p:nvSpPr>
        <p:spPr bwMode="auto">
          <a:xfrm>
            <a:off x="4698326" y="2810915"/>
            <a:ext cx="989409" cy="495520"/>
          </a:xfrm>
          <a:prstGeom prst="rect">
            <a:avLst/>
          </a:prstGeom>
          <a:noFill/>
          <a:ln>
            <a:noFill/>
          </a:ln>
        </p:spPr>
        <p:txBody>
          <a:bodyPr spcFirstLastPara="1" wrap="square" lIns="0" tIns="0" rIns="0" bIns="0" anchor="t" anchorCtr="0">
            <a:spAutoFit/>
          </a:bodyPr>
          <a:lstStyle/>
          <a:p>
            <a:pPr lvl="0">
              <a:lnSpc>
                <a:spcPct val="139911"/>
              </a:lnSpc>
              <a:defRPr/>
            </a:pPr>
            <a:r>
              <a:rPr lang="en-US" sz="1150">
                <a:latin typeface="Calibri"/>
                <a:ea typeface="Calibri"/>
                <a:cs typeface="Calibri"/>
              </a:rPr>
              <a:t>Wurzeln</a:t>
            </a:r>
            <a:r>
              <a:rPr lang="en-US" sz="1150">
                <a:latin typeface="Calibri"/>
                <a:ea typeface="Calibri"/>
                <a:cs typeface="Calibri"/>
              </a:rPr>
              <a:t> = </a:t>
            </a:r>
            <a:r>
              <a:rPr lang="en-US" sz="1150">
                <a:latin typeface="Calibri"/>
                <a:ea typeface="Calibri"/>
                <a:cs typeface="Calibri"/>
              </a:rPr>
              <a:t>Probleme</a:t>
            </a:r>
            <a:endParaRPr/>
          </a:p>
        </p:txBody>
      </p:sp>
      <p:pic>
        <p:nvPicPr>
          <p:cNvPr id="254" name="Google Shape;254;p15" hidden="0"/>
          <p:cNvPicPr/>
          <p:nvPr isPhoto="0" userDrawn="0"/>
        </p:nvPicPr>
        <p:blipFill>
          <a:blip r:embed="rId3">
            <a:alphaModFix/>
          </a:blip>
          <a:srcRect l="0" t="0" r="4912" b="4852"/>
          <a:stretch/>
        </p:blipFill>
        <p:spPr bwMode="auto">
          <a:xfrm>
            <a:off x="6276169" y="2238964"/>
            <a:ext cx="485497" cy="297367"/>
          </a:xfrm>
          <a:prstGeom prst="rect">
            <a:avLst/>
          </a:prstGeom>
          <a:noFill/>
          <a:ln>
            <a:noFill/>
          </a:ln>
        </p:spPr>
      </p:pic>
      <p:pic>
        <p:nvPicPr>
          <p:cNvPr id="255" name="Google Shape;255;p15" hidden="0"/>
          <p:cNvPicPr/>
          <p:nvPr isPhoto="0" userDrawn="0"/>
        </p:nvPicPr>
        <p:blipFill>
          <a:blip r:embed="rId4">
            <a:alphaModFix/>
          </a:blip>
          <a:srcRect l="0" t="0" r="1944" b="1944"/>
          <a:stretch/>
        </p:blipFill>
        <p:spPr bwMode="auto">
          <a:xfrm>
            <a:off x="6323873" y="2753585"/>
            <a:ext cx="437793" cy="437793"/>
          </a:xfrm>
          <a:prstGeom prst="rect">
            <a:avLst/>
          </a:prstGeom>
          <a:noFill/>
          <a:ln>
            <a:noFill/>
          </a:ln>
        </p:spPr>
      </p:pic>
      <p:pic>
        <p:nvPicPr>
          <p:cNvPr id="256" name="Google Shape;256;p15" hidden="0"/>
          <p:cNvPicPr/>
          <p:nvPr isPhoto="0" userDrawn="0"/>
        </p:nvPicPr>
        <p:blipFill>
          <a:blip r:embed="rId5">
            <a:alphaModFix/>
          </a:blip>
          <a:srcRect l="0" t="0" r="1632" b="1626"/>
          <a:stretch/>
        </p:blipFill>
        <p:spPr bwMode="auto">
          <a:xfrm>
            <a:off x="6322941" y="3429000"/>
            <a:ext cx="535811" cy="430608"/>
          </a:xfrm>
          <a:prstGeom prst="rect">
            <a:avLst/>
          </a:prstGeom>
          <a:noFill/>
          <a:ln>
            <a:noFill/>
          </a:ln>
        </p:spPr>
      </p:pic>
      <p:pic>
        <p:nvPicPr>
          <p:cNvPr id="257" name="Google Shape;257;p15" hidden="0"/>
          <p:cNvPicPr/>
          <p:nvPr isPhoto="0" userDrawn="0"/>
        </p:nvPicPr>
        <p:blipFill>
          <a:blip r:embed="rId6">
            <a:alphaModFix/>
          </a:blip>
          <a:srcRect l="0" t="0" r="4206" b="4206"/>
          <a:stretch/>
        </p:blipFill>
        <p:spPr bwMode="auto">
          <a:xfrm>
            <a:off x="6354585" y="4054885"/>
            <a:ext cx="376369" cy="537670"/>
          </a:xfrm>
          <a:prstGeom prst="rect">
            <a:avLst/>
          </a:prstGeom>
          <a:noFill/>
          <a:ln>
            <a:noFill/>
          </a:ln>
        </p:spPr>
      </p:pic>
      <p:sp>
        <p:nvSpPr>
          <p:cNvPr id="258" name="Google Shape;258;p15" hidden="0"/>
          <p:cNvSpPr txBox="1"/>
          <p:nvPr isPhoto="0" userDrawn="0"/>
        </p:nvSpPr>
        <p:spPr bwMode="auto">
          <a:xfrm>
            <a:off x="6858752" y="2311732"/>
            <a:ext cx="2232240" cy="149593"/>
          </a:xfrm>
          <a:prstGeom prst="rect">
            <a:avLst/>
          </a:prstGeom>
          <a:noFill/>
          <a:ln>
            <a:noFill/>
          </a:ln>
        </p:spPr>
        <p:txBody>
          <a:bodyPr spcFirstLastPara="1" wrap="square" lIns="0" tIns="0" rIns="0" bIns="0" anchor="t" anchorCtr="0">
            <a:spAutoFit/>
          </a:bodyPr>
          <a:lstStyle/>
          <a:p>
            <a:pPr lvl="0" algn="ctr">
              <a:lnSpc>
                <a:spcPct val="81166"/>
              </a:lnSpc>
              <a:defRPr/>
            </a:pPr>
            <a:r>
              <a:rPr lang="en-US" sz="1200">
                <a:latin typeface="Calibri"/>
                <a:ea typeface="Calibri"/>
                <a:cs typeface="Calibri"/>
              </a:rPr>
              <a:t>3-30 </a:t>
            </a:r>
            <a:r>
              <a:rPr lang="en-US" sz="1200">
                <a:latin typeface="Calibri"/>
                <a:ea typeface="Calibri"/>
                <a:cs typeface="Calibri"/>
              </a:rPr>
              <a:t>Personen</a:t>
            </a:r>
            <a:r>
              <a:rPr lang="en-US" sz="1200">
                <a:latin typeface="Calibri"/>
                <a:ea typeface="Calibri"/>
                <a:cs typeface="Calibri"/>
              </a:rPr>
              <a:t> (</a:t>
            </a:r>
            <a:r>
              <a:rPr lang="en-US" sz="1200">
                <a:latin typeface="Calibri"/>
                <a:ea typeface="Calibri"/>
                <a:cs typeface="Calibri"/>
              </a:rPr>
              <a:t>Gruppenarbeit</a:t>
            </a:r>
            <a:r>
              <a:rPr lang="en-US" sz="1200">
                <a:latin typeface="Calibri"/>
                <a:ea typeface="Calibri"/>
                <a:cs typeface="Calibri"/>
              </a:rPr>
              <a:t>)</a:t>
            </a:r>
            <a:endParaRPr/>
          </a:p>
        </p:txBody>
      </p:sp>
      <p:sp>
        <p:nvSpPr>
          <p:cNvPr id="259" name="Google Shape;259;p15" hidden="0"/>
          <p:cNvSpPr txBox="1"/>
          <p:nvPr isPhoto="0" userDrawn="0"/>
        </p:nvSpPr>
        <p:spPr bwMode="auto">
          <a:xfrm>
            <a:off x="6858753" y="2829722"/>
            <a:ext cx="3258143" cy="448777"/>
          </a:xfrm>
          <a:prstGeom prst="rect">
            <a:avLst/>
          </a:prstGeom>
          <a:noFill/>
          <a:ln>
            <a:noFill/>
          </a:ln>
        </p:spPr>
        <p:txBody>
          <a:bodyPr spcFirstLastPara="1" wrap="square" lIns="0" tIns="0" rIns="0" bIns="0" anchor="t" anchorCtr="0">
            <a:spAutoFit/>
          </a:bodyPr>
          <a:lstStyle/>
          <a:p>
            <a:pPr lvl="0">
              <a:lnSpc>
                <a:spcPct val="81166"/>
              </a:lnSpc>
              <a:defRPr/>
            </a:pPr>
            <a:r>
              <a:rPr lang="de-AT" sz="1200">
                <a:latin typeface="Calibri"/>
                <a:ea typeface="Calibri"/>
                <a:cs typeface="Calibri"/>
              </a:rPr>
              <a:t>20-4 pro Arbeitsgruppe Auswertung ca. 10 Minuten Gruppenarbeit ca. 15-20 Minuten </a:t>
            </a:r>
            <a:br>
              <a:rPr lang="de-AT" sz="1200">
                <a:latin typeface="Calibri"/>
                <a:ea typeface="Calibri"/>
                <a:cs typeface="Calibri"/>
              </a:rPr>
            </a:br>
            <a:r>
              <a:rPr lang="de-AT" sz="1200">
                <a:latin typeface="Calibri"/>
                <a:ea typeface="Calibri"/>
                <a:cs typeface="Calibri"/>
              </a:rPr>
              <a:t>Präsentation ca. 5 Minuten</a:t>
            </a:r>
            <a:endParaRPr/>
          </a:p>
        </p:txBody>
      </p:sp>
      <p:sp>
        <p:nvSpPr>
          <p:cNvPr id="260" name="Google Shape;260;p15" hidden="0"/>
          <p:cNvSpPr txBox="1"/>
          <p:nvPr isPhoto="0" userDrawn="0"/>
        </p:nvSpPr>
        <p:spPr bwMode="auto">
          <a:xfrm>
            <a:off x="6858752" y="4197602"/>
            <a:ext cx="3443384" cy="448777"/>
          </a:xfrm>
          <a:prstGeom prst="rect">
            <a:avLst/>
          </a:prstGeom>
          <a:noFill/>
          <a:ln>
            <a:noFill/>
          </a:ln>
        </p:spPr>
        <p:txBody>
          <a:bodyPr spcFirstLastPara="1" wrap="square" lIns="0" tIns="0" rIns="0" bIns="0" anchor="t" anchorCtr="0">
            <a:spAutoFit/>
          </a:bodyPr>
          <a:lstStyle/>
          <a:p>
            <a:pPr lvl="0">
              <a:lnSpc>
                <a:spcPct val="81166"/>
              </a:lnSpc>
              <a:defRPr/>
            </a:pPr>
            <a:r>
              <a:rPr lang="de-AT" sz="1200">
                <a:latin typeface="Calibri"/>
                <a:ea typeface="Calibri"/>
                <a:cs typeface="Calibri"/>
              </a:rPr>
              <a:t>Flipchart-Papier oder anderes großes Papier (A2) für die Gruppenarbeit, breite Stifte, Klebeband/Stifte oder Pinnwand mit Stiften.</a:t>
            </a:r>
            <a:endParaRPr/>
          </a:p>
        </p:txBody>
      </p:sp>
      <p:sp>
        <p:nvSpPr>
          <p:cNvPr id="261" name="Google Shape;261;p15" hidden="0"/>
          <p:cNvSpPr txBox="1"/>
          <p:nvPr isPhoto="0" userDrawn="0"/>
        </p:nvSpPr>
        <p:spPr bwMode="auto">
          <a:xfrm>
            <a:off x="4698326" y="4780079"/>
            <a:ext cx="2032629" cy="191143"/>
          </a:xfrm>
          <a:prstGeom prst="rect">
            <a:avLst/>
          </a:prstGeom>
          <a:noFill/>
          <a:ln>
            <a:noFill/>
          </a:ln>
        </p:spPr>
        <p:txBody>
          <a:bodyPr spcFirstLastPara="1" wrap="square" lIns="0" tIns="0" rIns="0" bIns="0" anchor="t" anchorCtr="0">
            <a:spAutoFit/>
          </a:bodyPr>
          <a:lstStyle/>
          <a:p>
            <a:pPr lvl="0">
              <a:lnSpc>
                <a:spcPct val="107971"/>
              </a:lnSpc>
              <a:defRPr/>
            </a:pPr>
            <a:r>
              <a:rPr lang="en-US" sz="1150">
                <a:latin typeface="Calibri"/>
                <a:ea typeface="Calibri"/>
                <a:cs typeface="Calibri"/>
              </a:rPr>
              <a:t>Beschreibung</a:t>
            </a:r>
            <a:r>
              <a:rPr lang="en-US" sz="1150">
                <a:latin typeface="Calibri"/>
                <a:ea typeface="Calibri"/>
                <a:cs typeface="Calibri"/>
              </a:rPr>
              <a:t> der </a:t>
            </a:r>
            <a:r>
              <a:rPr lang="en-US" sz="1150">
                <a:latin typeface="Calibri"/>
                <a:ea typeface="Calibri"/>
                <a:cs typeface="Calibri"/>
              </a:rPr>
              <a:t>Methode</a:t>
            </a:r>
            <a:r>
              <a:rPr lang="en-US" sz="1150">
                <a:latin typeface="Calibri"/>
                <a:ea typeface="Calibri"/>
                <a:cs typeface="Calibri"/>
              </a:rPr>
              <a:t>:</a:t>
            </a:r>
            <a:endParaRPr/>
          </a:p>
        </p:txBody>
      </p:sp>
      <p:sp>
        <p:nvSpPr>
          <p:cNvPr id="262" name="Google Shape;262;p15" hidden="0"/>
          <p:cNvSpPr txBox="1"/>
          <p:nvPr isPhoto="0" userDrawn="0"/>
        </p:nvSpPr>
        <p:spPr bwMode="auto">
          <a:xfrm>
            <a:off x="6858753" y="3526479"/>
            <a:ext cx="3258143" cy="299184"/>
          </a:xfrm>
          <a:prstGeom prst="rect">
            <a:avLst/>
          </a:prstGeom>
          <a:noFill/>
          <a:ln>
            <a:noFill/>
          </a:ln>
        </p:spPr>
        <p:txBody>
          <a:bodyPr spcFirstLastPara="1" wrap="square" lIns="0" tIns="0" rIns="0" bIns="0" anchor="t" anchorCtr="0">
            <a:spAutoFit/>
          </a:bodyPr>
          <a:lstStyle/>
          <a:p>
            <a:pPr lvl="0">
              <a:lnSpc>
                <a:spcPct val="81166"/>
              </a:lnSpc>
              <a:defRPr/>
            </a:pPr>
            <a:r>
              <a:rPr lang="de-AT" sz="1200" b="1">
                <a:latin typeface="Montserrat"/>
                <a:ea typeface="Montserrat"/>
                <a:cs typeface="Montserrat"/>
              </a:rPr>
              <a:t>Einführung eines Werkzeugs für die Problem- und Zielanalyse</a:t>
            </a:r>
            <a:endParaRPr/>
          </a:p>
        </p:txBody>
      </p:sp>
      <p:sp>
        <p:nvSpPr>
          <p:cNvPr id="263" name="Google Shape;263;p15" hidden="0"/>
          <p:cNvSpPr txBox="1"/>
          <p:nvPr isPhoto="0" userDrawn="0"/>
        </p:nvSpPr>
        <p:spPr bwMode="auto">
          <a:xfrm>
            <a:off x="4698325" y="4983607"/>
            <a:ext cx="5214099" cy="1451551"/>
          </a:xfrm>
          <a:prstGeom prst="rect">
            <a:avLst/>
          </a:prstGeom>
          <a:noFill/>
          <a:ln>
            <a:noFill/>
          </a:ln>
        </p:spPr>
        <p:txBody>
          <a:bodyPr spcFirstLastPara="1" wrap="square" lIns="0" tIns="0" rIns="0" bIns="0" anchor="t" anchorCtr="0">
            <a:spAutoFit/>
          </a:bodyPr>
          <a:lstStyle/>
          <a:p>
            <a:pPr lvl="0">
              <a:lnSpc>
                <a:spcPct val="131166"/>
              </a:lnSpc>
              <a:defRPr/>
            </a:pPr>
            <a:r>
              <a:rPr lang="de-AT" sz="1200">
                <a:latin typeface="Calibri"/>
                <a:ea typeface="Calibri"/>
                <a:cs typeface="Calibri"/>
              </a:rPr>
              <a:t>Stellen Sie die Frage:</a:t>
            </a:r>
            <a:endParaRPr/>
          </a:p>
          <a:p>
            <a:pPr lvl="0">
              <a:lnSpc>
                <a:spcPct val="131166"/>
              </a:lnSpc>
              <a:defRPr/>
            </a:pPr>
            <a:r>
              <a:rPr lang="de-AT" sz="1200">
                <a:latin typeface="Calibri"/>
                <a:ea typeface="Calibri"/>
                <a:cs typeface="Calibri"/>
              </a:rPr>
              <a:t>Vor welchem Problem stehen Sie bei Ihrem Projekt? Lassen Sie die Teilnehmer*innen in kleinen Gruppen (max. 5 Personen pro Gruppe) ein Problem auswählen und bitten Sie sie, es mit Hilfe der Problembaummethode zu analysieren. Nach der Erstellung eines Problembaums kann diese Methode zur Erstellung eines Zielbaums verwendet werden.</a:t>
            </a:r>
            <a:endParaRPr/>
          </a:p>
        </p:txBody>
      </p:sp>
      <p:cxnSp>
        <p:nvCxnSpPr>
          <p:cNvPr id="264" name="Google Shape;264;p1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65" name="Google Shape;265;p15" hidden="0"/>
          <p:cNvPicPr/>
          <p:nvPr isPhoto="0" userDrawn="0"/>
        </p:nvPicPr>
        <p:blipFill>
          <a:blip r:embed="rId7">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70" name="Google Shape;270;p16" hidden="0"/>
          <p:cNvSpPr txBox="1"/>
          <p:nvPr isPhoto="0" userDrawn="0"/>
        </p:nvSpPr>
        <p:spPr bwMode="auto">
          <a:xfrm>
            <a:off x="2350331" y="578644"/>
            <a:ext cx="6202252" cy="624786"/>
          </a:xfrm>
          <a:prstGeom prst="rect">
            <a:avLst/>
          </a:prstGeom>
          <a:noFill/>
          <a:ln>
            <a:noFill/>
          </a:ln>
        </p:spPr>
        <p:txBody>
          <a:bodyPr spcFirstLastPara="1" wrap="square" lIns="0" tIns="0" rIns="0" bIns="0" anchor="t" anchorCtr="0">
            <a:spAutoFit/>
          </a:bodyPr>
          <a:lstStyle/>
          <a:p>
            <a:pPr lvl="0" algn="ctr">
              <a:lnSpc>
                <a:spcPct val="140034"/>
              </a:lnSpc>
              <a:defRPr/>
            </a:pPr>
            <a:r>
              <a:rPr lang="en-US" sz="2900">
                <a:solidFill>
                  <a:srgbClr val="0C45A6"/>
                </a:solidFill>
                <a:latin typeface="Calibri"/>
                <a:ea typeface="Calibri"/>
                <a:cs typeface="Calibri"/>
              </a:rPr>
              <a:t>Methode</a:t>
            </a:r>
            <a:r>
              <a:rPr lang="en-US" sz="2900">
                <a:solidFill>
                  <a:srgbClr val="0C45A6"/>
                </a:solidFill>
                <a:latin typeface="Calibri"/>
                <a:ea typeface="Calibri"/>
                <a:cs typeface="Calibri"/>
              </a:rPr>
              <a:t>: </a:t>
            </a:r>
            <a:r>
              <a:rPr lang="en-US" sz="2900">
                <a:solidFill>
                  <a:srgbClr val="0C45A6"/>
                </a:solidFill>
                <a:latin typeface="Calibri"/>
                <a:ea typeface="Calibri"/>
                <a:cs typeface="Calibri"/>
              </a:rPr>
              <a:t>Bewertung</a:t>
            </a:r>
            <a:r>
              <a:rPr lang="en-US" sz="2900">
                <a:solidFill>
                  <a:srgbClr val="0C45A6"/>
                </a:solidFill>
                <a:latin typeface="Calibri"/>
                <a:ea typeface="Calibri"/>
                <a:cs typeface="Calibri"/>
              </a:rPr>
              <a:t> der </a:t>
            </a:r>
            <a:r>
              <a:rPr lang="en-US" sz="2900">
                <a:solidFill>
                  <a:srgbClr val="0C45A6"/>
                </a:solidFill>
                <a:latin typeface="Calibri"/>
                <a:ea typeface="Calibri"/>
                <a:cs typeface="Calibri"/>
              </a:rPr>
              <a:t>Indikatoren</a:t>
            </a:r>
            <a:endParaRPr/>
          </a:p>
        </p:txBody>
      </p:sp>
      <p:sp>
        <p:nvSpPr>
          <p:cNvPr id="271" name="Google Shape;271;p16" hidden="0"/>
          <p:cNvSpPr txBox="1"/>
          <p:nvPr isPhoto="0" userDrawn="0"/>
        </p:nvSpPr>
        <p:spPr bwMode="auto">
          <a:xfrm>
            <a:off x="875071" y="5686518"/>
            <a:ext cx="4458600" cy="507831"/>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Calibri"/>
                <a:ea typeface="Calibri"/>
                <a:cs typeface="Calibri"/>
              </a:rPr>
              <a:t>Quelle</a:t>
            </a:r>
            <a:r>
              <a:rPr lang="en-US" sz="1100">
                <a:solidFill>
                  <a:srgbClr val="000000"/>
                </a:solidFill>
                <a:latin typeface="Calibri"/>
                <a:ea typeface="Calibri"/>
                <a:cs typeface="Calibri"/>
              </a:rPr>
              <a:t>: https://www.nord-sued-bruecken.de/foerderung/foerderprogramme/in-sdg.html, Method: </a:t>
            </a:r>
            <a:r>
              <a:rPr lang="en-US" sz="1100">
                <a:solidFill>
                  <a:srgbClr val="000000"/>
                </a:solidFill>
                <a:latin typeface="Calibri"/>
                <a:ea typeface="Calibri"/>
                <a:cs typeface="Calibri"/>
              </a:rPr>
              <a:t>Verbandsakademie</a:t>
            </a:r>
            <a:r>
              <a:rPr lang="en-US" sz="1100">
                <a:solidFill>
                  <a:srgbClr val="000000"/>
                </a:solidFill>
                <a:latin typeface="Calibri"/>
                <a:ea typeface="Calibri"/>
                <a:cs typeface="Calibri"/>
              </a:rPr>
              <a:t> </a:t>
            </a:r>
            <a:r>
              <a:rPr lang="en-US" sz="1100">
                <a:solidFill>
                  <a:srgbClr val="000000"/>
                </a:solidFill>
                <a:latin typeface="Calibri"/>
                <a:ea typeface="Calibri"/>
                <a:cs typeface="Calibri"/>
              </a:rPr>
              <a:t>für</a:t>
            </a:r>
            <a:r>
              <a:rPr lang="en-US" sz="1100">
                <a:solidFill>
                  <a:srgbClr val="000000"/>
                </a:solidFill>
                <a:latin typeface="Calibri"/>
                <a:ea typeface="Calibri"/>
                <a:cs typeface="Calibri"/>
              </a:rPr>
              <a:t> </a:t>
            </a:r>
            <a:r>
              <a:rPr lang="en-US" sz="1100">
                <a:solidFill>
                  <a:srgbClr val="000000"/>
                </a:solidFill>
                <a:latin typeface="Calibri"/>
                <a:ea typeface="Calibri"/>
                <a:cs typeface="Calibri"/>
              </a:rPr>
              <a:t>Migrant:innenorganisationen</a:t>
            </a:r>
            <a:r>
              <a:rPr lang="en-US" sz="1100">
                <a:solidFill>
                  <a:srgbClr val="000000"/>
                </a:solidFill>
                <a:latin typeface="Calibri"/>
                <a:ea typeface="Calibri"/>
                <a:cs typeface="Calibri"/>
              </a:rPr>
              <a:t>  (VAMOs) IMAP GmbH</a:t>
            </a:r>
            <a:endParaRPr sz="1300"/>
          </a:p>
        </p:txBody>
      </p:sp>
      <p:sp>
        <p:nvSpPr>
          <p:cNvPr id="272" name="Google Shape;272;p16" hidden="0"/>
          <p:cNvSpPr txBox="1"/>
          <p:nvPr isPhoto="0" userDrawn="0"/>
        </p:nvSpPr>
        <p:spPr bwMode="auto">
          <a:xfrm>
            <a:off x="4745357" y="3357563"/>
            <a:ext cx="3942929" cy="2422715"/>
          </a:xfrm>
          <a:prstGeom prst="rect">
            <a:avLst/>
          </a:prstGeom>
          <a:noFill/>
          <a:ln>
            <a:noFill/>
          </a:ln>
        </p:spPr>
        <p:txBody>
          <a:bodyPr spcFirstLastPara="1" wrap="square" lIns="0" tIns="0" rIns="0" bIns="0" anchor="t" anchorCtr="0">
            <a:spAutoFit/>
          </a:bodyPr>
          <a:lstStyle/>
          <a:p>
            <a:pPr lvl="0">
              <a:lnSpc>
                <a:spcPct val="164083"/>
              </a:lnSpc>
              <a:defRPr/>
            </a:pPr>
            <a:r>
              <a:rPr lang="de-AT" sz="1200">
                <a:latin typeface="Calibri"/>
                <a:ea typeface="Calibri"/>
                <a:cs typeface="Calibri"/>
              </a:rPr>
              <a:t>Die Indikatoren müssen sein: SMART!</a:t>
            </a:r>
            <a:endParaRPr/>
          </a:p>
          <a:p>
            <a:pPr lvl="0">
              <a:lnSpc>
                <a:spcPct val="164083"/>
              </a:lnSpc>
              <a:defRPr/>
            </a:pPr>
            <a:r>
              <a:rPr lang="de-AT" sz="1200">
                <a:latin typeface="Calibri"/>
                <a:ea typeface="Calibri"/>
                <a:cs typeface="Calibri"/>
              </a:rPr>
              <a:t>Spezifisch: spezifisch in Bezug auf Qualität und Quantität;</a:t>
            </a:r>
            <a:endParaRPr/>
          </a:p>
          <a:p>
            <a:pPr lvl="0">
              <a:lnSpc>
                <a:spcPct val="164083"/>
              </a:lnSpc>
              <a:defRPr/>
            </a:pPr>
            <a:r>
              <a:rPr lang="de-AT" sz="1200">
                <a:latin typeface="Calibri"/>
                <a:ea typeface="Calibri"/>
                <a:cs typeface="Calibri"/>
              </a:rPr>
              <a:t>Messbar: mit angemessenem Aufwand messbar;</a:t>
            </a:r>
            <a:endParaRPr/>
          </a:p>
          <a:p>
            <a:pPr lvl="0">
              <a:lnSpc>
                <a:spcPct val="164083"/>
              </a:lnSpc>
              <a:defRPr/>
            </a:pPr>
            <a:r>
              <a:rPr lang="de-AT" sz="1200">
                <a:latin typeface="Calibri"/>
                <a:ea typeface="Calibri"/>
                <a:cs typeface="Calibri"/>
              </a:rPr>
              <a:t>Verfügbar: aus vorhandenen Quellen verfügbar;</a:t>
            </a:r>
            <a:endParaRPr/>
          </a:p>
          <a:p>
            <a:pPr lvl="0">
              <a:lnSpc>
                <a:spcPct val="164083"/>
              </a:lnSpc>
              <a:defRPr/>
            </a:pPr>
            <a:r>
              <a:rPr lang="de-AT" sz="1200">
                <a:latin typeface="Calibri"/>
                <a:ea typeface="Calibri"/>
                <a:cs typeface="Calibri"/>
              </a:rPr>
              <a:t>Relevant: wichtig für das, was sie messen sollen, und in Bezug auf die Ebene der Projektlogik (Art des Indikators);</a:t>
            </a:r>
            <a:endParaRPr/>
          </a:p>
          <a:p>
            <a:pPr lvl="0">
              <a:lnSpc>
                <a:spcPct val="164083"/>
              </a:lnSpc>
              <a:defRPr/>
            </a:pPr>
            <a:r>
              <a:rPr lang="de-AT" sz="1200">
                <a:latin typeface="Calibri"/>
                <a:ea typeface="Calibri"/>
                <a:cs typeface="Calibri"/>
              </a:rPr>
              <a:t>Zeitgerecht: zeitnah, nützlich für das Projektmanagement innerhalb eines angemessenen Zeitraums.</a:t>
            </a:r>
            <a:endParaRPr/>
          </a:p>
        </p:txBody>
      </p:sp>
      <p:sp>
        <p:nvSpPr>
          <p:cNvPr id="273" name="Google Shape;273;p16" hidden="0"/>
          <p:cNvSpPr txBox="1"/>
          <p:nvPr isPhoto="0" userDrawn="0"/>
        </p:nvSpPr>
        <p:spPr bwMode="auto">
          <a:xfrm>
            <a:off x="4745359" y="1358556"/>
            <a:ext cx="5085299" cy="1523494"/>
          </a:xfrm>
          <a:prstGeom prst="rect">
            <a:avLst/>
          </a:prstGeom>
          <a:noFill/>
          <a:ln>
            <a:noFill/>
          </a:ln>
        </p:spPr>
        <p:txBody>
          <a:bodyPr spcFirstLastPara="1" wrap="square" lIns="0" tIns="0" rIns="0" bIns="0" anchor="t" anchorCtr="0">
            <a:spAutoFit/>
          </a:bodyPr>
          <a:lstStyle/>
          <a:p>
            <a:pPr lvl="0">
              <a:lnSpc>
                <a:spcPct val="165083"/>
              </a:lnSpc>
              <a:defRPr/>
            </a:pPr>
            <a:r>
              <a:rPr lang="de-AT" sz="1200">
                <a:latin typeface="Calibri"/>
                <a:ea typeface="Calibri"/>
                <a:cs typeface="Calibri"/>
              </a:rPr>
              <a:t>Beschreibung: Bitte formulieren Sie 2-3 Wirkungsziele und Indikatoren für Ihr Projekt. Beantworten Sie die folgenden Fragen:- Wer sind unsere Zielgruppen?- Welches Problem wollen wir für die Zielgruppe lösen? Welche wollen wir bei der Zielgruppe verändern?- Was bewirken wir mit unserer Arbeit?- Prüfen: Inwieweit ist Ihr Projektziel SMART?</a:t>
            </a:r>
            <a:endParaRPr/>
          </a:p>
        </p:txBody>
      </p:sp>
      <p:pic>
        <p:nvPicPr>
          <p:cNvPr id="274" name="Google Shape;274;p16" hidden="0"/>
          <p:cNvPicPr/>
          <p:nvPr isPhoto="0" userDrawn="0"/>
        </p:nvPicPr>
        <p:blipFill>
          <a:blip r:embed="rId2">
            <a:alphaModFix/>
          </a:blip>
          <a:srcRect l="0" t="0" r="2114" b="2055"/>
          <a:stretch/>
        </p:blipFill>
        <p:spPr bwMode="auto">
          <a:xfrm>
            <a:off x="1703238" y="1609790"/>
            <a:ext cx="485497" cy="297367"/>
          </a:xfrm>
          <a:prstGeom prst="rect">
            <a:avLst/>
          </a:prstGeom>
          <a:noFill/>
          <a:ln>
            <a:noFill/>
          </a:ln>
        </p:spPr>
      </p:pic>
      <p:pic>
        <p:nvPicPr>
          <p:cNvPr id="275" name="Google Shape;275;p16" hidden="0"/>
          <p:cNvPicPr/>
          <p:nvPr isPhoto="0" userDrawn="0"/>
        </p:nvPicPr>
        <p:blipFill>
          <a:blip r:embed="rId3">
            <a:alphaModFix/>
          </a:blip>
          <a:srcRect l="0" t="0" r="1944" b="1944"/>
          <a:stretch/>
        </p:blipFill>
        <p:spPr bwMode="auto">
          <a:xfrm>
            <a:off x="1727090" y="2318253"/>
            <a:ext cx="437793" cy="437793"/>
          </a:xfrm>
          <a:prstGeom prst="rect">
            <a:avLst/>
          </a:prstGeom>
          <a:noFill/>
          <a:ln>
            <a:noFill/>
          </a:ln>
        </p:spPr>
      </p:pic>
      <p:pic>
        <p:nvPicPr>
          <p:cNvPr id="276" name="Google Shape;276;p16" hidden="0"/>
          <p:cNvPicPr/>
          <p:nvPr isPhoto="0" userDrawn="0"/>
        </p:nvPicPr>
        <p:blipFill>
          <a:blip r:embed="rId4">
            <a:alphaModFix/>
          </a:blip>
          <a:srcRect l="0" t="0" r="3561" b="3554"/>
          <a:stretch/>
        </p:blipFill>
        <p:spPr bwMode="auto">
          <a:xfrm>
            <a:off x="1727090" y="3293316"/>
            <a:ext cx="535811" cy="430608"/>
          </a:xfrm>
          <a:prstGeom prst="rect">
            <a:avLst/>
          </a:prstGeom>
          <a:noFill/>
          <a:ln>
            <a:noFill/>
          </a:ln>
        </p:spPr>
      </p:pic>
      <p:pic>
        <p:nvPicPr>
          <p:cNvPr id="277" name="Google Shape;277;p16" hidden="0"/>
          <p:cNvPicPr/>
          <p:nvPr isPhoto="0" userDrawn="0"/>
        </p:nvPicPr>
        <p:blipFill>
          <a:blip r:embed="rId5">
            <a:alphaModFix/>
          </a:blip>
          <a:srcRect l="0" t="0" r="1980" b="1980"/>
          <a:stretch/>
        </p:blipFill>
        <p:spPr bwMode="auto">
          <a:xfrm>
            <a:off x="1788513" y="3974750"/>
            <a:ext cx="376369" cy="537670"/>
          </a:xfrm>
          <a:prstGeom prst="rect">
            <a:avLst/>
          </a:prstGeom>
          <a:noFill/>
          <a:ln>
            <a:noFill/>
          </a:ln>
        </p:spPr>
      </p:pic>
      <p:sp>
        <p:nvSpPr>
          <p:cNvPr id="278" name="Google Shape;278;p16" hidden="0"/>
          <p:cNvSpPr txBox="1"/>
          <p:nvPr isPhoto="0" userDrawn="0"/>
        </p:nvSpPr>
        <p:spPr bwMode="auto">
          <a:xfrm>
            <a:off x="2350330" y="1708491"/>
            <a:ext cx="1508044" cy="299184"/>
          </a:xfrm>
          <a:prstGeom prst="rect">
            <a:avLst/>
          </a:prstGeom>
          <a:noFill/>
          <a:ln>
            <a:noFill/>
          </a:ln>
        </p:spPr>
        <p:txBody>
          <a:bodyPr spcFirstLastPara="1" wrap="square" lIns="0" tIns="0" rIns="0" bIns="0" anchor="t" anchorCtr="0">
            <a:spAutoFit/>
          </a:bodyPr>
          <a:lstStyle/>
          <a:p>
            <a:pPr lvl="0">
              <a:lnSpc>
                <a:spcPct val="81166"/>
              </a:lnSpc>
              <a:defRPr/>
            </a:pPr>
            <a:r>
              <a:rPr lang="en-US" sz="1200">
                <a:latin typeface="Calibri"/>
                <a:ea typeface="Calibri"/>
                <a:cs typeface="Calibri"/>
              </a:rPr>
              <a:t>3-30 </a:t>
            </a:r>
            <a:r>
              <a:rPr lang="en-US" sz="1200">
                <a:latin typeface="Calibri"/>
                <a:ea typeface="Calibri"/>
                <a:cs typeface="Calibri"/>
              </a:rPr>
              <a:t>Personen</a:t>
            </a:r>
            <a:r>
              <a:rPr lang="en-US" sz="1200">
                <a:latin typeface="Calibri"/>
                <a:ea typeface="Calibri"/>
                <a:cs typeface="Calibri"/>
              </a:rPr>
              <a:t> (</a:t>
            </a:r>
            <a:r>
              <a:rPr lang="en-US" sz="1200">
                <a:latin typeface="Calibri"/>
                <a:ea typeface="Calibri"/>
                <a:cs typeface="Calibri"/>
              </a:rPr>
              <a:t>Gruppenarbeit</a:t>
            </a:r>
            <a:r>
              <a:rPr lang="en-US" sz="1200">
                <a:latin typeface="Calibri"/>
                <a:ea typeface="Calibri"/>
                <a:cs typeface="Calibri"/>
              </a:rPr>
              <a:t>)</a:t>
            </a:r>
            <a:endParaRPr/>
          </a:p>
        </p:txBody>
      </p:sp>
      <p:sp>
        <p:nvSpPr>
          <p:cNvPr id="279" name="Google Shape;279;p16" hidden="0"/>
          <p:cNvSpPr txBox="1"/>
          <p:nvPr isPhoto="0" userDrawn="0"/>
        </p:nvSpPr>
        <p:spPr bwMode="auto">
          <a:xfrm>
            <a:off x="2350330" y="2336113"/>
            <a:ext cx="2031170" cy="747962"/>
          </a:xfrm>
          <a:prstGeom prst="rect">
            <a:avLst/>
          </a:prstGeom>
          <a:noFill/>
          <a:ln>
            <a:noFill/>
          </a:ln>
        </p:spPr>
        <p:txBody>
          <a:bodyPr spcFirstLastPara="1" wrap="square" lIns="0" tIns="0" rIns="0" bIns="0" anchor="t" anchorCtr="0">
            <a:spAutoFit/>
          </a:bodyPr>
          <a:lstStyle/>
          <a:p>
            <a:pPr lvl="0">
              <a:lnSpc>
                <a:spcPct val="81166"/>
              </a:lnSpc>
              <a:defRPr/>
            </a:pPr>
            <a:r>
              <a:rPr lang="de-AT" sz="1200">
                <a:latin typeface="Calibri"/>
                <a:ea typeface="Calibri"/>
                <a:cs typeface="Calibri"/>
              </a:rPr>
              <a:t>20-40 Minuten </a:t>
            </a:r>
            <a:endParaRPr/>
          </a:p>
          <a:p>
            <a:pPr lvl="0">
              <a:lnSpc>
                <a:spcPct val="81166"/>
              </a:lnSpc>
              <a:defRPr/>
            </a:pPr>
            <a:r>
              <a:rPr lang="de-AT" sz="1200">
                <a:latin typeface="Calibri"/>
                <a:ea typeface="Calibri"/>
                <a:cs typeface="Calibri"/>
              </a:rPr>
              <a:t>Gruppenarbeit ca. 15-20 Minuten Präsentation ca. 5 Minuten pro Arbeitsgruppe, </a:t>
            </a:r>
            <a:endParaRPr/>
          </a:p>
          <a:p>
            <a:pPr lvl="0">
              <a:lnSpc>
                <a:spcPct val="81166"/>
              </a:lnSpc>
              <a:defRPr/>
            </a:pPr>
            <a:r>
              <a:rPr lang="de-AT" sz="1200">
                <a:latin typeface="Calibri"/>
                <a:ea typeface="Calibri"/>
                <a:cs typeface="Calibri"/>
              </a:rPr>
              <a:t>Auswertung ca. 10 Minuten</a:t>
            </a:r>
            <a:endParaRPr/>
          </a:p>
        </p:txBody>
      </p:sp>
      <p:sp>
        <p:nvSpPr>
          <p:cNvPr id="280" name="Google Shape;280;p16" hidden="0"/>
          <p:cNvSpPr txBox="1"/>
          <p:nvPr isPhoto="0" userDrawn="0"/>
        </p:nvSpPr>
        <p:spPr bwMode="auto">
          <a:xfrm>
            <a:off x="2350330" y="4105380"/>
            <a:ext cx="2156483" cy="747962"/>
          </a:xfrm>
          <a:prstGeom prst="rect">
            <a:avLst/>
          </a:prstGeom>
          <a:noFill/>
          <a:ln>
            <a:noFill/>
          </a:ln>
        </p:spPr>
        <p:txBody>
          <a:bodyPr spcFirstLastPara="1" wrap="square" lIns="0" tIns="0" rIns="0" bIns="0" anchor="t" anchorCtr="0">
            <a:spAutoFit/>
          </a:bodyPr>
          <a:lstStyle/>
          <a:p>
            <a:pPr lvl="0">
              <a:lnSpc>
                <a:spcPct val="81166"/>
              </a:lnSpc>
              <a:defRPr/>
            </a:pPr>
            <a:r>
              <a:rPr lang="de-AT" sz="1200">
                <a:latin typeface="Calibri"/>
                <a:ea typeface="Calibri"/>
                <a:cs typeface="Calibri"/>
              </a:rPr>
              <a:t>Flipchart-Papier oder anderes großes Papier (A2) für die Gruppenarbeit, breite Stifte, Klebeband/Stifte oder Pinnwand mit Stiften.</a:t>
            </a:r>
            <a:endParaRPr/>
          </a:p>
        </p:txBody>
      </p:sp>
      <p:sp>
        <p:nvSpPr>
          <p:cNvPr id="281" name="Google Shape;281;p16" hidden="0"/>
          <p:cNvSpPr txBox="1"/>
          <p:nvPr isPhoto="0" userDrawn="0"/>
        </p:nvSpPr>
        <p:spPr bwMode="auto">
          <a:xfrm>
            <a:off x="2350330" y="3384144"/>
            <a:ext cx="1768249" cy="415498"/>
          </a:xfrm>
          <a:prstGeom prst="rect">
            <a:avLst/>
          </a:prstGeom>
          <a:noFill/>
          <a:ln>
            <a:noFill/>
          </a:ln>
        </p:spPr>
        <p:txBody>
          <a:bodyPr spcFirstLastPara="1" wrap="square" lIns="0" tIns="0" rIns="0" bIns="0" anchor="t" anchorCtr="0">
            <a:spAutoFit/>
          </a:bodyPr>
          <a:lstStyle/>
          <a:p>
            <a:pPr lvl="0">
              <a:lnSpc>
                <a:spcPct val="75083"/>
              </a:lnSpc>
              <a:defRPr/>
            </a:pPr>
            <a:r>
              <a:rPr lang="de-AT" sz="1200">
                <a:latin typeface="Calibri"/>
                <a:ea typeface="Calibri"/>
                <a:cs typeface="Calibri"/>
              </a:rPr>
              <a:t>Einführung eines Werkzeugs für die Problem- und Zielanalyse</a:t>
            </a:r>
            <a:endParaRPr/>
          </a:p>
        </p:txBody>
      </p:sp>
      <p:cxnSp>
        <p:nvCxnSpPr>
          <p:cNvPr id="282" name="Google Shape;282;p1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83" name="Google Shape;283;p16" hidden="0"/>
          <p:cNvPicPr/>
          <p:nvPr isPhoto="0" userDrawn="0"/>
        </p:nvPicPr>
        <p:blipFill>
          <a:blip r:embed="rId6">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88" name="Google Shape;288;p17" hidden="0"/>
          <p:cNvSpPr/>
          <p:nvPr isPhoto="0" userDrawn="0"/>
        </p:nvSpPr>
        <p:spPr bwMode="auto">
          <a:xfrm>
            <a:off x="2209800" y="5112075"/>
            <a:ext cx="530245" cy="62508"/>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a:ln>
            <a:noFill/>
          </a:ln>
        </p:spPr>
      </p:sp>
      <p:sp>
        <p:nvSpPr>
          <p:cNvPr id="289" name="Google Shape;289;p17" hidden="0"/>
          <p:cNvSpPr txBox="1"/>
          <p:nvPr isPhoto="0" userDrawn="0"/>
        </p:nvSpPr>
        <p:spPr bwMode="auto">
          <a:xfrm>
            <a:off x="2209800" y="5336381"/>
            <a:ext cx="5160558" cy="1038746"/>
          </a:xfrm>
          <a:prstGeom prst="rect">
            <a:avLst/>
          </a:prstGeom>
          <a:noFill/>
          <a:ln>
            <a:noFill/>
          </a:ln>
        </p:spPr>
        <p:txBody>
          <a:bodyPr spcFirstLastPara="1" wrap="square" lIns="0" tIns="0" rIns="0" bIns="0" anchor="t" anchorCtr="0">
            <a:spAutoFit/>
          </a:bodyPr>
          <a:lstStyle/>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Was ist wichtig zu wissen?</a:t>
            </a:r>
            <a:endParaRPr/>
          </a:p>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Do‘s</a:t>
            </a:r>
            <a:r>
              <a:rPr lang="de-AT" sz="1500">
                <a:solidFill>
                  <a:srgbClr val="0C45A6"/>
                </a:solidFill>
                <a:latin typeface="Calibri"/>
                <a:ea typeface="Calibri"/>
                <a:cs typeface="Calibri"/>
              </a:rPr>
              <a:t> und Don'ts</a:t>
            </a:r>
            <a:endParaRPr/>
          </a:p>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Weiteres Informationsmaterial</a:t>
            </a:r>
            <a:endParaRPr/>
          </a:p>
        </p:txBody>
      </p:sp>
      <p:pic>
        <p:nvPicPr>
          <p:cNvPr id="290" name="Google Shape;290;p17" hidden="0"/>
          <p:cNvPicPr/>
          <p:nvPr isPhoto="0" userDrawn="0"/>
        </p:nvPicPr>
        <p:blipFill>
          <a:blip r:embed="rId2">
            <a:alphaModFix/>
          </a:blip>
          <a:srcRect l="0" t="0" r="262" b="280"/>
          <a:stretch/>
        </p:blipFill>
        <p:spPr bwMode="auto">
          <a:xfrm>
            <a:off x="5892565" y="2057400"/>
            <a:ext cx="3651514" cy="2743200"/>
          </a:xfrm>
          <a:prstGeom prst="rect">
            <a:avLst/>
          </a:prstGeom>
          <a:noFill/>
          <a:ln>
            <a:noFill/>
          </a:ln>
        </p:spPr>
      </p:pic>
      <p:sp>
        <p:nvSpPr>
          <p:cNvPr id="291" name="Google Shape;291;p17" hidden="0"/>
          <p:cNvSpPr txBox="1"/>
          <p:nvPr isPhoto="0" userDrawn="0"/>
        </p:nvSpPr>
        <p:spPr bwMode="auto">
          <a:xfrm>
            <a:off x="2209800" y="703659"/>
            <a:ext cx="6143368" cy="1551194"/>
          </a:xfrm>
          <a:prstGeom prst="rect">
            <a:avLst/>
          </a:prstGeom>
          <a:noFill/>
          <a:ln>
            <a:noFill/>
          </a:ln>
        </p:spPr>
        <p:txBody>
          <a:bodyPr spcFirstLastPara="1" wrap="square" lIns="0" tIns="0" rIns="0" bIns="0" anchor="t" anchorCtr="0">
            <a:spAutoFit/>
          </a:bodyPr>
          <a:lstStyle/>
          <a:p>
            <a:pPr lvl="0">
              <a:lnSpc>
                <a:spcPct val="120014"/>
              </a:lnSpc>
              <a:defRPr/>
            </a:pPr>
            <a:r>
              <a:rPr lang="de-AT" sz="4200">
                <a:solidFill>
                  <a:srgbClr val="0C45A6"/>
                </a:solidFill>
                <a:latin typeface="Calibri"/>
                <a:ea typeface="Calibri"/>
                <a:cs typeface="Calibri"/>
              </a:rPr>
              <a:t>Wie verfasse ich einen Projektantrag?</a:t>
            </a:r>
            <a:endParaRPr/>
          </a:p>
        </p:txBody>
      </p:sp>
      <p:cxnSp>
        <p:nvCxnSpPr>
          <p:cNvPr id="292" name="Google Shape;292;p1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93" name="Google Shape;293;p17"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98" name="Google Shape;298;p18" hidden="0"/>
          <p:cNvSpPr/>
          <p:nvPr isPhoto="0" userDrawn="0"/>
        </p:nvSpPr>
        <p:spPr bwMode="auto">
          <a:xfrm>
            <a:off x="5148763" y="607883"/>
            <a:ext cx="463004" cy="57596"/>
          </a:xfrm>
          <a:custGeom>
            <a:avLst/>
            <a:gdLst/>
            <a:ahLst/>
            <a:cxnLst/>
            <a:rect l="l" t="t" r="r" b="b"/>
            <a:pathLst>
              <a:path w="658495" h="81915" fill="norm" stroke="1" extrusionOk="0">
                <a:moveTo>
                  <a:pt x="0" y="0"/>
                </a:moveTo>
                <a:lnTo>
                  <a:pt x="658495" y="0"/>
                </a:lnTo>
                <a:lnTo>
                  <a:pt x="658495" y="81915"/>
                </a:lnTo>
                <a:lnTo>
                  <a:pt x="0" y="81915"/>
                </a:lnTo>
                <a:close/>
              </a:path>
            </a:pathLst>
          </a:custGeom>
          <a:solidFill>
            <a:srgbClr val="0C45A6"/>
          </a:solidFill>
          <a:ln>
            <a:noFill/>
          </a:ln>
        </p:spPr>
      </p:sp>
      <p:sp>
        <p:nvSpPr>
          <p:cNvPr id="299" name="Google Shape;299;p18" hidden="0"/>
          <p:cNvSpPr txBox="1"/>
          <p:nvPr isPhoto="0" userDrawn="0"/>
        </p:nvSpPr>
        <p:spPr bwMode="auto">
          <a:xfrm>
            <a:off x="5148763" y="765965"/>
            <a:ext cx="3482526" cy="781176"/>
          </a:xfrm>
          <a:prstGeom prst="rect">
            <a:avLst/>
          </a:prstGeom>
          <a:noFill/>
          <a:ln>
            <a:noFill/>
          </a:ln>
        </p:spPr>
        <p:txBody>
          <a:bodyPr spcFirstLastPara="1" wrap="square" lIns="0" tIns="0" rIns="0" bIns="0" anchor="t" anchorCtr="0">
            <a:spAutoFit/>
          </a:bodyPr>
          <a:lstStyle/>
          <a:p>
            <a:pPr lvl="0">
              <a:lnSpc>
                <a:spcPct val="140666"/>
              </a:lnSpc>
              <a:defRPr/>
            </a:pPr>
            <a:r>
              <a:rPr lang="de-AT" sz="1200">
                <a:solidFill>
                  <a:srgbClr val="16214B"/>
                </a:solidFill>
                <a:latin typeface="Calibri"/>
                <a:ea typeface="Calibri"/>
                <a:cs typeface="Calibri"/>
              </a:rPr>
              <a:t>Ein guter Projektantrag ist eine Voraussetzung für die Genehmigung eines Projekts. Ein guter Projektantrag ist jedoch noch keine Garantie für ein gutes Projekt.</a:t>
            </a:r>
            <a:endParaRPr/>
          </a:p>
        </p:txBody>
      </p:sp>
      <p:sp>
        <p:nvSpPr>
          <p:cNvPr id="300" name="Google Shape;300;p18" hidden="0"/>
          <p:cNvSpPr/>
          <p:nvPr isPhoto="0" userDrawn="0"/>
        </p:nvSpPr>
        <p:spPr bwMode="auto">
          <a:xfrm>
            <a:off x="5148763" y="1841149"/>
            <a:ext cx="332989" cy="41433"/>
          </a:xfrm>
          <a:custGeom>
            <a:avLst/>
            <a:gdLst/>
            <a:ahLst/>
            <a:cxnLst/>
            <a:rect l="l" t="t" r="r" b="b"/>
            <a:pathLst>
              <a:path w="473583" h="58928" fill="norm" stroke="1" extrusionOk="0">
                <a:moveTo>
                  <a:pt x="0" y="0"/>
                </a:moveTo>
                <a:lnTo>
                  <a:pt x="473583" y="0"/>
                </a:lnTo>
                <a:lnTo>
                  <a:pt x="473583" y="58928"/>
                </a:lnTo>
                <a:lnTo>
                  <a:pt x="0" y="58928"/>
                </a:lnTo>
                <a:close/>
              </a:path>
            </a:pathLst>
          </a:custGeom>
          <a:solidFill>
            <a:srgbClr val="0C45A6"/>
          </a:solidFill>
          <a:ln>
            <a:noFill/>
          </a:ln>
        </p:spPr>
      </p:sp>
      <p:sp>
        <p:nvSpPr>
          <p:cNvPr id="301" name="Google Shape;301;p18" hidden="0"/>
          <p:cNvSpPr txBox="1"/>
          <p:nvPr isPhoto="0" userDrawn="0"/>
        </p:nvSpPr>
        <p:spPr bwMode="auto">
          <a:xfrm>
            <a:off x="5148763" y="1944000"/>
            <a:ext cx="2844178" cy="4247317"/>
          </a:xfrm>
          <a:prstGeom prst="rect">
            <a:avLst/>
          </a:prstGeom>
          <a:noFill/>
          <a:ln>
            <a:noFill/>
          </a:ln>
        </p:spPr>
        <p:txBody>
          <a:bodyPr spcFirstLastPara="1" wrap="square" lIns="0" tIns="0" rIns="0" bIns="0" anchor="t" anchorCtr="0">
            <a:spAutoFit/>
          </a:bodyPr>
          <a:lstStyle/>
          <a:p>
            <a:pPr lvl="0">
              <a:lnSpc>
                <a:spcPct val="150044"/>
              </a:lnSpc>
              <a:defRPr/>
            </a:pPr>
            <a:r>
              <a:rPr lang="de-AT" sz="1150">
                <a:solidFill>
                  <a:srgbClr val="16214B"/>
                </a:solidFill>
                <a:latin typeface="Calibri"/>
                <a:ea typeface="Calibri"/>
                <a:cs typeface="Calibri"/>
              </a:rPr>
              <a:t>Anforderungen an einen guten Projektantrag:</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Finanzierungsanforderungen werden erfüllt</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Rechtzeitige Einreichung</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Vollständiger Antrag (aktuelle Formulare verwendet?)</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Alle Fragen wurden beantwortet</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Richtlinien wurden eingehalten</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Der Antrag ist klar, prägnant und verständlich </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Der Antrag basiert auf Fakten</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Die Antragslogik wird beachtet (z.B.: keine Beschreibung von Projektaktivitäten, wenn es um Problemanalyse geht)</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Der Kostenplan spiegelt die Projektaktivitäten wider</a:t>
            </a:r>
            <a:endParaRPr/>
          </a:p>
        </p:txBody>
      </p:sp>
      <p:pic>
        <p:nvPicPr>
          <p:cNvPr id="302" name="Google Shape;302;p18" hidden="0"/>
          <p:cNvPicPr/>
          <p:nvPr isPhoto="0" userDrawn="0"/>
        </p:nvPicPr>
        <p:blipFill>
          <a:blip r:embed="rId2">
            <a:alphaModFix/>
          </a:blip>
          <a:srcRect l="0" t="0" r="1096" b="1096"/>
          <a:stretch/>
        </p:blipFill>
        <p:spPr bwMode="auto">
          <a:xfrm>
            <a:off x="2209801" y="2176172"/>
            <a:ext cx="1139292" cy="1139292"/>
          </a:xfrm>
          <a:prstGeom prst="rect">
            <a:avLst/>
          </a:prstGeom>
          <a:noFill/>
          <a:ln>
            <a:noFill/>
          </a:ln>
        </p:spPr>
      </p:pic>
      <p:pic>
        <p:nvPicPr>
          <p:cNvPr id="303" name="Google Shape;303;p18" hidden="0"/>
          <p:cNvPicPr/>
          <p:nvPr isPhoto="0" userDrawn="0"/>
        </p:nvPicPr>
        <p:blipFill>
          <a:blip r:embed="rId3">
            <a:alphaModFix/>
          </a:blip>
          <a:srcRect l="0" t="0" r="572" b="447"/>
          <a:stretch/>
        </p:blipFill>
        <p:spPr bwMode="auto">
          <a:xfrm>
            <a:off x="7824192" y="2176171"/>
            <a:ext cx="2326155" cy="2055740"/>
          </a:xfrm>
          <a:prstGeom prst="rect">
            <a:avLst/>
          </a:prstGeom>
          <a:noFill/>
          <a:ln>
            <a:noFill/>
          </a:ln>
        </p:spPr>
      </p:pic>
      <p:sp>
        <p:nvSpPr>
          <p:cNvPr id="304" name="Google Shape;304;p18" hidden="0"/>
          <p:cNvSpPr txBox="1"/>
          <p:nvPr isPhoto="0" userDrawn="0"/>
        </p:nvSpPr>
        <p:spPr bwMode="auto">
          <a:xfrm>
            <a:off x="2209801" y="3432182"/>
            <a:ext cx="2598490" cy="1938992"/>
          </a:xfrm>
          <a:prstGeom prst="rect">
            <a:avLst/>
          </a:prstGeom>
          <a:noFill/>
          <a:ln>
            <a:noFill/>
          </a:ln>
        </p:spPr>
        <p:txBody>
          <a:bodyPr spcFirstLastPara="1" wrap="square" lIns="0" tIns="0" rIns="0" bIns="0" anchor="t" anchorCtr="0">
            <a:spAutoFit/>
          </a:bodyPr>
          <a:lstStyle/>
          <a:p>
            <a:pPr lvl="0">
              <a:lnSpc>
                <a:spcPct val="139982"/>
              </a:lnSpc>
              <a:defRPr/>
            </a:pPr>
            <a:r>
              <a:rPr lang="de-AT" sz="2250">
                <a:solidFill>
                  <a:srgbClr val="0C45A6"/>
                </a:solidFill>
                <a:latin typeface="Calibri"/>
                <a:ea typeface="Calibri"/>
                <a:cs typeface="Calibri"/>
              </a:rPr>
              <a:t>Führt ein guter Projektantrag zwingend zu einem guten Projekt?</a:t>
            </a:r>
            <a:endParaRPr lang="de-AT"/>
          </a:p>
        </p:txBody>
      </p:sp>
      <p:sp>
        <p:nvSpPr>
          <p:cNvPr id="305" name="Google Shape;305;p18" hidden="0"/>
          <p:cNvSpPr txBox="1"/>
          <p:nvPr isPhoto="0" userDrawn="0"/>
        </p:nvSpPr>
        <p:spPr bwMode="auto">
          <a:xfrm>
            <a:off x="8077592" y="2547204"/>
            <a:ext cx="1915984" cy="1373709"/>
          </a:xfrm>
          <a:prstGeom prst="rect">
            <a:avLst/>
          </a:prstGeom>
          <a:noFill/>
          <a:ln>
            <a:noFill/>
          </a:ln>
        </p:spPr>
        <p:txBody>
          <a:bodyPr spcFirstLastPara="1" wrap="square" lIns="0" tIns="0" rIns="0" bIns="0" anchor="t" anchorCtr="0">
            <a:spAutoFit/>
          </a:bodyPr>
          <a:lstStyle/>
          <a:p>
            <a:pPr lvl="0" algn="ctr">
              <a:lnSpc>
                <a:spcPct val="92500"/>
              </a:lnSpc>
              <a:defRPr/>
            </a:pPr>
            <a:r>
              <a:rPr lang="de-AT" sz="1200">
                <a:latin typeface="Calibri"/>
                <a:ea typeface="Calibri"/>
                <a:cs typeface="Calibri"/>
              </a:rPr>
              <a:t>Letztendlich hängt es nicht von einem guten Projektvorschlag und den darin verwendeten Worten ab. Wenn die Projektentwicklung gut durchdacht ist, wird sich der Vorschlag von selbst entfalten...</a:t>
            </a:r>
            <a:endParaRPr/>
          </a:p>
        </p:txBody>
      </p:sp>
      <p:sp>
        <p:nvSpPr>
          <p:cNvPr id="306" name="Google Shape;306;p18" hidden="0"/>
          <p:cNvSpPr txBox="1"/>
          <p:nvPr isPhoto="0" userDrawn="0"/>
        </p:nvSpPr>
        <p:spPr bwMode="auto">
          <a:xfrm>
            <a:off x="1100000" y="5930450"/>
            <a:ext cx="2868300" cy="5094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Arial"/>
                <a:ea typeface="Arial"/>
                <a:cs typeface="Arial"/>
              </a:rPr>
              <a:t>Quelle</a:t>
            </a:r>
            <a:r>
              <a:rPr lang="en-US" sz="1100">
                <a:solidFill>
                  <a:srgbClr val="000000"/>
                </a:solidFill>
                <a:latin typeface="Arial"/>
                <a:ea typeface="Arial"/>
                <a:cs typeface="Arial"/>
              </a:rPr>
              <a:t>: https://www.nord-sued-bruecken.de/foerderung/foerderprogramme/in-sdg.html</a:t>
            </a:r>
            <a:endParaRPr sz="1100">
              <a:solidFill>
                <a:srgbClr val="000000"/>
              </a:solidFill>
              <a:latin typeface="Arial"/>
              <a:ea typeface="Arial"/>
              <a:cs typeface="Arial"/>
            </a:endParaRPr>
          </a:p>
        </p:txBody>
      </p:sp>
      <p:cxnSp>
        <p:nvCxnSpPr>
          <p:cNvPr id="307" name="Google Shape;307;p1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08" name="Google Shape;308;p18" hidden="0"/>
          <p:cNvPicPr/>
          <p:nvPr isPhoto="0" userDrawn="0"/>
        </p:nvPicPr>
        <p:blipFill>
          <a:blip r:embed="rId4">
            <a:alphaModFix/>
          </a:blip>
          <a:stretch/>
        </p:blipFill>
        <p:spPr bwMode="auto">
          <a:xfrm>
            <a:off x="9143999"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13" name="Google Shape;313;p19" hidden="0"/>
          <p:cNvSpPr txBox="1"/>
          <p:nvPr isPhoto="0" userDrawn="0"/>
        </p:nvSpPr>
        <p:spPr bwMode="auto">
          <a:xfrm>
            <a:off x="2319365" y="762881"/>
            <a:ext cx="6647259" cy="1421928"/>
          </a:xfrm>
          <a:prstGeom prst="rect">
            <a:avLst/>
          </a:prstGeom>
          <a:noFill/>
          <a:ln>
            <a:noFill/>
          </a:ln>
        </p:spPr>
        <p:txBody>
          <a:bodyPr spcFirstLastPara="1" wrap="square" lIns="0" tIns="0" rIns="0" bIns="0" anchor="t" anchorCtr="0">
            <a:spAutoFit/>
          </a:bodyPr>
          <a:lstStyle/>
          <a:p>
            <a:pPr lvl="0" algn="ctr">
              <a:lnSpc>
                <a:spcPct val="140018"/>
              </a:lnSpc>
              <a:defRPr/>
            </a:pPr>
            <a:r>
              <a:rPr lang="de-AT" sz="3300">
                <a:solidFill>
                  <a:srgbClr val="0C45A6"/>
                </a:solidFill>
                <a:latin typeface="Calibri"/>
                <a:ea typeface="Calibri"/>
                <a:cs typeface="Calibri"/>
              </a:rPr>
              <a:t>Do‘s</a:t>
            </a:r>
            <a:r>
              <a:rPr lang="de-AT" sz="3300">
                <a:solidFill>
                  <a:srgbClr val="0C45A6"/>
                </a:solidFill>
                <a:latin typeface="Calibri"/>
                <a:ea typeface="Calibri"/>
                <a:cs typeface="Calibri"/>
              </a:rPr>
              <a:t> und Don'ts beim Verfassen eines Projektantrages</a:t>
            </a:r>
            <a:endParaRPr/>
          </a:p>
        </p:txBody>
      </p:sp>
      <p:sp>
        <p:nvSpPr>
          <p:cNvPr id="314" name="Google Shape;314;p19" hidden="0"/>
          <p:cNvSpPr txBox="1"/>
          <p:nvPr isPhoto="0" userDrawn="0"/>
        </p:nvSpPr>
        <p:spPr bwMode="auto">
          <a:xfrm>
            <a:off x="7613670" y="2212803"/>
            <a:ext cx="985307" cy="396712"/>
          </a:xfrm>
          <a:prstGeom prst="rect">
            <a:avLst/>
          </a:prstGeom>
          <a:noFill/>
          <a:ln>
            <a:noFill/>
          </a:ln>
        </p:spPr>
        <p:txBody>
          <a:bodyPr spcFirstLastPara="1" wrap="square" lIns="0" tIns="0" rIns="0" bIns="0" anchor="t" anchorCtr="0">
            <a:spAutoFit/>
          </a:bodyPr>
          <a:lstStyle/>
          <a:p>
            <a:pPr marL="0" marR="0" lvl="0" indent="0" algn="ctr">
              <a:lnSpc>
                <a:spcPct val="140034"/>
              </a:lnSpc>
              <a:spcBef>
                <a:spcPts val="0"/>
              </a:spcBef>
              <a:spcAft>
                <a:spcPts val="0"/>
              </a:spcAft>
              <a:buNone/>
              <a:defRPr/>
            </a:pPr>
            <a:r>
              <a:rPr lang="en-US" sz="2350">
                <a:solidFill>
                  <a:srgbClr val="000000"/>
                </a:solidFill>
                <a:latin typeface="Calibri"/>
                <a:ea typeface="Calibri"/>
                <a:cs typeface="Calibri"/>
              </a:rPr>
              <a:t>Don't</a:t>
            </a:r>
            <a:endParaRPr/>
          </a:p>
        </p:txBody>
      </p:sp>
      <p:sp>
        <p:nvSpPr>
          <p:cNvPr id="315" name="Google Shape;315;p19" hidden="0"/>
          <p:cNvSpPr txBox="1"/>
          <p:nvPr isPhoto="0" userDrawn="0"/>
        </p:nvSpPr>
        <p:spPr bwMode="auto">
          <a:xfrm>
            <a:off x="6230448" y="2836810"/>
            <a:ext cx="3751752" cy="3317831"/>
          </a:xfrm>
          <a:prstGeom prst="rect">
            <a:avLst/>
          </a:prstGeom>
          <a:noFill/>
          <a:ln>
            <a:noFill/>
          </a:ln>
        </p:spPr>
        <p:txBody>
          <a:bodyPr spcFirstLastPara="1" wrap="square" lIns="0" tIns="0" rIns="0" bIns="0" anchor="t" anchorCtr="0">
            <a:spAutoFit/>
          </a:bodyPr>
          <a:lstStyle/>
          <a:p>
            <a:pPr lvl="0" algn="ctr">
              <a:lnSpc>
                <a:spcPct val="140042"/>
              </a:lnSpc>
              <a:defRPr/>
            </a:pPr>
            <a:r>
              <a:rPr lang="de-AT">
                <a:latin typeface="Calibri"/>
                <a:ea typeface="Calibri"/>
                <a:cs typeface="Calibri"/>
              </a:rPr>
              <a:t>...gehen Sie davon aus, dass Spender*innen oder Personen, die über Projekte entscheiden, den Verein, die Arbeit und die konkreten Projekte kennen. Denken Sie daran, Ihre Organisation und das Projekt in verständlicher Form zu beschreiben.</a:t>
            </a:r>
            <a:endParaRPr/>
          </a:p>
          <a:p>
            <a:pPr lvl="0" algn="ctr">
              <a:lnSpc>
                <a:spcPct val="140042"/>
              </a:lnSpc>
              <a:defRPr/>
            </a:pPr>
            <a:r>
              <a:rPr lang="en-US" sz="1400">
                <a:solidFill>
                  <a:srgbClr val="000000"/>
                </a:solidFill>
                <a:latin typeface="Calibri"/>
                <a:ea typeface="Calibri"/>
                <a:cs typeface="Calibri"/>
              </a:rPr>
              <a:t>...</a:t>
            </a:r>
            <a:r>
              <a:rPr lang="de-AT">
                <a:latin typeface="Calibri"/>
                <a:ea typeface="Calibri"/>
                <a:cs typeface="Calibri"/>
              </a:rPr>
              <a:t> Posten, Produkte oder ganze Aktivitäten in den Kostenplan aufnehmen, die im Antrag nicht einmal beschrieben oder erwähnt sind. Insbesondere bei der manchmal recht nützlichen Dokumentation des Projekts wird davon ausgegangen, dass dies nicht weiter erläutert werden muss</a:t>
            </a:r>
            <a:endParaRPr/>
          </a:p>
        </p:txBody>
      </p:sp>
      <p:sp>
        <p:nvSpPr>
          <p:cNvPr id="316" name="Google Shape;316;p19" hidden="0"/>
          <p:cNvSpPr txBox="1"/>
          <p:nvPr isPhoto="0" userDrawn="0"/>
        </p:nvSpPr>
        <p:spPr bwMode="auto">
          <a:xfrm>
            <a:off x="3699356" y="2255603"/>
            <a:ext cx="381186" cy="361446"/>
          </a:xfrm>
          <a:prstGeom prst="rect">
            <a:avLst/>
          </a:prstGeom>
          <a:noFill/>
          <a:ln>
            <a:noFill/>
          </a:ln>
        </p:spPr>
        <p:txBody>
          <a:bodyPr spcFirstLastPara="1" wrap="square" lIns="0" tIns="0" rIns="0" bIns="0" anchor="t" anchorCtr="0">
            <a:spAutoFit/>
          </a:bodyPr>
          <a:lstStyle/>
          <a:p>
            <a:pPr marL="0" marR="0" lvl="0" indent="0" algn="ctr">
              <a:lnSpc>
                <a:spcPct val="140046"/>
              </a:lnSpc>
              <a:spcBef>
                <a:spcPts val="0"/>
              </a:spcBef>
              <a:spcAft>
                <a:spcPts val="0"/>
              </a:spcAft>
              <a:buNone/>
              <a:defRPr/>
            </a:pPr>
            <a:r>
              <a:rPr lang="en-US" sz="2150">
                <a:solidFill>
                  <a:srgbClr val="000000"/>
                </a:solidFill>
                <a:latin typeface="Calibri"/>
                <a:ea typeface="Calibri"/>
                <a:cs typeface="Calibri"/>
              </a:rPr>
              <a:t>Do</a:t>
            </a:r>
            <a:endParaRPr/>
          </a:p>
        </p:txBody>
      </p:sp>
      <p:sp>
        <p:nvSpPr>
          <p:cNvPr id="317" name="Google Shape;317;p19" hidden="0"/>
          <p:cNvSpPr txBox="1"/>
          <p:nvPr isPhoto="0" userDrawn="0"/>
        </p:nvSpPr>
        <p:spPr bwMode="auto">
          <a:xfrm>
            <a:off x="1683898" y="2836809"/>
            <a:ext cx="4412102" cy="3921073"/>
          </a:xfrm>
          <a:prstGeom prst="rect">
            <a:avLst/>
          </a:prstGeom>
          <a:noFill/>
          <a:ln>
            <a:noFill/>
          </a:ln>
        </p:spPr>
        <p:txBody>
          <a:bodyPr spcFirstLastPara="1" wrap="square" lIns="0" tIns="0" rIns="0" bIns="0" anchor="t" anchorCtr="0">
            <a:spAutoFit/>
          </a:bodyPr>
          <a:lstStyle/>
          <a:p>
            <a:pPr lvl="0" algn="ctr">
              <a:lnSpc>
                <a:spcPct val="140042"/>
              </a:lnSpc>
              <a:defRPr/>
            </a:pPr>
            <a:r>
              <a:rPr lang="de-AT">
                <a:latin typeface="Calibri"/>
                <a:ea typeface="Calibri"/>
                <a:cs typeface="Calibri"/>
              </a:rPr>
              <a:t>...wesentliche Inhalte, Methoden und didaktische Konzepte einbeziehen oder als Beispiele aufführen. Tun Sie dies auch dann, wenn die Dinge nicht immer feststehen und sich ändern können.</a:t>
            </a:r>
            <a:endParaRPr/>
          </a:p>
          <a:p>
            <a:pPr lvl="0" algn="ctr">
              <a:lnSpc>
                <a:spcPct val="140042"/>
              </a:lnSpc>
              <a:defRPr/>
            </a:pPr>
            <a:r>
              <a:rPr lang="de-AT">
                <a:latin typeface="Calibri"/>
                <a:ea typeface="Calibri"/>
                <a:cs typeface="Calibri"/>
              </a:rPr>
              <a:t>...folgen Sie dem "logischen" Aufbau eines Antrags, ohne die Projektidee zu "erzählen" und zu wiederholen. Achten Sie darauf, dass Sie im Teil der Problemanalyse nicht über Ziele und Methoden schreiben....folgen Sie der Struktur und beschreiben Sie die Maßnahmen nicht in epischer Breite, wenn Sie die Zielgruppe beschreiben!</a:t>
            </a:r>
            <a:endParaRPr/>
          </a:p>
          <a:p>
            <a:pPr lvl="0" algn="ctr">
              <a:lnSpc>
                <a:spcPct val="140042"/>
              </a:lnSpc>
              <a:defRPr/>
            </a:pPr>
            <a:r>
              <a:rPr lang="de-AT">
                <a:latin typeface="Calibri"/>
                <a:ea typeface="Calibri"/>
                <a:cs typeface="Calibri"/>
              </a:rPr>
              <a:t>...Konzentrieren Sie sich auf das Projektziel, aber machen Sie nicht den Fehler, zu viele und sehr unterschiedliche Ziele zu beschreiben, die unrealistisch sind!</a:t>
            </a:r>
            <a:endParaRPr/>
          </a:p>
        </p:txBody>
      </p:sp>
      <p:sp>
        <p:nvSpPr>
          <p:cNvPr id="318" name="Google Shape;318;p19" hidden="0"/>
          <p:cNvSpPr txBox="1"/>
          <p:nvPr isPhoto="0" userDrawn="0"/>
        </p:nvSpPr>
        <p:spPr bwMode="auto">
          <a:xfrm>
            <a:off x="6287110" y="6238666"/>
            <a:ext cx="3640500" cy="338554"/>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Calibri"/>
                <a:ea typeface="Calibri"/>
                <a:cs typeface="Calibri"/>
              </a:rPr>
              <a:t>Quelle</a:t>
            </a:r>
            <a:r>
              <a:rPr lang="en-US" sz="1100">
                <a:solidFill>
                  <a:srgbClr val="000000"/>
                </a:solidFill>
                <a:latin typeface="Calibri"/>
                <a:ea typeface="Calibri"/>
                <a:cs typeface="Calibri"/>
              </a:rPr>
              <a:t>: https://www.nord-sued-bruecken.de/foerderung/foerderprogramme/in-sdg.html</a:t>
            </a:r>
            <a:endParaRPr sz="1100">
              <a:solidFill>
                <a:srgbClr val="000000"/>
              </a:solidFill>
              <a:latin typeface="Calibri"/>
              <a:ea typeface="Calibri"/>
              <a:cs typeface="Calibri"/>
            </a:endParaRPr>
          </a:p>
        </p:txBody>
      </p:sp>
      <p:cxnSp>
        <p:nvCxnSpPr>
          <p:cNvPr id="319" name="Google Shape;319;p19"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20" name="Google Shape;320;p19"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96" name="Google Shape;96;p2" hidden="0"/>
          <p:cNvSpPr/>
          <p:nvPr isPhoto="0" userDrawn="0"/>
        </p:nvSpPr>
        <p:spPr bwMode="auto">
          <a:xfrm>
            <a:off x="2209800" y="4835255"/>
            <a:ext cx="530245" cy="62508"/>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a:ln>
            <a:noFill/>
          </a:ln>
        </p:spPr>
      </p:sp>
      <p:sp>
        <p:nvSpPr>
          <p:cNvPr id="97" name="Google Shape;97;p2" hidden="0"/>
          <p:cNvSpPr txBox="1"/>
          <p:nvPr isPhoto="0" userDrawn="0"/>
        </p:nvSpPr>
        <p:spPr bwMode="auto">
          <a:xfrm>
            <a:off x="2209800" y="5051394"/>
            <a:ext cx="5160558" cy="1384995"/>
          </a:xfrm>
          <a:prstGeom prst="rect">
            <a:avLst/>
          </a:prstGeom>
          <a:noFill/>
          <a:ln>
            <a:noFill/>
          </a:ln>
        </p:spPr>
        <p:txBody>
          <a:bodyPr spcFirstLastPara="1" wrap="square" lIns="0" tIns="0" rIns="0" bIns="0" anchor="t" anchorCtr="0">
            <a:spAutoFit/>
          </a:bodyPr>
          <a:lstStyle/>
          <a:p>
            <a:pPr marL="342786" marR="0" lvl="2" indent="-114261" algn="l">
              <a:lnSpc>
                <a:spcPct val="150033"/>
              </a:lnSpc>
              <a:spcBef>
                <a:spcPts val="0"/>
              </a:spcBef>
              <a:spcAft>
                <a:spcPts val="0"/>
              </a:spcAft>
              <a:buClr>
                <a:srgbClr val="0C45A6"/>
              </a:buClr>
              <a:buSzPts val="1499"/>
              <a:buFont typeface="Arial"/>
              <a:buChar char="⚬"/>
              <a:defRPr/>
            </a:pPr>
            <a:r>
              <a:rPr lang="de-AT" sz="1500" b="0" i="0" u="none" strike="noStrike" cap="none">
                <a:solidFill>
                  <a:srgbClr val="0C45A6"/>
                </a:solidFill>
                <a:latin typeface="Calibri"/>
                <a:ea typeface="Calibri"/>
                <a:cs typeface="Calibri"/>
              </a:rPr>
              <a:t>Was ist ein Projekt?</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a:t>
            </a:r>
            <a:r>
              <a:rPr lang="de-AT" sz="1500" b="0" i="0" u="none" strike="noStrike" cap="none">
                <a:solidFill>
                  <a:srgbClr val="0C45A6"/>
                </a:solidFill>
                <a:latin typeface="Calibri"/>
                <a:ea typeface="Calibri"/>
                <a:cs typeface="Calibri"/>
              </a:rPr>
              <a:t>Projektplanung</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a:t>
            </a:r>
            <a:r>
              <a:rPr lang="de-AT" sz="1500" b="0" i="0" u="none" strike="noStrike" cap="none">
                <a:solidFill>
                  <a:srgbClr val="0C45A6"/>
                </a:solidFill>
                <a:latin typeface="Calibri"/>
                <a:ea typeface="Calibri"/>
                <a:cs typeface="Calibri"/>
              </a:rPr>
              <a:t>Trainingsmethoden</a:t>
            </a:r>
            <a:r>
              <a:rPr lang="en-US" sz="1500" b="0" i="0" u="none" strike="noStrike" cap="none">
                <a:solidFill>
                  <a:srgbClr val="0C45A6"/>
                </a:solidFill>
                <a:latin typeface="Calibri"/>
                <a:ea typeface="Calibri"/>
                <a:cs typeface="Calibri"/>
              </a:rPr>
              <a:t>: </a:t>
            </a:r>
            <a:r>
              <a:rPr lang="de-AT" sz="1500" b="0" i="0" u="none" strike="noStrike" cap="none">
                <a:solidFill>
                  <a:srgbClr val="0C45A6"/>
                </a:solidFill>
                <a:latin typeface="Calibri"/>
                <a:ea typeface="Calibri"/>
                <a:cs typeface="Calibri"/>
              </a:rPr>
              <a:t>Der Problembaum</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a:t>
            </a:r>
            <a:r>
              <a:rPr lang="en-US" sz="1500" b="0" i="0" u="none" strike="noStrike" cap="none">
                <a:solidFill>
                  <a:srgbClr val="0C45A6"/>
                </a:solidFill>
                <a:latin typeface="Calibri"/>
                <a:ea typeface="Calibri"/>
                <a:cs typeface="Calibri"/>
              </a:rPr>
              <a:t>Schreiben</a:t>
            </a:r>
            <a:r>
              <a:rPr lang="en-US" sz="1500" b="0" i="0" u="none" strike="noStrike" cap="none">
                <a:solidFill>
                  <a:srgbClr val="0C45A6"/>
                </a:solidFill>
                <a:latin typeface="Calibri"/>
                <a:ea typeface="Calibri"/>
                <a:cs typeface="Calibri"/>
              </a:rPr>
              <a:t> </a:t>
            </a:r>
            <a:r>
              <a:rPr lang="en-US" sz="1500" b="0" i="0" u="none" strike="noStrike" cap="none">
                <a:solidFill>
                  <a:srgbClr val="0C45A6"/>
                </a:solidFill>
                <a:latin typeface="Calibri"/>
                <a:ea typeface="Calibri"/>
                <a:cs typeface="Calibri"/>
              </a:rPr>
              <a:t>eines</a:t>
            </a:r>
            <a:r>
              <a:rPr lang="en-US" sz="1500" b="0" i="0" u="none" strike="noStrike" cap="none">
                <a:solidFill>
                  <a:srgbClr val="0C45A6"/>
                </a:solidFill>
                <a:latin typeface="Calibri"/>
                <a:ea typeface="Calibri"/>
                <a:cs typeface="Calibri"/>
              </a:rPr>
              <a:t> </a:t>
            </a:r>
            <a:r>
              <a:rPr lang="en-US" sz="1500" b="0" i="0" u="none" strike="noStrike" cap="none">
                <a:solidFill>
                  <a:srgbClr val="0C45A6"/>
                </a:solidFill>
                <a:latin typeface="Calibri"/>
                <a:ea typeface="Calibri"/>
                <a:cs typeface="Calibri"/>
              </a:rPr>
              <a:t>Projektansuchens</a:t>
            </a:r>
            <a:endParaRPr/>
          </a:p>
        </p:txBody>
      </p:sp>
      <p:pic>
        <p:nvPicPr>
          <p:cNvPr id="98" name="Google Shape;98;p2" hidden="0"/>
          <p:cNvPicPr/>
          <p:nvPr isPhoto="0" userDrawn="0"/>
        </p:nvPicPr>
        <p:blipFill>
          <a:blip r:embed="rId2">
            <a:alphaModFix/>
          </a:blip>
          <a:srcRect l="0" t="0" r="221" b="284"/>
          <a:stretch/>
        </p:blipFill>
        <p:spPr bwMode="auto">
          <a:xfrm>
            <a:off x="6096000" y="1808644"/>
            <a:ext cx="3561652" cy="3303431"/>
          </a:xfrm>
          <a:prstGeom prst="rect">
            <a:avLst/>
          </a:prstGeom>
          <a:noFill/>
          <a:ln>
            <a:noFill/>
          </a:ln>
        </p:spPr>
      </p:pic>
      <p:sp>
        <p:nvSpPr>
          <p:cNvPr id="99" name="Google Shape;99;p2" hidden="0"/>
          <p:cNvSpPr txBox="1"/>
          <p:nvPr isPhoto="0" userDrawn="0"/>
        </p:nvSpPr>
        <p:spPr bwMode="auto">
          <a:xfrm>
            <a:off x="2209800" y="703659"/>
            <a:ext cx="4550580" cy="1551194"/>
          </a:xfrm>
          <a:prstGeom prst="rect">
            <a:avLst/>
          </a:prstGeom>
          <a:noFill/>
          <a:ln>
            <a:noFill/>
          </a:ln>
        </p:spPr>
        <p:txBody>
          <a:bodyPr spcFirstLastPara="1" wrap="square" lIns="0" tIns="0" rIns="0" bIns="0" anchor="t" anchorCtr="0">
            <a:spAutoFit/>
          </a:bodyPr>
          <a:lstStyle/>
          <a:p>
            <a:pPr lvl="0">
              <a:lnSpc>
                <a:spcPct val="120014"/>
              </a:lnSpc>
              <a:defRPr/>
            </a:pPr>
            <a:r>
              <a:rPr lang="de-AT" sz="4200">
                <a:solidFill>
                  <a:srgbClr val="0C45A6"/>
                </a:solidFill>
                <a:latin typeface="Calibri"/>
                <a:ea typeface="Calibri"/>
                <a:cs typeface="Calibri"/>
              </a:rPr>
              <a:t>Wie kann ich ein Projekt entwickeln?</a:t>
            </a:r>
            <a:endParaRPr/>
          </a:p>
        </p:txBody>
      </p:sp>
      <p:cxnSp>
        <p:nvCxnSpPr>
          <p:cNvPr id="100" name="Google Shape;100;p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01" name="Google Shape;101;p2"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25" name="Google Shape;325;p20" hidden="0"/>
          <p:cNvSpPr/>
          <p:nvPr isPhoto="0" userDrawn="0"/>
        </p:nvSpPr>
        <p:spPr bwMode="auto">
          <a:xfrm>
            <a:off x="2209800" y="5112075"/>
            <a:ext cx="530245" cy="62508"/>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a:ln>
            <a:noFill/>
          </a:ln>
        </p:spPr>
      </p:sp>
      <p:sp>
        <p:nvSpPr>
          <p:cNvPr id="326" name="Google Shape;326;p20" hidden="0"/>
          <p:cNvSpPr txBox="1"/>
          <p:nvPr isPhoto="0" userDrawn="0"/>
        </p:nvSpPr>
        <p:spPr bwMode="auto">
          <a:xfrm>
            <a:off x="2209800" y="5336381"/>
            <a:ext cx="5160558" cy="1038746"/>
          </a:xfrm>
          <a:prstGeom prst="rect">
            <a:avLst/>
          </a:prstGeom>
          <a:noFill/>
          <a:ln>
            <a:noFill/>
          </a:ln>
        </p:spPr>
        <p:txBody>
          <a:bodyPr spcFirstLastPara="1" wrap="square" lIns="0" tIns="0" rIns="0" bIns="0" anchor="t" anchorCtr="0">
            <a:spAutoFit/>
          </a:bodyPr>
          <a:lstStyle/>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Was macht ein Projekt zu einem guten Projekt? </a:t>
            </a:r>
            <a:endParaRPr/>
          </a:p>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Projekt-Zyklus-Management (PCM)</a:t>
            </a:r>
            <a:endParaRPr/>
          </a:p>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Aspekte der Dokumentation und Buchführung</a:t>
            </a:r>
            <a:endParaRPr/>
          </a:p>
        </p:txBody>
      </p:sp>
      <p:pic>
        <p:nvPicPr>
          <p:cNvPr id="327" name="Google Shape;327;p20" hidden="0"/>
          <p:cNvPicPr/>
          <p:nvPr isPhoto="0" userDrawn="0"/>
        </p:nvPicPr>
        <p:blipFill>
          <a:blip r:embed="rId2">
            <a:alphaModFix/>
          </a:blip>
          <a:srcRect l="0" t="0" r="417" b="516"/>
          <a:stretch/>
        </p:blipFill>
        <p:spPr bwMode="auto">
          <a:xfrm>
            <a:off x="6010013" y="1988401"/>
            <a:ext cx="2383155" cy="2743200"/>
          </a:xfrm>
          <a:prstGeom prst="rect">
            <a:avLst/>
          </a:prstGeom>
          <a:noFill/>
          <a:ln>
            <a:noFill/>
          </a:ln>
        </p:spPr>
      </p:pic>
      <p:sp>
        <p:nvSpPr>
          <p:cNvPr id="328" name="Google Shape;328;p20" hidden="0"/>
          <p:cNvSpPr txBox="1"/>
          <p:nvPr isPhoto="0" userDrawn="0"/>
        </p:nvSpPr>
        <p:spPr bwMode="auto">
          <a:xfrm>
            <a:off x="2209800" y="703659"/>
            <a:ext cx="5797378" cy="775597"/>
          </a:xfrm>
          <a:prstGeom prst="rect">
            <a:avLst/>
          </a:prstGeom>
          <a:noFill/>
          <a:ln>
            <a:noFill/>
          </a:ln>
        </p:spPr>
        <p:txBody>
          <a:bodyPr spcFirstLastPara="1" wrap="square" lIns="0" tIns="0" rIns="0" bIns="0" anchor="t" anchorCtr="0">
            <a:spAutoFit/>
          </a:bodyPr>
          <a:lstStyle/>
          <a:p>
            <a:pPr marL="0" marR="0" lvl="0" indent="0" algn="l">
              <a:lnSpc>
                <a:spcPct val="120014"/>
              </a:lnSpc>
              <a:spcBef>
                <a:spcPts val="0"/>
              </a:spcBef>
              <a:spcAft>
                <a:spcPts val="0"/>
              </a:spcAft>
              <a:buNone/>
              <a:defRPr/>
            </a:pPr>
            <a:r>
              <a:rPr lang="en-US" sz="4200">
                <a:solidFill>
                  <a:srgbClr val="0C45A6"/>
                </a:solidFill>
                <a:latin typeface="Calibri"/>
                <a:ea typeface="Calibri"/>
                <a:cs typeface="Calibri"/>
              </a:rPr>
              <a:t>Projekt</a:t>
            </a:r>
            <a:r>
              <a:rPr lang="en-US" sz="4200">
                <a:solidFill>
                  <a:srgbClr val="0C45A6"/>
                </a:solidFill>
                <a:latin typeface="Calibri"/>
                <a:ea typeface="Calibri"/>
                <a:cs typeface="Calibri"/>
              </a:rPr>
              <a:t> Management</a:t>
            </a:r>
            <a:endParaRPr/>
          </a:p>
        </p:txBody>
      </p:sp>
      <p:cxnSp>
        <p:nvCxnSpPr>
          <p:cNvPr id="329" name="Google Shape;329;p20"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30" name="Google Shape;330;p20"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35" name="Google Shape;335;p21" hidden="0"/>
          <p:cNvPicPr/>
          <p:nvPr isPhoto="0" userDrawn="0"/>
        </p:nvPicPr>
        <p:blipFill>
          <a:blip r:embed="rId2">
            <a:alphaModFix/>
          </a:blip>
          <a:srcRect l="0" t="0" r="864" b="864"/>
          <a:stretch/>
        </p:blipFill>
        <p:spPr bwMode="auto">
          <a:xfrm rot="4199244">
            <a:off x="2569069" y="1718743"/>
            <a:ext cx="1505054" cy="1018026"/>
          </a:xfrm>
          <a:prstGeom prst="rect">
            <a:avLst/>
          </a:prstGeom>
          <a:noFill/>
          <a:ln>
            <a:noFill/>
          </a:ln>
        </p:spPr>
      </p:pic>
      <p:sp>
        <p:nvSpPr>
          <p:cNvPr id="336" name="Google Shape;336;p21" hidden="0"/>
          <p:cNvSpPr txBox="1"/>
          <p:nvPr isPhoto="0" userDrawn="0"/>
        </p:nvSpPr>
        <p:spPr bwMode="auto">
          <a:xfrm>
            <a:off x="3778791" y="2240523"/>
            <a:ext cx="1721346" cy="1396151"/>
          </a:xfrm>
          <a:prstGeom prst="rect">
            <a:avLst/>
          </a:prstGeom>
          <a:noFill/>
          <a:ln>
            <a:noFill/>
          </a:ln>
        </p:spPr>
        <p:txBody>
          <a:bodyPr spcFirstLastPara="1" wrap="square" lIns="0" tIns="0" rIns="0" bIns="0" anchor="t" anchorCtr="0">
            <a:spAutoFit/>
          </a:bodyPr>
          <a:lstStyle/>
          <a:p>
            <a:pPr lvl="0">
              <a:lnSpc>
                <a:spcPct val="108036"/>
              </a:lnSpc>
              <a:defRPr/>
            </a:pPr>
            <a:r>
              <a:rPr lang="de-AT">
                <a:latin typeface="Calibri"/>
                <a:ea typeface="Calibri"/>
                <a:cs typeface="Calibri"/>
              </a:rPr>
              <a:t> Projekt</a:t>
            </a:r>
            <a:endParaRPr/>
          </a:p>
          <a:p>
            <a:pPr lvl="0">
              <a:lnSpc>
                <a:spcPct val="108036"/>
              </a:lnSpc>
              <a:defRPr/>
            </a:pPr>
            <a:r>
              <a:rPr lang="de-AT">
                <a:latin typeface="Calibri"/>
                <a:ea typeface="Calibri"/>
                <a:cs typeface="Calibri"/>
              </a:rPr>
              <a:t>Einmaliger Prozess</a:t>
            </a:r>
            <a:endParaRPr/>
          </a:p>
          <a:p>
            <a:pPr lvl="0">
              <a:lnSpc>
                <a:spcPct val="108036"/>
              </a:lnSpc>
              <a:defRPr/>
            </a:pPr>
            <a:r>
              <a:rPr lang="de-AT">
                <a:latin typeface="Calibri"/>
                <a:ea typeface="Calibri"/>
                <a:cs typeface="Calibri"/>
              </a:rPr>
              <a:t>Komplexe Struktur</a:t>
            </a:r>
            <a:endParaRPr/>
          </a:p>
          <a:p>
            <a:pPr lvl="0">
              <a:lnSpc>
                <a:spcPct val="108036"/>
              </a:lnSpc>
              <a:defRPr/>
            </a:pPr>
            <a:r>
              <a:rPr lang="de-AT">
                <a:latin typeface="Calibri"/>
                <a:ea typeface="Calibri"/>
                <a:cs typeface="Calibri"/>
              </a:rPr>
              <a:t>Definierte Ziele</a:t>
            </a:r>
            <a:endParaRPr/>
          </a:p>
          <a:p>
            <a:pPr lvl="0">
              <a:lnSpc>
                <a:spcPct val="108036"/>
              </a:lnSpc>
              <a:defRPr/>
            </a:pPr>
            <a:r>
              <a:rPr lang="de-AT">
                <a:latin typeface="Calibri"/>
                <a:ea typeface="Calibri"/>
                <a:cs typeface="Calibri"/>
              </a:rPr>
              <a:t>Fester Termin</a:t>
            </a:r>
            <a:endParaRPr/>
          </a:p>
          <a:p>
            <a:pPr lvl="0">
              <a:lnSpc>
                <a:spcPct val="108036"/>
              </a:lnSpc>
              <a:defRPr/>
            </a:pPr>
            <a:r>
              <a:rPr lang="de-AT">
                <a:latin typeface="Calibri"/>
                <a:ea typeface="Calibri"/>
                <a:cs typeface="Calibri"/>
              </a:rPr>
              <a:t>Begrenzte Kosten</a:t>
            </a:r>
            <a:endParaRPr/>
          </a:p>
        </p:txBody>
      </p:sp>
      <p:sp>
        <p:nvSpPr>
          <p:cNvPr id="337" name="Google Shape;337;p21" hidden="0"/>
          <p:cNvSpPr txBox="1"/>
          <p:nvPr isPhoto="0" userDrawn="0"/>
        </p:nvSpPr>
        <p:spPr bwMode="auto">
          <a:xfrm>
            <a:off x="6723542" y="2256314"/>
            <a:ext cx="1291084" cy="1163460"/>
          </a:xfrm>
          <a:prstGeom prst="rect">
            <a:avLst/>
          </a:prstGeom>
          <a:noFill/>
          <a:ln>
            <a:noFill/>
          </a:ln>
        </p:spPr>
        <p:txBody>
          <a:bodyPr spcFirstLastPara="1" wrap="square" lIns="0" tIns="0" rIns="0" bIns="0" anchor="t" anchorCtr="0">
            <a:spAutoFit/>
          </a:bodyPr>
          <a:lstStyle/>
          <a:p>
            <a:pPr lvl="0" algn="ctr">
              <a:lnSpc>
                <a:spcPct val="108036"/>
              </a:lnSpc>
              <a:defRPr/>
            </a:pPr>
            <a:r>
              <a:rPr lang="en-US">
                <a:latin typeface="Calibri"/>
                <a:ea typeface="Calibri"/>
                <a:cs typeface="Calibri"/>
              </a:rPr>
              <a:t>Verwaltung</a:t>
            </a:r>
            <a:endParaRPr lang="en-US">
              <a:latin typeface="Calibri"/>
              <a:ea typeface="Calibri"/>
              <a:cs typeface="Calibri"/>
            </a:endParaRPr>
          </a:p>
          <a:p>
            <a:pPr lvl="0" algn="ctr">
              <a:lnSpc>
                <a:spcPct val="108036"/>
              </a:lnSpc>
              <a:defRPr/>
            </a:pPr>
            <a:r>
              <a:rPr lang="en-US">
                <a:latin typeface="Calibri"/>
                <a:ea typeface="Calibri"/>
                <a:cs typeface="Calibri"/>
              </a:rPr>
              <a:t>Planung</a:t>
            </a:r>
            <a:endParaRPr lang="en-US">
              <a:latin typeface="Calibri"/>
              <a:ea typeface="Calibri"/>
              <a:cs typeface="Calibri"/>
            </a:endParaRPr>
          </a:p>
          <a:p>
            <a:pPr lvl="0" algn="ctr">
              <a:lnSpc>
                <a:spcPct val="108036"/>
              </a:lnSpc>
              <a:defRPr/>
            </a:pPr>
            <a:r>
              <a:rPr lang="en-US">
                <a:latin typeface="Calibri"/>
                <a:ea typeface="Calibri"/>
                <a:cs typeface="Calibri"/>
              </a:rPr>
              <a:t>Verwaltung</a:t>
            </a:r>
            <a:r>
              <a:rPr lang="en-US">
                <a:latin typeface="Calibri"/>
                <a:ea typeface="Calibri"/>
                <a:cs typeface="Calibri"/>
              </a:rPr>
              <a:t> </a:t>
            </a:r>
            <a:r>
              <a:rPr lang="en-US">
                <a:latin typeface="Calibri"/>
                <a:ea typeface="Calibri"/>
                <a:cs typeface="Calibri"/>
              </a:rPr>
              <a:t>Organisation</a:t>
            </a:r>
            <a:endParaRPr lang="en-US">
              <a:latin typeface="Calibri"/>
              <a:ea typeface="Calibri"/>
              <a:cs typeface="Calibri"/>
            </a:endParaRPr>
          </a:p>
          <a:p>
            <a:pPr lvl="0" algn="ctr">
              <a:lnSpc>
                <a:spcPct val="108036"/>
              </a:lnSpc>
              <a:defRPr/>
            </a:pPr>
            <a:r>
              <a:rPr lang="en-US">
                <a:latin typeface="Calibri"/>
                <a:ea typeface="Calibri"/>
                <a:cs typeface="Calibri"/>
              </a:rPr>
              <a:t>Kontrolle</a:t>
            </a:r>
            <a:endParaRPr/>
          </a:p>
        </p:txBody>
      </p:sp>
      <p:sp>
        <p:nvSpPr>
          <p:cNvPr id="338" name="Google Shape;338;p21" hidden="0"/>
          <p:cNvSpPr txBox="1"/>
          <p:nvPr isPhoto="0" userDrawn="0"/>
        </p:nvSpPr>
        <p:spPr bwMode="auto">
          <a:xfrm>
            <a:off x="3367115" y="610985"/>
            <a:ext cx="4560392" cy="710964"/>
          </a:xfrm>
          <a:prstGeom prst="rect">
            <a:avLst/>
          </a:prstGeom>
          <a:noFill/>
          <a:ln>
            <a:noFill/>
          </a:ln>
        </p:spPr>
        <p:txBody>
          <a:bodyPr spcFirstLastPara="1" wrap="square" lIns="0" tIns="0" rIns="0" bIns="0" anchor="t" anchorCtr="0">
            <a:spAutoFit/>
          </a:bodyPr>
          <a:lstStyle/>
          <a:p>
            <a:pPr marL="0" marR="0" lvl="0" indent="0" algn="ctr">
              <a:lnSpc>
                <a:spcPct val="140018"/>
              </a:lnSpc>
              <a:spcBef>
                <a:spcPts val="0"/>
              </a:spcBef>
              <a:spcAft>
                <a:spcPts val="0"/>
              </a:spcAft>
              <a:buNone/>
              <a:defRPr/>
            </a:pPr>
            <a:r>
              <a:rPr lang="en-US" sz="3300">
                <a:solidFill>
                  <a:srgbClr val="0C45A6"/>
                </a:solidFill>
                <a:latin typeface="Calibri"/>
                <a:ea typeface="Calibri"/>
                <a:cs typeface="Calibri"/>
              </a:rPr>
              <a:t>Projekt</a:t>
            </a:r>
            <a:r>
              <a:rPr lang="en-US" sz="3300">
                <a:solidFill>
                  <a:srgbClr val="0C45A6"/>
                </a:solidFill>
                <a:latin typeface="Calibri"/>
                <a:ea typeface="Calibri"/>
                <a:cs typeface="Calibri"/>
              </a:rPr>
              <a:t> Management</a:t>
            </a:r>
            <a:endParaRPr/>
          </a:p>
        </p:txBody>
      </p:sp>
      <p:pic>
        <p:nvPicPr>
          <p:cNvPr id="339" name="Google Shape;339;p21" hidden="0"/>
          <p:cNvPicPr/>
          <p:nvPr isPhoto="0" userDrawn="0"/>
        </p:nvPicPr>
        <p:blipFill>
          <a:blip r:embed="rId2">
            <a:alphaModFix/>
          </a:blip>
          <a:srcRect l="0" t="0" r="864" b="864"/>
          <a:stretch/>
        </p:blipFill>
        <p:spPr bwMode="auto">
          <a:xfrm rot="-7214503">
            <a:off x="7642010" y="1302488"/>
            <a:ext cx="1505054" cy="1018026"/>
          </a:xfrm>
          <a:prstGeom prst="rect">
            <a:avLst/>
          </a:prstGeom>
          <a:noFill/>
          <a:ln>
            <a:noFill/>
          </a:ln>
        </p:spPr>
      </p:pic>
      <p:sp>
        <p:nvSpPr>
          <p:cNvPr id="340" name="Google Shape;340;p21" hidden="0"/>
          <p:cNvSpPr txBox="1"/>
          <p:nvPr isPhoto="0" userDrawn="0"/>
        </p:nvSpPr>
        <p:spPr bwMode="auto">
          <a:xfrm>
            <a:off x="448829" y="5914239"/>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pic>
        <p:nvPicPr>
          <p:cNvPr id="341" name="Google Shape;341;p21" hidden="0"/>
          <p:cNvPicPr/>
          <p:nvPr isPhoto="0" userDrawn="0"/>
        </p:nvPicPr>
        <p:blipFill>
          <a:blip r:embed="rId3">
            <a:alphaModFix/>
          </a:blip>
          <a:srcRect l="0" t="0" r="489" b="492"/>
          <a:stretch/>
        </p:blipFill>
        <p:spPr bwMode="auto">
          <a:xfrm>
            <a:off x="4220654" y="3285489"/>
            <a:ext cx="3292215" cy="2852217"/>
          </a:xfrm>
          <a:prstGeom prst="rect">
            <a:avLst/>
          </a:prstGeom>
          <a:noFill/>
          <a:ln>
            <a:noFill/>
          </a:ln>
        </p:spPr>
      </p:pic>
      <p:sp>
        <p:nvSpPr>
          <p:cNvPr id="342" name="Google Shape;342;p21" hidden="0"/>
          <p:cNvSpPr txBox="1"/>
          <p:nvPr isPhoto="0" userDrawn="0"/>
        </p:nvSpPr>
        <p:spPr bwMode="auto">
          <a:xfrm>
            <a:off x="5319297" y="3502292"/>
            <a:ext cx="1205328"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Planung</a:t>
            </a:r>
            <a:endParaRPr/>
          </a:p>
        </p:txBody>
      </p:sp>
      <p:sp>
        <p:nvSpPr>
          <p:cNvPr id="343" name="Google Shape;343;p21" hidden="0"/>
          <p:cNvSpPr txBox="1"/>
          <p:nvPr isPhoto="0" userDrawn="0"/>
        </p:nvSpPr>
        <p:spPr bwMode="auto">
          <a:xfrm>
            <a:off x="4167187" y="5037029"/>
            <a:ext cx="1480123"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Bewertung</a:t>
            </a:r>
            <a:endParaRPr/>
          </a:p>
        </p:txBody>
      </p:sp>
      <p:sp>
        <p:nvSpPr>
          <p:cNvPr id="344" name="Google Shape;344;p21" hidden="0"/>
          <p:cNvSpPr txBox="1"/>
          <p:nvPr isPhoto="0" userDrawn="0"/>
        </p:nvSpPr>
        <p:spPr bwMode="auto">
          <a:xfrm>
            <a:off x="6205219" y="5037029"/>
            <a:ext cx="1605281"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Überwachung</a:t>
            </a:r>
            <a:endParaRPr/>
          </a:p>
        </p:txBody>
      </p:sp>
      <p:cxnSp>
        <p:nvCxnSpPr>
          <p:cNvPr id="345" name="Google Shape;345;p21"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46" name="Google Shape;346;p21" hidden="0"/>
          <p:cNvPicPr/>
          <p:nvPr isPhoto="0" userDrawn="0"/>
        </p:nvPicPr>
        <p:blipFill>
          <a:blip r:embed="rId4">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51" name="Google Shape;351;p22" hidden="0"/>
          <p:cNvPicPr/>
          <p:nvPr isPhoto="0" userDrawn="0"/>
        </p:nvPicPr>
        <p:blipFill>
          <a:blip r:embed="rId2">
            <a:alphaModFix/>
          </a:blip>
          <a:srcRect l="0" t="0" r="290" b="259"/>
          <a:stretch/>
        </p:blipFill>
        <p:spPr bwMode="auto">
          <a:xfrm>
            <a:off x="6794383" y="2216502"/>
            <a:ext cx="2683348" cy="2743200"/>
          </a:xfrm>
          <a:prstGeom prst="rect">
            <a:avLst/>
          </a:prstGeom>
          <a:noFill/>
          <a:ln>
            <a:noFill/>
          </a:ln>
        </p:spPr>
      </p:pic>
      <p:sp>
        <p:nvSpPr>
          <p:cNvPr id="352" name="Google Shape;352;p22" hidden="0"/>
          <p:cNvSpPr txBox="1"/>
          <p:nvPr isPhoto="0" userDrawn="0"/>
        </p:nvSpPr>
        <p:spPr bwMode="auto">
          <a:xfrm>
            <a:off x="1945548" y="754336"/>
            <a:ext cx="6959468" cy="1096967"/>
          </a:xfrm>
          <a:prstGeom prst="rect">
            <a:avLst/>
          </a:prstGeom>
          <a:noFill/>
          <a:ln>
            <a:noFill/>
          </a:ln>
        </p:spPr>
        <p:txBody>
          <a:bodyPr spcFirstLastPara="1" wrap="square" lIns="0" tIns="0" rIns="0" bIns="0" anchor="t" anchorCtr="0">
            <a:spAutoFit/>
          </a:bodyPr>
          <a:lstStyle/>
          <a:p>
            <a:pPr lvl="0">
              <a:lnSpc>
                <a:spcPct val="107964"/>
              </a:lnSpc>
              <a:defRPr/>
            </a:pPr>
            <a:r>
              <a:rPr lang="de-AT" sz="3300">
                <a:solidFill>
                  <a:srgbClr val="0C45A6"/>
                </a:solidFill>
                <a:latin typeface="Calibri"/>
                <a:ea typeface="Calibri"/>
                <a:cs typeface="Calibri"/>
              </a:rPr>
              <a:t>Ein gutes Projekt: Inhaltliche Kriterien - Projektdurchführung</a:t>
            </a:r>
            <a:endParaRPr/>
          </a:p>
        </p:txBody>
      </p:sp>
      <p:sp>
        <p:nvSpPr>
          <p:cNvPr id="353" name="Google Shape;353;p22" hidden="0"/>
          <p:cNvSpPr txBox="1"/>
          <p:nvPr isPhoto="0" userDrawn="0"/>
        </p:nvSpPr>
        <p:spPr bwMode="auto">
          <a:xfrm>
            <a:off x="1945546" y="1870030"/>
            <a:ext cx="4726518" cy="2094228"/>
          </a:xfrm>
          <a:prstGeom prst="rect">
            <a:avLst/>
          </a:prstGeom>
          <a:noFill/>
          <a:ln>
            <a:noFill/>
          </a:ln>
        </p:spPr>
        <p:txBody>
          <a:bodyPr spcFirstLastPara="1" wrap="square" lIns="0" tIns="0" rIns="0" bIns="0" anchor="t" anchorCtr="0">
            <a:spAutoFit/>
          </a:bodyPr>
          <a:lstStyle/>
          <a:p>
            <a:pPr marL="321469" lvl="2" indent="-107155">
              <a:lnSpc>
                <a:spcPct val="108036"/>
              </a:lnSpc>
              <a:buSzPts val="1406"/>
              <a:buFont typeface="Arial"/>
              <a:buChar char="⚬"/>
              <a:defRPr/>
            </a:pPr>
            <a:r>
              <a:rPr lang="de-AT">
                <a:latin typeface="Calibri"/>
                <a:ea typeface="Calibri"/>
                <a:cs typeface="Calibri"/>
              </a:rPr>
              <a:t>Transparenz der Finanzierungsströme und der Projektplanung</a:t>
            </a:r>
            <a:endParaRPr/>
          </a:p>
          <a:p>
            <a:pPr marL="321469" lvl="2" indent="-107155">
              <a:lnSpc>
                <a:spcPct val="108036"/>
              </a:lnSpc>
              <a:buSzPts val="1406"/>
              <a:buFont typeface="Arial"/>
              <a:buChar char="⚬"/>
              <a:defRPr/>
            </a:pPr>
            <a:r>
              <a:rPr lang="de-AT">
                <a:latin typeface="Calibri"/>
                <a:ea typeface="Calibri"/>
                <a:cs typeface="Calibri"/>
              </a:rPr>
              <a:t>Überwachung und begleitende Evaluierung</a:t>
            </a:r>
            <a:endParaRPr/>
          </a:p>
          <a:p>
            <a:pPr marL="321469" lvl="2" indent="-107155">
              <a:lnSpc>
                <a:spcPct val="108036"/>
              </a:lnSpc>
              <a:buSzPts val="1406"/>
              <a:buFont typeface="Arial"/>
              <a:buChar char="⚬"/>
              <a:defRPr/>
            </a:pPr>
            <a:r>
              <a:rPr lang="de-AT">
                <a:latin typeface="Calibri"/>
                <a:ea typeface="Calibri"/>
                <a:cs typeface="Calibri"/>
              </a:rPr>
              <a:t>Einhaltung der Vergabevorschriften</a:t>
            </a:r>
            <a:endParaRPr/>
          </a:p>
          <a:p>
            <a:pPr marL="321469" lvl="2" indent="-107155">
              <a:lnSpc>
                <a:spcPct val="108036"/>
              </a:lnSpc>
              <a:buSzPts val="1406"/>
              <a:buFont typeface="Arial"/>
              <a:buChar char="⚬"/>
              <a:defRPr/>
            </a:pPr>
            <a:r>
              <a:rPr lang="de-AT">
                <a:latin typeface="Calibri"/>
                <a:ea typeface="Calibri"/>
                <a:cs typeface="Calibri"/>
              </a:rPr>
              <a:t>Personal: Einstellung/Bezahlung/Geschlecht/Respektierung der Arbeitnehmer*innenrechte</a:t>
            </a:r>
            <a:endParaRPr/>
          </a:p>
          <a:p>
            <a:pPr marL="321469" lvl="2" indent="-107155">
              <a:lnSpc>
                <a:spcPct val="108036"/>
              </a:lnSpc>
              <a:buSzPts val="1406"/>
              <a:buFont typeface="Arial"/>
              <a:buChar char="⚬"/>
              <a:defRPr/>
            </a:pPr>
            <a:r>
              <a:rPr lang="de-AT">
                <a:latin typeface="Calibri"/>
                <a:ea typeface="Calibri"/>
                <a:cs typeface="Calibri"/>
              </a:rPr>
              <a:t>Flexibilität: Anpassung der Projektstrategie bei veränderten Bedingungen</a:t>
            </a:r>
            <a:endParaRPr/>
          </a:p>
          <a:p>
            <a:pPr marL="321469" lvl="2" indent="-107155">
              <a:lnSpc>
                <a:spcPct val="108036"/>
              </a:lnSpc>
              <a:buSzPts val="1406"/>
              <a:buFont typeface="Arial"/>
              <a:buChar char="⚬"/>
              <a:defRPr/>
            </a:pPr>
            <a:r>
              <a:rPr lang="de-AT">
                <a:latin typeface="Calibri"/>
                <a:ea typeface="Calibri"/>
                <a:cs typeface="Calibri"/>
              </a:rPr>
              <a:t>Bewertung</a:t>
            </a:r>
            <a:endParaRPr/>
          </a:p>
        </p:txBody>
      </p:sp>
      <p:sp>
        <p:nvSpPr>
          <p:cNvPr id="354" name="Google Shape;354;p22" hidden="0"/>
          <p:cNvSpPr txBox="1"/>
          <p:nvPr isPhoto="0" userDrawn="0"/>
        </p:nvSpPr>
        <p:spPr bwMode="auto">
          <a:xfrm>
            <a:off x="2028964" y="4486876"/>
            <a:ext cx="3878471" cy="1163460"/>
          </a:xfrm>
          <a:prstGeom prst="rect">
            <a:avLst/>
          </a:prstGeom>
          <a:noFill/>
          <a:ln>
            <a:noFill/>
          </a:ln>
        </p:spPr>
        <p:txBody>
          <a:bodyPr spcFirstLastPara="1" wrap="square" lIns="0" tIns="0" rIns="0" bIns="0" anchor="t" anchorCtr="0">
            <a:spAutoFit/>
          </a:bodyPr>
          <a:lstStyle/>
          <a:p>
            <a:pPr marL="321469" lvl="2" indent="-107155">
              <a:lnSpc>
                <a:spcPct val="108036"/>
              </a:lnSpc>
              <a:buSzPts val="1406"/>
              <a:buFont typeface="Arial"/>
              <a:buChar char="⚬"/>
              <a:defRPr/>
            </a:pPr>
            <a:r>
              <a:rPr lang="de-AT">
                <a:latin typeface="Calibri"/>
                <a:ea typeface="Calibri"/>
                <a:cs typeface="Calibri"/>
              </a:rPr>
              <a:t>Interne Bewertung</a:t>
            </a:r>
            <a:endParaRPr/>
          </a:p>
          <a:p>
            <a:pPr marL="321469" lvl="2" indent="-107155">
              <a:lnSpc>
                <a:spcPct val="108036"/>
              </a:lnSpc>
              <a:buSzPts val="1406"/>
              <a:buFont typeface="Arial"/>
              <a:buChar char="⚬"/>
              <a:defRPr/>
            </a:pPr>
            <a:r>
              <a:rPr lang="de-AT">
                <a:latin typeface="Calibri"/>
                <a:ea typeface="Calibri"/>
                <a:cs typeface="Calibri"/>
              </a:rPr>
              <a:t>Externe Bewertung</a:t>
            </a:r>
            <a:endParaRPr/>
          </a:p>
          <a:p>
            <a:pPr marL="321469" lvl="2" indent="-107155">
              <a:lnSpc>
                <a:spcPct val="108036"/>
              </a:lnSpc>
              <a:buSzPts val="1406"/>
              <a:buFont typeface="Arial"/>
              <a:buChar char="⚬"/>
              <a:defRPr/>
            </a:pPr>
            <a:r>
              <a:rPr lang="de-AT">
                <a:latin typeface="Calibri"/>
                <a:ea typeface="Calibri"/>
                <a:cs typeface="Calibri"/>
              </a:rPr>
              <a:t>Analyse der Bewertungsergebnisse</a:t>
            </a:r>
            <a:endParaRPr/>
          </a:p>
          <a:p>
            <a:pPr marL="321469" lvl="2" indent="-107155">
              <a:lnSpc>
                <a:spcPct val="108036"/>
              </a:lnSpc>
              <a:buSzPts val="1406"/>
              <a:buFont typeface="Arial"/>
              <a:buChar char="⚬"/>
              <a:defRPr/>
            </a:pPr>
            <a:r>
              <a:rPr lang="de-AT">
                <a:latin typeface="Calibri"/>
                <a:ea typeface="Calibri"/>
                <a:cs typeface="Calibri"/>
              </a:rPr>
              <a:t>Gelernte Lektionen</a:t>
            </a:r>
            <a:endParaRPr/>
          </a:p>
          <a:p>
            <a:pPr marL="321469" lvl="2" indent="-107155">
              <a:lnSpc>
                <a:spcPct val="108036"/>
              </a:lnSpc>
              <a:buSzPts val="1406"/>
              <a:buFont typeface="Arial"/>
              <a:buChar char="⚬"/>
              <a:defRPr/>
            </a:pPr>
            <a:r>
              <a:rPr lang="de-AT">
                <a:latin typeface="Calibri"/>
                <a:ea typeface="Calibri"/>
                <a:cs typeface="Calibri"/>
              </a:rPr>
              <a:t>Die Basis für weitere Projekte</a:t>
            </a:r>
            <a:endParaRPr/>
          </a:p>
        </p:txBody>
      </p:sp>
      <p:sp>
        <p:nvSpPr>
          <p:cNvPr id="355" name="Google Shape;355;p22" hidden="0"/>
          <p:cNvSpPr txBox="1"/>
          <p:nvPr isPhoto="0" userDrawn="0"/>
        </p:nvSpPr>
        <p:spPr bwMode="auto">
          <a:xfrm>
            <a:off x="2028965" y="3960025"/>
            <a:ext cx="2564309" cy="301621"/>
          </a:xfrm>
          <a:prstGeom prst="rect">
            <a:avLst/>
          </a:prstGeom>
          <a:noFill/>
          <a:ln>
            <a:noFill/>
          </a:ln>
        </p:spPr>
        <p:txBody>
          <a:bodyPr spcFirstLastPara="1" wrap="square" lIns="0" tIns="0" rIns="0" bIns="0" anchor="t" anchorCtr="0">
            <a:spAutoFit/>
          </a:bodyPr>
          <a:lstStyle/>
          <a:p>
            <a:pPr lvl="0" algn="ctr">
              <a:lnSpc>
                <a:spcPct val="140042"/>
              </a:lnSpc>
              <a:defRPr/>
            </a:pPr>
            <a:r>
              <a:rPr lang="en-US">
                <a:solidFill>
                  <a:srgbClr val="0C45A6"/>
                </a:solidFill>
                <a:latin typeface="Calibri"/>
                <a:ea typeface="Calibri"/>
                <a:cs typeface="Calibri"/>
              </a:rPr>
              <a:t>Inhaltliche</a:t>
            </a:r>
            <a:r>
              <a:rPr lang="en-US">
                <a:solidFill>
                  <a:srgbClr val="0C45A6"/>
                </a:solidFill>
                <a:latin typeface="Calibri"/>
                <a:ea typeface="Calibri"/>
                <a:cs typeface="Calibri"/>
              </a:rPr>
              <a:t> </a:t>
            </a:r>
            <a:r>
              <a:rPr lang="en-US">
                <a:solidFill>
                  <a:srgbClr val="0C45A6"/>
                </a:solidFill>
                <a:latin typeface="Calibri"/>
                <a:ea typeface="Calibri"/>
                <a:cs typeface="Calibri"/>
              </a:rPr>
              <a:t>Kriterien</a:t>
            </a:r>
            <a:r>
              <a:rPr lang="en-US">
                <a:solidFill>
                  <a:srgbClr val="0C45A6"/>
                </a:solidFill>
                <a:latin typeface="Calibri"/>
                <a:ea typeface="Calibri"/>
                <a:cs typeface="Calibri"/>
              </a:rPr>
              <a:t> - </a:t>
            </a:r>
            <a:r>
              <a:rPr lang="en-US">
                <a:solidFill>
                  <a:srgbClr val="0C45A6"/>
                </a:solidFill>
                <a:latin typeface="Calibri"/>
                <a:ea typeface="Calibri"/>
                <a:cs typeface="Calibri"/>
              </a:rPr>
              <a:t>Bewertung</a:t>
            </a:r>
            <a:endParaRPr/>
          </a:p>
        </p:txBody>
      </p:sp>
      <p:sp>
        <p:nvSpPr>
          <p:cNvPr id="356" name="Google Shape;356;p22" hidden="0"/>
          <p:cNvSpPr txBox="1"/>
          <p:nvPr isPhoto="0" userDrawn="0"/>
        </p:nvSpPr>
        <p:spPr bwMode="auto">
          <a:xfrm>
            <a:off x="5907435" y="6176408"/>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357" name="Google Shape;357;p2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58" name="Google Shape;358;p22"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63" name="Google Shape;363;p23" hidden="0"/>
          <p:cNvPicPr/>
          <p:nvPr isPhoto="0" userDrawn="0"/>
        </p:nvPicPr>
        <p:blipFill>
          <a:blip r:embed="rId2">
            <a:alphaModFix/>
          </a:blip>
          <a:srcRect l="0" t="0" r="566" b="581"/>
          <a:stretch/>
        </p:blipFill>
        <p:spPr bwMode="auto">
          <a:xfrm rot="-5400000">
            <a:off x="4404336" y="3257836"/>
            <a:ext cx="3086582" cy="2743200"/>
          </a:xfrm>
          <a:prstGeom prst="rect">
            <a:avLst/>
          </a:prstGeom>
          <a:noFill/>
          <a:ln>
            <a:noFill/>
          </a:ln>
        </p:spPr>
      </p:pic>
      <p:sp>
        <p:nvSpPr>
          <p:cNvPr id="364" name="Google Shape;364;p23" hidden="0"/>
          <p:cNvSpPr txBox="1"/>
          <p:nvPr isPhoto="0" userDrawn="0"/>
        </p:nvSpPr>
        <p:spPr bwMode="auto">
          <a:xfrm>
            <a:off x="1934447" y="757238"/>
            <a:ext cx="7173651" cy="930768"/>
          </a:xfrm>
          <a:prstGeom prst="rect">
            <a:avLst/>
          </a:prstGeom>
          <a:noFill/>
          <a:ln>
            <a:noFill/>
          </a:ln>
        </p:spPr>
        <p:txBody>
          <a:bodyPr spcFirstLastPara="1" wrap="square" lIns="0" tIns="0" rIns="0" bIns="0" anchor="t" anchorCtr="0">
            <a:spAutoFit/>
          </a:bodyPr>
          <a:lstStyle/>
          <a:p>
            <a:pPr lvl="0">
              <a:lnSpc>
                <a:spcPct val="107998"/>
              </a:lnSpc>
              <a:defRPr/>
            </a:pPr>
            <a:r>
              <a:rPr lang="de-AT" sz="2800">
                <a:solidFill>
                  <a:srgbClr val="0C45A6"/>
                </a:solidFill>
                <a:latin typeface="Calibri"/>
                <a:ea typeface="Calibri"/>
                <a:cs typeface="Calibri"/>
              </a:rPr>
              <a:t>Ein gutes Projekt muss in jeder Phase des Projektzyklus gut sein</a:t>
            </a:r>
            <a:endParaRPr/>
          </a:p>
        </p:txBody>
      </p:sp>
      <p:sp>
        <p:nvSpPr>
          <p:cNvPr id="365" name="Google Shape;365;p23" hidden="0"/>
          <p:cNvSpPr txBox="1"/>
          <p:nvPr isPhoto="0" userDrawn="0"/>
        </p:nvSpPr>
        <p:spPr bwMode="auto">
          <a:xfrm>
            <a:off x="5561474" y="2700978"/>
            <a:ext cx="1232297"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Programm</a:t>
            </a:r>
            <a:endParaRPr/>
          </a:p>
        </p:txBody>
      </p:sp>
      <p:sp>
        <p:nvSpPr>
          <p:cNvPr id="366" name="Google Shape;366;p23" hidden="0"/>
          <p:cNvSpPr txBox="1"/>
          <p:nvPr isPhoto="0" userDrawn="0"/>
        </p:nvSpPr>
        <p:spPr bwMode="auto">
          <a:xfrm>
            <a:off x="6793771" y="3324511"/>
            <a:ext cx="1731104"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Identifizierung</a:t>
            </a:r>
            <a:endParaRPr/>
          </a:p>
        </p:txBody>
      </p:sp>
      <p:sp>
        <p:nvSpPr>
          <p:cNvPr id="367" name="Google Shape;367;p23" hidden="0"/>
          <p:cNvSpPr txBox="1"/>
          <p:nvPr isPhoto="0" userDrawn="0"/>
        </p:nvSpPr>
        <p:spPr bwMode="auto">
          <a:xfrm>
            <a:off x="7230273" y="4557999"/>
            <a:ext cx="1426086"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Entstehung</a:t>
            </a:r>
            <a:endParaRPr/>
          </a:p>
        </p:txBody>
      </p:sp>
      <p:sp>
        <p:nvSpPr>
          <p:cNvPr id="368" name="Google Shape;368;p23" hidden="0"/>
          <p:cNvSpPr txBox="1"/>
          <p:nvPr isPhoto="0" userDrawn="0"/>
        </p:nvSpPr>
        <p:spPr bwMode="auto">
          <a:xfrm>
            <a:off x="4796464" y="6209162"/>
            <a:ext cx="2739695"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Förderung</a:t>
            </a:r>
            <a:r>
              <a:rPr lang="en-US" sz="2050">
                <a:latin typeface="Calibri"/>
                <a:ea typeface="Calibri"/>
                <a:cs typeface="Calibri"/>
              </a:rPr>
              <a:t>/</a:t>
            </a:r>
            <a:r>
              <a:rPr lang="en-US" sz="2050">
                <a:latin typeface="Calibri"/>
                <a:ea typeface="Calibri"/>
                <a:cs typeface="Calibri"/>
              </a:rPr>
              <a:t>Finanzierung</a:t>
            </a:r>
            <a:endParaRPr/>
          </a:p>
        </p:txBody>
      </p:sp>
      <p:sp>
        <p:nvSpPr>
          <p:cNvPr id="369" name="Google Shape;369;p23" hidden="0"/>
          <p:cNvSpPr txBox="1"/>
          <p:nvPr isPhoto="0" userDrawn="0"/>
        </p:nvSpPr>
        <p:spPr bwMode="auto">
          <a:xfrm>
            <a:off x="2845189" y="4634357"/>
            <a:ext cx="2115081"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Umsetzung</a:t>
            </a:r>
            <a:endParaRPr/>
          </a:p>
        </p:txBody>
      </p:sp>
      <p:sp>
        <p:nvSpPr>
          <p:cNvPr id="370" name="Google Shape;370;p23" hidden="0"/>
          <p:cNvSpPr txBox="1"/>
          <p:nvPr isPhoto="0" userDrawn="0"/>
        </p:nvSpPr>
        <p:spPr bwMode="auto">
          <a:xfrm>
            <a:off x="3576589" y="3357563"/>
            <a:ext cx="1437959" cy="387798"/>
          </a:xfrm>
          <a:prstGeom prst="rect">
            <a:avLst/>
          </a:prstGeom>
          <a:noFill/>
          <a:ln>
            <a:noFill/>
          </a:ln>
        </p:spPr>
        <p:txBody>
          <a:bodyPr spcFirstLastPara="1" wrap="square" lIns="0" tIns="0" rIns="0" bIns="0" anchor="t" anchorCtr="0">
            <a:spAutoFit/>
          </a:bodyPr>
          <a:lstStyle/>
          <a:p>
            <a:pPr lvl="0" algn="ctr">
              <a:lnSpc>
                <a:spcPct val="139961"/>
              </a:lnSpc>
              <a:defRPr/>
            </a:pPr>
            <a:r>
              <a:rPr lang="en-US" sz="1800"/>
              <a:t>Evaluierung</a:t>
            </a:r>
            <a:endParaRPr sz="1200"/>
          </a:p>
        </p:txBody>
      </p:sp>
      <p:sp>
        <p:nvSpPr>
          <p:cNvPr id="372" name="Google Shape;372;p23" hidden="0"/>
          <p:cNvSpPr txBox="1"/>
          <p:nvPr isPhoto="0" userDrawn="0"/>
        </p:nvSpPr>
        <p:spPr bwMode="auto">
          <a:xfrm>
            <a:off x="501146" y="6038761"/>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373" name="Google Shape;373;p23"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74" name="Google Shape;374;p2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79" name="Google Shape;379;p24" hidden="0"/>
          <p:cNvSpPr txBox="1"/>
          <p:nvPr isPhoto="0" userDrawn="0"/>
        </p:nvSpPr>
        <p:spPr bwMode="auto">
          <a:xfrm>
            <a:off x="2209800" y="1125930"/>
            <a:ext cx="7322105"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Sinnvolle</a:t>
            </a:r>
            <a:r>
              <a:rPr lang="en-US" sz="3300">
                <a:solidFill>
                  <a:srgbClr val="0C45A6"/>
                </a:solidFill>
                <a:latin typeface="Calibri"/>
                <a:ea typeface="Calibri"/>
                <a:cs typeface="Calibri"/>
              </a:rPr>
              <a:t> und </a:t>
            </a:r>
            <a:r>
              <a:rPr lang="en-US" sz="3300">
                <a:solidFill>
                  <a:srgbClr val="0C45A6"/>
                </a:solidFill>
                <a:latin typeface="Calibri"/>
                <a:ea typeface="Calibri"/>
                <a:cs typeface="Calibri"/>
              </a:rPr>
              <a:t>erfolgreiche</a:t>
            </a:r>
            <a:r>
              <a:rPr lang="en-US" sz="3300">
                <a:solidFill>
                  <a:srgbClr val="0C45A6"/>
                </a:solidFill>
                <a:latin typeface="Calibri"/>
                <a:ea typeface="Calibri"/>
                <a:cs typeface="Calibri"/>
              </a:rPr>
              <a:t> </a:t>
            </a:r>
            <a:r>
              <a:rPr lang="en-US" sz="3300">
                <a:solidFill>
                  <a:srgbClr val="0C45A6"/>
                </a:solidFill>
                <a:latin typeface="Calibri"/>
                <a:ea typeface="Calibri"/>
                <a:cs typeface="Calibri"/>
              </a:rPr>
              <a:t>Projektleitung</a:t>
            </a:r>
            <a:r>
              <a:rPr lang="en-US" sz="3300">
                <a:solidFill>
                  <a:srgbClr val="0C45A6"/>
                </a:solidFill>
                <a:latin typeface="Calibri"/>
                <a:ea typeface="Calibri"/>
                <a:cs typeface="Calibri"/>
              </a:rPr>
              <a:t>...</a:t>
            </a:r>
            <a:endParaRPr/>
          </a:p>
        </p:txBody>
      </p:sp>
      <p:sp>
        <p:nvSpPr>
          <p:cNvPr id="380" name="Google Shape;380;p24" hidden="0"/>
          <p:cNvSpPr txBox="1"/>
          <p:nvPr isPhoto="0" userDrawn="0"/>
        </p:nvSpPr>
        <p:spPr bwMode="auto">
          <a:xfrm>
            <a:off x="0" y="2847900"/>
            <a:ext cx="12192000" cy="2046714"/>
          </a:xfrm>
          <a:prstGeom prst="rect">
            <a:avLst/>
          </a:prstGeom>
          <a:noFill/>
          <a:ln>
            <a:noFill/>
          </a:ln>
        </p:spPr>
        <p:txBody>
          <a:bodyPr spcFirstLastPara="1" wrap="square" lIns="0" tIns="0" rIns="0" bIns="0" anchor="t" anchorCtr="0">
            <a:spAutoFit/>
          </a:bodyPr>
          <a:lstStyle/>
          <a:p>
            <a:pPr lvl="0" algn="ctr">
              <a:lnSpc>
                <a:spcPct val="140000"/>
              </a:lnSpc>
              <a:defRPr/>
            </a:pPr>
            <a:r>
              <a:rPr lang="de-AT" sz="1900">
                <a:latin typeface="Calibri"/>
                <a:ea typeface="Calibri"/>
                <a:cs typeface="Calibri"/>
              </a:rPr>
              <a:t>.... besteht aus drei Phasen/Komponenten: Planung, Durchführung und Bewertung;</a:t>
            </a:r>
            <a:endParaRPr/>
          </a:p>
          <a:p>
            <a:pPr lvl="0" algn="ctr">
              <a:lnSpc>
                <a:spcPct val="140000"/>
              </a:lnSpc>
              <a:defRPr/>
            </a:pPr>
            <a:r>
              <a:rPr lang="de-AT" sz="1900">
                <a:latin typeface="Calibri"/>
                <a:ea typeface="Calibri"/>
                <a:cs typeface="Calibri"/>
              </a:rPr>
              <a:t>.... sieht die Planung als einen partizipativen Prozess des gemeinsamen Verständnisses und der Einigung;</a:t>
            </a:r>
            <a:endParaRPr/>
          </a:p>
          <a:p>
            <a:pPr lvl="0" algn="ctr">
              <a:lnSpc>
                <a:spcPct val="140000"/>
              </a:lnSpc>
              <a:defRPr/>
            </a:pPr>
            <a:r>
              <a:rPr lang="de-AT" sz="1900">
                <a:latin typeface="Calibri"/>
                <a:ea typeface="Calibri"/>
                <a:cs typeface="Calibri"/>
              </a:rPr>
              <a:t>.... konzentriert sich gleichermaßen auf Wirkung und Prozess;.... besteht aus definierten Phasen;</a:t>
            </a:r>
            <a:endParaRPr/>
          </a:p>
          <a:p>
            <a:pPr lvl="0" algn="ctr">
              <a:lnSpc>
                <a:spcPct val="140000"/>
              </a:lnSpc>
              <a:defRPr/>
            </a:pPr>
            <a:r>
              <a:rPr lang="de-AT" sz="1900">
                <a:latin typeface="Calibri"/>
                <a:ea typeface="Calibri"/>
                <a:cs typeface="Calibri"/>
              </a:rPr>
              <a:t>.... ist offen in Bezug auf Methoden und Instrumente; und</a:t>
            </a:r>
            <a:endParaRPr/>
          </a:p>
          <a:p>
            <a:pPr lvl="0" algn="ctr">
              <a:lnSpc>
                <a:spcPct val="140000"/>
              </a:lnSpc>
              <a:defRPr/>
            </a:pPr>
            <a:r>
              <a:rPr lang="de-AT" sz="1900">
                <a:latin typeface="Calibri"/>
                <a:ea typeface="Calibri"/>
                <a:cs typeface="Calibri"/>
              </a:rPr>
              <a:t> .... schließt zyklische Feedbackschleifen während des gesamten Prozesses ein.</a:t>
            </a:r>
            <a:endParaRPr/>
          </a:p>
        </p:txBody>
      </p:sp>
      <p:sp>
        <p:nvSpPr>
          <p:cNvPr id="381" name="Google Shape;381;p24" hidden="0"/>
          <p:cNvSpPr txBox="1"/>
          <p:nvPr isPhoto="0" userDrawn="0"/>
        </p:nvSpPr>
        <p:spPr bwMode="auto">
          <a:xfrm>
            <a:off x="500203" y="5914250"/>
            <a:ext cx="25989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382" name="Google Shape;382;p2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83" name="Google Shape;383;p24"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88" name="Google Shape;388;p25" hidden="0"/>
          <p:cNvSpPr txBox="1"/>
          <p:nvPr isPhoto="0" userDrawn="0"/>
        </p:nvSpPr>
        <p:spPr bwMode="auto">
          <a:xfrm>
            <a:off x="2681682" y="895246"/>
            <a:ext cx="7168392" cy="710964"/>
          </a:xfrm>
          <a:prstGeom prst="rect">
            <a:avLst/>
          </a:prstGeom>
          <a:noFill/>
          <a:ln>
            <a:noFill/>
          </a:ln>
        </p:spPr>
        <p:txBody>
          <a:bodyPr spcFirstLastPara="1" wrap="square" lIns="0" tIns="0" rIns="0" bIns="0" anchor="t" anchorCtr="0">
            <a:spAutoFit/>
          </a:bodyPr>
          <a:lstStyle/>
          <a:p>
            <a:pPr lvl="0" algn="ctr">
              <a:lnSpc>
                <a:spcPct val="140018"/>
              </a:lnSpc>
              <a:defRPr/>
            </a:pPr>
            <a:r>
              <a:rPr lang="en-US" sz="3300">
                <a:solidFill>
                  <a:srgbClr val="0C45A6"/>
                </a:solidFill>
                <a:latin typeface="Calibri"/>
                <a:ea typeface="Calibri"/>
                <a:cs typeface="Calibri"/>
              </a:rPr>
              <a:t>Kostenfaktoren</a:t>
            </a:r>
            <a:endParaRPr/>
          </a:p>
        </p:txBody>
      </p:sp>
      <p:sp>
        <p:nvSpPr>
          <p:cNvPr id="389" name="Google Shape;389;p25" hidden="0"/>
          <p:cNvSpPr txBox="1"/>
          <p:nvPr isPhoto="0" userDrawn="0"/>
        </p:nvSpPr>
        <p:spPr bwMode="auto">
          <a:xfrm>
            <a:off x="2681682" y="2237773"/>
            <a:ext cx="7168392" cy="2865400"/>
          </a:xfrm>
          <a:prstGeom prst="rect">
            <a:avLst/>
          </a:prstGeom>
          <a:noFill/>
          <a:ln>
            <a:noFill/>
          </a:ln>
        </p:spPr>
        <p:txBody>
          <a:bodyPr spcFirstLastPara="1" wrap="square" lIns="0" tIns="0" rIns="0" bIns="0" anchor="t" anchorCtr="0">
            <a:spAutoFit/>
          </a:bodyPr>
          <a:lstStyle/>
          <a:p>
            <a:pPr lvl="0">
              <a:lnSpc>
                <a:spcPct val="140000"/>
              </a:lnSpc>
              <a:defRPr/>
            </a:pPr>
            <a:r>
              <a:rPr lang="de-AT" sz="1900">
                <a:latin typeface="Calibri"/>
                <a:ea typeface="Calibri"/>
                <a:cs typeface="Calibri"/>
              </a:rPr>
              <a:t>Kostenplan: enthält alle Kosten einschließlich der Verwaltungskosten</a:t>
            </a:r>
            <a:endParaRPr/>
          </a:p>
          <a:p>
            <a:pPr lvl="0">
              <a:lnSpc>
                <a:spcPct val="140000"/>
              </a:lnSpc>
              <a:defRPr/>
            </a:pPr>
            <a:endParaRPr lang="de-AT" sz="1900">
              <a:latin typeface="Calibri"/>
              <a:ea typeface="Calibri"/>
              <a:cs typeface="Calibri"/>
            </a:endParaRPr>
          </a:p>
          <a:p>
            <a:pPr lvl="0">
              <a:lnSpc>
                <a:spcPct val="140000"/>
              </a:lnSpc>
              <a:defRPr/>
            </a:pPr>
            <a:r>
              <a:rPr lang="de-AT" sz="1900">
                <a:latin typeface="Calibri"/>
                <a:ea typeface="Calibri"/>
                <a:cs typeface="Calibri"/>
              </a:rPr>
              <a:t>Der Kostenplan sollte die beantragten Maßnahmen widerspiegeln, größere Kostenpositionen im Antragstext erläutern. Zusammensetzung/Höhe der Kosten sollte erkennbar sein (wenn möglich in Einheiten definiert (z.B. 10 Unterrichtseinheiten 90 Min. á 100 € = 1.000,00 €)</a:t>
            </a:r>
            <a:endParaRPr/>
          </a:p>
        </p:txBody>
      </p:sp>
      <p:sp>
        <p:nvSpPr>
          <p:cNvPr id="390" name="Google Shape;390;p25" hidden="0"/>
          <p:cNvSpPr txBox="1"/>
          <p:nvPr isPhoto="0" userDrawn="0"/>
        </p:nvSpPr>
        <p:spPr bwMode="auto">
          <a:xfrm>
            <a:off x="672335" y="5914257"/>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391" name="Google Shape;391;p2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92" name="Google Shape;392;p25"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97" name="Google Shape;397;p26" hidden="0"/>
          <p:cNvPicPr/>
          <p:nvPr isPhoto="0" userDrawn="0"/>
        </p:nvPicPr>
        <p:blipFill>
          <a:blip r:embed="rId2">
            <a:alphaModFix/>
          </a:blip>
          <a:srcRect l="0" t="0" r="265" b="259"/>
          <a:stretch/>
        </p:blipFill>
        <p:spPr bwMode="auto">
          <a:xfrm>
            <a:off x="2194507" y="2057400"/>
            <a:ext cx="2648435" cy="2743200"/>
          </a:xfrm>
          <a:prstGeom prst="rect">
            <a:avLst/>
          </a:prstGeom>
          <a:noFill/>
          <a:ln>
            <a:noFill/>
          </a:ln>
        </p:spPr>
      </p:pic>
      <p:sp>
        <p:nvSpPr>
          <p:cNvPr id="398" name="Google Shape;398;p26" hidden="0"/>
          <p:cNvSpPr txBox="1"/>
          <p:nvPr isPhoto="0" userDrawn="0"/>
        </p:nvSpPr>
        <p:spPr bwMode="auto">
          <a:xfrm>
            <a:off x="4943173" y="854868"/>
            <a:ext cx="2653014"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Buchhaltung</a:t>
            </a:r>
            <a:endParaRPr/>
          </a:p>
        </p:txBody>
      </p:sp>
      <p:sp>
        <p:nvSpPr>
          <p:cNvPr id="399" name="Google Shape;399;p26" hidden="0"/>
          <p:cNvSpPr txBox="1"/>
          <p:nvPr isPhoto="0" userDrawn="0"/>
        </p:nvSpPr>
        <p:spPr bwMode="auto">
          <a:xfrm>
            <a:off x="5522450" y="2576884"/>
            <a:ext cx="4461982" cy="818686"/>
          </a:xfrm>
          <a:prstGeom prst="rect">
            <a:avLst/>
          </a:prstGeom>
          <a:noFill/>
          <a:ln>
            <a:noFill/>
          </a:ln>
        </p:spPr>
        <p:txBody>
          <a:bodyPr spcFirstLastPara="1" wrap="square" lIns="0" tIns="0" rIns="0" bIns="0" anchor="t" anchorCtr="0">
            <a:spAutoFit/>
          </a:bodyPr>
          <a:lstStyle/>
          <a:p>
            <a:pPr lvl="0" algn="ctr">
              <a:lnSpc>
                <a:spcPct val="140000"/>
              </a:lnSpc>
              <a:defRPr/>
            </a:pPr>
            <a:r>
              <a:rPr lang="de-AT" sz="1900">
                <a:latin typeface="Calibri"/>
                <a:ea typeface="Calibri"/>
                <a:cs typeface="Calibri"/>
              </a:rPr>
              <a:t>Sollte von Anfang an berücksichtigt werden!</a:t>
            </a:r>
            <a:endParaRPr/>
          </a:p>
          <a:p>
            <a:pPr lvl="0" algn="ctr">
              <a:lnSpc>
                <a:spcPct val="140000"/>
              </a:lnSpc>
              <a:defRPr/>
            </a:pPr>
            <a:r>
              <a:rPr lang="de-AT" sz="1900">
                <a:latin typeface="Calibri"/>
                <a:ea typeface="Calibri"/>
                <a:cs typeface="Calibri"/>
              </a:rPr>
              <a:t>Besteht aus Inhalt und Finanzbuchhaltung</a:t>
            </a:r>
            <a:endParaRPr/>
          </a:p>
        </p:txBody>
      </p:sp>
      <p:sp>
        <p:nvSpPr>
          <p:cNvPr id="400" name="Google Shape;400;p26" hidden="0"/>
          <p:cNvSpPr txBox="1"/>
          <p:nvPr isPhoto="0" userDrawn="0"/>
        </p:nvSpPr>
        <p:spPr bwMode="auto">
          <a:xfrm>
            <a:off x="546676" y="5891150"/>
            <a:ext cx="30969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401" name="Google Shape;401;p2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02" name="Google Shape;402;p26"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07" name="Google Shape;407;p27" hidden="0"/>
          <p:cNvPicPr/>
          <p:nvPr isPhoto="0" userDrawn="0"/>
        </p:nvPicPr>
        <p:blipFill>
          <a:blip r:embed="rId2">
            <a:alphaModFix/>
          </a:blip>
          <a:srcRect l="0" t="0" r="459" b="385"/>
          <a:stretch/>
        </p:blipFill>
        <p:spPr bwMode="auto">
          <a:xfrm>
            <a:off x="1645366" y="637622"/>
            <a:ext cx="2535740" cy="2517298"/>
          </a:xfrm>
          <a:prstGeom prst="rect">
            <a:avLst/>
          </a:prstGeom>
          <a:noFill/>
          <a:ln>
            <a:noFill/>
          </a:ln>
        </p:spPr>
      </p:pic>
      <p:sp>
        <p:nvSpPr>
          <p:cNvPr id="408" name="Google Shape;408;p27" hidden="0"/>
          <p:cNvSpPr txBox="1"/>
          <p:nvPr isPhoto="0" userDrawn="0"/>
        </p:nvSpPr>
        <p:spPr bwMode="auto">
          <a:xfrm>
            <a:off x="4687728" y="560785"/>
            <a:ext cx="2765585"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b="1">
                <a:solidFill>
                  <a:srgbClr val="0C45A6"/>
                </a:solidFill>
                <a:latin typeface="Montserrat SemiBold"/>
                <a:ea typeface="Montserrat SemiBold"/>
                <a:cs typeface="Montserrat SemiBold"/>
              </a:rPr>
              <a:t>Fallbericht</a:t>
            </a:r>
            <a:endParaRPr/>
          </a:p>
        </p:txBody>
      </p:sp>
      <p:sp>
        <p:nvSpPr>
          <p:cNvPr id="409" name="Google Shape;409;p27" hidden="0"/>
          <p:cNvSpPr txBox="1"/>
          <p:nvPr isPhoto="0" userDrawn="0"/>
        </p:nvSpPr>
        <p:spPr bwMode="auto">
          <a:xfrm>
            <a:off x="4524375" y="2395002"/>
            <a:ext cx="4885541" cy="2714589"/>
          </a:xfrm>
          <a:prstGeom prst="rect">
            <a:avLst/>
          </a:prstGeom>
          <a:noFill/>
          <a:ln>
            <a:noFill/>
          </a:ln>
        </p:spPr>
        <p:txBody>
          <a:bodyPr spcFirstLastPara="1" wrap="square" lIns="0" tIns="0" rIns="0" bIns="0" anchor="t" anchorCtr="0">
            <a:spAutoFit/>
          </a:bodyPr>
          <a:lstStyle/>
          <a:p>
            <a:pPr marL="342900" lvl="0" indent="-342900">
              <a:lnSpc>
                <a:spcPct val="140042"/>
              </a:lnSpc>
              <a:buAutoNum type="arabicPeriod"/>
              <a:defRPr/>
            </a:pPr>
            <a:r>
              <a:rPr lang="de-AT">
                <a:latin typeface="Calibri"/>
                <a:ea typeface="Calibri"/>
                <a:cs typeface="Calibri"/>
              </a:rPr>
              <a:t>Beschreibung der Situation/Problembeschreibung</a:t>
            </a:r>
            <a:endParaRPr/>
          </a:p>
          <a:p>
            <a:pPr marL="342900" lvl="0" indent="-342900">
              <a:lnSpc>
                <a:spcPct val="140042"/>
              </a:lnSpc>
              <a:buAutoNum type="arabicPeriod"/>
              <a:defRPr/>
            </a:pPr>
            <a:r>
              <a:rPr lang="de-AT">
                <a:latin typeface="Calibri"/>
                <a:ea typeface="Calibri"/>
                <a:cs typeface="Calibri"/>
              </a:rPr>
              <a:t>Zielgruppen</a:t>
            </a:r>
            <a:endParaRPr/>
          </a:p>
          <a:p>
            <a:pPr marL="342900" lvl="0" indent="-342900">
              <a:lnSpc>
                <a:spcPct val="140042"/>
              </a:lnSpc>
              <a:buAutoNum type="arabicPeriod"/>
              <a:defRPr/>
            </a:pPr>
            <a:r>
              <a:rPr lang="de-AT">
                <a:latin typeface="Calibri"/>
                <a:ea typeface="Calibri"/>
                <a:cs typeface="Calibri"/>
              </a:rPr>
              <a:t>Auswirkungen/Projektziele</a:t>
            </a:r>
            <a:endParaRPr/>
          </a:p>
          <a:p>
            <a:pPr marL="342900" lvl="0" indent="-342900">
              <a:lnSpc>
                <a:spcPct val="140042"/>
              </a:lnSpc>
              <a:buAutoNum type="arabicPeriod"/>
              <a:defRPr/>
            </a:pPr>
            <a:r>
              <a:rPr lang="de-AT">
                <a:latin typeface="Calibri"/>
                <a:ea typeface="Calibri"/>
                <a:cs typeface="Calibri"/>
              </a:rPr>
              <a:t>Indikatoren (qualitativ und quantitativ)</a:t>
            </a:r>
            <a:endParaRPr/>
          </a:p>
          <a:p>
            <a:pPr marL="342900" lvl="0" indent="-342900">
              <a:lnSpc>
                <a:spcPct val="140042"/>
              </a:lnSpc>
              <a:buAutoNum type="arabicPeriod"/>
              <a:defRPr/>
            </a:pPr>
            <a:r>
              <a:rPr lang="de-AT">
                <a:latin typeface="Calibri"/>
                <a:ea typeface="Calibri"/>
                <a:cs typeface="Calibri"/>
              </a:rPr>
              <a:t>Beschreibung und Erläuterung der Projektaktivitäten</a:t>
            </a:r>
            <a:endParaRPr/>
          </a:p>
          <a:p>
            <a:pPr marL="342900" lvl="0" indent="-342900">
              <a:lnSpc>
                <a:spcPct val="140042"/>
              </a:lnSpc>
              <a:buAutoNum type="arabicPeriod"/>
              <a:defRPr/>
            </a:pPr>
            <a:r>
              <a:rPr lang="de-AT">
                <a:latin typeface="Calibri"/>
                <a:ea typeface="Calibri"/>
                <a:cs typeface="Calibri"/>
              </a:rPr>
              <a:t>Übergreifende Themen</a:t>
            </a:r>
            <a:endParaRPr/>
          </a:p>
          <a:p>
            <a:pPr marL="342900" lvl="0" indent="-342900">
              <a:lnSpc>
                <a:spcPct val="140042"/>
              </a:lnSpc>
              <a:buAutoNum type="arabicPeriod"/>
              <a:defRPr/>
            </a:pPr>
            <a:r>
              <a:rPr lang="de-AT">
                <a:latin typeface="Calibri"/>
                <a:ea typeface="Calibri"/>
                <a:cs typeface="Calibri"/>
              </a:rPr>
              <a:t>Nachhaltigkeit</a:t>
            </a:r>
            <a:endParaRPr/>
          </a:p>
          <a:p>
            <a:pPr marL="342900" lvl="0" indent="-342900">
              <a:lnSpc>
                <a:spcPct val="140042"/>
              </a:lnSpc>
              <a:buAutoNum type="arabicPeriod"/>
              <a:defRPr/>
            </a:pPr>
            <a:r>
              <a:rPr lang="de-AT">
                <a:latin typeface="Calibri"/>
                <a:ea typeface="Calibri"/>
                <a:cs typeface="Calibri"/>
              </a:rPr>
              <a:t>Kosten- und Finanzierungsplan</a:t>
            </a:r>
            <a:endParaRPr/>
          </a:p>
          <a:p>
            <a:pPr marL="342900" lvl="0" indent="-342900">
              <a:lnSpc>
                <a:spcPct val="140042"/>
              </a:lnSpc>
              <a:buAutoNum type="arabicPeriod"/>
              <a:defRPr/>
            </a:pPr>
            <a:r>
              <a:rPr lang="de-AT">
                <a:latin typeface="Calibri"/>
                <a:ea typeface="Calibri"/>
                <a:cs typeface="Calibri"/>
              </a:rPr>
              <a:t>Abschließende Bewertung (Schlussfolgerung, Konsequenzen)</a:t>
            </a:r>
            <a:endParaRPr/>
          </a:p>
        </p:txBody>
      </p:sp>
      <p:sp>
        <p:nvSpPr>
          <p:cNvPr id="410" name="Google Shape;410;p27" hidden="0"/>
          <p:cNvSpPr txBox="1"/>
          <p:nvPr isPhoto="0" userDrawn="0"/>
        </p:nvSpPr>
        <p:spPr bwMode="auto">
          <a:xfrm>
            <a:off x="4524375" y="2018390"/>
            <a:ext cx="3163728" cy="301621"/>
          </a:xfrm>
          <a:prstGeom prst="rect">
            <a:avLst/>
          </a:prstGeom>
          <a:noFill/>
          <a:ln>
            <a:noFill/>
          </a:ln>
        </p:spPr>
        <p:txBody>
          <a:bodyPr spcFirstLastPara="1" wrap="square" lIns="0" tIns="0" rIns="0" bIns="0" anchor="t" anchorCtr="0">
            <a:spAutoFit/>
          </a:bodyPr>
          <a:lstStyle/>
          <a:p>
            <a:pPr lvl="0">
              <a:lnSpc>
                <a:spcPct val="140042"/>
              </a:lnSpc>
              <a:defRPr/>
            </a:pPr>
            <a:r>
              <a:rPr lang="de-AT">
                <a:solidFill>
                  <a:srgbClr val="0C45A6"/>
                </a:solidFill>
                <a:latin typeface="Calibri"/>
                <a:ea typeface="Calibri"/>
                <a:cs typeface="Calibri"/>
              </a:rPr>
              <a:t>Ein Fallbericht sollte Folgendes enthalten:</a:t>
            </a:r>
            <a:endParaRPr/>
          </a:p>
        </p:txBody>
      </p:sp>
      <p:sp>
        <p:nvSpPr>
          <p:cNvPr id="411" name="Google Shape;411;p27" hidden="0"/>
          <p:cNvSpPr txBox="1"/>
          <p:nvPr isPhoto="0" userDrawn="0"/>
        </p:nvSpPr>
        <p:spPr bwMode="auto">
          <a:xfrm>
            <a:off x="815369" y="5914254"/>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412" name="Google Shape;412;p2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13" name="Google Shape;413;p27"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18" name="Google Shape;418;p28" hidden="0"/>
          <p:cNvPicPr/>
          <p:nvPr isPhoto="0" userDrawn="0"/>
        </p:nvPicPr>
        <p:blipFill>
          <a:blip r:embed="rId2">
            <a:alphaModFix/>
          </a:blip>
          <a:srcRect l="0" t="0" r="543" b="543"/>
          <a:stretch/>
        </p:blipFill>
        <p:spPr bwMode="auto">
          <a:xfrm>
            <a:off x="3046299" y="3041576"/>
            <a:ext cx="2309070" cy="2309070"/>
          </a:xfrm>
          <a:prstGeom prst="rect">
            <a:avLst/>
          </a:prstGeom>
          <a:noFill/>
          <a:ln>
            <a:noFill/>
          </a:ln>
        </p:spPr>
      </p:pic>
      <p:sp>
        <p:nvSpPr>
          <p:cNvPr id="419" name="Google Shape;419;p28" hidden="0"/>
          <p:cNvSpPr txBox="1"/>
          <p:nvPr isPhoto="0" userDrawn="0"/>
        </p:nvSpPr>
        <p:spPr bwMode="auto">
          <a:xfrm>
            <a:off x="2209800" y="1563371"/>
            <a:ext cx="8086988" cy="883319"/>
          </a:xfrm>
          <a:prstGeom prst="rect">
            <a:avLst/>
          </a:prstGeom>
          <a:noFill/>
          <a:ln>
            <a:noFill/>
          </a:ln>
        </p:spPr>
        <p:txBody>
          <a:bodyPr spcFirstLastPara="1" wrap="square" lIns="0" tIns="0" rIns="0" bIns="0" anchor="t" anchorCtr="0">
            <a:spAutoFit/>
          </a:bodyPr>
          <a:lstStyle/>
          <a:p>
            <a:pPr lvl="0">
              <a:lnSpc>
                <a:spcPct val="139961"/>
              </a:lnSpc>
              <a:defRPr/>
            </a:pPr>
            <a:r>
              <a:rPr lang="de-AT" sz="2050">
                <a:solidFill>
                  <a:srgbClr val="0C45A6"/>
                </a:solidFill>
                <a:latin typeface="Calibri"/>
                <a:ea typeface="Calibri"/>
                <a:cs typeface="Calibri"/>
              </a:rPr>
              <a:t>Alles ist gut gelaufen. Die Maßnahme wurde erfolgreich durchgeführt, die Teilnehmer*innen waren zufrieden, organisatorisch hat alles geklappt.</a:t>
            </a:r>
            <a:endParaRPr/>
          </a:p>
        </p:txBody>
      </p:sp>
      <p:sp>
        <p:nvSpPr>
          <p:cNvPr id="420" name="Google Shape;420;p28" hidden="0"/>
          <p:cNvSpPr txBox="1"/>
          <p:nvPr isPhoto="0" userDrawn="0"/>
        </p:nvSpPr>
        <p:spPr bwMode="auto">
          <a:xfrm>
            <a:off x="4962043" y="3653238"/>
            <a:ext cx="4868615" cy="441659"/>
          </a:xfrm>
          <a:prstGeom prst="rect">
            <a:avLst/>
          </a:prstGeom>
          <a:noFill/>
          <a:ln>
            <a:noFill/>
          </a:ln>
        </p:spPr>
        <p:txBody>
          <a:bodyPr spcFirstLastPara="1" wrap="square" lIns="0" tIns="0" rIns="0" bIns="0" anchor="t" anchorCtr="0">
            <a:spAutoFit/>
          </a:bodyPr>
          <a:lstStyle/>
          <a:p>
            <a:pPr lvl="0" algn="ctr">
              <a:lnSpc>
                <a:spcPct val="139961"/>
              </a:lnSpc>
              <a:defRPr/>
            </a:pPr>
            <a:r>
              <a:rPr lang="de-AT" sz="2050">
                <a:latin typeface="Calibri"/>
                <a:ea typeface="Calibri"/>
                <a:cs typeface="Calibri"/>
              </a:rPr>
              <a:t>Dies ist kein ausreichender Fallbericht!</a:t>
            </a:r>
            <a:endParaRPr/>
          </a:p>
        </p:txBody>
      </p:sp>
      <p:sp>
        <p:nvSpPr>
          <p:cNvPr id="421" name="Google Shape;421;p28" hidden="0"/>
          <p:cNvSpPr txBox="1"/>
          <p:nvPr isPhoto="0" userDrawn="0"/>
        </p:nvSpPr>
        <p:spPr bwMode="auto">
          <a:xfrm>
            <a:off x="729293" y="5914254"/>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422" name="Google Shape;422;p2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23" name="Google Shape;423;p28"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28" name="Google Shape;428;p29" hidden="0"/>
          <p:cNvPicPr/>
          <p:nvPr isPhoto="0" userDrawn="0"/>
        </p:nvPicPr>
        <p:blipFill>
          <a:blip r:embed="rId2">
            <a:alphaModFix/>
          </a:blip>
          <a:srcRect l="0" t="0" r="256" b="259"/>
          <a:stretch/>
        </p:blipFill>
        <p:spPr bwMode="auto">
          <a:xfrm>
            <a:off x="1970714" y="2395896"/>
            <a:ext cx="2883785" cy="2743200"/>
          </a:xfrm>
          <a:prstGeom prst="rect">
            <a:avLst/>
          </a:prstGeom>
          <a:noFill/>
          <a:ln>
            <a:noFill/>
          </a:ln>
        </p:spPr>
      </p:pic>
      <p:sp>
        <p:nvSpPr>
          <p:cNvPr id="429" name="Google Shape;429;p29" hidden="0"/>
          <p:cNvSpPr txBox="1"/>
          <p:nvPr isPhoto="0" userDrawn="0"/>
        </p:nvSpPr>
        <p:spPr bwMode="auto">
          <a:xfrm>
            <a:off x="4330453" y="913123"/>
            <a:ext cx="3622923"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Finanzbericht</a:t>
            </a:r>
            <a:endParaRPr/>
          </a:p>
        </p:txBody>
      </p:sp>
      <p:sp>
        <p:nvSpPr>
          <p:cNvPr id="430" name="Google Shape;430;p29" hidden="0"/>
          <p:cNvSpPr txBox="1"/>
          <p:nvPr isPhoto="0" userDrawn="0"/>
        </p:nvSpPr>
        <p:spPr bwMode="auto">
          <a:xfrm>
            <a:off x="5057529" y="2476895"/>
            <a:ext cx="5863008" cy="2714589"/>
          </a:xfrm>
          <a:prstGeom prst="rect">
            <a:avLst/>
          </a:prstGeom>
          <a:noFill/>
          <a:ln>
            <a:noFill/>
          </a:ln>
        </p:spPr>
        <p:txBody>
          <a:bodyPr spcFirstLastPara="1" wrap="square" lIns="0" tIns="0" rIns="0" bIns="0" anchor="t" anchorCtr="0">
            <a:spAutoFit/>
          </a:bodyPr>
          <a:lstStyle/>
          <a:p>
            <a:pPr lvl="0">
              <a:lnSpc>
                <a:spcPct val="140042"/>
              </a:lnSpc>
              <a:defRPr/>
            </a:pPr>
            <a:r>
              <a:rPr lang="de-AT">
                <a:latin typeface="Calibri"/>
                <a:ea typeface="Calibri"/>
                <a:cs typeface="Calibri"/>
              </a:rPr>
              <a:t>Einfacher/vollständiger Verwendungsnachweis</a:t>
            </a:r>
            <a:endParaRPr/>
          </a:p>
          <a:p>
            <a:pPr lvl="0">
              <a:lnSpc>
                <a:spcPct val="140042"/>
              </a:lnSpc>
              <a:defRPr/>
            </a:pPr>
            <a:r>
              <a:rPr lang="de-AT">
                <a:latin typeface="Calibri"/>
                <a:ea typeface="Calibri"/>
                <a:cs typeface="Calibri"/>
              </a:rPr>
              <a:t>Besteht aus Belegliste, Kostenplan, Finanzierungsplan (detaillierte Übersicht über alle Ausgaben und Einnahmen des Projekts).</a:t>
            </a:r>
            <a:endParaRPr/>
          </a:p>
          <a:p>
            <a:pPr lvl="0">
              <a:lnSpc>
                <a:spcPct val="140042"/>
              </a:lnSpc>
              <a:defRPr/>
            </a:pPr>
            <a:r>
              <a:rPr lang="de-AT">
                <a:latin typeface="Calibri"/>
                <a:ea typeface="Calibri"/>
                <a:cs typeface="Calibri"/>
              </a:rPr>
              <a:t>Abrechnung nach Projekten/Kostenstellen (Personalkosten, Honorare, Reisekosten, Unterkunft/Verpflegung, Sachkosten, Verwaltungskosten)</a:t>
            </a:r>
            <a:endParaRPr/>
          </a:p>
          <a:p>
            <a:pPr lvl="0">
              <a:lnSpc>
                <a:spcPct val="140042"/>
              </a:lnSpc>
              <a:defRPr/>
            </a:pPr>
            <a:r>
              <a:rPr lang="de-AT">
                <a:latin typeface="Calibri"/>
                <a:ea typeface="Calibri"/>
                <a:cs typeface="Calibri"/>
              </a:rPr>
              <a:t>Keine Zahlung ohne Beleg</a:t>
            </a:r>
            <a:endParaRPr/>
          </a:p>
          <a:p>
            <a:pPr lvl="0">
              <a:lnSpc>
                <a:spcPct val="140042"/>
              </a:lnSpc>
              <a:defRPr/>
            </a:pPr>
            <a:r>
              <a:rPr lang="de-AT">
                <a:latin typeface="Calibri"/>
                <a:ea typeface="Calibri"/>
                <a:cs typeface="Calibri"/>
              </a:rPr>
              <a:t>Fristen einhalten </a:t>
            </a:r>
            <a:endParaRPr/>
          </a:p>
          <a:p>
            <a:pPr lvl="0">
              <a:lnSpc>
                <a:spcPct val="140042"/>
              </a:lnSpc>
              <a:defRPr/>
            </a:pPr>
            <a:r>
              <a:rPr lang="de-AT">
                <a:latin typeface="Calibri"/>
                <a:ea typeface="Calibri"/>
                <a:cs typeface="Calibri"/>
              </a:rPr>
              <a:t>Spender*innen auf Wirtschaftlichkeit, Verhältnismäßigkeit und Plausibilität prüfen</a:t>
            </a:r>
            <a:endParaRPr/>
          </a:p>
        </p:txBody>
      </p:sp>
      <p:sp>
        <p:nvSpPr>
          <p:cNvPr id="431" name="Google Shape;431;p29" hidden="0"/>
          <p:cNvSpPr txBox="1"/>
          <p:nvPr isPhoto="0" userDrawn="0"/>
        </p:nvSpPr>
        <p:spPr bwMode="auto">
          <a:xfrm>
            <a:off x="616689" y="5914253"/>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432" name="Google Shape;432;p29"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33" name="Google Shape;433;p29"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06" name="Google Shape;106;p3" hidden="0"/>
          <p:cNvPicPr/>
          <p:nvPr isPhoto="0" userDrawn="0"/>
        </p:nvPicPr>
        <p:blipFill>
          <a:blip r:embed="rId2">
            <a:alphaModFix/>
          </a:blip>
          <a:srcRect l="0" t="0" r="349" b="447"/>
          <a:stretch/>
        </p:blipFill>
        <p:spPr bwMode="auto">
          <a:xfrm>
            <a:off x="2482500" y="1884801"/>
            <a:ext cx="2767415" cy="2743200"/>
          </a:xfrm>
          <a:prstGeom prst="rect">
            <a:avLst/>
          </a:prstGeom>
          <a:noFill/>
          <a:ln>
            <a:noFill/>
          </a:ln>
        </p:spPr>
      </p:pic>
      <p:sp>
        <p:nvSpPr>
          <p:cNvPr id="107" name="Google Shape;107;p3" hidden="0"/>
          <p:cNvSpPr txBox="1"/>
          <p:nvPr isPhoto="0" userDrawn="0"/>
        </p:nvSpPr>
        <p:spPr bwMode="auto">
          <a:xfrm>
            <a:off x="3213335" y="891873"/>
            <a:ext cx="5468583" cy="714683"/>
          </a:xfrm>
          <a:prstGeom prst="rect">
            <a:avLst/>
          </a:prstGeom>
          <a:noFill/>
          <a:ln>
            <a:noFill/>
          </a:ln>
        </p:spPr>
        <p:txBody>
          <a:bodyPr spcFirstLastPara="1" wrap="square" lIns="0" tIns="0" rIns="0" bIns="0" anchor="t" anchorCtr="0">
            <a:spAutoFit/>
          </a:bodyPr>
          <a:lstStyle/>
          <a:p>
            <a:pPr marL="0" marR="0" lvl="0" indent="0" algn="l">
              <a:lnSpc>
                <a:spcPct val="107999"/>
              </a:lnSpc>
              <a:spcBef>
                <a:spcPts val="0"/>
              </a:spcBef>
              <a:spcAft>
                <a:spcPts val="0"/>
              </a:spcAft>
              <a:buNone/>
              <a:defRPr/>
            </a:pPr>
            <a:r>
              <a:rPr lang="en-US" sz="4300">
                <a:solidFill>
                  <a:srgbClr val="0C45A6"/>
                </a:solidFill>
                <a:latin typeface="Calibri"/>
                <a:ea typeface="Calibri"/>
                <a:cs typeface="Calibri"/>
              </a:rPr>
              <a:t>Was </a:t>
            </a:r>
            <a:r>
              <a:rPr lang="en-US" sz="4300">
                <a:solidFill>
                  <a:srgbClr val="0C45A6"/>
                </a:solidFill>
                <a:latin typeface="Calibri"/>
                <a:ea typeface="Calibri"/>
                <a:cs typeface="Calibri"/>
              </a:rPr>
              <a:t>ist</a:t>
            </a:r>
            <a:r>
              <a:rPr lang="en-US" sz="4300">
                <a:solidFill>
                  <a:srgbClr val="0C45A6"/>
                </a:solidFill>
                <a:latin typeface="Calibri"/>
                <a:ea typeface="Calibri"/>
                <a:cs typeface="Calibri"/>
              </a:rPr>
              <a:t> </a:t>
            </a:r>
            <a:r>
              <a:rPr lang="en-US" sz="4300">
                <a:solidFill>
                  <a:srgbClr val="0C45A6"/>
                </a:solidFill>
                <a:latin typeface="Calibri"/>
                <a:ea typeface="Calibri"/>
                <a:cs typeface="Calibri"/>
              </a:rPr>
              <a:t>ein</a:t>
            </a:r>
            <a:r>
              <a:rPr lang="en-US" sz="4300">
                <a:solidFill>
                  <a:srgbClr val="0C45A6"/>
                </a:solidFill>
                <a:latin typeface="Calibri"/>
                <a:ea typeface="Calibri"/>
                <a:cs typeface="Calibri"/>
              </a:rPr>
              <a:t> </a:t>
            </a:r>
            <a:r>
              <a:rPr lang="en-US" sz="4300">
                <a:solidFill>
                  <a:srgbClr val="0C45A6"/>
                </a:solidFill>
                <a:latin typeface="Calibri"/>
                <a:ea typeface="Calibri"/>
                <a:cs typeface="Calibri"/>
              </a:rPr>
              <a:t>Projekt</a:t>
            </a:r>
            <a:r>
              <a:rPr lang="en-US" sz="4300">
                <a:solidFill>
                  <a:srgbClr val="0C45A6"/>
                </a:solidFill>
                <a:latin typeface="Calibri"/>
                <a:ea typeface="Calibri"/>
                <a:cs typeface="Calibri"/>
              </a:rPr>
              <a:t>?</a:t>
            </a:r>
            <a:endParaRPr/>
          </a:p>
        </p:txBody>
      </p:sp>
      <p:sp>
        <p:nvSpPr>
          <p:cNvPr id="108" name="Google Shape;108;p3" hidden="0"/>
          <p:cNvSpPr txBox="1"/>
          <p:nvPr isPhoto="0" userDrawn="0"/>
        </p:nvSpPr>
        <p:spPr bwMode="auto">
          <a:xfrm>
            <a:off x="1721830" y="5836438"/>
            <a:ext cx="2594074" cy="157864"/>
          </a:xfrm>
          <a:prstGeom prst="rect">
            <a:avLst/>
          </a:prstGeom>
          <a:noFill/>
          <a:ln>
            <a:noFill/>
          </a:ln>
        </p:spPr>
        <p:txBody>
          <a:bodyPr spcFirstLastPara="1" wrap="square" lIns="0" tIns="0" rIns="0" bIns="0" anchor="t" anchorCtr="0">
            <a:spAutoFit/>
          </a:bodyPr>
          <a:lstStyle/>
          <a:p>
            <a:pPr marL="0" marR="0" lvl="0" indent="0" algn="ctr">
              <a:lnSpc>
                <a:spcPct val="107995"/>
              </a:lnSpc>
              <a:spcBef>
                <a:spcPts val="0"/>
              </a:spcBef>
              <a:spcAft>
                <a:spcPts val="0"/>
              </a:spcAft>
              <a:buNone/>
              <a:defRPr/>
            </a:pPr>
            <a:r>
              <a:rPr lang="en-US" sz="950">
                <a:solidFill>
                  <a:srgbClr val="000000"/>
                </a:solidFill>
                <a:latin typeface="Calibri"/>
                <a:ea typeface="Calibri"/>
                <a:cs typeface="Calibri"/>
              </a:rPr>
              <a:t>*Deutsche </a:t>
            </a:r>
            <a:r>
              <a:rPr lang="en-US" sz="950">
                <a:solidFill>
                  <a:srgbClr val="000000"/>
                </a:solidFill>
                <a:latin typeface="Calibri"/>
                <a:ea typeface="Calibri"/>
                <a:cs typeface="Calibri"/>
              </a:rPr>
              <a:t>Industrie</a:t>
            </a:r>
            <a:r>
              <a:rPr lang="en-US" sz="950">
                <a:latin typeface="Calibri"/>
                <a:ea typeface="Calibri"/>
                <a:cs typeface="Calibri"/>
              </a:rPr>
              <a:t>n</a:t>
            </a:r>
            <a:r>
              <a:rPr lang="en-US" sz="950">
                <a:solidFill>
                  <a:srgbClr val="000000"/>
                </a:solidFill>
                <a:latin typeface="Calibri"/>
                <a:ea typeface="Calibri"/>
                <a:cs typeface="Calibri"/>
              </a:rPr>
              <a:t>orm</a:t>
            </a:r>
            <a:endParaRPr/>
          </a:p>
        </p:txBody>
      </p:sp>
      <p:sp>
        <p:nvSpPr>
          <p:cNvPr id="109" name="Google Shape;109;p3" hidden="0"/>
          <p:cNvSpPr txBox="1"/>
          <p:nvPr isPhoto="0" userDrawn="0"/>
        </p:nvSpPr>
        <p:spPr bwMode="auto">
          <a:xfrm>
            <a:off x="5565861" y="1902660"/>
            <a:ext cx="4530639" cy="3490379"/>
          </a:xfrm>
          <a:prstGeom prst="rect">
            <a:avLst/>
          </a:prstGeom>
          <a:noFill/>
          <a:ln>
            <a:noFill/>
          </a:ln>
        </p:spPr>
        <p:txBody>
          <a:bodyPr spcFirstLastPara="1" wrap="square" lIns="0" tIns="0" rIns="0" bIns="0" anchor="t" anchorCtr="0">
            <a:spAutoFit/>
          </a:bodyPr>
          <a:lstStyle/>
          <a:p>
            <a:pPr marL="0" marR="0" lvl="0" indent="0" algn="ctr">
              <a:lnSpc>
                <a:spcPct val="108036"/>
              </a:lnSpc>
              <a:spcBef>
                <a:spcPts val="0"/>
              </a:spcBef>
              <a:spcAft>
                <a:spcPts val="0"/>
              </a:spcAft>
              <a:buNone/>
              <a:defRPr/>
            </a:pPr>
            <a:r>
              <a:rPr lang="en-US" sz="1400">
                <a:solidFill>
                  <a:srgbClr val="000000"/>
                </a:solidFill>
                <a:latin typeface="Calibri"/>
                <a:ea typeface="Calibri"/>
                <a:cs typeface="Calibri"/>
              </a:rPr>
              <a:t>Nach</a:t>
            </a:r>
            <a:r>
              <a:rPr lang="en-US">
                <a:latin typeface="Calibri"/>
                <a:ea typeface="Calibri"/>
                <a:cs typeface="Calibri"/>
              </a:rPr>
              <a:t> </a:t>
            </a:r>
            <a:r>
              <a:rPr lang="en-US" sz="1400">
                <a:solidFill>
                  <a:srgbClr val="000000"/>
                </a:solidFill>
                <a:latin typeface="Calibri"/>
                <a:ea typeface="Calibri"/>
                <a:cs typeface="Calibri"/>
              </a:rPr>
              <a:t>DIN 69900*, </a:t>
            </a:r>
            <a:r>
              <a:rPr lang="en-US" sz="1400">
                <a:solidFill>
                  <a:srgbClr val="000000"/>
                </a:solidFill>
                <a:latin typeface="Calibri"/>
                <a:ea typeface="Calibri"/>
                <a:cs typeface="Calibri"/>
              </a:rPr>
              <a:t>ist</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ein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Projekt</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definiert</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als</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ein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Vorhaben</a:t>
            </a:r>
            <a:r>
              <a:rPr lang="en-US" sz="1400">
                <a:solidFill>
                  <a:srgbClr val="000000"/>
                </a:solidFill>
                <a:latin typeface="Calibri"/>
                <a:ea typeface="Calibri"/>
                <a:cs typeface="Calibri"/>
              </a:rPr>
              <a:t> das </a:t>
            </a:r>
            <a:r>
              <a:rPr lang="en-US" sz="1400">
                <a:solidFill>
                  <a:srgbClr val="000000"/>
                </a:solidFill>
                <a:latin typeface="Calibri"/>
                <a:ea typeface="Calibri"/>
                <a:cs typeface="Calibri"/>
              </a:rPr>
              <a:t>im</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wesentlichen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charaktersiert</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werden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kann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durch</a:t>
            </a:r>
            <a:r>
              <a:rPr lang="en-US" sz="1400">
                <a:solidFill>
                  <a:srgbClr val="000000"/>
                </a:solidFill>
                <a:latin typeface="Calibri"/>
                <a:ea typeface="Calibri"/>
                <a:cs typeface="Calibri"/>
              </a:rPr>
              <a:t>...</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a:latin typeface="Calibri"/>
                <a:ea typeface="Calibri"/>
                <a:cs typeface="Calibri"/>
              </a:rPr>
              <a:t>… die </a:t>
            </a:r>
            <a:r>
              <a:rPr lang="en-US">
                <a:latin typeface="Calibri"/>
                <a:ea typeface="Calibri"/>
                <a:cs typeface="Calibri"/>
              </a:rPr>
              <a:t>Einzigartigkeit</a:t>
            </a:r>
            <a:r>
              <a:rPr lang="en-US">
                <a:latin typeface="Calibri"/>
                <a:ea typeface="Calibri"/>
                <a:cs typeface="Calibri"/>
              </a:rPr>
              <a:t> seiner </a:t>
            </a:r>
            <a:r>
              <a:rPr lang="en-US">
                <a:latin typeface="Calibri"/>
                <a:ea typeface="Calibri"/>
                <a:cs typeface="Calibri"/>
              </a:rPr>
              <a:t>Bedingungen</a:t>
            </a:r>
            <a:r>
              <a:rPr lang="en-US">
                <a:latin typeface="Calibri"/>
                <a:ea typeface="Calibri"/>
                <a:cs typeface="Calibri"/>
              </a:rPr>
              <a:t> in </a:t>
            </a:r>
            <a:r>
              <a:rPr lang="en-US">
                <a:latin typeface="Calibri"/>
                <a:ea typeface="Calibri"/>
                <a:cs typeface="Calibri"/>
              </a:rPr>
              <a:t>ihrer</a:t>
            </a:r>
            <a:r>
              <a:rPr lang="en-US">
                <a:latin typeface="Calibri"/>
                <a:ea typeface="Calibri"/>
                <a:cs typeface="Calibri"/>
              </a:rPr>
              <a:t> </a:t>
            </a:r>
            <a:r>
              <a:rPr lang="en-US">
                <a:latin typeface="Calibri"/>
                <a:ea typeface="Calibri"/>
                <a:cs typeface="Calibri"/>
              </a:rPr>
              <a:t>Gesamheit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ein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Ziel</a:t>
            </a:r>
            <a:r>
              <a:rPr lang="en-US" sz="1400" b="0" i="0" u="none" strike="noStrike" cap="none">
                <a:solidFill>
                  <a:srgbClr val="000000"/>
                </a:solidFill>
                <a:latin typeface="Calibri"/>
                <a:ea typeface="Calibri"/>
                <a:cs typeface="Calibri"/>
              </a:rPr>
              <a:t>, …</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zeitliche</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finanzielle</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personnelle</a:t>
            </a:r>
            <a:r>
              <a:rPr lang="en-US" sz="1400" b="0" i="0" u="none" strike="noStrike" cap="none">
                <a:solidFill>
                  <a:srgbClr val="000000"/>
                </a:solidFill>
                <a:latin typeface="Calibri"/>
                <a:ea typeface="Calibri"/>
                <a:cs typeface="Calibri"/>
              </a:rPr>
              <a:t> und </a:t>
            </a:r>
            <a:r>
              <a:rPr lang="en-US" sz="1400" b="0" i="0" u="none" strike="noStrike" cap="none">
                <a:solidFill>
                  <a:srgbClr val="000000"/>
                </a:solidFill>
                <a:latin typeface="Calibri"/>
                <a:ea typeface="Calibri"/>
                <a:cs typeface="Calibri"/>
              </a:rPr>
              <a:t>andere</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Begrenzungen</a:t>
            </a:r>
            <a:r>
              <a:rPr lang="en-US" sz="1400" b="0" i="0" u="none" strike="noStrike" cap="none">
                <a:solidFill>
                  <a:srgbClr val="000000"/>
                </a:solidFill>
                <a:latin typeface="Calibri"/>
                <a:ea typeface="Calibri"/>
                <a:cs typeface="Calibri"/>
              </a:rPr>
              <a:t>, …</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sowie</a:t>
            </a:r>
            <a:r>
              <a:rPr lang="en-US" sz="1400" b="0" i="0" u="none" strike="noStrike" cap="none">
                <a:solidFill>
                  <a:srgbClr val="000000"/>
                </a:solidFill>
                <a:latin typeface="Calibri"/>
                <a:ea typeface="Calibri"/>
                <a:cs typeface="Calibri"/>
              </a:rPr>
              <a:t> die </a:t>
            </a:r>
            <a:r>
              <a:rPr lang="en-US" sz="1400" b="0" i="0" u="none" strike="noStrike" cap="none">
                <a:solidFill>
                  <a:srgbClr val="000000"/>
                </a:solidFill>
                <a:latin typeface="Calibri"/>
                <a:ea typeface="Calibri"/>
                <a:cs typeface="Calibri"/>
              </a:rPr>
              <a:t>Abgrenzung</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zu</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anderen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Vorhaben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Darüber</a:t>
            </a:r>
            <a:r>
              <a:rPr lang="en-US" sz="1400" b="0" i="0" u="none" strike="noStrike" cap="none">
                <a:solidFill>
                  <a:srgbClr val="000000"/>
                </a:solidFill>
                <a:latin typeface="Calibri"/>
                <a:ea typeface="Calibri"/>
                <a:cs typeface="Calibri"/>
              </a:rPr>
              <a:t> </a:t>
            </a:r>
            <a:r>
              <a:rPr lang="en-US">
                <a:latin typeface="Calibri"/>
                <a:ea typeface="Calibri"/>
                <a:cs typeface="Calibri"/>
              </a:rPr>
              <a:t>hinaus</a:t>
            </a:r>
            <a:r>
              <a:rPr lang="en-US">
                <a:latin typeface="Calibri"/>
                <a:ea typeface="Calibri"/>
                <a:cs typeface="Calibri"/>
              </a:rPr>
              <a:t> </a:t>
            </a:r>
            <a:r>
              <a:rPr lang="en-US">
                <a:latin typeface="Calibri"/>
                <a:ea typeface="Calibri"/>
                <a:cs typeface="Calibri"/>
              </a:rPr>
              <a:t>verfügt</a:t>
            </a:r>
            <a:r>
              <a:rPr lang="en-US">
                <a:latin typeface="Calibri"/>
                <a:ea typeface="Calibri"/>
                <a:cs typeface="Calibri"/>
              </a:rPr>
              <a:t> </a:t>
            </a:r>
            <a:r>
              <a:rPr lang="en-US">
                <a:latin typeface="Calibri"/>
                <a:ea typeface="Calibri"/>
                <a:cs typeface="Calibri"/>
              </a:rPr>
              <a:t>ein</a:t>
            </a:r>
            <a:r>
              <a:rPr lang="en-US">
                <a:latin typeface="Calibri"/>
                <a:ea typeface="Calibri"/>
                <a:cs typeface="Calibri"/>
              </a:rPr>
              <a:t> </a:t>
            </a:r>
            <a:r>
              <a:rPr lang="en-US">
                <a:latin typeface="Calibri"/>
                <a:ea typeface="Calibri"/>
                <a:cs typeface="Calibri"/>
              </a:rPr>
              <a:t>Projekt</a:t>
            </a:r>
            <a:r>
              <a:rPr lang="en-US">
                <a:latin typeface="Calibri"/>
                <a:ea typeface="Calibri"/>
                <a:cs typeface="Calibri"/>
              </a:rPr>
              <a:t> </a:t>
            </a:r>
            <a:r>
              <a:rPr lang="en-US">
                <a:latin typeface="Calibri"/>
                <a:ea typeface="Calibri"/>
                <a:cs typeface="Calibri"/>
              </a:rPr>
              <a:t>über</a:t>
            </a:r>
            <a:r>
              <a:rPr lang="en-US">
                <a:latin typeface="Calibri"/>
                <a:ea typeface="Calibri"/>
                <a:cs typeface="Calibri"/>
              </a:rPr>
              <a:t> </a:t>
            </a:r>
            <a:r>
              <a:rPr lang="en-US">
                <a:latin typeface="Calibri"/>
                <a:ea typeface="Calibri"/>
                <a:cs typeface="Calibri"/>
              </a:rPr>
              <a:t>eine</a:t>
            </a:r>
            <a:r>
              <a:rPr lang="en-US">
                <a:latin typeface="Calibri"/>
                <a:ea typeface="Calibri"/>
                <a:cs typeface="Calibri"/>
              </a:rPr>
              <a:t> </a:t>
            </a:r>
            <a:r>
              <a:rPr lang="en-US">
                <a:latin typeface="Calibri"/>
                <a:ea typeface="Calibri"/>
                <a:cs typeface="Calibri"/>
              </a:rPr>
              <a:t>projektspezifische</a:t>
            </a:r>
            <a:r>
              <a:rPr lang="en-US">
                <a:latin typeface="Calibri"/>
                <a:ea typeface="Calibri"/>
                <a:cs typeface="Calibri"/>
              </a:rPr>
              <a:t> </a:t>
            </a:r>
            <a:r>
              <a:rPr lang="en-US">
                <a:latin typeface="Calibri"/>
                <a:ea typeface="Calibri"/>
                <a:cs typeface="Calibri"/>
              </a:rPr>
              <a:t>Organisation</a:t>
            </a:r>
            <a:r>
              <a:rPr lang="en-US">
                <a:latin typeface="Calibri"/>
                <a:ea typeface="Calibri"/>
                <a:cs typeface="Calibri"/>
              </a:rPr>
              <a:t>.</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sz="1400" b="0" i="0" u="none" strike="noStrike" cap="none">
                <a:solidFill>
                  <a:srgbClr val="000000"/>
                </a:solidFill>
                <a:latin typeface="Calibri"/>
                <a:ea typeface="Calibri"/>
                <a:cs typeface="Calibri"/>
              </a:rPr>
              <a:t>Ein </a:t>
            </a:r>
            <a:r>
              <a:rPr lang="en-US" sz="1400" b="0" i="0" u="none" strike="noStrike" cap="none">
                <a:solidFill>
                  <a:srgbClr val="000000"/>
                </a:solidFill>
                <a:latin typeface="Calibri"/>
                <a:ea typeface="Calibri"/>
                <a:cs typeface="Calibri"/>
              </a:rPr>
              <a:t>Projekt</a:t>
            </a:r>
            <a:r>
              <a:rPr lang="en-US" sz="1400" b="0" i="0" u="none" strike="noStrike" cap="none">
                <a:solidFill>
                  <a:srgbClr val="000000"/>
                </a:solidFill>
                <a:latin typeface="Calibri"/>
                <a:ea typeface="Calibri"/>
                <a:cs typeface="Calibri"/>
              </a:rPr>
              <a:t> hat </a:t>
            </a:r>
            <a:r>
              <a:rPr lang="en-US" sz="1400" b="0" i="0" u="none" strike="noStrike" cap="none">
                <a:solidFill>
                  <a:srgbClr val="000000"/>
                </a:solidFill>
                <a:latin typeface="Calibri"/>
                <a:ea typeface="Calibri"/>
                <a:cs typeface="Calibri"/>
              </a:rPr>
              <a:t>einen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Anfang</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eine</a:t>
            </a:r>
            <a:r>
              <a:rPr lang="en-US" sz="1400" b="0" i="0" u="none" strike="noStrike" cap="none">
                <a:solidFill>
                  <a:srgbClr val="000000"/>
                </a:solidFill>
                <a:latin typeface="Calibri"/>
                <a:ea typeface="Calibri"/>
                <a:cs typeface="Calibri"/>
              </a:rPr>
              <a:t> Mitte und </a:t>
            </a:r>
            <a:r>
              <a:rPr lang="en-US" sz="1400" b="0" i="0" u="none" strike="noStrike" cap="none">
                <a:solidFill>
                  <a:srgbClr val="000000"/>
                </a:solidFill>
                <a:latin typeface="Calibri"/>
                <a:ea typeface="Calibri"/>
                <a:cs typeface="Calibri"/>
              </a:rPr>
              <a:t>ein</a:t>
            </a:r>
            <a:r>
              <a:rPr lang="en-US" sz="1400" b="0" i="0" u="none" strike="noStrike" cap="none">
                <a:solidFill>
                  <a:srgbClr val="000000"/>
                </a:solidFill>
                <a:latin typeface="Calibri"/>
                <a:ea typeface="Calibri"/>
                <a:cs typeface="Calibri"/>
              </a:rPr>
              <a:t> Ende. </a:t>
            </a:r>
            <a:r>
              <a:rPr lang="en-US" sz="1400" b="0" i="0" u="none" strike="noStrike" cap="none">
                <a:solidFill>
                  <a:srgbClr val="000000"/>
                </a:solidFill>
                <a:latin typeface="Calibri"/>
                <a:ea typeface="Calibri"/>
                <a:cs typeface="Calibri"/>
              </a:rPr>
              <a:t>Innerhalb</a:t>
            </a:r>
            <a:r>
              <a:rPr lang="en-US" sz="1400" b="0" i="0" u="none" strike="noStrike" cap="none">
                <a:solidFill>
                  <a:srgbClr val="000000"/>
                </a:solidFill>
                <a:latin typeface="Calibri"/>
                <a:ea typeface="Calibri"/>
                <a:cs typeface="Calibri"/>
              </a:rPr>
              <a:t> des </a:t>
            </a:r>
            <a:r>
              <a:rPr lang="en-US" sz="1400" b="0" i="0" u="none" strike="noStrike" cap="none">
                <a:solidFill>
                  <a:srgbClr val="000000"/>
                </a:solidFill>
                <a:latin typeface="Calibri"/>
                <a:ea typeface="Calibri"/>
                <a:cs typeface="Calibri"/>
              </a:rPr>
              <a:t>Rahmens</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eines</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Projektes</a:t>
            </a:r>
            <a:r>
              <a:rPr lang="en-US" sz="1400" b="0" i="0" u="none" strike="noStrike" cap="none">
                <a:solidFill>
                  <a:srgbClr val="000000"/>
                </a:solidFill>
                <a:latin typeface="Calibri"/>
                <a:ea typeface="Calibri"/>
                <a:cs typeface="Calibri"/>
              </a:rPr>
              <a:t> muss </a:t>
            </a:r>
            <a:r>
              <a:rPr lang="en-US" sz="1400" b="0" i="0" u="none" strike="noStrike" cap="none">
                <a:solidFill>
                  <a:srgbClr val="000000"/>
                </a:solidFill>
                <a:latin typeface="Calibri"/>
                <a:ea typeface="Calibri"/>
                <a:cs typeface="Calibri"/>
              </a:rPr>
              <a:t>zu</a:t>
            </a:r>
            <a:r>
              <a:rPr lang="en-US" sz="1400" b="0" i="0" u="none" strike="noStrike" cap="none">
                <a:solidFill>
                  <a:srgbClr val="000000"/>
                </a:solidFill>
                <a:latin typeface="Calibri"/>
                <a:ea typeface="Calibri"/>
                <a:cs typeface="Calibri"/>
              </a:rPr>
              <a:t> </a:t>
            </a:r>
            <a:r>
              <a:rPr lang="en-US">
                <a:latin typeface="Calibri"/>
                <a:ea typeface="Calibri"/>
                <a:cs typeface="Calibri"/>
              </a:rPr>
              <a:t>B</a:t>
            </a:r>
            <a:r>
              <a:rPr lang="en-US" sz="1400" b="0" i="0" u="none" strike="noStrike" cap="none">
                <a:solidFill>
                  <a:srgbClr val="000000"/>
                </a:solidFill>
                <a:latin typeface="Calibri"/>
                <a:ea typeface="Calibri"/>
                <a:cs typeface="Calibri"/>
              </a:rPr>
              <a:t>eginn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definiert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werden</a:t>
            </a:r>
            <a:r>
              <a:rPr lang="en-US" sz="1400" b="0" i="0" u="none" strike="noStrike" cap="none">
                <a:solidFill>
                  <a:srgbClr val="000000"/>
                </a:solidFill>
                <a:latin typeface="Calibri"/>
                <a:ea typeface="Calibri"/>
                <a:cs typeface="Calibri"/>
              </a:rPr>
              <a:t>, welches </a:t>
            </a:r>
            <a:r>
              <a:rPr lang="en-US" sz="1400" b="0" i="0" u="none" strike="noStrike" cap="none">
                <a:solidFill>
                  <a:srgbClr val="000000"/>
                </a:solidFill>
                <a:latin typeface="Calibri"/>
                <a:ea typeface="Calibri"/>
                <a:cs typeface="Calibri"/>
              </a:rPr>
              <a:t>Ziel</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mit</a:t>
            </a:r>
            <a:r>
              <a:rPr lang="en-US" sz="1400" b="0" i="0" u="none" strike="noStrike" cap="none">
                <a:solidFill>
                  <a:srgbClr val="000000"/>
                </a:solidFill>
                <a:latin typeface="Calibri"/>
                <a:ea typeface="Calibri"/>
                <a:cs typeface="Calibri"/>
              </a:rPr>
              <a:t> dem </a:t>
            </a:r>
            <a:r>
              <a:rPr lang="en-US">
                <a:latin typeface="Calibri"/>
                <a:ea typeface="Calibri"/>
                <a:cs typeface="Calibri"/>
              </a:rPr>
              <a:t>P</a:t>
            </a:r>
            <a:r>
              <a:rPr lang="en-US" sz="1400" b="0" i="0" u="none" strike="noStrike" cap="none">
                <a:solidFill>
                  <a:srgbClr val="000000"/>
                </a:solidFill>
                <a:latin typeface="Calibri"/>
                <a:ea typeface="Calibri"/>
                <a:cs typeface="Calibri"/>
              </a:rPr>
              <a:t>rojekt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verfolgt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werden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soll</a:t>
            </a:r>
            <a:r>
              <a:rPr lang="en-US" sz="1400" b="0" i="0" u="none" strike="noStrike" cap="none">
                <a:solidFill>
                  <a:srgbClr val="000000"/>
                </a:solidFill>
                <a:latin typeface="Calibri"/>
                <a:ea typeface="Calibri"/>
                <a:cs typeface="Calibri"/>
              </a:rPr>
              <a:t>. Die </a:t>
            </a:r>
            <a:r>
              <a:rPr lang="en-US" sz="1400" b="0" i="0" u="none" strike="noStrike" cap="none">
                <a:solidFill>
                  <a:srgbClr val="000000"/>
                </a:solidFill>
                <a:latin typeface="Calibri"/>
                <a:ea typeface="Calibri"/>
                <a:cs typeface="Calibri"/>
              </a:rPr>
              <a:t>durch</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ein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Projekt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erbrachte</a:t>
            </a:r>
            <a:r>
              <a:rPr lang="en-US">
                <a:latin typeface="Calibri"/>
                <a:ea typeface="Calibri"/>
                <a:cs typeface="Calibri"/>
              </a:rPr>
              <a:t> </a:t>
            </a:r>
            <a:r>
              <a:rPr lang="en-US">
                <a:latin typeface="Calibri"/>
                <a:ea typeface="Calibri"/>
                <a:cs typeface="Calibri"/>
              </a:rPr>
              <a:t>Verbesserung</a:t>
            </a:r>
            <a:r>
              <a:rPr lang="en-US">
                <a:latin typeface="Calibri"/>
                <a:ea typeface="Calibri"/>
                <a:cs typeface="Calibri"/>
              </a:rPr>
              <a:t> </a:t>
            </a:r>
            <a:r>
              <a:rPr lang="en-US">
                <a:latin typeface="Calibri"/>
                <a:ea typeface="Calibri"/>
                <a:cs typeface="Calibri"/>
              </a:rPr>
              <a:t>sollte</a:t>
            </a:r>
            <a:r>
              <a:rPr lang="en-US">
                <a:latin typeface="Calibri"/>
                <a:ea typeface="Calibri"/>
                <a:cs typeface="Calibri"/>
              </a:rPr>
              <a:t> </a:t>
            </a:r>
            <a:r>
              <a:rPr lang="en-US">
                <a:latin typeface="Calibri"/>
                <a:ea typeface="Calibri"/>
                <a:cs typeface="Calibri"/>
              </a:rPr>
              <a:t>nach</a:t>
            </a:r>
            <a:r>
              <a:rPr lang="en-US">
                <a:latin typeface="Calibri"/>
                <a:ea typeface="Calibri"/>
                <a:cs typeface="Calibri"/>
              </a:rPr>
              <a:t> </a:t>
            </a:r>
            <a:r>
              <a:rPr lang="en-US">
                <a:latin typeface="Calibri"/>
                <a:ea typeface="Calibri"/>
                <a:cs typeface="Calibri"/>
              </a:rPr>
              <a:t>Abschluss</a:t>
            </a:r>
            <a:r>
              <a:rPr lang="en-US">
                <a:latin typeface="Calibri"/>
                <a:ea typeface="Calibri"/>
                <a:cs typeface="Calibri"/>
              </a:rPr>
              <a:t> des </a:t>
            </a:r>
            <a:r>
              <a:rPr lang="en-US">
                <a:latin typeface="Calibri"/>
                <a:ea typeface="Calibri"/>
                <a:cs typeface="Calibri"/>
              </a:rPr>
              <a:t>Projektes</a:t>
            </a:r>
            <a:r>
              <a:rPr lang="en-US">
                <a:latin typeface="Calibri"/>
                <a:ea typeface="Calibri"/>
                <a:cs typeface="Calibri"/>
              </a:rPr>
              <a:t> </a:t>
            </a:r>
            <a:r>
              <a:rPr lang="en-US">
                <a:latin typeface="Calibri"/>
                <a:ea typeface="Calibri"/>
                <a:cs typeface="Calibri"/>
              </a:rPr>
              <a:t>fortbestehen</a:t>
            </a:r>
            <a:r>
              <a:rPr lang="en-US">
                <a:latin typeface="Calibri"/>
                <a:ea typeface="Calibri"/>
                <a:cs typeface="Calibri"/>
              </a:rPr>
              <a:t>.</a:t>
            </a:r>
            <a:endParaRPr/>
          </a:p>
        </p:txBody>
      </p:sp>
      <p:sp>
        <p:nvSpPr>
          <p:cNvPr id="110" name="Google Shape;110;p3" hidden="0"/>
          <p:cNvSpPr txBox="1"/>
          <p:nvPr isPhoto="0" userDrawn="0"/>
        </p:nvSpPr>
        <p:spPr bwMode="auto">
          <a:xfrm>
            <a:off x="5716863" y="5765001"/>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111" name="Google Shape;111;p3" hidden="0"/>
          <p:cNvCxnSpPr>
            <a:cxnSpLocks/>
          </p:cNvCxnSpPr>
          <p:nvPr isPhoto="0" userDrawn="0"/>
        </p:nvCxnSpPr>
        <p:spPr bwMode="auto">
          <a:xfrm>
            <a:off x="333542" y="289558"/>
            <a:ext cx="0" cy="6278884"/>
          </a:xfrm>
          <a:prstGeom prst="straightConnector1">
            <a:avLst/>
          </a:prstGeom>
          <a:noFill/>
          <a:ln w="76200" cap="flat" cmpd="sng">
            <a:solidFill>
              <a:srgbClr val="AED7C7"/>
            </a:solidFill>
            <a:prstDash val="solid"/>
            <a:miter lim="800000"/>
            <a:headEnd type="none" w="sm" len="sm"/>
            <a:tailEnd type="none" w="sm" len="sm"/>
          </a:ln>
        </p:spPr>
      </p:cxnSp>
      <p:pic>
        <p:nvPicPr>
          <p:cNvPr id="112" name="Google Shape;112;p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38" name="Google Shape;438;p30" hidden="0"/>
          <p:cNvPicPr/>
          <p:nvPr isPhoto="0" userDrawn="0"/>
        </p:nvPicPr>
        <p:blipFill>
          <a:blip r:embed="rId2">
            <a:alphaModFix/>
          </a:blip>
          <a:srcRect l="0" t="0" r="513" b="290"/>
          <a:stretch/>
        </p:blipFill>
        <p:spPr bwMode="auto">
          <a:xfrm>
            <a:off x="7041683" y="3680671"/>
            <a:ext cx="2762831" cy="2721389"/>
          </a:xfrm>
          <a:prstGeom prst="rect">
            <a:avLst/>
          </a:prstGeom>
          <a:noFill/>
          <a:ln>
            <a:noFill/>
          </a:ln>
        </p:spPr>
      </p:pic>
      <p:sp>
        <p:nvSpPr>
          <p:cNvPr id="439" name="Google Shape;439;p30" hidden="0"/>
          <p:cNvSpPr txBox="1"/>
          <p:nvPr isPhoto="0" userDrawn="0"/>
        </p:nvSpPr>
        <p:spPr bwMode="auto">
          <a:xfrm>
            <a:off x="1814512" y="787118"/>
            <a:ext cx="6710363"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Soll/</a:t>
            </a:r>
            <a:r>
              <a:rPr lang="en-US" sz="3300">
                <a:solidFill>
                  <a:srgbClr val="0C45A6"/>
                </a:solidFill>
                <a:latin typeface="Calibri"/>
                <a:ea typeface="Calibri"/>
                <a:cs typeface="Calibri"/>
              </a:rPr>
              <a:t>Ist-Vergleich</a:t>
            </a:r>
            <a:r>
              <a:rPr lang="en-US" sz="3300">
                <a:solidFill>
                  <a:srgbClr val="0C45A6"/>
                </a:solidFill>
                <a:latin typeface="Calibri"/>
                <a:ea typeface="Calibri"/>
                <a:cs typeface="Calibri"/>
              </a:rPr>
              <a:t> der </a:t>
            </a:r>
            <a:r>
              <a:rPr lang="en-US" sz="3300">
                <a:solidFill>
                  <a:srgbClr val="0C45A6"/>
                </a:solidFill>
                <a:latin typeface="Calibri"/>
                <a:ea typeface="Calibri"/>
                <a:cs typeface="Calibri"/>
              </a:rPr>
              <a:t>Kosten</a:t>
            </a:r>
            <a:endParaRPr/>
          </a:p>
        </p:txBody>
      </p:sp>
      <p:sp>
        <p:nvSpPr>
          <p:cNvPr id="440" name="Google Shape;440;p30" hidden="0"/>
          <p:cNvSpPr txBox="1"/>
          <p:nvPr isPhoto="0" userDrawn="0"/>
        </p:nvSpPr>
        <p:spPr bwMode="auto">
          <a:xfrm>
            <a:off x="2365629" y="2053068"/>
            <a:ext cx="6982568" cy="1508105"/>
          </a:xfrm>
          <a:prstGeom prst="rect">
            <a:avLst/>
          </a:prstGeom>
          <a:noFill/>
          <a:ln>
            <a:noFill/>
          </a:ln>
        </p:spPr>
        <p:txBody>
          <a:bodyPr spcFirstLastPara="1" wrap="square" lIns="0" tIns="0" rIns="0" bIns="0" anchor="t" anchorCtr="0">
            <a:spAutoFit/>
          </a:bodyPr>
          <a:lstStyle/>
          <a:p>
            <a:pPr lvl="0">
              <a:lnSpc>
                <a:spcPct val="140042"/>
              </a:lnSpc>
              <a:defRPr/>
            </a:pPr>
            <a:r>
              <a:rPr lang="de-AT">
                <a:latin typeface="Calibri"/>
                <a:ea typeface="Calibri"/>
                <a:cs typeface="Calibri"/>
              </a:rPr>
              <a:t>Letzter bestätigter Kosten- und Finanzierungsplan im Soll mit reduzierten Projektkosten:</a:t>
            </a:r>
            <a:endParaRPr/>
          </a:p>
          <a:p>
            <a:pPr marL="321469" lvl="2" indent="-107155">
              <a:lnSpc>
                <a:spcPct val="140042"/>
              </a:lnSpc>
              <a:buSzPts val="1406"/>
              <a:buFont typeface="Arial"/>
              <a:buChar char="⚬"/>
              <a:defRPr/>
            </a:pPr>
            <a:r>
              <a:rPr lang="de-AT">
                <a:latin typeface="Calibri"/>
                <a:ea typeface="Calibri"/>
                <a:cs typeface="Calibri"/>
              </a:rPr>
              <a:t>Rückgang der Verwaltungskosten in Prozent</a:t>
            </a:r>
            <a:endParaRPr/>
          </a:p>
          <a:p>
            <a:pPr marL="321469" lvl="2" indent="-107155">
              <a:lnSpc>
                <a:spcPct val="140042"/>
              </a:lnSpc>
              <a:buSzPts val="1406"/>
              <a:buFont typeface="Arial"/>
              <a:buChar char="⚬"/>
              <a:defRPr/>
            </a:pPr>
            <a:r>
              <a:rPr lang="de-AT">
                <a:latin typeface="Calibri"/>
                <a:ea typeface="Calibri"/>
                <a:cs typeface="Calibri"/>
              </a:rPr>
              <a:t>Förderungsbetrag sinkt prozentual</a:t>
            </a:r>
            <a:endParaRPr/>
          </a:p>
          <a:p>
            <a:pPr marL="321469" lvl="2" indent="-107155">
              <a:lnSpc>
                <a:spcPct val="140042"/>
              </a:lnSpc>
              <a:buSzPts val="1406"/>
              <a:buFont typeface="Arial"/>
              <a:buChar char="⚬"/>
              <a:defRPr/>
            </a:pPr>
            <a:r>
              <a:rPr lang="de-AT">
                <a:latin typeface="Calibri"/>
                <a:ea typeface="Calibri"/>
                <a:cs typeface="Calibri"/>
              </a:rPr>
              <a:t>Belege beifügen (je nach Förderstelle) - Abstimmung/Verweis auf Belege im Fortschrittsbericht</a:t>
            </a:r>
            <a:endParaRPr/>
          </a:p>
        </p:txBody>
      </p:sp>
      <p:sp>
        <p:nvSpPr>
          <p:cNvPr id="441" name="Google Shape;441;p30" hidden="0"/>
          <p:cNvSpPr txBox="1"/>
          <p:nvPr isPhoto="0" userDrawn="0"/>
        </p:nvSpPr>
        <p:spPr bwMode="auto">
          <a:xfrm>
            <a:off x="7342412" y="4401645"/>
            <a:ext cx="2130645" cy="743280"/>
          </a:xfrm>
          <a:prstGeom prst="rect">
            <a:avLst/>
          </a:prstGeom>
          <a:noFill/>
          <a:ln>
            <a:noFill/>
          </a:ln>
        </p:spPr>
        <p:txBody>
          <a:bodyPr spcFirstLastPara="1" wrap="square" lIns="0" tIns="0" rIns="0" bIns="0" anchor="t" anchorCtr="0">
            <a:spAutoFit/>
          </a:bodyPr>
          <a:lstStyle/>
          <a:p>
            <a:pPr lvl="0" algn="ctr">
              <a:lnSpc>
                <a:spcPct val="139911"/>
              </a:lnSpc>
              <a:defRPr/>
            </a:pPr>
            <a:r>
              <a:rPr lang="de-AT" sz="1150">
                <a:latin typeface="Calibri"/>
                <a:ea typeface="Calibri"/>
                <a:cs typeface="Calibri"/>
              </a:rPr>
              <a:t>Vergaberegeln werden für private Unternehmen häufig im Unternehmen selbst geregelt</a:t>
            </a:r>
            <a:endParaRPr/>
          </a:p>
        </p:txBody>
      </p:sp>
      <p:sp>
        <p:nvSpPr>
          <p:cNvPr id="442" name="Google Shape;442;p30" hidden="0"/>
          <p:cNvSpPr txBox="1"/>
          <p:nvPr isPhoto="0" userDrawn="0"/>
        </p:nvSpPr>
        <p:spPr bwMode="auto">
          <a:xfrm>
            <a:off x="704922" y="4015458"/>
            <a:ext cx="6512630" cy="1809726"/>
          </a:xfrm>
          <a:prstGeom prst="rect">
            <a:avLst/>
          </a:prstGeom>
          <a:noFill/>
          <a:ln>
            <a:noFill/>
          </a:ln>
        </p:spPr>
        <p:txBody>
          <a:bodyPr spcFirstLastPara="1" wrap="square" lIns="0" tIns="0" rIns="0" bIns="0" anchor="t" anchorCtr="0">
            <a:spAutoFit/>
          </a:bodyPr>
          <a:lstStyle/>
          <a:p>
            <a:pPr lvl="0">
              <a:lnSpc>
                <a:spcPct val="140042"/>
              </a:lnSpc>
              <a:defRPr/>
            </a:pPr>
            <a:r>
              <a:rPr lang="de-AT">
                <a:latin typeface="Calibri"/>
                <a:ea typeface="Calibri"/>
                <a:cs typeface="Calibri"/>
              </a:rPr>
              <a:t>Kostenvoranschläge müssen auf Anfrage erhältlich sein (Vergaberecht: Unterscheidung öffentliche Hand - Privatwirtschaft.</a:t>
            </a:r>
            <a:endParaRPr/>
          </a:p>
          <a:p>
            <a:pPr lvl="0">
              <a:lnSpc>
                <a:spcPct val="140042"/>
              </a:lnSpc>
              <a:defRPr/>
            </a:pPr>
            <a:r>
              <a:rPr lang="de-AT">
                <a:latin typeface="Calibri"/>
                <a:ea typeface="Calibri"/>
                <a:cs typeface="Calibri"/>
              </a:rPr>
              <a:t>Öffentliche Hand unterliegt Bundesvergabegesetz, strenge Formvorschriften &amp; Abläufe</a:t>
            </a:r>
            <a:endParaRPr/>
          </a:p>
          <a:p>
            <a:pPr lvl="0">
              <a:lnSpc>
                <a:spcPct val="140042"/>
              </a:lnSpc>
              <a:defRPr/>
            </a:pPr>
            <a:r>
              <a:rPr lang="de-AT">
                <a:latin typeface="Calibri"/>
                <a:ea typeface="Calibri"/>
                <a:cs typeface="Calibri"/>
              </a:rPr>
              <a:t>Private und gewerbliche Auftraggeber: unterliegen nur dem ABGB</a:t>
            </a:r>
            <a:endParaRPr/>
          </a:p>
          <a:p>
            <a:pPr lvl="0">
              <a:lnSpc>
                <a:spcPct val="140042"/>
              </a:lnSpc>
              <a:defRPr/>
            </a:pPr>
            <a:r>
              <a:rPr lang="de-AT">
                <a:latin typeface="Calibri"/>
                <a:cs typeface="Calibri"/>
              </a:rPr>
              <a:t>Mehr Infos: https://www.usp.gv.at/foerderungen-ausschreibungen/vergabeverfahren.html</a:t>
            </a:r>
            <a:endParaRPr/>
          </a:p>
        </p:txBody>
      </p:sp>
      <p:sp>
        <p:nvSpPr>
          <p:cNvPr id="443" name="Google Shape;443;p30" hidden="0"/>
          <p:cNvSpPr txBox="1"/>
          <p:nvPr isPhoto="0" userDrawn="0"/>
        </p:nvSpPr>
        <p:spPr bwMode="auto">
          <a:xfrm>
            <a:off x="550274" y="6078549"/>
            <a:ext cx="3961549" cy="707886"/>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 </a:t>
            </a:r>
            <a:r>
              <a:rPr lang="en-US" sz="1150" u="sng">
                <a:solidFill>
                  <a:srgbClr val="000000"/>
                </a:solidFill>
                <a:latin typeface="Calibri"/>
                <a:ea typeface="Calibri"/>
                <a:cs typeface="Calibri"/>
                <a:hlinkClick r:id="rId3" tooltip="https://www.nord-sued-bruecken.de/foerderung/foerderprogramme/in-sdg.html"/>
              </a:rPr>
              <a:t>https://www.nord-sued-bruecken.de/foerderung/foerderprogramme/in-sdg.html</a:t>
            </a:r>
            <a:endParaRPr lang="en-US" sz="1150">
              <a:solidFill>
                <a:srgbClr val="000000"/>
              </a:solidFill>
              <a:latin typeface="Calibri"/>
              <a:ea typeface="Calibri"/>
              <a:cs typeface="Calibri"/>
            </a:endParaRPr>
          </a:p>
          <a:p>
            <a:pPr marL="0" marR="0" lvl="0" indent="0" algn="l">
              <a:lnSpc>
                <a:spcPct val="100000"/>
              </a:lnSpc>
              <a:spcBef>
                <a:spcPts val="0"/>
              </a:spcBef>
              <a:spcAft>
                <a:spcPts val="0"/>
              </a:spcAft>
              <a:buNone/>
              <a:defRPr/>
            </a:pPr>
            <a:r>
              <a:rPr lang="de-AT" sz="1150">
                <a:solidFill>
                  <a:srgbClr val="000000"/>
                </a:solidFill>
                <a:latin typeface="Calibri"/>
                <a:ea typeface="Calibri"/>
                <a:cs typeface="Calibri"/>
              </a:rPr>
              <a:t>https://www.usp.gv.at/foerderungen-ausschreibungen/vergabeverfahren/grundsaetze.html</a:t>
            </a:r>
            <a:endParaRPr sz="1150">
              <a:solidFill>
                <a:srgbClr val="000000"/>
              </a:solidFill>
              <a:latin typeface="Calibri"/>
              <a:ea typeface="Calibri"/>
              <a:cs typeface="Calibri"/>
            </a:endParaRPr>
          </a:p>
        </p:txBody>
      </p:sp>
      <p:cxnSp>
        <p:nvCxnSpPr>
          <p:cNvPr id="444" name="Google Shape;444;p30"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45" name="Google Shape;445;p30" hidden="0"/>
          <p:cNvPicPr/>
          <p:nvPr isPhoto="0" userDrawn="0"/>
        </p:nvPicPr>
        <p:blipFill>
          <a:blip r:embed="rId4">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50" name="Google Shape;450;p31" hidden="0"/>
          <p:cNvSpPr txBox="1"/>
          <p:nvPr isPhoto="0" userDrawn="0"/>
        </p:nvSpPr>
        <p:spPr bwMode="auto">
          <a:xfrm>
            <a:off x="4562467" y="637143"/>
            <a:ext cx="2533658"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Quittungsliste</a:t>
            </a:r>
            <a:endParaRPr/>
          </a:p>
        </p:txBody>
      </p:sp>
      <p:sp>
        <p:nvSpPr>
          <p:cNvPr id="451" name="Google Shape;451;p31" hidden="0"/>
          <p:cNvSpPr txBox="1"/>
          <p:nvPr isPhoto="0" userDrawn="0"/>
        </p:nvSpPr>
        <p:spPr bwMode="auto">
          <a:xfrm>
            <a:off x="2238375" y="2237470"/>
            <a:ext cx="7975700" cy="2456057"/>
          </a:xfrm>
          <a:prstGeom prst="rect">
            <a:avLst/>
          </a:prstGeom>
          <a:noFill/>
          <a:ln>
            <a:noFill/>
          </a:ln>
        </p:spPr>
        <p:txBody>
          <a:bodyPr spcFirstLastPara="1" wrap="square" lIns="0" tIns="0" rIns="0" bIns="0" anchor="t" anchorCtr="0">
            <a:spAutoFit/>
          </a:bodyPr>
          <a:lstStyle/>
          <a:p>
            <a:pPr marL="428626" lvl="2" indent="-142875">
              <a:lnSpc>
                <a:spcPct val="140000"/>
              </a:lnSpc>
              <a:buSzPts val="1875"/>
              <a:buFont typeface="Arial"/>
              <a:buChar char="⚬"/>
              <a:defRPr/>
            </a:pPr>
            <a:r>
              <a:rPr lang="de-AT" sz="1900">
                <a:latin typeface="Calibri"/>
                <a:ea typeface="Calibri"/>
                <a:cs typeface="Calibri"/>
              </a:rPr>
              <a:t>Gruppiert nach Kostenpunkten (Kostenstellen)</a:t>
            </a:r>
            <a:endParaRPr/>
          </a:p>
          <a:p>
            <a:pPr marL="428626" lvl="2" indent="-142875">
              <a:lnSpc>
                <a:spcPct val="140000"/>
              </a:lnSpc>
              <a:buSzPts val="1875"/>
              <a:buFont typeface="Arial"/>
              <a:buChar char="⚬"/>
              <a:defRPr/>
            </a:pPr>
            <a:r>
              <a:rPr lang="de-AT" sz="1900">
                <a:latin typeface="Calibri"/>
                <a:ea typeface="Calibri"/>
                <a:cs typeface="Calibri"/>
              </a:rPr>
              <a:t>Sortiert nach Zahlungsdatum</a:t>
            </a:r>
            <a:endParaRPr/>
          </a:p>
          <a:p>
            <a:pPr marL="428626" lvl="2" indent="-142875">
              <a:lnSpc>
                <a:spcPct val="140000"/>
              </a:lnSpc>
              <a:buSzPts val="1875"/>
              <a:buFont typeface="Arial"/>
              <a:buChar char="⚬"/>
              <a:defRPr/>
            </a:pPr>
            <a:r>
              <a:rPr lang="de-AT" sz="1900">
                <a:latin typeface="Calibri"/>
                <a:ea typeface="Calibri"/>
                <a:cs typeface="Calibri"/>
              </a:rPr>
              <a:t>Übertragen der Summen der Kostenbestandteile in den Soll-Ist-Vergleich</a:t>
            </a:r>
            <a:endParaRPr/>
          </a:p>
          <a:p>
            <a:pPr marL="428626" lvl="2" indent="-142875">
              <a:lnSpc>
                <a:spcPct val="140000"/>
              </a:lnSpc>
              <a:buSzPts val="1875"/>
              <a:buFont typeface="Arial"/>
              <a:buChar char="⚬"/>
              <a:defRPr/>
            </a:pPr>
            <a:r>
              <a:rPr lang="de-AT" sz="1900">
                <a:latin typeface="Calibri"/>
                <a:ea typeface="Calibri"/>
                <a:cs typeface="Calibri"/>
              </a:rPr>
              <a:t>Belege (möglichst in der gleichen Reihenfolge) beifügen (für komplette VN)</a:t>
            </a:r>
            <a:endParaRPr/>
          </a:p>
          <a:p>
            <a:pPr marL="428626" lvl="2" indent="-142875">
              <a:lnSpc>
                <a:spcPct val="140000"/>
              </a:lnSpc>
              <a:buSzPts val="1875"/>
              <a:buFont typeface="Arial"/>
              <a:buChar char="⚬"/>
              <a:defRPr/>
            </a:pPr>
            <a:r>
              <a:rPr lang="de-AT" sz="1900">
                <a:latin typeface="Calibri"/>
                <a:ea typeface="Calibri"/>
                <a:cs typeface="Calibri"/>
              </a:rPr>
              <a:t>Gebühren mit Rechnungen/Honorarvertrag dokumentieren</a:t>
            </a:r>
            <a:endParaRPr/>
          </a:p>
          <a:p>
            <a:pPr marL="428626" lvl="2" indent="-142875">
              <a:lnSpc>
                <a:spcPct val="140000"/>
              </a:lnSpc>
              <a:buSzPts val="1875"/>
              <a:buFont typeface="Arial"/>
              <a:buChar char="⚬"/>
              <a:defRPr/>
            </a:pPr>
            <a:r>
              <a:rPr lang="de-AT" sz="1900">
                <a:latin typeface="Calibri"/>
                <a:ea typeface="Calibri"/>
                <a:cs typeface="Calibri"/>
              </a:rPr>
              <a:t>Zahlungsnachweis muss dem Beleg beiliegen</a:t>
            </a:r>
            <a:endParaRPr/>
          </a:p>
        </p:txBody>
      </p:sp>
      <p:sp>
        <p:nvSpPr>
          <p:cNvPr id="452" name="Google Shape;452;p31" hidden="0"/>
          <p:cNvSpPr txBox="1"/>
          <p:nvPr isPhoto="0" userDrawn="0"/>
        </p:nvSpPr>
        <p:spPr bwMode="auto">
          <a:xfrm>
            <a:off x="890079" y="5914250"/>
            <a:ext cx="29604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a:t>
            </a:r>
            <a:r>
              <a:rPr lang="en-US" sz="950">
                <a:solidFill>
                  <a:srgbClr val="000000"/>
                </a:solidFill>
                <a:latin typeface="Arial"/>
                <a:ea typeface="Arial"/>
                <a:cs typeface="Arial"/>
              </a:rPr>
              <a:t>l</a:t>
            </a:r>
            <a:endParaRPr sz="950">
              <a:solidFill>
                <a:srgbClr val="000000"/>
              </a:solidFill>
              <a:latin typeface="Arial"/>
              <a:ea typeface="Arial"/>
              <a:cs typeface="Arial"/>
            </a:endParaRPr>
          </a:p>
        </p:txBody>
      </p:sp>
      <p:cxnSp>
        <p:nvCxnSpPr>
          <p:cNvPr id="453" name="Google Shape;453;p31"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54" name="Google Shape;454;p31" hidden="0"/>
          <p:cNvPicPr/>
          <p:nvPr isPhoto="0" userDrawn="0"/>
        </p:nvPicPr>
        <p:blipFill>
          <a:blip r:embed="rId2">
            <a:alphaModFix/>
          </a:blip>
          <a:stretch/>
        </p:blipFill>
        <p:spPr bwMode="auto">
          <a:xfrm>
            <a:off x="9144000" y="5245267"/>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59" name="Google Shape;459;p32" hidden="0"/>
          <p:cNvSpPr txBox="1"/>
          <p:nvPr isPhoto="0" userDrawn="0"/>
        </p:nvSpPr>
        <p:spPr bwMode="auto">
          <a:xfrm>
            <a:off x="2442789" y="1574988"/>
            <a:ext cx="6928919" cy="775597"/>
          </a:xfrm>
          <a:prstGeom prst="rect">
            <a:avLst/>
          </a:prstGeom>
          <a:noFill/>
          <a:ln>
            <a:noFill/>
          </a:ln>
        </p:spPr>
        <p:txBody>
          <a:bodyPr spcFirstLastPara="1" wrap="square" lIns="0" tIns="0" rIns="0" bIns="0" anchor="t" anchorCtr="0">
            <a:spAutoFit/>
          </a:bodyPr>
          <a:lstStyle/>
          <a:p>
            <a:pPr lvl="0" algn="ctr">
              <a:lnSpc>
                <a:spcPct val="120004"/>
              </a:lnSpc>
              <a:defRPr/>
            </a:pPr>
            <a:r>
              <a:rPr lang="en-US" sz="4200">
                <a:solidFill>
                  <a:srgbClr val="0C45A6"/>
                </a:solidFill>
                <a:latin typeface="Calibri"/>
                <a:ea typeface="Calibri"/>
                <a:cs typeface="Calibri"/>
              </a:rPr>
              <a:t>Weitere</a:t>
            </a:r>
            <a:r>
              <a:rPr lang="en-US" sz="4200">
                <a:solidFill>
                  <a:srgbClr val="0C45A6"/>
                </a:solidFill>
                <a:latin typeface="Calibri"/>
                <a:ea typeface="Calibri"/>
                <a:cs typeface="Calibri"/>
              </a:rPr>
              <a:t> </a:t>
            </a:r>
            <a:r>
              <a:rPr lang="en-US" sz="4200">
                <a:solidFill>
                  <a:srgbClr val="0C45A6"/>
                </a:solidFill>
                <a:latin typeface="Calibri"/>
                <a:ea typeface="Calibri"/>
                <a:cs typeface="Calibri"/>
              </a:rPr>
              <a:t>Tipps</a:t>
            </a:r>
            <a:endParaRPr/>
          </a:p>
        </p:txBody>
      </p:sp>
      <p:sp>
        <p:nvSpPr>
          <p:cNvPr id="460" name="Google Shape;460;p32" hidden="0"/>
          <p:cNvSpPr/>
          <p:nvPr isPhoto="0" userDrawn="0"/>
        </p:nvSpPr>
        <p:spPr bwMode="auto">
          <a:xfrm>
            <a:off x="5610808" y="258855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461" name="Google Shape;461;p32" hidden="0"/>
          <p:cNvSpPr txBox="1"/>
          <p:nvPr isPhoto="0" userDrawn="0"/>
        </p:nvSpPr>
        <p:spPr bwMode="auto">
          <a:xfrm>
            <a:off x="2121529" y="2861329"/>
            <a:ext cx="8343418" cy="2111347"/>
          </a:xfrm>
          <a:prstGeom prst="rect">
            <a:avLst/>
          </a:prstGeom>
          <a:noFill/>
          <a:ln>
            <a:noFill/>
          </a:ln>
        </p:spPr>
        <p:txBody>
          <a:bodyPr spcFirstLastPara="1" wrap="square" lIns="0" tIns="0" rIns="0" bIns="0" anchor="t" anchorCtr="0">
            <a:spAutoFit/>
          </a:bodyPr>
          <a:lstStyle/>
          <a:p>
            <a:pPr marL="321470" lvl="2" indent="-107156">
              <a:lnSpc>
                <a:spcPct val="140042"/>
              </a:lnSpc>
              <a:buSzPts val="1406"/>
              <a:buFont typeface="Arial"/>
              <a:buChar char="⚬"/>
              <a:defRPr/>
            </a:pPr>
            <a:r>
              <a:rPr lang="de-AT">
                <a:latin typeface="Calibri"/>
                <a:ea typeface="Calibri"/>
                <a:cs typeface="Calibri"/>
              </a:rPr>
              <a:t>Die anrechenbaren Kosten müssen dem Inhalt des Projekts entsprechen.</a:t>
            </a:r>
            <a:endParaRPr/>
          </a:p>
          <a:p>
            <a:pPr marL="321470" lvl="2" indent="-107156">
              <a:lnSpc>
                <a:spcPct val="140042"/>
              </a:lnSpc>
              <a:buSzPts val="1406"/>
              <a:buFont typeface="Arial"/>
              <a:buChar char="⚬"/>
              <a:defRPr/>
            </a:pPr>
            <a:r>
              <a:rPr lang="de-AT">
                <a:latin typeface="Calibri"/>
                <a:ea typeface="Calibri"/>
                <a:cs typeface="Calibri"/>
              </a:rPr>
              <a:t>Prüfen Sie, ob alle Kosten förderfähig sind (Reisekosten im Ausland).</a:t>
            </a:r>
            <a:endParaRPr/>
          </a:p>
          <a:p>
            <a:pPr marL="321470" lvl="2" indent="-107156">
              <a:lnSpc>
                <a:spcPct val="140042"/>
              </a:lnSpc>
              <a:buSzPts val="1406"/>
              <a:buFont typeface="Arial"/>
              <a:buChar char="⚬"/>
              <a:defRPr/>
            </a:pPr>
            <a:r>
              <a:rPr lang="de-AT">
                <a:latin typeface="Calibri"/>
                <a:ea typeface="Calibri"/>
                <a:cs typeface="Calibri"/>
              </a:rPr>
              <a:t>Überprüfbare Gebührenordnungen müssen berücksichtigt werden (</a:t>
            </a:r>
            <a:r>
              <a:rPr lang="de-AT">
                <a:latin typeface="Calibri"/>
                <a:ea typeface="Calibri"/>
                <a:cs typeface="Calibri"/>
              </a:rPr>
              <a:t>BAköV</a:t>
            </a:r>
            <a:r>
              <a:rPr lang="de-AT">
                <a:latin typeface="Calibri"/>
                <a:ea typeface="Calibri"/>
                <a:cs typeface="Calibri"/>
              </a:rPr>
              <a:t>-Sätze).Abweichungen von &gt;20% begründen und </a:t>
            </a:r>
            <a:r>
              <a:rPr lang="de-AT">
                <a:latin typeface="Calibri"/>
                <a:ea typeface="Calibri"/>
                <a:cs typeface="Calibri"/>
              </a:rPr>
              <a:t>Umstufung</a:t>
            </a:r>
            <a:r>
              <a:rPr lang="de-AT">
                <a:latin typeface="Calibri"/>
                <a:ea typeface="Calibri"/>
                <a:cs typeface="Calibri"/>
              </a:rPr>
              <a:t>/Genehmigung mit Kostenaufstellung beantragen</a:t>
            </a:r>
            <a:endParaRPr/>
          </a:p>
          <a:p>
            <a:pPr marL="321470" lvl="2" indent="-107156">
              <a:lnSpc>
                <a:spcPct val="140042"/>
              </a:lnSpc>
              <a:buSzPts val="1406"/>
              <a:buFont typeface="Arial"/>
              <a:buChar char="⚬"/>
              <a:defRPr/>
            </a:pPr>
            <a:r>
              <a:rPr lang="de-AT">
                <a:latin typeface="Calibri"/>
                <a:ea typeface="Calibri"/>
                <a:cs typeface="Calibri"/>
              </a:rPr>
              <a:t>Kofinanzierung</a:t>
            </a:r>
            <a:r>
              <a:rPr lang="de-AT">
                <a:latin typeface="Calibri"/>
                <a:ea typeface="Calibri"/>
                <a:cs typeface="Calibri"/>
              </a:rPr>
              <a:t> rechtzeitig anpassen, wenn Drittmittel nicht bewilligt werden</a:t>
            </a:r>
            <a:endParaRPr/>
          </a:p>
          <a:p>
            <a:pPr marL="321470" lvl="2" indent="-107156">
              <a:lnSpc>
                <a:spcPct val="140042"/>
              </a:lnSpc>
              <a:buSzPts val="1406"/>
              <a:buFont typeface="Arial"/>
              <a:buChar char="⚬"/>
              <a:defRPr/>
            </a:pPr>
            <a:r>
              <a:rPr lang="de-AT">
                <a:latin typeface="Calibri"/>
                <a:ea typeface="Calibri"/>
                <a:cs typeface="Calibri"/>
              </a:rPr>
              <a:t>Summen von Kosten- und Finanzierungsplan müssen übereinstimmen</a:t>
            </a:r>
            <a:endParaRPr/>
          </a:p>
          <a:p>
            <a:pPr marL="321470" lvl="2" indent="-107156">
              <a:lnSpc>
                <a:spcPct val="140042"/>
              </a:lnSpc>
              <a:buSzPts val="1406"/>
              <a:buFont typeface="Arial"/>
              <a:buChar char="⚬"/>
              <a:defRPr/>
            </a:pPr>
            <a:r>
              <a:rPr lang="de-AT">
                <a:latin typeface="Calibri"/>
                <a:ea typeface="Calibri"/>
                <a:cs typeface="Calibri"/>
              </a:rPr>
              <a:t>Rechnungen fristgerecht begleichen oder Stundung rechtzeitig beantragen</a:t>
            </a:r>
            <a:endParaRPr/>
          </a:p>
        </p:txBody>
      </p:sp>
      <p:sp>
        <p:nvSpPr>
          <p:cNvPr id="462" name="Google Shape;462;p32" hidden="0"/>
          <p:cNvSpPr txBox="1"/>
          <p:nvPr isPhoto="0" userDrawn="0"/>
        </p:nvSpPr>
        <p:spPr bwMode="auto">
          <a:xfrm>
            <a:off x="724291" y="5957092"/>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463" name="Google Shape;463;p3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64" name="Google Shape;464;p32"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69" name="Google Shape;469;p33" hidden="0"/>
          <p:cNvSpPr txBox="1"/>
          <p:nvPr isPhoto="0" userDrawn="0"/>
        </p:nvSpPr>
        <p:spPr bwMode="auto">
          <a:xfrm>
            <a:off x="3024187" y="1559465"/>
            <a:ext cx="6083910" cy="1324978"/>
          </a:xfrm>
          <a:prstGeom prst="rect">
            <a:avLst/>
          </a:prstGeom>
          <a:noFill/>
          <a:ln>
            <a:noFill/>
          </a:ln>
        </p:spPr>
        <p:txBody>
          <a:bodyPr spcFirstLastPara="1" wrap="square" lIns="0" tIns="0" rIns="0" bIns="0" anchor="t" anchorCtr="0">
            <a:spAutoFit/>
          </a:bodyPr>
          <a:lstStyle/>
          <a:p>
            <a:pPr lvl="0">
              <a:lnSpc>
                <a:spcPct val="139961"/>
              </a:lnSpc>
              <a:defRPr/>
            </a:pPr>
            <a:r>
              <a:rPr lang="en-US" sz="2050">
                <a:latin typeface="Calibri"/>
                <a:ea typeface="Calibri"/>
                <a:cs typeface="Calibri"/>
              </a:rPr>
              <a:t>Nicht</a:t>
            </a:r>
            <a:r>
              <a:rPr lang="en-US" sz="2050">
                <a:latin typeface="Calibri"/>
                <a:ea typeface="Calibri"/>
                <a:cs typeface="Calibri"/>
              </a:rPr>
              <a:t> </a:t>
            </a:r>
            <a:r>
              <a:rPr lang="en-US" sz="2050">
                <a:latin typeface="Calibri"/>
                <a:ea typeface="Calibri"/>
                <a:cs typeface="Calibri"/>
              </a:rPr>
              <a:t>vergessen</a:t>
            </a:r>
            <a:r>
              <a:rPr lang="en-US" sz="2050">
                <a:latin typeface="Calibri"/>
                <a:ea typeface="Calibri"/>
                <a:cs typeface="Calibri"/>
              </a:rPr>
              <a:t>:</a:t>
            </a:r>
            <a:endParaRPr/>
          </a:p>
          <a:p>
            <a:pPr marL="471373" lvl="2" indent="-157124">
              <a:lnSpc>
                <a:spcPct val="139961"/>
              </a:lnSpc>
              <a:buSzPts val="2062"/>
              <a:buFont typeface="Arial"/>
              <a:buChar char="⚬"/>
              <a:defRPr/>
            </a:pPr>
            <a:r>
              <a:rPr lang="en-US" sz="2050">
                <a:latin typeface="Calibri"/>
                <a:ea typeface="Calibri"/>
                <a:cs typeface="Calibri"/>
              </a:rPr>
              <a:t>Kollektivvertragliche</a:t>
            </a:r>
            <a:r>
              <a:rPr lang="en-US" sz="2050">
                <a:latin typeface="Calibri"/>
                <a:ea typeface="Calibri"/>
                <a:cs typeface="Calibri"/>
              </a:rPr>
              <a:t> </a:t>
            </a:r>
            <a:r>
              <a:rPr lang="en-US" sz="2050">
                <a:latin typeface="Calibri"/>
                <a:ea typeface="Calibri"/>
                <a:cs typeface="Calibri"/>
              </a:rPr>
              <a:t>Vereinbarungen</a:t>
            </a:r>
            <a:endParaRPr lang="en-US" sz="2050">
              <a:latin typeface="Calibri"/>
              <a:ea typeface="Calibri"/>
              <a:cs typeface="Calibri"/>
            </a:endParaRPr>
          </a:p>
          <a:p>
            <a:pPr marL="471373" lvl="2" indent="-157124">
              <a:lnSpc>
                <a:spcPct val="139961"/>
              </a:lnSpc>
              <a:buSzPts val="2062"/>
              <a:buFont typeface="Arial"/>
              <a:buChar char="⚬"/>
              <a:defRPr/>
            </a:pPr>
            <a:r>
              <a:rPr lang="en-US" sz="2050">
                <a:latin typeface="Calibri"/>
                <a:ea typeface="Calibri"/>
                <a:cs typeface="Calibri"/>
              </a:rPr>
              <a:t>Gehaltsrichtlinien</a:t>
            </a:r>
            <a:endParaRPr/>
          </a:p>
        </p:txBody>
      </p:sp>
      <p:pic>
        <p:nvPicPr>
          <p:cNvPr id="470" name="Google Shape;470;p33" hidden="0"/>
          <p:cNvPicPr/>
          <p:nvPr isPhoto="0" userDrawn="0"/>
        </p:nvPicPr>
        <p:blipFill>
          <a:blip r:embed="rId2">
            <a:alphaModFix/>
          </a:blip>
          <a:srcRect l="0" t="0" r="629" b="405"/>
          <a:stretch/>
        </p:blipFill>
        <p:spPr bwMode="auto">
          <a:xfrm>
            <a:off x="6684221" y="3192870"/>
            <a:ext cx="2762832" cy="2721389"/>
          </a:xfrm>
          <a:prstGeom prst="rect">
            <a:avLst/>
          </a:prstGeom>
          <a:noFill/>
          <a:ln>
            <a:noFill/>
          </a:ln>
        </p:spPr>
      </p:pic>
      <p:sp>
        <p:nvSpPr>
          <p:cNvPr id="471" name="Google Shape;471;p33" hidden="0"/>
          <p:cNvSpPr txBox="1"/>
          <p:nvPr isPhoto="0" userDrawn="0"/>
        </p:nvSpPr>
        <p:spPr bwMode="auto">
          <a:xfrm>
            <a:off x="4620936" y="648870"/>
            <a:ext cx="2627191"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Personalkosten</a:t>
            </a:r>
            <a:endParaRPr/>
          </a:p>
        </p:txBody>
      </p:sp>
      <p:sp>
        <p:nvSpPr>
          <p:cNvPr id="472" name="Google Shape;472;p33" hidden="0"/>
          <p:cNvSpPr txBox="1"/>
          <p:nvPr isPhoto="0" userDrawn="0"/>
        </p:nvSpPr>
        <p:spPr bwMode="auto">
          <a:xfrm>
            <a:off x="6995249" y="3933056"/>
            <a:ext cx="2140800" cy="991041"/>
          </a:xfrm>
          <a:prstGeom prst="rect">
            <a:avLst/>
          </a:prstGeom>
          <a:noFill/>
          <a:ln>
            <a:noFill/>
          </a:ln>
        </p:spPr>
        <p:txBody>
          <a:bodyPr spcFirstLastPara="1" wrap="square" lIns="0" tIns="0" rIns="0" bIns="0" anchor="t" anchorCtr="0">
            <a:spAutoFit/>
          </a:bodyPr>
          <a:lstStyle/>
          <a:p>
            <a:pPr lvl="0" algn="ctr">
              <a:lnSpc>
                <a:spcPct val="139911"/>
              </a:lnSpc>
              <a:defRPr/>
            </a:pPr>
            <a:r>
              <a:rPr lang="de-AT" sz="1150">
                <a:latin typeface="Calibri"/>
                <a:ea typeface="Calibri"/>
                <a:cs typeface="Calibri"/>
              </a:rPr>
              <a:t>Kollektivvertragsdatenbank der WKO: </a:t>
            </a:r>
            <a:r>
              <a:rPr lang="de-AT" sz="1150" u="sng">
                <a:latin typeface="Calibri"/>
                <a:ea typeface="Calibri"/>
                <a:cs typeface="Calibri"/>
                <a:hlinkClick r:id="rId3" tooltip="https://www.wko.at/service/kollektivvertraege.html"/>
              </a:rPr>
              <a:t>https://www.wko.at/service/kollektivvertraege.html</a:t>
            </a:r>
            <a:endParaRPr lang="de-AT" sz="1150">
              <a:latin typeface="Calibri"/>
              <a:ea typeface="Calibri"/>
              <a:cs typeface="Calibri"/>
            </a:endParaRPr>
          </a:p>
        </p:txBody>
      </p:sp>
      <p:sp>
        <p:nvSpPr>
          <p:cNvPr id="473" name="Google Shape;473;p33" hidden="0"/>
          <p:cNvSpPr txBox="1"/>
          <p:nvPr isPhoto="0" userDrawn="0"/>
        </p:nvSpPr>
        <p:spPr bwMode="auto">
          <a:xfrm>
            <a:off x="477926" y="5914250"/>
            <a:ext cx="2945700" cy="507899"/>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Calibri"/>
                <a:ea typeface="Calibri"/>
                <a:cs typeface="Calibri"/>
              </a:rPr>
              <a:t>Quelle</a:t>
            </a:r>
            <a:r>
              <a:rPr lang="en-US" sz="1100">
                <a:solidFill>
                  <a:srgbClr val="000000"/>
                </a:solidFill>
                <a:latin typeface="Calibri"/>
                <a:ea typeface="Calibri"/>
                <a:cs typeface="Calibri"/>
              </a:rPr>
              <a:t>: https://www.nord-sued-bruecken.de/foerderung/foerderprogramme/in-sdg.html</a:t>
            </a:r>
            <a:endParaRPr sz="1100">
              <a:solidFill>
                <a:srgbClr val="000000"/>
              </a:solidFill>
              <a:latin typeface="Calibri"/>
              <a:ea typeface="Calibri"/>
              <a:cs typeface="Calibri"/>
            </a:endParaRPr>
          </a:p>
        </p:txBody>
      </p:sp>
      <p:cxnSp>
        <p:nvCxnSpPr>
          <p:cNvPr id="474" name="Google Shape;474;p33"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75" name="Google Shape;475;p33" hidden="0"/>
          <p:cNvPicPr/>
          <p:nvPr isPhoto="0" userDrawn="0"/>
        </p:nvPicPr>
        <p:blipFill>
          <a:blip r:embed="rId4">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80" name="Google Shape;480;p34" hidden="0"/>
          <p:cNvSpPr txBox="1"/>
          <p:nvPr isPhoto="0" userDrawn="0"/>
        </p:nvSpPr>
        <p:spPr bwMode="auto">
          <a:xfrm>
            <a:off x="3780418" y="1114458"/>
            <a:ext cx="3750320"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Honorare</a:t>
            </a:r>
            <a:endParaRPr/>
          </a:p>
        </p:txBody>
      </p:sp>
      <p:sp>
        <p:nvSpPr>
          <p:cNvPr id="481" name="Google Shape;481;p34" hidden="0"/>
          <p:cNvSpPr txBox="1"/>
          <p:nvPr isPhoto="0" userDrawn="0"/>
        </p:nvSpPr>
        <p:spPr bwMode="auto">
          <a:xfrm>
            <a:off x="2404843" y="2178844"/>
            <a:ext cx="7723605" cy="3662541"/>
          </a:xfrm>
          <a:prstGeom prst="rect">
            <a:avLst/>
          </a:prstGeom>
          <a:noFill/>
          <a:ln>
            <a:noFill/>
          </a:ln>
        </p:spPr>
        <p:txBody>
          <a:bodyPr spcFirstLastPara="1" wrap="square" lIns="0" tIns="0" rIns="0" bIns="0" anchor="t" anchorCtr="0">
            <a:spAutoFit/>
          </a:bodyPr>
          <a:lstStyle/>
          <a:p>
            <a:pPr marL="385762" lvl="2" indent="-128587">
              <a:lnSpc>
                <a:spcPct val="140071"/>
              </a:lnSpc>
              <a:buSzPts val="1687"/>
              <a:buFont typeface="Arial"/>
              <a:buChar char="⚬"/>
              <a:defRPr/>
            </a:pPr>
            <a:r>
              <a:rPr lang="de-AT" sz="1700">
                <a:latin typeface="Calibri"/>
                <a:ea typeface="Calibri"/>
                <a:cs typeface="Calibri"/>
              </a:rPr>
              <a:t>Freiberufliche Dienstleistungen (z. B. von Bildungsreferent*innen, Schriftsteller*innen, Wissenschaftler*innen, Künstler*innen, Webdesigner*innen usw.).</a:t>
            </a:r>
            <a:endParaRPr/>
          </a:p>
          <a:p>
            <a:pPr marL="385762" lvl="2" indent="-128587">
              <a:lnSpc>
                <a:spcPct val="140071"/>
              </a:lnSpc>
              <a:buSzPts val="1687"/>
              <a:buFont typeface="Arial"/>
              <a:buChar char="⚬"/>
              <a:defRPr/>
            </a:pPr>
            <a:r>
              <a:rPr lang="de-AT" sz="1700">
                <a:latin typeface="Calibri"/>
                <a:ea typeface="Calibri"/>
                <a:cs typeface="Calibri"/>
              </a:rPr>
              <a:t>Basis-Honorarvertrag (erbrachte Leistung, genaues Thema, Ort und Zeitraum). </a:t>
            </a:r>
            <a:endParaRPr/>
          </a:p>
          <a:p>
            <a:pPr marL="385762" lvl="2" indent="-128587">
              <a:lnSpc>
                <a:spcPct val="140071"/>
              </a:lnSpc>
              <a:buSzPts val="1687"/>
              <a:buFont typeface="Arial"/>
              <a:buChar char="⚬"/>
              <a:defRPr/>
            </a:pPr>
            <a:r>
              <a:rPr lang="de-AT" sz="1700">
                <a:latin typeface="Calibri"/>
                <a:ea typeface="Calibri"/>
                <a:cs typeface="Calibri"/>
              </a:rPr>
              <a:t>Rechnung (Rechnungsnummer, Beschreibung der Tätigkeit, Thema, Ort, Zeitraum) oder Verweis auf den Honorarvertrag, Steuernummer oder Umsatzsteuer-Identifikationsnummer, Angabe der Umsatzsteuer oder Verweis auf die Umsatzsteuerbefreiung.</a:t>
            </a:r>
            <a:endParaRPr/>
          </a:p>
          <a:p>
            <a:pPr marL="385762" lvl="2" indent="-128587">
              <a:lnSpc>
                <a:spcPct val="140071"/>
              </a:lnSpc>
              <a:buSzPts val="1687"/>
              <a:buFont typeface="Arial"/>
              <a:buChar char="⚬"/>
              <a:defRPr/>
            </a:pPr>
            <a:r>
              <a:rPr lang="de-AT" sz="1700">
                <a:latin typeface="Calibri"/>
                <a:ea typeface="Calibri"/>
                <a:cs typeface="Calibri"/>
              </a:rPr>
              <a:t>Honorarordnung beachten (</a:t>
            </a:r>
            <a:r>
              <a:rPr lang="de-AT" sz="1700">
                <a:latin typeface="Calibri"/>
                <a:ea typeface="Calibri"/>
                <a:cs typeface="Calibri"/>
              </a:rPr>
              <a:t>zb</a:t>
            </a:r>
            <a:r>
              <a:rPr lang="de-AT" sz="1700">
                <a:latin typeface="Calibri"/>
                <a:ea typeface="Calibri"/>
                <a:cs typeface="Calibri"/>
              </a:rPr>
              <a:t>. Für </a:t>
            </a:r>
            <a:r>
              <a:rPr lang="de-AT" sz="1700">
                <a:latin typeface="Calibri"/>
                <a:ea typeface="Calibri"/>
                <a:cs typeface="Calibri"/>
              </a:rPr>
              <a:t>Ärzt</a:t>
            </a:r>
            <a:r>
              <a:rPr lang="de-AT" sz="1700">
                <a:latin typeface="Calibri"/>
                <a:ea typeface="Calibri"/>
                <a:cs typeface="Calibri"/>
              </a:rPr>
              <a:t>*innen, etc.)</a:t>
            </a:r>
            <a:endParaRPr/>
          </a:p>
          <a:p>
            <a:pPr marL="385762" lvl="2" indent="-128587">
              <a:lnSpc>
                <a:spcPct val="140071"/>
              </a:lnSpc>
              <a:buSzPts val="1687"/>
              <a:buFont typeface="Arial"/>
              <a:buChar char="⚬"/>
              <a:defRPr/>
            </a:pPr>
            <a:r>
              <a:rPr lang="de-AT" sz="1700">
                <a:latin typeface="Calibri"/>
                <a:ea typeface="Calibri"/>
                <a:cs typeface="Calibri"/>
              </a:rPr>
              <a:t>Keine valorisierten Leistungen (abhängig von Spender*in)</a:t>
            </a:r>
            <a:endParaRPr/>
          </a:p>
        </p:txBody>
      </p:sp>
      <p:pic>
        <p:nvPicPr>
          <p:cNvPr id="482" name="Google Shape;482;p34" hidden="0"/>
          <p:cNvPicPr/>
          <p:nvPr isPhoto="0" userDrawn="0"/>
        </p:nvPicPr>
        <p:blipFill>
          <a:blip r:embed="rId2">
            <a:alphaModFix/>
          </a:blip>
          <a:srcRect l="0" t="0" r="763" b="539"/>
          <a:stretch/>
        </p:blipFill>
        <p:spPr bwMode="auto">
          <a:xfrm>
            <a:off x="8845978" y="418146"/>
            <a:ext cx="3047999" cy="2556816"/>
          </a:xfrm>
          <a:prstGeom prst="rect">
            <a:avLst/>
          </a:prstGeom>
          <a:noFill/>
          <a:ln>
            <a:noFill/>
          </a:ln>
        </p:spPr>
      </p:pic>
      <p:sp>
        <p:nvSpPr>
          <p:cNvPr id="483" name="Google Shape;483;p34" hidden="0"/>
          <p:cNvSpPr txBox="1"/>
          <p:nvPr isPhoto="0" userDrawn="0"/>
        </p:nvSpPr>
        <p:spPr bwMode="auto">
          <a:xfrm>
            <a:off x="9347084" y="1016615"/>
            <a:ext cx="2115637" cy="1292662"/>
          </a:xfrm>
          <a:prstGeom prst="rect">
            <a:avLst/>
          </a:prstGeom>
          <a:noFill/>
          <a:ln>
            <a:noFill/>
          </a:ln>
        </p:spPr>
        <p:txBody>
          <a:bodyPr spcFirstLastPara="1" wrap="square" lIns="0" tIns="0" rIns="0" bIns="0" anchor="t" anchorCtr="0">
            <a:spAutoFit/>
          </a:bodyPr>
          <a:lstStyle/>
          <a:p>
            <a:pPr lvl="0" algn="ctr">
              <a:lnSpc>
                <a:spcPct val="139911"/>
              </a:lnSpc>
              <a:defRPr/>
            </a:pPr>
            <a:r>
              <a:rPr lang="de-AT" sz="1150">
                <a:latin typeface="Calibri"/>
                <a:ea typeface="Calibri"/>
                <a:cs typeface="Calibri"/>
              </a:rPr>
              <a:t>Infos zu versch. Beschäftigungsformen gibt es hier: </a:t>
            </a:r>
            <a:r>
              <a:rPr lang="de-AT" sz="1150" u="sng">
                <a:latin typeface="Calibri"/>
                <a:ea typeface="Calibri"/>
                <a:cs typeface="Calibri"/>
                <a:hlinkClick r:id="rId3" tooltip="https://www.usp.gv.at/mitarbeiter/arten-von-beschaeftigung.html"/>
              </a:rPr>
              <a:t>https://www.usp.gv.at/mitarbeiter/arten-von-beschaeftigung.html</a:t>
            </a:r>
            <a:endParaRPr lang="de-AT" sz="1150">
              <a:latin typeface="Calibri"/>
              <a:ea typeface="Calibri"/>
              <a:cs typeface="Calibri"/>
            </a:endParaRPr>
          </a:p>
          <a:p>
            <a:pPr lvl="0" algn="ctr">
              <a:lnSpc>
                <a:spcPct val="139911"/>
              </a:lnSpc>
              <a:defRPr/>
            </a:pPr>
            <a:endParaRPr/>
          </a:p>
        </p:txBody>
      </p:sp>
      <p:sp>
        <p:nvSpPr>
          <p:cNvPr id="484" name="Google Shape;484;p34" hidden="0"/>
          <p:cNvSpPr txBox="1"/>
          <p:nvPr isPhoto="0" userDrawn="0"/>
        </p:nvSpPr>
        <p:spPr bwMode="auto">
          <a:xfrm>
            <a:off x="485324" y="5914250"/>
            <a:ext cx="25788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485" name="Google Shape;485;p3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86" name="Google Shape;486;p34" hidden="0"/>
          <p:cNvPicPr/>
          <p:nvPr isPhoto="0" userDrawn="0"/>
        </p:nvPicPr>
        <p:blipFill>
          <a:blip r:embed="rId4">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91" name="Google Shape;491;p35" hidden="0"/>
          <p:cNvSpPr txBox="1"/>
          <p:nvPr isPhoto="0" userDrawn="0"/>
        </p:nvSpPr>
        <p:spPr bwMode="auto">
          <a:xfrm>
            <a:off x="2650416" y="1608497"/>
            <a:ext cx="6928919" cy="692497"/>
          </a:xfrm>
          <a:prstGeom prst="rect">
            <a:avLst/>
          </a:prstGeom>
          <a:noFill/>
          <a:ln>
            <a:noFill/>
          </a:ln>
        </p:spPr>
        <p:txBody>
          <a:bodyPr spcFirstLastPara="1" wrap="square" lIns="0" tIns="0" rIns="0" bIns="0" anchor="t" anchorCtr="0">
            <a:spAutoFit/>
          </a:bodyPr>
          <a:lstStyle/>
          <a:p>
            <a:pPr lvl="0" algn="ctr">
              <a:lnSpc>
                <a:spcPct val="120000"/>
              </a:lnSpc>
              <a:defRPr/>
            </a:pPr>
            <a:r>
              <a:rPr lang="en-US" sz="3750">
                <a:solidFill>
                  <a:srgbClr val="0C45A6"/>
                </a:solidFill>
                <a:latin typeface="Calibri"/>
                <a:ea typeface="Calibri"/>
                <a:cs typeface="Calibri"/>
              </a:rPr>
              <a:t>Verwaltungskosten</a:t>
            </a:r>
            <a:endParaRPr/>
          </a:p>
        </p:txBody>
      </p:sp>
      <p:sp>
        <p:nvSpPr>
          <p:cNvPr id="492" name="Google Shape;492;p35" hidden="0"/>
          <p:cNvSpPr/>
          <p:nvPr isPhoto="0" userDrawn="0"/>
        </p:nvSpPr>
        <p:spPr bwMode="auto">
          <a:xfrm>
            <a:off x="5818436" y="255633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pic>
        <p:nvPicPr>
          <p:cNvPr id="493" name="Google Shape;493;p35" hidden="0"/>
          <p:cNvPicPr/>
          <p:nvPr isPhoto="0" userDrawn="0"/>
        </p:nvPicPr>
        <p:blipFill>
          <a:blip r:embed="rId2">
            <a:alphaModFix/>
          </a:blip>
          <a:srcRect l="0" t="0" r="611" b="611"/>
          <a:stretch/>
        </p:blipFill>
        <p:spPr bwMode="auto">
          <a:xfrm>
            <a:off x="5367137" y="4590004"/>
            <a:ext cx="1419974" cy="1419974"/>
          </a:xfrm>
          <a:prstGeom prst="rect">
            <a:avLst/>
          </a:prstGeom>
          <a:noFill/>
          <a:ln>
            <a:noFill/>
          </a:ln>
        </p:spPr>
      </p:pic>
      <p:sp>
        <p:nvSpPr>
          <p:cNvPr id="494" name="Google Shape;494;p35" hidden="0"/>
          <p:cNvSpPr txBox="1"/>
          <p:nvPr isPhoto="0" userDrawn="0"/>
        </p:nvSpPr>
        <p:spPr bwMode="auto">
          <a:xfrm>
            <a:off x="2172050" y="2753883"/>
            <a:ext cx="7810150" cy="1508105"/>
          </a:xfrm>
          <a:prstGeom prst="rect">
            <a:avLst/>
          </a:prstGeom>
          <a:noFill/>
          <a:ln>
            <a:noFill/>
          </a:ln>
        </p:spPr>
        <p:txBody>
          <a:bodyPr spcFirstLastPara="1" wrap="square" lIns="0" tIns="0" rIns="0" bIns="0" anchor="t" anchorCtr="0">
            <a:spAutoFit/>
          </a:bodyPr>
          <a:lstStyle/>
          <a:p>
            <a:pPr marL="285750" lvl="0" indent="-285750" algn="just">
              <a:lnSpc>
                <a:spcPct val="140042"/>
              </a:lnSpc>
              <a:buFontTx/>
              <a:buChar char="-"/>
              <a:defRPr/>
            </a:pPr>
            <a:r>
              <a:rPr lang="de-AT">
                <a:solidFill>
                  <a:schemeClr val="dk1"/>
                </a:solidFill>
                <a:latin typeface="Calibri"/>
                <a:ea typeface="Calibri"/>
                <a:cs typeface="Calibri"/>
              </a:rPr>
              <a:t>Bei höheren Kosten → Kostenvoranschläge einholen (Vergaberecht).</a:t>
            </a:r>
            <a:endParaRPr/>
          </a:p>
          <a:p>
            <a:pPr marL="285750" lvl="0" indent="-285750" algn="just">
              <a:lnSpc>
                <a:spcPct val="140042"/>
              </a:lnSpc>
              <a:buFontTx/>
              <a:buChar char="-"/>
              <a:defRPr/>
            </a:pPr>
            <a:r>
              <a:rPr lang="de-AT">
                <a:solidFill>
                  <a:schemeClr val="dk1"/>
                </a:solidFill>
                <a:latin typeface="Calibri"/>
                <a:ea typeface="Calibri"/>
                <a:cs typeface="Calibri"/>
              </a:rPr>
              <a:t>Kostenvoranschläge (schriftliche Angebote, Mail </a:t>
            </a:r>
            <a:r>
              <a:rPr lang="de-AT">
                <a:solidFill>
                  <a:schemeClr val="dk1"/>
                </a:solidFill>
                <a:latin typeface="Calibri"/>
                <a:ea typeface="Calibri"/>
                <a:cs typeface="Calibri"/>
              </a:rPr>
              <a:t>abspeicher</a:t>
            </a:r>
            <a:r>
              <a:rPr lang="de-AT">
                <a:solidFill>
                  <a:schemeClr val="dk1"/>
                </a:solidFill>
                <a:latin typeface="Calibri"/>
                <a:ea typeface="Calibri"/>
                <a:cs typeface="Calibri"/>
              </a:rPr>
              <a:t>, etc.).</a:t>
            </a:r>
            <a:endParaRPr/>
          </a:p>
          <a:p>
            <a:pPr marL="285750" lvl="0" indent="-285750" algn="just">
              <a:lnSpc>
                <a:spcPct val="140042"/>
              </a:lnSpc>
              <a:buFontTx/>
              <a:buChar char="-"/>
              <a:defRPr/>
            </a:pPr>
            <a:r>
              <a:rPr lang="de-AT">
                <a:solidFill>
                  <a:schemeClr val="dk1"/>
                </a:solidFill>
                <a:latin typeface="Calibri"/>
                <a:ea typeface="Calibri"/>
                <a:cs typeface="Calibri"/>
              </a:rPr>
              <a:t>Keine "allgemeine" Ausstattung wie Schrank, </a:t>
            </a:r>
            <a:r>
              <a:rPr lang="de-AT">
                <a:solidFill>
                  <a:schemeClr val="dk1"/>
                </a:solidFill>
                <a:latin typeface="Calibri"/>
                <a:ea typeface="Calibri"/>
                <a:cs typeface="Calibri"/>
              </a:rPr>
              <a:t>Beamer</a:t>
            </a:r>
            <a:r>
              <a:rPr lang="de-AT">
                <a:solidFill>
                  <a:schemeClr val="dk1"/>
                </a:solidFill>
                <a:latin typeface="Calibri"/>
                <a:ea typeface="Calibri"/>
                <a:cs typeface="Calibri"/>
              </a:rPr>
              <a:t>, PC (dies kann in den Projektmaßnahmen erwähnt werden), sondern tatsächlich benötigte Dinge wie:</a:t>
            </a:r>
            <a:endParaRPr/>
          </a:p>
          <a:p>
            <a:pPr marL="630238" lvl="3" indent="-365125" algn="just">
              <a:lnSpc>
                <a:spcPct val="140042"/>
              </a:lnSpc>
              <a:buFontTx/>
              <a:buChar char="-"/>
              <a:defRPr/>
            </a:pPr>
            <a:r>
              <a:rPr lang="de-AT">
                <a:solidFill>
                  <a:schemeClr val="dk1"/>
                </a:solidFill>
                <a:latin typeface="Calibri"/>
                <a:ea typeface="Calibri"/>
                <a:cs typeface="Calibri"/>
              </a:rPr>
              <a:t>Unterkunft/Verpflegung pro Teilnehmer in einer bestimmten Veranstaltung/Projektschritt</a:t>
            </a:r>
            <a:endParaRPr/>
          </a:p>
        </p:txBody>
      </p:sp>
      <p:sp>
        <p:nvSpPr>
          <p:cNvPr id="496" name="Google Shape;496;p35" hidden="0"/>
          <p:cNvSpPr txBox="1"/>
          <p:nvPr isPhoto="0" userDrawn="0"/>
        </p:nvSpPr>
        <p:spPr bwMode="auto">
          <a:xfrm>
            <a:off x="505222" y="5914250"/>
            <a:ext cx="29184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497" name="Google Shape;497;p3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98" name="Google Shape;498;p35"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503" name="Google Shape;503;p36" hidden="0"/>
          <p:cNvSpPr txBox="1"/>
          <p:nvPr isPhoto="0" userDrawn="0"/>
        </p:nvSpPr>
        <p:spPr bwMode="auto">
          <a:xfrm>
            <a:off x="2650416" y="1608497"/>
            <a:ext cx="6928919" cy="692497"/>
          </a:xfrm>
          <a:prstGeom prst="rect">
            <a:avLst/>
          </a:prstGeom>
          <a:noFill/>
          <a:ln>
            <a:noFill/>
          </a:ln>
        </p:spPr>
        <p:txBody>
          <a:bodyPr spcFirstLastPara="1" wrap="square" lIns="0" tIns="0" rIns="0" bIns="0" anchor="t" anchorCtr="0">
            <a:spAutoFit/>
          </a:bodyPr>
          <a:lstStyle/>
          <a:p>
            <a:pPr marL="0" marR="0" lvl="0" indent="0" algn="ctr">
              <a:lnSpc>
                <a:spcPct val="120000"/>
              </a:lnSpc>
              <a:spcBef>
                <a:spcPts val="0"/>
              </a:spcBef>
              <a:spcAft>
                <a:spcPts val="0"/>
              </a:spcAft>
              <a:buNone/>
              <a:defRPr/>
            </a:pPr>
            <a:r>
              <a:rPr lang="en-US" sz="3750">
                <a:solidFill>
                  <a:srgbClr val="0C45A6"/>
                </a:solidFill>
                <a:latin typeface="Calibri"/>
                <a:ea typeface="Calibri"/>
                <a:cs typeface="Calibri"/>
              </a:rPr>
              <a:t>Eigenkapital</a:t>
            </a:r>
            <a:endParaRPr/>
          </a:p>
        </p:txBody>
      </p:sp>
      <p:sp>
        <p:nvSpPr>
          <p:cNvPr id="504" name="Google Shape;504;p36" hidden="0"/>
          <p:cNvSpPr/>
          <p:nvPr isPhoto="0" userDrawn="0"/>
        </p:nvSpPr>
        <p:spPr bwMode="auto">
          <a:xfrm>
            <a:off x="5818436" y="255633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505" name="Google Shape;505;p36" hidden="0"/>
          <p:cNvSpPr txBox="1"/>
          <p:nvPr isPhoto="0" userDrawn="0"/>
        </p:nvSpPr>
        <p:spPr bwMode="auto">
          <a:xfrm>
            <a:off x="2285301" y="3269806"/>
            <a:ext cx="7810200" cy="1809726"/>
          </a:xfrm>
          <a:prstGeom prst="rect">
            <a:avLst/>
          </a:prstGeom>
          <a:noFill/>
          <a:ln>
            <a:noFill/>
          </a:ln>
        </p:spPr>
        <p:txBody>
          <a:bodyPr spcFirstLastPara="1" wrap="square" lIns="0" tIns="0" rIns="0" bIns="0" anchor="t" anchorCtr="0">
            <a:spAutoFit/>
          </a:bodyPr>
          <a:lstStyle/>
          <a:p>
            <a:pPr marL="321470" lvl="2" indent="-107156" algn="just">
              <a:lnSpc>
                <a:spcPct val="140042"/>
              </a:lnSpc>
              <a:buClr>
                <a:schemeClr val="dk1"/>
              </a:buClr>
              <a:buSzPts val="1406"/>
              <a:buFont typeface="Arial"/>
              <a:buChar char="⚬"/>
              <a:defRPr/>
            </a:pPr>
            <a:r>
              <a:rPr lang="de-AT">
                <a:solidFill>
                  <a:schemeClr val="dk1"/>
                </a:solidFill>
                <a:latin typeface="Calibri"/>
                <a:ea typeface="Calibri"/>
                <a:cs typeface="Calibri"/>
              </a:rPr>
              <a:t>Alle der NGO zur Verfügung stehenden Mittel (nicht zweckgebunden für von anderen Gebern genehmigte Projekte). (!) projektbezogene Spenden werden von einzelnen Spendern als Fremdmittel angesehen)</a:t>
            </a:r>
            <a:endParaRPr/>
          </a:p>
          <a:p>
            <a:pPr marL="321470" lvl="2" indent="-107156" algn="just">
              <a:lnSpc>
                <a:spcPct val="140042"/>
              </a:lnSpc>
              <a:buClr>
                <a:schemeClr val="dk1"/>
              </a:buClr>
              <a:buSzPts val="1406"/>
              <a:buFont typeface="Arial"/>
              <a:buChar char="⚬"/>
              <a:defRPr/>
            </a:pPr>
            <a:r>
              <a:rPr lang="de-AT">
                <a:solidFill>
                  <a:schemeClr val="dk1"/>
                </a:solidFill>
                <a:latin typeface="Calibri"/>
                <a:ea typeface="Calibri"/>
                <a:cs typeface="Calibri"/>
              </a:rPr>
              <a:t>Spenden, </a:t>
            </a:r>
            <a:r>
              <a:rPr lang="de-AT">
                <a:solidFill>
                  <a:schemeClr val="dk1"/>
                </a:solidFill>
                <a:latin typeface="Calibri"/>
                <a:ea typeface="Calibri"/>
                <a:cs typeface="Calibri"/>
              </a:rPr>
              <a:t>Sponsoringeinnahmen</a:t>
            </a:r>
            <a:r>
              <a:rPr lang="de-AT">
                <a:solidFill>
                  <a:schemeClr val="dk1"/>
                </a:solidFill>
                <a:latin typeface="Calibri"/>
                <a:ea typeface="Calibri"/>
                <a:cs typeface="Calibri"/>
              </a:rPr>
              <a:t>, Rücklagen aus dem Vereinsvermögen</a:t>
            </a:r>
            <a:endParaRPr/>
          </a:p>
          <a:p>
            <a:pPr marL="321470" lvl="2" indent="-107156" algn="just">
              <a:lnSpc>
                <a:spcPct val="140042"/>
              </a:lnSpc>
              <a:buClr>
                <a:schemeClr val="dk1"/>
              </a:buClr>
              <a:buSzPts val="1406"/>
              <a:buFont typeface="Arial"/>
              <a:buChar char="⚬"/>
              <a:defRPr/>
            </a:pPr>
            <a:r>
              <a:rPr lang="de-AT">
                <a:solidFill>
                  <a:schemeClr val="dk1"/>
                </a:solidFill>
                <a:latin typeface="Calibri"/>
                <a:ea typeface="Calibri"/>
                <a:cs typeface="Calibri"/>
              </a:rPr>
              <a:t>Einnahmen aus der Durchführung des Projekts, die in der Regel zur Finanzierung des Projekts verwendet werden, z.B. Eintrittsgelder, Verkaufserlöse, Teilnehmerbeiträge</a:t>
            </a:r>
            <a:endParaRPr>
              <a:solidFill>
                <a:schemeClr val="dk1"/>
              </a:solidFill>
            </a:endParaRPr>
          </a:p>
        </p:txBody>
      </p:sp>
      <p:sp>
        <p:nvSpPr>
          <p:cNvPr id="506" name="Google Shape;506;p36" hidden="0"/>
          <p:cNvSpPr txBox="1"/>
          <p:nvPr isPhoto="0" userDrawn="0"/>
        </p:nvSpPr>
        <p:spPr bwMode="auto">
          <a:xfrm>
            <a:off x="644501" y="5679855"/>
            <a:ext cx="3640500" cy="558614"/>
          </a:xfrm>
          <a:prstGeom prst="rect">
            <a:avLst/>
          </a:prstGeom>
          <a:noFill/>
          <a:ln>
            <a:noFill/>
          </a:ln>
        </p:spPr>
        <p:txBody>
          <a:bodyPr spcFirstLastPara="1" wrap="square" lIns="0" tIns="0" rIns="0" bIns="0" anchor="t" anchorCtr="0">
            <a:spAutoFit/>
          </a:bodyPr>
          <a:lstStyle/>
          <a:p>
            <a:pPr marL="0" lvl="0" indent="0" algn="l">
              <a:lnSpc>
                <a:spcPct val="139978"/>
              </a:lnSpc>
              <a:spcBef>
                <a:spcPts val="0"/>
              </a:spcBef>
              <a:spcAft>
                <a:spcPts val="0"/>
              </a:spcAft>
              <a:buNone/>
              <a:defRPr/>
            </a:pPr>
            <a:endParaRPr sz="950"/>
          </a:p>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507" name="Google Shape;507;p3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08" name="Google Shape;508;p36"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513" name="Google Shape;513;p37" hidden="0"/>
          <p:cNvSpPr txBox="1"/>
          <p:nvPr isPhoto="0" userDrawn="0"/>
        </p:nvSpPr>
        <p:spPr bwMode="auto">
          <a:xfrm>
            <a:off x="2650416" y="1608497"/>
            <a:ext cx="6928919" cy="692497"/>
          </a:xfrm>
          <a:prstGeom prst="rect">
            <a:avLst/>
          </a:prstGeom>
          <a:noFill/>
          <a:ln>
            <a:noFill/>
          </a:ln>
        </p:spPr>
        <p:txBody>
          <a:bodyPr spcFirstLastPara="1" wrap="square" lIns="0" tIns="0" rIns="0" bIns="0" anchor="t" anchorCtr="0">
            <a:spAutoFit/>
          </a:bodyPr>
          <a:lstStyle/>
          <a:p>
            <a:pPr lvl="0" algn="ctr">
              <a:lnSpc>
                <a:spcPct val="120000"/>
              </a:lnSpc>
              <a:defRPr/>
            </a:pPr>
            <a:r>
              <a:rPr lang="en-US" sz="3750">
                <a:solidFill>
                  <a:srgbClr val="0C45A6"/>
                </a:solidFill>
                <a:latin typeface="Calibri"/>
                <a:ea typeface="Calibri"/>
                <a:cs typeface="Calibri"/>
              </a:rPr>
              <a:t>Valorisierte</a:t>
            </a:r>
            <a:r>
              <a:rPr lang="en-US" sz="3750">
                <a:solidFill>
                  <a:srgbClr val="0C45A6"/>
                </a:solidFill>
                <a:latin typeface="Calibri"/>
                <a:ea typeface="Calibri"/>
                <a:cs typeface="Calibri"/>
              </a:rPr>
              <a:t> </a:t>
            </a:r>
            <a:r>
              <a:rPr lang="en-US" sz="3750">
                <a:solidFill>
                  <a:srgbClr val="0C45A6"/>
                </a:solidFill>
                <a:latin typeface="Calibri"/>
                <a:ea typeface="Calibri"/>
                <a:cs typeface="Calibri"/>
              </a:rPr>
              <a:t>Dienstleistungen</a:t>
            </a:r>
            <a:endParaRPr/>
          </a:p>
        </p:txBody>
      </p:sp>
      <p:sp>
        <p:nvSpPr>
          <p:cNvPr id="514" name="Google Shape;514;p37" hidden="0"/>
          <p:cNvSpPr/>
          <p:nvPr isPhoto="0" userDrawn="0"/>
        </p:nvSpPr>
        <p:spPr bwMode="auto">
          <a:xfrm>
            <a:off x="5818436" y="255633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515" name="Google Shape;515;p37" hidden="0"/>
          <p:cNvSpPr txBox="1"/>
          <p:nvPr isPhoto="0" userDrawn="0"/>
        </p:nvSpPr>
        <p:spPr bwMode="auto">
          <a:xfrm>
            <a:off x="2209800" y="3050776"/>
            <a:ext cx="8080800" cy="1508105"/>
          </a:xfrm>
          <a:prstGeom prst="rect">
            <a:avLst/>
          </a:prstGeom>
          <a:noFill/>
          <a:ln>
            <a:noFill/>
          </a:ln>
        </p:spPr>
        <p:txBody>
          <a:bodyPr spcFirstLastPara="1" wrap="square" lIns="0" tIns="0" rIns="0" bIns="0" anchor="t" anchorCtr="0">
            <a:spAutoFit/>
          </a:bodyPr>
          <a:lstStyle/>
          <a:p>
            <a:pPr lvl="0">
              <a:lnSpc>
                <a:spcPct val="140042"/>
              </a:lnSpc>
              <a:defRPr/>
            </a:pPr>
            <a:r>
              <a:rPr lang="de-AT">
                <a:solidFill>
                  <a:schemeClr val="dk1"/>
                </a:solidFill>
                <a:latin typeface="Calibri"/>
                <a:ea typeface="Calibri"/>
                <a:cs typeface="Calibri"/>
              </a:rPr>
              <a:t>Valorisierung von Dienstleistungen = Valorisierung von Arbeitsleistungen ohne realen Geldfluss zeigen</a:t>
            </a:r>
            <a:endParaRPr/>
          </a:p>
          <a:p>
            <a:pPr lvl="0">
              <a:lnSpc>
                <a:spcPct val="140042"/>
              </a:lnSpc>
              <a:defRPr/>
            </a:pPr>
            <a:r>
              <a:rPr lang="de-AT">
                <a:solidFill>
                  <a:schemeClr val="dk1"/>
                </a:solidFill>
                <a:latin typeface="Calibri"/>
                <a:ea typeface="Calibri"/>
                <a:cs typeface="Calibri"/>
              </a:rPr>
              <a:t>Zeigt den Wert von freiwilligen Arbeitsleistungen, die von Dritten unentgeltlich erbracht werden (z.B. Infrastruktur wie technische Ausrüstung, Sitzungsräume und/oder z.B. Unterkunft und Verpflegung). Kann manchmal als Eigenmittel angerechnet werden (siehe Finanzierungsrichtlinien für jedes Land/jede Haushaltslinie)</a:t>
            </a:r>
            <a:endParaRPr>
              <a:solidFill>
                <a:schemeClr val="dk1"/>
              </a:solidFill>
            </a:endParaRPr>
          </a:p>
        </p:txBody>
      </p:sp>
      <p:sp>
        <p:nvSpPr>
          <p:cNvPr id="516" name="Google Shape;516;p37" hidden="0"/>
          <p:cNvSpPr txBox="1"/>
          <p:nvPr isPhoto="0" userDrawn="0"/>
        </p:nvSpPr>
        <p:spPr bwMode="auto">
          <a:xfrm>
            <a:off x="1650542" y="5714666"/>
            <a:ext cx="4771464" cy="204671"/>
          </a:xfrm>
          <a:prstGeom prst="rect">
            <a:avLst/>
          </a:prstGeom>
          <a:noFill/>
          <a:ln>
            <a:noFill/>
          </a:ln>
        </p:spPr>
        <p:txBody>
          <a:bodyPr spcFirstLastPara="1" wrap="square" lIns="0" tIns="0" rIns="0" bIns="0" anchor="t" anchorCtr="0">
            <a:spAutoFit/>
          </a:bodyPr>
          <a:lstStyle/>
          <a:p>
            <a:pPr marL="0" marR="0" lvl="0" indent="0" algn="ctr">
              <a:lnSpc>
                <a:spcPct val="139978"/>
              </a:lnSpc>
              <a:spcBef>
                <a:spcPts val="0"/>
              </a:spcBef>
              <a:spcAft>
                <a:spcPts val="0"/>
              </a:spcAft>
              <a:buNone/>
              <a:defRPr/>
            </a:pPr>
            <a:r>
              <a:rPr lang="en-US" sz="950">
                <a:solidFill>
                  <a:srgbClr val="000000"/>
                </a:solidFill>
                <a:latin typeface="Calibri"/>
                <a:ea typeface="Calibri"/>
                <a:cs typeface="Calibri"/>
              </a:rPr>
              <a:t>Quelle</a:t>
            </a:r>
            <a:r>
              <a:rPr lang="en-US" sz="950">
                <a:solidFill>
                  <a:srgbClr val="000000"/>
                </a:solidFill>
                <a:latin typeface="Calibri"/>
                <a:ea typeface="Calibri"/>
                <a:cs typeface="Calibri"/>
              </a:rPr>
              <a:t>: https://www.nord-sued-bruecken.de/foerderung/foerderprogramme/in-sdg.html</a:t>
            </a:r>
            <a:endParaRPr sz="950">
              <a:solidFill>
                <a:srgbClr val="000000"/>
              </a:solidFill>
              <a:latin typeface="Calibri"/>
              <a:ea typeface="Calibri"/>
              <a:cs typeface="Calibri"/>
            </a:endParaRPr>
          </a:p>
        </p:txBody>
      </p:sp>
      <p:cxnSp>
        <p:nvCxnSpPr>
          <p:cNvPr id="517" name="Google Shape;517;p3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18" name="Google Shape;518;p37"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523" name="Google Shape;523;p38" hidden="0"/>
          <p:cNvPicPr/>
          <p:nvPr isPhoto="0" userDrawn="0"/>
        </p:nvPicPr>
        <p:blipFill>
          <a:blip r:embed="rId2">
            <a:alphaModFix/>
          </a:blip>
          <a:srcRect l="0" t="0" r="518" b="546"/>
          <a:stretch/>
        </p:blipFill>
        <p:spPr bwMode="auto">
          <a:xfrm>
            <a:off x="2209800" y="1874088"/>
            <a:ext cx="7706685" cy="2832987"/>
          </a:xfrm>
          <a:prstGeom prst="rect">
            <a:avLst/>
          </a:prstGeom>
          <a:noFill/>
          <a:ln>
            <a:noFill/>
          </a:ln>
        </p:spPr>
      </p:pic>
      <p:sp>
        <p:nvSpPr>
          <p:cNvPr id="524" name="Google Shape;524;p38" hidden="0"/>
          <p:cNvSpPr txBox="1"/>
          <p:nvPr isPhoto="0" userDrawn="0"/>
        </p:nvSpPr>
        <p:spPr bwMode="auto">
          <a:xfrm>
            <a:off x="1901953" y="646871"/>
            <a:ext cx="7434403" cy="1314206"/>
          </a:xfrm>
          <a:prstGeom prst="rect">
            <a:avLst/>
          </a:prstGeom>
          <a:noFill/>
          <a:ln>
            <a:noFill/>
          </a:ln>
        </p:spPr>
        <p:txBody>
          <a:bodyPr spcFirstLastPara="1" wrap="square" lIns="0" tIns="0" rIns="0" bIns="0" anchor="t" anchorCtr="0">
            <a:spAutoFit/>
          </a:bodyPr>
          <a:lstStyle/>
          <a:p>
            <a:pPr lvl="0" algn="ctr">
              <a:lnSpc>
                <a:spcPct val="139967"/>
              </a:lnSpc>
              <a:defRPr/>
            </a:pPr>
            <a:r>
              <a:rPr lang="de-AT" sz="3050">
                <a:solidFill>
                  <a:srgbClr val="0C45A6"/>
                </a:solidFill>
                <a:latin typeface="Calibri"/>
                <a:ea typeface="Calibri"/>
                <a:cs typeface="Calibri"/>
              </a:rPr>
              <a:t>Entscheidungsfindungsprozesse der Geber*innen (Beispiel EU)</a:t>
            </a:r>
            <a:endParaRPr/>
          </a:p>
        </p:txBody>
      </p:sp>
      <p:sp>
        <p:nvSpPr>
          <p:cNvPr id="525" name="Google Shape;525;p38" hidden="0"/>
          <p:cNvSpPr txBox="1"/>
          <p:nvPr isPhoto="0" userDrawn="0"/>
        </p:nvSpPr>
        <p:spPr bwMode="auto">
          <a:xfrm>
            <a:off x="2275515" y="4849950"/>
            <a:ext cx="7706700" cy="1034129"/>
          </a:xfrm>
          <a:prstGeom prst="rect">
            <a:avLst/>
          </a:prstGeom>
          <a:noFill/>
          <a:ln>
            <a:noFill/>
          </a:ln>
        </p:spPr>
        <p:txBody>
          <a:bodyPr spcFirstLastPara="1" wrap="square" lIns="0" tIns="0" rIns="0" bIns="0" anchor="t" anchorCtr="0">
            <a:spAutoFit/>
          </a:bodyPr>
          <a:lstStyle/>
          <a:p>
            <a:pPr lvl="0">
              <a:lnSpc>
                <a:spcPct val="140000"/>
              </a:lnSpc>
              <a:defRPr/>
            </a:pPr>
            <a:r>
              <a:rPr lang="de-AT" sz="1200">
                <a:solidFill>
                  <a:schemeClr val="dk1"/>
                </a:solidFill>
                <a:latin typeface="Calibri"/>
                <a:ea typeface="Calibri"/>
                <a:cs typeface="Calibri"/>
              </a:rPr>
              <a:t>Eigener Beitrag</a:t>
            </a:r>
            <a:br>
              <a:rPr lang="de-AT" sz="1200">
                <a:solidFill>
                  <a:schemeClr val="dk1"/>
                </a:solidFill>
                <a:latin typeface="Calibri"/>
                <a:ea typeface="Calibri"/>
                <a:cs typeface="Calibri"/>
              </a:rPr>
            </a:br>
            <a:r>
              <a:rPr lang="de-AT" sz="1200">
                <a:solidFill>
                  <a:schemeClr val="dk1"/>
                </a:solidFill>
                <a:latin typeface="Calibri"/>
                <a:ea typeface="Calibri"/>
                <a:cs typeface="Calibri"/>
              </a:rPr>
              <a:t>Eigenmittel + Einkommen + (aufgewertete Dienstleistungen) = Eigenbeitrag</a:t>
            </a:r>
            <a:br>
              <a:rPr lang="de-AT" sz="1200">
                <a:solidFill>
                  <a:schemeClr val="dk1"/>
                </a:solidFill>
                <a:latin typeface="Calibri"/>
                <a:ea typeface="Calibri"/>
                <a:cs typeface="Calibri"/>
              </a:rPr>
            </a:br>
            <a:r>
              <a:rPr lang="de-AT" sz="1200">
                <a:solidFill>
                  <a:schemeClr val="dk1"/>
                </a:solidFill>
                <a:latin typeface="Calibri"/>
                <a:ea typeface="Calibri"/>
                <a:cs typeface="Calibri"/>
              </a:rPr>
              <a:t>oft mindestens 10% der Gesamtkosten, einige Geber erkennen Drittmittel als Eigenmittel an</a:t>
            </a:r>
            <a:br>
              <a:rPr lang="de-AT" sz="1200">
                <a:solidFill>
                  <a:schemeClr val="dk1"/>
                </a:solidFill>
                <a:latin typeface="Calibri"/>
                <a:ea typeface="Calibri"/>
                <a:cs typeface="Calibri"/>
              </a:rPr>
            </a:br>
            <a:r>
              <a:rPr lang="de-AT" sz="1200">
                <a:solidFill>
                  <a:schemeClr val="dk1"/>
                </a:solidFill>
                <a:latin typeface="Calibri"/>
                <a:ea typeface="Calibri"/>
                <a:cs typeface="Calibri"/>
              </a:rPr>
              <a:t>Drittmittel Zuschüsse von anderen Gebern (Stiftungen, andere öffentliche und private Einrichtungen)</a:t>
            </a:r>
            <a:endParaRPr>
              <a:solidFill>
                <a:schemeClr val="dk1"/>
              </a:solidFill>
            </a:endParaRPr>
          </a:p>
        </p:txBody>
      </p:sp>
      <p:sp>
        <p:nvSpPr>
          <p:cNvPr id="526" name="Google Shape;526;p38" hidden="0"/>
          <p:cNvSpPr txBox="1"/>
          <p:nvPr isPhoto="0" userDrawn="0"/>
        </p:nvSpPr>
        <p:spPr bwMode="auto">
          <a:xfrm>
            <a:off x="6234903" y="6113575"/>
            <a:ext cx="27096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527" name="Google Shape;527;p3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28" name="Google Shape;528;p38"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17" name="Google Shape;117;p4" hidden="0"/>
          <p:cNvPicPr/>
          <p:nvPr isPhoto="0" userDrawn="0"/>
        </p:nvPicPr>
        <p:blipFill>
          <a:blip r:embed="rId2">
            <a:alphaModFix/>
          </a:blip>
          <a:srcRect l="0" t="0" r="290" b="322"/>
          <a:stretch/>
        </p:blipFill>
        <p:spPr bwMode="auto">
          <a:xfrm>
            <a:off x="6656160" y="2486372"/>
            <a:ext cx="2813539" cy="2743200"/>
          </a:xfrm>
          <a:prstGeom prst="rect">
            <a:avLst/>
          </a:prstGeom>
          <a:noFill/>
          <a:ln>
            <a:noFill/>
          </a:ln>
        </p:spPr>
      </p:pic>
      <p:sp>
        <p:nvSpPr>
          <p:cNvPr id="118" name="Google Shape;118;p4" hidden="0"/>
          <p:cNvSpPr txBox="1"/>
          <p:nvPr isPhoto="0" userDrawn="0"/>
        </p:nvSpPr>
        <p:spPr bwMode="auto">
          <a:xfrm>
            <a:off x="2209800" y="1030561"/>
            <a:ext cx="5727182" cy="714683"/>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n-US" sz="4300">
                <a:solidFill>
                  <a:srgbClr val="0C45A6"/>
                </a:solidFill>
                <a:latin typeface="Calibri"/>
                <a:ea typeface="Calibri"/>
                <a:cs typeface="Calibri"/>
              </a:rPr>
              <a:t>Projektplanung</a:t>
            </a:r>
            <a:r>
              <a:rPr lang="en-US" sz="4300">
                <a:solidFill>
                  <a:srgbClr val="0C45A6"/>
                </a:solidFill>
                <a:latin typeface="Calibri"/>
                <a:ea typeface="Calibri"/>
                <a:cs typeface="Calibri"/>
              </a:rPr>
              <a:t> (1) </a:t>
            </a:r>
            <a:endParaRPr/>
          </a:p>
        </p:txBody>
      </p:sp>
      <p:sp>
        <p:nvSpPr>
          <p:cNvPr id="119" name="Google Shape;119;p4" hidden="0"/>
          <p:cNvSpPr txBox="1"/>
          <p:nvPr isPhoto="0" userDrawn="0"/>
        </p:nvSpPr>
        <p:spPr bwMode="auto">
          <a:xfrm>
            <a:off x="2331318" y="1991025"/>
            <a:ext cx="4084103" cy="2559611"/>
          </a:xfrm>
          <a:prstGeom prst="rect">
            <a:avLst/>
          </a:prstGeom>
          <a:noFill/>
          <a:ln>
            <a:noFill/>
          </a:ln>
        </p:spPr>
        <p:txBody>
          <a:bodyPr spcFirstLastPara="1" wrap="square" lIns="0" tIns="0" rIns="0" bIns="0" anchor="t" anchorCtr="0">
            <a:spAutoFit/>
          </a:bodyPr>
          <a:lstStyle/>
          <a:p>
            <a:pPr marL="0" marR="0" lvl="0" indent="0" algn="l">
              <a:lnSpc>
                <a:spcPct val="108036"/>
              </a:lnSpc>
              <a:spcBef>
                <a:spcPts val="0"/>
              </a:spcBef>
              <a:spcAft>
                <a:spcPts val="0"/>
              </a:spcAft>
              <a:buNone/>
              <a:defRPr/>
            </a:pPr>
            <a:r>
              <a:rPr lang="en-US" sz="1400">
                <a:solidFill>
                  <a:srgbClr val="000000"/>
                </a:solidFill>
                <a:latin typeface="Calibri"/>
                <a:ea typeface="Calibri"/>
                <a:cs typeface="Calibri"/>
              </a:rPr>
              <a:t>Ein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Projektantrag</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reflektiert</a:t>
            </a:r>
            <a:r>
              <a:rPr lang="en-US" sz="1400">
                <a:solidFill>
                  <a:srgbClr val="000000"/>
                </a:solidFill>
                <a:latin typeface="Calibri"/>
                <a:ea typeface="Calibri"/>
                <a:cs typeface="Calibri"/>
              </a:rPr>
              <a:t> den </a:t>
            </a:r>
            <a:r>
              <a:rPr lang="en-US" sz="1400">
                <a:solidFill>
                  <a:srgbClr val="000000"/>
                </a:solidFill>
                <a:latin typeface="Calibri"/>
                <a:ea typeface="Calibri"/>
                <a:cs typeface="Calibri"/>
              </a:rPr>
              <a:t>Planungsprozess</a:t>
            </a:r>
            <a:r>
              <a:rPr lang="en-US" sz="1400">
                <a:solidFill>
                  <a:srgbClr val="000000"/>
                </a:solidFill>
                <a:latin typeface="Calibri"/>
                <a:ea typeface="Calibri"/>
                <a:cs typeface="Calibri"/>
              </a:rPr>
              <a:t> und </a:t>
            </a:r>
            <a:r>
              <a:rPr lang="en-US">
                <a:latin typeface="Calibri"/>
                <a:ea typeface="Calibri"/>
                <a:cs typeface="Calibri"/>
              </a:rPr>
              <a:t>basiert</a:t>
            </a:r>
            <a:r>
              <a:rPr lang="en-US">
                <a:latin typeface="Calibri"/>
                <a:ea typeface="Calibri"/>
                <a:cs typeface="Calibri"/>
              </a:rPr>
              <a:t> auf den </a:t>
            </a:r>
            <a:r>
              <a:rPr lang="en-US">
                <a:latin typeface="Calibri"/>
                <a:ea typeface="Calibri"/>
                <a:cs typeface="Calibri"/>
              </a:rPr>
              <a:t>folgenden</a:t>
            </a:r>
            <a:r>
              <a:rPr lang="en-US">
                <a:latin typeface="Calibri"/>
                <a:ea typeface="Calibri"/>
                <a:cs typeface="Calibri"/>
              </a:rPr>
              <a:t> </a:t>
            </a:r>
            <a:r>
              <a:rPr lang="en-US">
                <a:latin typeface="Calibri"/>
                <a:ea typeface="Calibri"/>
                <a:cs typeface="Calibri"/>
              </a:rPr>
              <a:t>Fragen</a:t>
            </a:r>
            <a:r>
              <a:rPr lang="en-US">
                <a:latin typeface="Calibri"/>
                <a:ea typeface="Calibri"/>
                <a:cs typeface="Calibri"/>
              </a:rPr>
              <a:t>:</a:t>
            </a:r>
            <a:endParaRPr/>
          </a:p>
          <a:p>
            <a:pPr marL="321480" lvl="2" indent="-107159">
              <a:lnSpc>
                <a:spcPct val="108036"/>
              </a:lnSpc>
              <a:buSzPts val="1406"/>
              <a:buFont typeface="Arial"/>
              <a:buChar char="⚬"/>
              <a:defRPr/>
            </a:pPr>
            <a:r>
              <a:rPr lang="de-AT">
                <a:latin typeface="Calibri"/>
                <a:ea typeface="Calibri"/>
                <a:cs typeface="Calibri"/>
              </a:rPr>
              <a:t>Antragsteller*in/Projektträger*in</a:t>
            </a:r>
            <a:endParaRPr/>
          </a:p>
          <a:p>
            <a:pPr marL="321480" lvl="2" indent="-107159">
              <a:lnSpc>
                <a:spcPct val="108036"/>
              </a:lnSpc>
              <a:buSzPts val="1406"/>
              <a:buFont typeface="Arial"/>
              <a:buChar char="⚬"/>
              <a:defRPr/>
            </a:pPr>
            <a:r>
              <a:rPr lang="de-AT">
                <a:latin typeface="Calibri"/>
                <a:ea typeface="Calibri"/>
                <a:cs typeface="Calibri"/>
              </a:rPr>
              <a:t>Situationsanalyse-Problembeschreibung</a:t>
            </a:r>
            <a:endParaRPr/>
          </a:p>
          <a:p>
            <a:pPr marL="321480" lvl="2" indent="-107159">
              <a:lnSpc>
                <a:spcPct val="108036"/>
              </a:lnSpc>
              <a:buSzPts val="1406"/>
              <a:buFont typeface="Arial"/>
              <a:buChar char="⚬"/>
              <a:defRPr/>
            </a:pPr>
            <a:r>
              <a:rPr lang="de-AT">
                <a:latin typeface="Calibri"/>
                <a:ea typeface="Calibri"/>
                <a:cs typeface="Calibri"/>
              </a:rPr>
              <a:t>Zielgruppe(n)</a:t>
            </a:r>
            <a:endParaRPr/>
          </a:p>
          <a:p>
            <a:pPr marL="321480" lvl="2" indent="-107159">
              <a:lnSpc>
                <a:spcPct val="108036"/>
              </a:lnSpc>
              <a:buSzPts val="1406"/>
              <a:buFont typeface="Arial"/>
              <a:buChar char="⚬"/>
              <a:defRPr/>
            </a:pPr>
            <a:r>
              <a:rPr lang="de-AT">
                <a:latin typeface="Calibri"/>
                <a:ea typeface="Calibri"/>
                <a:cs typeface="Calibri"/>
              </a:rPr>
              <a:t>Auswirkungen</a:t>
            </a:r>
            <a:endParaRPr/>
          </a:p>
          <a:p>
            <a:pPr marL="321480" lvl="2" indent="-107159">
              <a:lnSpc>
                <a:spcPct val="108036"/>
              </a:lnSpc>
              <a:buSzPts val="1406"/>
              <a:buFont typeface="Arial"/>
              <a:buChar char="⚬"/>
              <a:defRPr/>
            </a:pPr>
            <a:r>
              <a:rPr lang="de-AT">
                <a:latin typeface="Calibri"/>
                <a:ea typeface="Calibri"/>
                <a:cs typeface="Calibri"/>
              </a:rPr>
              <a:t>Indikatoren</a:t>
            </a:r>
            <a:endParaRPr/>
          </a:p>
          <a:p>
            <a:pPr marL="321480" lvl="2" indent="-107159">
              <a:lnSpc>
                <a:spcPct val="108036"/>
              </a:lnSpc>
              <a:buSzPts val="1406"/>
              <a:buFont typeface="Arial"/>
              <a:buChar char="⚬"/>
              <a:defRPr/>
            </a:pPr>
            <a:r>
              <a:rPr lang="de-AT">
                <a:latin typeface="Calibri"/>
                <a:ea typeface="Calibri"/>
                <a:cs typeface="Calibri"/>
              </a:rPr>
              <a:t>Projektaktivitäten und Erfolge</a:t>
            </a:r>
            <a:endParaRPr/>
          </a:p>
          <a:p>
            <a:pPr marL="321480" lvl="2" indent="-107159">
              <a:lnSpc>
                <a:spcPct val="108036"/>
              </a:lnSpc>
              <a:buSzPts val="1406"/>
              <a:buFont typeface="Arial"/>
              <a:buChar char="⚬"/>
              <a:defRPr/>
            </a:pPr>
            <a:r>
              <a:rPr lang="de-AT">
                <a:latin typeface="Calibri"/>
                <a:ea typeface="Calibri"/>
                <a:cs typeface="Calibri"/>
              </a:rPr>
              <a:t>Nachhaltigkeit</a:t>
            </a:r>
            <a:endParaRPr/>
          </a:p>
          <a:p>
            <a:pPr marL="321480" lvl="2" indent="-107159">
              <a:lnSpc>
                <a:spcPct val="108036"/>
              </a:lnSpc>
              <a:buSzPts val="1406"/>
              <a:buFont typeface="Arial"/>
              <a:buChar char="⚬"/>
              <a:defRPr/>
            </a:pPr>
            <a:r>
              <a:rPr lang="de-AT">
                <a:latin typeface="Calibri"/>
                <a:ea typeface="Calibri"/>
                <a:cs typeface="Calibri"/>
              </a:rPr>
              <a:t>Kosten und Finanzierung/Ausgaben- und Einnahmenplan</a:t>
            </a:r>
            <a:endParaRPr/>
          </a:p>
        </p:txBody>
      </p:sp>
      <p:sp>
        <p:nvSpPr>
          <p:cNvPr id="120" name="Google Shape;120;p4" hidden="0"/>
          <p:cNvSpPr txBox="1"/>
          <p:nvPr isPhoto="0" userDrawn="0"/>
        </p:nvSpPr>
        <p:spPr bwMode="auto">
          <a:xfrm>
            <a:off x="6242613" y="6255757"/>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121" name="Google Shape;121;p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22" name="Google Shape;122;p4"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27" name="Google Shape;127;p5" hidden="0"/>
          <p:cNvPicPr/>
          <p:nvPr isPhoto="0" userDrawn="0"/>
        </p:nvPicPr>
        <p:blipFill>
          <a:blip r:embed="rId2">
            <a:alphaModFix/>
          </a:blip>
          <a:srcRect l="0" t="0" r="611" b="611"/>
          <a:stretch/>
        </p:blipFill>
        <p:spPr bwMode="auto">
          <a:xfrm>
            <a:off x="5616288" y="5201926"/>
            <a:ext cx="1419974" cy="1419974"/>
          </a:xfrm>
          <a:prstGeom prst="rect">
            <a:avLst/>
          </a:prstGeom>
          <a:noFill/>
          <a:ln>
            <a:noFill/>
          </a:ln>
        </p:spPr>
      </p:pic>
      <p:sp>
        <p:nvSpPr>
          <p:cNvPr id="128" name="Google Shape;128;p5" hidden="0"/>
          <p:cNvSpPr txBox="1"/>
          <p:nvPr isPhoto="0" userDrawn="0"/>
        </p:nvSpPr>
        <p:spPr bwMode="auto">
          <a:xfrm>
            <a:off x="2652815" y="700162"/>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(2) </a:t>
            </a:r>
            <a:endParaRPr/>
          </a:p>
        </p:txBody>
      </p:sp>
      <p:sp>
        <p:nvSpPr>
          <p:cNvPr id="129" name="Google Shape;129;p5" hidden="0"/>
          <p:cNvSpPr txBox="1"/>
          <p:nvPr isPhoto="0" userDrawn="0"/>
        </p:nvSpPr>
        <p:spPr bwMode="auto">
          <a:xfrm>
            <a:off x="2209800" y="5478745"/>
            <a:ext cx="4375234" cy="922368"/>
          </a:xfrm>
          <a:prstGeom prst="rect">
            <a:avLst/>
          </a:prstGeom>
          <a:noFill/>
          <a:ln>
            <a:noFill/>
          </a:ln>
        </p:spPr>
        <p:txBody>
          <a:bodyPr spcFirstLastPara="1" wrap="square" lIns="0" tIns="0" rIns="0" bIns="0" anchor="t" anchorCtr="0">
            <a:spAutoFit/>
          </a:bodyPr>
          <a:lstStyle/>
          <a:p>
            <a:pPr lvl="0">
              <a:lnSpc>
                <a:spcPct val="108003"/>
              </a:lnSpc>
              <a:defRPr/>
            </a:pPr>
            <a:r>
              <a:rPr lang="de-AT" sz="1850">
                <a:solidFill>
                  <a:srgbClr val="0C45A6"/>
                </a:solidFill>
                <a:latin typeface="Calibri"/>
                <a:ea typeface="Calibri"/>
                <a:cs typeface="Calibri"/>
              </a:rPr>
              <a:t>Ein Problem ist ein realer, bestehender Zustand, der als negativ angesehen wird und eine Veränderung erfordert. </a:t>
            </a:r>
            <a:endParaRPr/>
          </a:p>
        </p:txBody>
      </p:sp>
      <p:sp>
        <p:nvSpPr>
          <p:cNvPr id="130" name="Google Shape;130;p5" hidden="0"/>
          <p:cNvSpPr txBox="1"/>
          <p:nvPr isPhoto="0" userDrawn="0"/>
        </p:nvSpPr>
        <p:spPr bwMode="auto">
          <a:xfrm>
            <a:off x="6096000" y="2395537"/>
            <a:ext cx="4572000" cy="1960537"/>
          </a:xfrm>
          <a:prstGeom prst="rect">
            <a:avLst/>
          </a:prstGeom>
          <a:noFill/>
          <a:ln>
            <a:noFill/>
          </a:ln>
        </p:spPr>
        <p:txBody>
          <a:bodyPr spcFirstLastPara="1" wrap="square" lIns="0" tIns="0" rIns="0" bIns="0" anchor="t" anchorCtr="0">
            <a:spAutoFit/>
          </a:bodyPr>
          <a:lstStyle/>
          <a:p>
            <a:pPr lvl="0">
              <a:lnSpc>
                <a:spcPct val="139954"/>
              </a:lnSpc>
              <a:defRPr/>
            </a:pPr>
            <a:r>
              <a:rPr lang="de-AT" sz="1300">
                <a:latin typeface="Calibri"/>
                <a:ea typeface="Calibri"/>
                <a:cs typeface="Calibri"/>
              </a:rPr>
              <a:t>2. Die Problemanalyse ermöglicht einen besseren Einblick in die bestehende Situation und</a:t>
            </a:r>
            <a:endParaRPr/>
          </a:p>
          <a:p>
            <a:pPr lvl="0">
              <a:lnSpc>
                <a:spcPct val="139954"/>
              </a:lnSpc>
              <a:defRPr/>
            </a:pPr>
            <a:r>
              <a:rPr lang="de-AT" sz="1300">
                <a:latin typeface="Calibri"/>
                <a:ea typeface="Calibri"/>
                <a:cs typeface="Calibri"/>
              </a:rPr>
              <a:t>den Einfluss des sozialen Umfelds auf die Beteiligten;</a:t>
            </a:r>
            <a:endParaRPr/>
          </a:p>
          <a:p>
            <a:pPr lvl="0">
              <a:lnSpc>
                <a:spcPct val="139954"/>
              </a:lnSpc>
              <a:defRPr/>
            </a:pPr>
            <a:r>
              <a:rPr lang="de-AT" sz="1300">
                <a:latin typeface="Calibri"/>
                <a:ea typeface="Calibri"/>
                <a:cs typeface="Calibri"/>
              </a:rPr>
              <a:t>stützt sich auf das Wissen und die Sichtweisen der Beteiligten;</a:t>
            </a:r>
            <a:endParaRPr/>
          </a:p>
          <a:p>
            <a:pPr lvl="0">
              <a:lnSpc>
                <a:spcPct val="139954"/>
              </a:lnSpc>
              <a:defRPr/>
            </a:pPr>
            <a:r>
              <a:rPr lang="de-AT" sz="1300">
                <a:latin typeface="Calibri"/>
                <a:ea typeface="Calibri"/>
                <a:cs typeface="Calibri"/>
              </a:rPr>
              <a:t>basiert manchmal auf der Erstellung eines Problembaums, der in partizipativen Workshops entstanden ist und die jeweiligen Prioritäten der Beteiligten erfasst und abbildet.</a:t>
            </a:r>
            <a:endParaRPr/>
          </a:p>
        </p:txBody>
      </p:sp>
      <p:sp>
        <p:nvSpPr>
          <p:cNvPr id="131" name="Google Shape;131;p5" hidden="0"/>
          <p:cNvSpPr txBox="1"/>
          <p:nvPr isPhoto="0" userDrawn="0"/>
        </p:nvSpPr>
        <p:spPr bwMode="auto">
          <a:xfrm>
            <a:off x="2853394" y="1434108"/>
            <a:ext cx="6485213" cy="818686"/>
          </a:xfrm>
          <a:prstGeom prst="rect">
            <a:avLst/>
          </a:prstGeom>
          <a:noFill/>
          <a:ln>
            <a:noFill/>
          </a:ln>
        </p:spPr>
        <p:txBody>
          <a:bodyPr spcFirstLastPara="1" wrap="square" lIns="0" tIns="0" rIns="0" bIns="0" anchor="t" anchorCtr="0">
            <a:spAutoFit/>
          </a:bodyPr>
          <a:lstStyle/>
          <a:p>
            <a:pPr lvl="0">
              <a:lnSpc>
                <a:spcPct val="140000"/>
              </a:lnSpc>
              <a:defRPr/>
            </a:pPr>
            <a:r>
              <a:rPr lang="de-AT" sz="1900">
                <a:latin typeface="Calibri"/>
                <a:ea typeface="Calibri"/>
                <a:cs typeface="Calibri"/>
              </a:rPr>
              <a:t>Mögliche Schritte im Planungsprozess </a:t>
            </a:r>
            <a:endParaRPr/>
          </a:p>
          <a:p>
            <a:pPr lvl="0">
              <a:lnSpc>
                <a:spcPct val="140000"/>
              </a:lnSpc>
              <a:defRPr/>
            </a:pPr>
            <a:r>
              <a:rPr lang="de-AT" sz="1900">
                <a:latin typeface="Calibri"/>
                <a:ea typeface="Calibri"/>
                <a:cs typeface="Calibri"/>
              </a:rPr>
              <a:t>(basierend auf dem Logical Framework Approach)</a:t>
            </a:r>
            <a:endParaRPr/>
          </a:p>
        </p:txBody>
      </p:sp>
      <p:sp>
        <p:nvSpPr>
          <p:cNvPr id="132" name="Google Shape;132;p5" hidden="0"/>
          <p:cNvSpPr txBox="1"/>
          <p:nvPr isPhoto="0" userDrawn="0"/>
        </p:nvSpPr>
        <p:spPr bwMode="auto">
          <a:xfrm>
            <a:off x="665777" y="2395537"/>
            <a:ext cx="4375234" cy="2240613"/>
          </a:xfrm>
          <a:prstGeom prst="rect">
            <a:avLst/>
          </a:prstGeom>
          <a:noFill/>
          <a:ln>
            <a:noFill/>
          </a:ln>
        </p:spPr>
        <p:txBody>
          <a:bodyPr spcFirstLastPara="1" wrap="square" lIns="0" tIns="0" rIns="0" bIns="0" anchor="t" anchorCtr="0">
            <a:spAutoFit/>
          </a:bodyPr>
          <a:lstStyle/>
          <a:p>
            <a:pPr lvl="0">
              <a:lnSpc>
                <a:spcPct val="140015"/>
              </a:lnSpc>
              <a:defRPr/>
            </a:pPr>
            <a:r>
              <a:rPr lang="de-AT" sz="1300">
                <a:latin typeface="Calibri"/>
                <a:ea typeface="Calibri"/>
                <a:cs typeface="Calibri"/>
              </a:rPr>
              <a:t>1. Stakeholder-Analyse (mehr dazu im EMVI-Modul Networking &amp; </a:t>
            </a:r>
            <a:r>
              <a:rPr lang="de-AT" sz="1300">
                <a:latin typeface="Calibri"/>
                <a:ea typeface="Calibri"/>
                <a:cs typeface="Calibri"/>
              </a:rPr>
              <a:t>Advocacy</a:t>
            </a:r>
            <a:r>
              <a:rPr lang="de-AT" sz="1300">
                <a:latin typeface="Calibri"/>
                <a:ea typeface="Calibri"/>
                <a:cs typeface="Calibri"/>
              </a:rPr>
              <a:t>)</a:t>
            </a:r>
            <a:endParaRPr/>
          </a:p>
          <a:p>
            <a:pPr lvl="0">
              <a:lnSpc>
                <a:spcPct val="140015"/>
              </a:lnSpc>
              <a:defRPr/>
            </a:pPr>
            <a:r>
              <a:rPr lang="de-AT" sz="1300">
                <a:latin typeface="Calibri"/>
                <a:ea typeface="Calibri"/>
                <a:cs typeface="Calibri"/>
              </a:rPr>
              <a:t>Identifizieren Sie Einzelpersonen, Gruppen, staatliche und nichtstaatliche Institutionen, Unternehmen usw., die von dem Projekt betroffen sein könnten.</a:t>
            </a:r>
            <a:endParaRPr/>
          </a:p>
          <a:p>
            <a:pPr lvl="0">
              <a:lnSpc>
                <a:spcPct val="140015"/>
              </a:lnSpc>
              <a:defRPr/>
            </a:pPr>
            <a:r>
              <a:rPr lang="de-AT" sz="1300">
                <a:latin typeface="Calibri"/>
                <a:ea typeface="Calibri"/>
                <a:cs typeface="Calibri"/>
              </a:rPr>
              <a:t>Die Stakeholder stehen alle mit dem Projekt in Verbindung - sie sind betroffen oder involviert, direkt oder indirekt, positiv oder negativ.</a:t>
            </a:r>
            <a:endParaRPr/>
          </a:p>
        </p:txBody>
      </p:sp>
      <p:sp>
        <p:nvSpPr>
          <p:cNvPr id="133" name="Google Shape;133;p5" hidden="0"/>
          <p:cNvSpPr txBox="1"/>
          <p:nvPr isPhoto="0" userDrawn="0"/>
        </p:nvSpPr>
        <p:spPr bwMode="auto">
          <a:xfrm>
            <a:off x="7253399" y="6078549"/>
            <a:ext cx="22572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134" name="Google Shape;134;p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35" name="Google Shape;135;p5"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40" name="Google Shape;140;p6" hidden="0"/>
          <p:cNvSpPr/>
          <p:nvPr isPhoto="0" userDrawn="0"/>
        </p:nvSpPr>
        <p:spPr bwMode="auto">
          <a:xfrm>
            <a:off x="5377820" y="1753371"/>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141" name="Google Shape;141;p6" hidden="0"/>
          <p:cNvSpPr txBox="1"/>
          <p:nvPr isPhoto="0" userDrawn="0"/>
        </p:nvSpPr>
        <p:spPr bwMode="auto">
          <a:xfrm>
            <a:off x="1945986" y="2663416"/>
            <a:ext cx="6200138" cy="1809726"/>
          </a:xfrm>
          <a:prstGeom prst="rect">
            <a:avLst/>
          </a:prstGeom>
          <a:noFill/>
          <a:ln>
            <a:noFill/>
          </a:ln>
        </p:spPr>
        <p:txBody>
          <a:bodyPr spcFirstLastPara="1" wrap="square" lIns="0" tIns="0" rIns="0" bIns="0" anchor="t" anchorCtr="0">
            <a:spAutoFit/>
          </a:bodyPr>
          <a:lstStyle/>
          <a:p>
            <a:pPr lvl="0">
              <a:lnSpc>
                <a:spcPct val="140042"/>
              </a:lnSpc>
              <a:defRPr/>
            </a:pPr>
            <a:r>
              <a:rPr lang="de-AT">
                <a:latin typeface="Calibri"/>
                <a:ea typeface="Calibri"/>
                <a:cs typeface="Calibri"/>
              </a:rPr>
              <a:t>In jedem Fall ist eine Beschreibung des gegenwärtigen Zustands, in dem die Zielgruppe lebt, erforderlich, um den zukünftigen Zustand beurteilen zu können. </a:t>
            </a:r>
            <a:endParaRPr/>
          </a:p>
          <a:p>
            <a:pPr lvl="0">
              <a:lnSpc>
                <a:spcPct val="140042"/>
              </a:lnSpc>
              <a:defRPr/>
            </a:pPr>
            <a:r>
              <a:rPr lang="de-AT">
                <a:latin typeface="Calibri"/>
                <a:ea typeface="Calibri"/>
                <a:cs typeface="Calibri"/>
              </a:rPr>
              <a:t>z.B.</a:t>
            </a:r>
            <a:endParaRPr lang="en-US"/>
          </a:p>
          <a:p>
            <a:pPr marL="321469" lvl="2" indent="-107155">
              <a:lnSpc>
                <a:spcPct val="140042"/>
              </a:lnSpc>
              <a:buClr>
                <a:schemeClr val="dk1"/>
              </a:buClr>
              <a:buSzPts val="1406"/>
              <a:buFont typeface="Arial"/>
              <a:buChar char="⚬"/>
              <a:defRPr/>
            </a:pPr>
            <a:r>
              <a:rPr lang="de-AT">
                <a:solidFill>
                  <a:schemeClr val="dk1"/>
                </a:solidFill>
                <a:latin typeface="Calibri"/>
                <a:ea typeface="Calibri"/>
                <a:cs typeface="Calibri"/>
              </a:rPr>
              <a:t>Frauen und Kinder sind unterernährt </a:t>
            </a:r>
            <a:endParaRPr/>
          </a:p>
          <a:p>
            <a:pPr marL="321469" lvl="2" indent="-107155">
              <a:lnSpc>
                <a:spcPct val="140042"/>
              </a:lnSpc>
              <a:buClr>
                <a:schemeClr val="dk1"/>
              </a:buClr>
              <a:buSzPts val="1406"/>
              <a:buFont typeface="Arial"/>
              <a:buChar char="⚬"/>
              <a:defRPr/>
            </a:pPr>
            <a:r>
              <a:rPr lang="de-AT">
                <a:solidFill>
                  <a:schemeClr val="dk1"/>
                </a:solidFill>
                <a:latin typeface="Calibri"/>
                <a:ea typeface="Calibri"/>
                <a:cs typeface="Calibri"/>
              </a:rPr>
              <a:t>die Einkommen der Bauernfamilien sind niedrig </a:t>
            </a:r>
            <a:endParaRPr/>
          </a:p>
          <a:p>
            <a:pPr marL="321469" lvl="2" indent="-107155">
              <a:lnSpc>
                <a:spcPct val="140042"/>
              </a:lnSpc>
              <a:buClr>
                <a:schemeClr val="dk1"/>
              </a:buClr>
              <a:buSzPts val="1406"/>
              <a:buFont typeface="Arial"/>
              <a:buChar char="⚬"/>
              <a:defRPr/>
            </a:pPr>
            <a:r>
              <a:rPr lang="de-AT">
                <a:solidFill>
                  <a:schemeClr val="dk1"/>
                </a:solidFill>
                <a:latin typeface="Calibri"/>
                <a:ea typeface="Calibri"/>
                <a:cs typeface="Calibri"/>
              </a:rPr>
              <a:t>Migrant*innen können sich nicht politisch beteiligen</a:t>
            </a:r>
            <a:endParaRPr/>
          </a:p>
        </p:txBody>
      </p:sp>
      <p:sp>
        <p:nvSpPr>
          <p:cNvPr id="142" name="Google Shape;142;p6" hidden="0"/>
          <p:cNvSpPr txBox="1"/>
          <p:nvPr isPhoto="0" userDrawn="0"/>
        </p:nvSpPr>
        <p:spPr bwMode="auto">
          <a:xfrm>
            <a:off x="2650615" y="948408"/>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(3) </a:t>
            </a:r>
            <a:endParaRPr/>
          </a:p>
        </p:txBody>
      </p:sp>
      <p:sp>
        <p:nvSpPr>
          <p:cNvPr id="143" name="Google Shape;143;p6" hidden="0"/>
          <p:cNvSpPr txBox="1"/>
          <p:nvPr isPhoto="0" userDrawn="0"/>
        </p:nvSpPr>
        <p:spPr bwMode="auto">
          <a:xfrm>
            <a:off x="6336156" y="3962974"/>
            <a:ext cx="4199957" cy="2714589"/>
          </a:xfrm>
          <a:prstGeom prst="rect">
            <a:avLst/>
          </a:prstGeom>
          <a:noFill/>
          <a:ln>
            <a:noFill/>
          </a:ln>
        </p:spPr>
        <p:txBody>
          <a:bodyPr spcFirstLastPara="1" wrap="square" lIns="0" tIns="0" rIns="0" bIns="0" anchor="t" anchorCtr="0">
            <a:spAutoFit/>
          </a:bodyPr>
          <a:lstStyle/>
          <a:p>
            <a:pPr lvl="0">
              <a:lnSpc>
                <a:spcPct val="140042"/>
              </a:lnSpc>
              <a:defRPr/>
            </a:pPr>
            <a:r>
              <a:rPr lang="de-AT">
                <a:solidFill>
                  <a:schemeClr val="dk1"/>
                </a:solidFill>
                <a:latin typeface="Calibri"/>
                <a:ea typeface="Calibri"/>
                <a:cs typeface="Calibri"/>
              </a:rPr>
              <a:t>Was ist der typischste Fehler bei der Problemformulierung? </a:t>
            </a:r>
            <a:endParaRPr/>
          </a:p>
          <a:p>
            <a:pPr lvl="0">
              <a:lnSpc>
                <a:spcPct val="140042"/>
              </a:lnSpc>
              <a:defRPr/>
            </a:pPr>
            <a:r>
              <a:rPr lang="de-AT">
                <a:solidFill>
                  <a:schemeClr val="dk1"/>
                </a:solidFill>
                <a:latin typeface="Calibri"/>
                <a:ea typeface="Calibri"/>
                <a:cs typeface="Calibri"/>
              </a:rPr>
              <a:t>Ein häufiger Fehler bei der Problemformulierung ist, dass das Problem als Mangel an einer ganz bestimmten Lösung ausgedrückt wird, z. B.</a:t>
            </a:r>
            <a:endParaRPr/>
          </a:p>
          <a:p>
            <a:pPr marL="321469" lvl="2" indent="-107155">
              <a:lnSpc>
                <a:spcPct val="140042"/>
              </a:lnSpc>
              <a:buClr>
                <a:schemeClr val="dk1"/>
              </a:buClr>
              <a:buSzPts val="1406"/>
              <a:buFont typeface="Arial"/>
              <a:buChar char="⚬"/>
              <a:defRPr/>
            </a:pPr>
            <a:r>
              <a:rPr lang="de-AT">
                <a:latin typeface="Calibri"/>
                <a:cs typeface="Calibri"/>
              </a:rPr>
              <a:t>Mangel an Milchpulver und Medikamenten </a:t>
            </a:r>
            <a:endParaRPr/>
          </a:p>
          <a:p>
            <a:pPr marL="321469" lvl="2" indent="-107155">
              <a:lnSpc>
                <a:spcPct val="140042"/>
              </a:lnSpc>
              <a:buClr>
                <a:schemeClr val="dk1"/>
              </a:buClr>
              <a:buSzPts val="1406"/>
              <a:buFont typeface="Arial"/>
              <a:buChar char="⚬"/>
              <a:defRPr/>
            </a:pPr>
            <a:r>
              <a:rPr lang="de-AT">
                <a:latin typeface="Calibri"/>
                <a:cs typeface="Calibri"/>
              </a:rPr>
              <a:t>Mangel an Düngemitteln </a:t>
            </a:r>
            <a:endParaRPr/>
          </a:p>
          <a:p>
            <a:pPr marL="321469" lvl="2" indent="-107155">
              <a:lnSpc>
                <a:spcPct val="140042"/>
              </a:lnSpc>
              <a:buClr>
                <a:schemeClr val="dk1"/>
              </a:buClr>
              <a:buSzPts val="1406"/>
              <a:buFont typeface="Arial"/>
              <a:buChar char="⚬"/>
              <a:defRPr/>
            </a:pPr>
            <a:r>
              <a:rPr lang="de-AT">
                <a:latin typeface="Calibri"/>
                <a:cs typeface="Calibri"/>
              </a:rPr>
              <a:t>Export von Cash-</a:t>
            </a:r>
            <a:r>
              <a:rPr lang="de-AT">
                <a:latin typeface="Calibri"/>
                <a:cs typeface="Calibri"/>
              </a:rPr>
              <a:t>Crops</a:t>
            </a:r>
            <a:r>
              <a:rPr lang="de-AT">
                <a:latin typeface="Calibri"/>
                <a:cs typeface="Calibri"/>
              </a:rPr>
              <a:t> anstelle von lokalem/autarkem Anbau</a:t>
            </a:r>
            <a:endParaRPr>
              <a:latin typeface="Calibri"/>
              <a:cs typeface="Calibri"/>
            </a:endParaRPr>
          </a:p>
        </p:txBody>
      </p:sp>
      <p:sp>
        <p:nvSpPr>
          <p:cNvPr id="144" name="Google Shape;144;p6" hidden="0"/>
          <p:cNvSpPr txBox="1"/>
          <p:nvPr isPhoto="0" userDrawn="0"/>
        </p:nvSpPr>
        <p:spPr bwMode="auto">
          <a:xfrm>
            <a:off x="1737186" y="5820967"/>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sp>
        <p:nvSpPr>
          <p:cNvPr id="145" name="Google Shape;145;p6" hidden="0"/>
          <p:cNvSpPr txBox="1"/>
          <p:nvPr isPhoto="0" userDrawn="0"/>
        </p:nvSpPr>
        <p:spPr bwMode="auto">
          <a:xfrm>
            <a:off x="2738866" y="2053259"/>
            <a:ext cx="2999947" cy="506292"/>
          </a:xfrm>
          <a:prstGeom prst="rect">
            <a:avLst/>
          </a:prstGeom>
          <a:noFill/>
          <a:ln>
            <a:noFill/>
          </a:ln>
        </p:spPr>
        <p:txBody>
          <a:bodyPr spcFirstLastPara="1" wrap="square" lIns="0" tIns="0" rIns="0" bIns="0" anchor="t" anchorCtr="0">
            <a:spAutoFit/>
          </a:bodyPr>
          <a:lstStyle/>
          <a:p>
            <a:pPr lvl="0" algn="ctr">
              <a:lnSpc>
                <a:spcPct val="139991"/>
              </a:lnSpc>
              <a:defRPr/>
            </a:pPr>
            <a:r>
              <a:rPr lang="en-US" sz="2350">
                <a:solidFill>
                  <a:srgbClr val="0C45A6"/>
                </a:solidFill>
                <a:latin typeface="Calibri"/>
                <a:ea typeface="Calibri"/>
                <a:cs typeface="Calibri"/>
              </a:rPr>
              <a:t>Problemstellung</a:t>
            </a:r>
            <a:endParaRPr/>
          </a:p>
        </p:txBody>
      </p:sp>
      <p:cxnSp>
        <p:nvCxnSpPr>
          <p:cNvPr id="146" name="Google Shape;146;p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47" name="Google Shape;147;p6"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53" name="Google Shape;153;p7" hidden="0"/>
          <p:cNvPicPr/>
          <p:nvPr isPhoto="0" userDrawn="0"/>
        </p:nvPicPr>
        <p:blipFill>
          <a:blip r:embed="rId2">
            <a:alphaModFix/>
          </a:blip>
          <a:srcRect l="0" t="0" r="430" b="430"/>
          <a:stretch/>
        </p:blipFill>
        <p:spPr bwMode="auto">
          <a:xfrm rot="-3732449">
            <a:off x="7580403" y="2510467"/>
            <a:ext cx="1956062" cy="2743200"/>
          </a:xfrm>
          <a:prstGeom prst="rect">
            <a:avLst/>
          </a:prstGeom>
          <a:noFill/>
          <a:ln>
            <a:noFill/>
          </a:ln>
        </p:spPr>
      </p:pic>
      <p:sp>
        <p:nvSpPr>
          <p:cNvPr id="154" name="Google Shape;154;p7" hidden="0"/>
          <p:cNvSpPr txBox="1"/>
          <p:nvPr isPhoto="0" userDrawn="0"/>
        </p:nvSpPr>
        <p:spPr bwMode="auto">
          <a:xfrm>
            <a:off x="2652815" y="700162"/>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(4) </a:t>
            </a:r>
            <a:endParaRPr/>
          </a:p>
        </p:txBody>
      </p:sp>
      <p:sp>
        <p:nvSpPr>
          <p:cNvPr id="155" name="Google Shape;155;p7" hidden="0"/>
          <p:cNvSpPr txBox="1"/>
          <p:nvPr isPhoto="0" userDrawn="0"/>
        </p:nvSpPr>
        <p:spPr bwMode="auto">
          <a:xfrm>
            <a:off x="2049731" y="1820156"/>
            <a:ext cx="7041262" cy="922368"/>
          </a:xfrm>
          <a:prstGeom prst="rect">
            <a:avLst/>
          </a:prstGeom>
          <a:noFill/>
          <a:ln>
            <a:noFill/>
          </a:ln>
        </p:spPr>
        <p:txBody>
          <a:bodyPr spcFirstLastPara="1" wrap="square" lIns="0" tIns="0" rIns="0" bIns="0" anchor="t" anchorCtr="0">
            <a:spAutoFit/>
          </a:bodyPr>
          <a:lstStyle/>
          <a:p>
            <a:pPr lvl="0">
              <a:lnSpc>
                <a:spcPct val="108003"/>
              </a:lnSpc>
              <a:defRPr/>
            </a:pPr>
            <a:r>
              <a:rPr lang="de-AT" sz="1850">
                <a:latin typeface="Calibri"/>
                <a:ea typeface="Calibri"/>
                <a:cs typeface="Calibri"/>
              </a:rPr>
              <a:t>Der nächste entscheidende Schritt besteht darin, die Zusammenhänge zwischen den Problemen aufzudecken!</a:t>
            </a:r>
            <a:endParaRPr/>
          </a:p>
          <a:p>
            <a:pPr lvl="0">
              <a:lnSpc>
                <a:spcPct val="108003"/>
              </a:lnSpc>
              <a:defRPr/>
            </a:pPr>
            <a:r>
              <a:rPr lang="de-AT" sz="1850">
                <a:latin typeface="Calibri"/>
                <a:ea typeface="Calibri"/>
                <a:cs typeface="Calibri"/>
              </a:rPr>
              <a:t>Beispiel:</a:t>
            </a:r>
            <a:endParaRPr/>
          </a:p>
        </p:txBody>
      </p:sp>
      <p:sp>
        <p:nvSpPr>
          <p:cNvPr id="156" name="Google Shape;156;p7" hidden="0"/>
          <p:cNvSpPr txBox="1"/>
          <p:nvPr isPhoto="0" userDrawn="0"/>
        </p:nvSpPr>
        <p:spPr bwMode="auto">
          <a:xfrm>
            <a:off x="6096000" y="5315374"/>
            <a:ext cx="5714023" cy="236860"/>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00000"/>
                </a:solidFill>
                <a:latin typeface="Montserrat"/>
                <a:ea typeface="Montserrat"/>
                <a:cs typeface="Montserrat"/>
              </a:rPr>
              <a:t>Cause</a:t>
            </a:r>
            <a:endParaRPr/>
          </a:p>
        </p:txBody>
      </p:sp>
      <p:sp>
        <p:nvSpPr>
          <p:cNvPr id="157" name="Google Shape;157;p7" hidden="0"/>
          <p:cNvSpPr txBox="1"/>
          <p:nvPr isPhoto="0" userDrawn="0"/>
        </p:nvSpPr>
        <p:spPr bwMode="auto">
          <a:xfrm>
            <a:off x="4052085" y="3913413"/>
            <a:ext cx="6837909" cy="236860"/>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00000"/>
                </a:solidFill>
                <a:latin typeface="Montserrat"/>
                <a:ea typeface="Montserrat"/>
                <a:cs typeface="Montserrat"/>
              </a:rPr>
              <a:t>Effect</a:t>
            </a:r>
            <a:endParaRPr/>
          </a:p>
        </p:txBody>
      </p:sp>
      <p:sp>
        <p:nvSpPr>
          <p:cNvPr id="158" name="Google Shape;158;p7" hidden="0"/>
          <p:cNvSpPr txBox="1"/>
          <p:nvPr isPhoto="0" userDrawn="0"/>
        </p:nvSpPr>
        <p:spPr bwMode="auto">
          <a:xfrm>
            <a:off x="6309155" y="6273226"/>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159" name="Google Shape;159;p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60" name="Google Shape;160;p7" hidden="0"/>
          <p:cNvPicPr/>
          <p:nvPr isPhoto="0" userDrawn="0"/>
        </p:nvPicPr>
        <p:blipFill>
          <a:blip r:embed="rId3">
            <a:alphaModFix/>
          </a:blip>
          <a:stretch/>
        </p:blipFill>
        <p:spPr bwMode="auto">
          <a:xfrm>
            <a:off x="9144000" y="5229225"/>
            <a:ext cx="3048000" cy="1628775"/>
          </a:xfrm>
          <a:prstGeom prst="rect">
            <a:avLst/>
          </a:prstGeom>
          <a:noFill/>
          <a:ln>
            <a:noFill/>
          </a:ln>
        </p:spPr>
      </p:pic>
      <p:sp>
        <p:nvSpPr>
          <p:cNvPr id="2" name="Rechteck 1" hidden="0"/>
          <p:cNvSpPr/>
          <p:nvPr isPhoto="0" userDrawn="0"/>
        </p:nvSpPr>
        <p:spPr bwMode="auto">
          <a:xfrm>
            <a:off x="4405353" y="2906656"/>
            <a:ext cx="1252800" cy="769441"/>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das Einkommen im Fischereisektor ist zurückgegangen</a:t>
            </a:r>
            <a:endParaRPr/>
          </a:p>
        </p:txBody>
      </p:sp>
      <p:sp>
        <p:nvSpPr>
          <p:cNvPr id="14" name="Rechteck 13" hidden="0"/>
          <p:cNvSpPr/>
          <p:nvPr isPhoto="0" userDrawn="0"/>
        </p:nvSpPr>
        <p:spPr bwMode="auto">
          <a:xfrm>
            <a:off x="3522000" y="4082179"/>
            <a:ext cx="129614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Fischbestand ist zurückgegangen</a:t>
            </a:r>
            <a:endParaRPr/>
          </a:p>
        </p:txBody>
      </p:sp>
      <p:sp>
        <p:nvSpPr>
          <p:cNvPr id="15" name="Rechteck 14" hidden="0"/>
          <p:cNvSpPr/>
          <p:nvPr isPhoto="0" userDrawn="0"/>
        </p:nvSpPr>
        <p:spPr bwMode="auto">
          <a:xfrm>
            <a:off x="5259336" y="4035798"/>
            <a:ext cx="1349440" cy="600164"/>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niedriger Preis für traditionellem Fisch im Dorf</a:t>
            </a:r>
            <a:endParaRPr/>
          </a:p>
        </p:txBody>
      </p:sp>
      <p:sp>
        <p:nvSpPr>
          <p:cNvPr id="4" name="Rechteck 3" hidden="0"/>
          <p:cNvSpPr/>
          <p:nvPr isPhoto="0" userDrawn="0"/>
        </p:nvSpPr>
        <p:spPr bwMode="auto">
          <a:xfrm>
            <a:off x="1703512" y="5105018"/>
            <a:ext cx="1368152" cy="600164"/>
          </a:xfrm>
          <a:prstGeom prst="rect">
            <a:avLst/>
          </a:prstGeom>
          <a:solidFill>
            <a:schemeClr val="bg1"/>
          </a:solidFill>
        </p:spPr>
        <p:txBody>
          <a:bodyPr wrap="square">
            <a:spAutoFit/>
          </a:bodyPr>
          <a:lstStyle/>
          <a:p>
            <a:pPr algn="ctr">
              <a:defRPr/>
            </a:pPr>
            <a:r>
              <a:rPr lang="de-AT" sz="1100" b="1">
                <a:solidFill>
                  <a:schemeClr val="tx1"/>
                </a:solidFill>
                <a:latin typeface="Calibri"/>
                <a:cs typeface="Calibri"/>
              </a:rPr>
              <a:t>Zerstörung des Lebensraums der Mangroven</a:t>
            </a:r>
            <a:endParaRPr/>
          </a:p>
        </p:txBody>
      </p:sp>
      <p:sp>
        <p:nvSpPr>
          <p:cNvPr id="17" name="Rechteck 16" hidden="0"/>
          <p:cNvSpPr/>
          <p:nvPr isPhoto="0" userDrawn="0"/>
        </p:nvSpPr>
        <p:spPr bwMode="auto">
          <a:xfrm>
            <a:off x="3523568" y="5171368"/>
            <a:ext cx="129614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illegale Fischereimethoden</a:t>
            </a:r>
            <a:endParaRPr/>
          </a:p>
        </p:txBody>
      </p:sp>
      <p:sp>
        <p:nvSpPr>
          <p:cNvPr id="18" name="Rechteck 17" hidden="0"/>
          <p:cNvSpPr/>
          <p:nvPr isPhoto="0" userDrawn="0"/>
        </p:nvSpPr>
        <p:spPr bwMode="auto">
          <a:xfrm>
            <a:off x="5295912" y="5167067"/>
            <a:ext cx="129614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schlechte Qualität des Fangs</a:t>
            </a:r>
            <a:endParaRPr/>
          </a:p>
        </p:txBody>
      </p:sp>
      <p:sp>
        <p:nvSpPr>
          <p:cNvPr id="19" name="Rechteck 18" hidden="0"/>
          <p:cNvSpPr/>
          <p:nvPr isPhoto="0" userDrawn="0"/>
        </p:nvSpPr>
        <p:spPr bwMode="auto">
          <a:xfrm>
            <a:off x="7068680" y="5171368"/>
            <a:ext cx="129614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Begrenzter Zugang zum Markt</a:t>
            </a:r>
            <a:endParaRPr lang="de-AT" sz="1100" b="1">
              <a:solidFill>
                <a:schemeClr val="tx1"/>
              </a:solidFill>
              <a:latin typeface="Calibri"/>
              <a:cs typeface="Calibri"/>
            </a:endParaRPr>
          </a:p>
        </p:txBody>
      </p:sp>
      <p:pic>
        <p:nvPicPr>
          <p:cNvPr id="1026" name="Picture 2" hidden="0"/>
          <p:cNvPicPr>
            <a:picLocks noChangeAspect="1" noChangeArrowheads="1"/>
          </p:cNvPicPr>
          <p:nvPr isPhoto="0" userDrawn="0"/>
        </p:nvPicPr>
        <p:blipFill>
          <a:blip r:embed="rId4">
            <a:clrChange>
              <a:clrFrom>
                <a:srgbClr val="FFFFFF"/>
              </a:clrFrom>
              <a:clrTo>
                <a:srgbClr val="FFFFFF">
                  <a:alpha val="0"/>
                </a:srgbClr>
              </a:clrTo>
            </a:clrChange>
          </a:blip>
          <a:stretch/>
        </p:blipFill>
        <p:spPr bwMode="auto">
          <a:xfrm>
            <a:off x="1681384" y="2927132"/>
            <a:ext cx="6877050" cy="3000375"/>
          </a:xfrm>
          <a:prstGeom prst="rect">
            <a:avLst/>
          </a:prstGeom>
          <a:noFill/>
          <a:ln>
            <a:noFill/>
          </a:ln>
        </p:spPr>
      </p:pic>
      <p:sp>
        <p:nvSpPr>
          <p:cNvPr id="5" name="Textfeld 4" hidden="0"/>
          <p:cNvSpPr txBox="1"/>
          <p:nvPr isPhoto="0" userDrawn="0"/>
        </p:nvSpPr>
        <p:spPr bwMode="auto">
          <a:xfrm>
            <a:off x="8507215" y="5338246"/>
            <a:ext cx="891591" cy="307777"/>
          </a:xfrm>
          <a:prstGeom prst="rect">
            <a:avLst/>
          </a:prstGeom>
          <a:solidFill>
            <a:schemeClr val="bg1"/>
          </a:solidFill>
        </p:spPr>
        <p:txBody>
          <a:bodyPr wrap="none" rtlCol="0">
            <a:spAutoFit/>
          </a:bodyPr>
          <a:lstStyle/>
          <a:p>
            <a:pPr algn="ctr">
              <a:defRPr/>
            </a:pPr>
            <a:r>
              <a:rPr lang="de-AT" b="1"/>
              <a:t>Ursache</a:t>
            </a:r>
            <a:endParaRPr/>
          </a:p>
        </p:txBody>
      </p:sp>
      <p:sp>
        <p:nvSpPr>
          <p:cNvPr id="21" name="Textfeld 20" hidden="0"/>
          <p:cNvSpPr txBox="1"/>
          <p:nvPr isPhoto="0" userDrawn="0"/>
        </p:nvSpPr>
        <p:spPr bwMode="auto">
          <a:xfrm>
            <a:off x="7035154" y="3989845"/>
            <a:ext cx="681598" cy="307777"/>
          </a:xfrm>
          <a:prstGeom prst="rect">
            <a:avLst/>
          </a:prstGeom>
          <a:solidFill>
            <a:schemeClr val="bg1"/>
          </a:solidFill>
        </p:spPr>
        <p:txBody>
          <a:bodyPr wrap="none" rtlCol="0">
            <a:spAutoFit/>
          </a:bodyPr>
          <a:lstStyle/>
          <a:p>
            <a:pPr algn="ctr">
              <a:defRPr/>
            </a:pPr>
            <a:r>
              <a:rPr lang="de-AT" b="1"/>
              <a:t>Effekt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66" name="Google Shape;166;p8" hidden="0"/>
          <p:cNvPicPr/>
          <p:nvPr isPhoto="0" userDrawn="0"/>
        </p:nvPicPr>
        <p:blipFill>
          <a:blip r:embed="rId2">
            <a:alphaModFix/>
          </a:blip>
          <a:srcRect l="0" t="0" r="799" b="760"/>
          <a:stretch/>
        </p:blipFill>
        <p:spPr bwMode="auto">
          <a:xfrm rot="-5400000">
            <a:off x="8647528" y="4085220"/>
            <a:ext cx="2276966" cy="646898"/>
          </a:xfrm>
          <a:prstGeom prst="rect">
            <a:avLst/>
          </a:prstGeom>
          <a:noFill/>
          <a:ln>
            <a:noFill/>
          </a:ln>
        </p:spPr>
      </p:pic>
      <p:sp>
        <p:nvSpPr>
          <p:cNvPr id="167" name="Google Shape;167;p8" hidden="0"/>
          <p:cNvSpPr txBox="1"/>
          <p:nvPr isPhoto="0" userDrawn="0"/>
        </p:nvSpPr>
        <p:spPr bwMode="auto">
          <a:xfrm>
            <a:off x="2389763" y="1652315"/>
            <a:ext cx="7072799" cy="614912"/>
          </a:xfrm>
          <a:prstGeom prst="rect">
            <a:avLst/>
          </a:prstGeom>
          <a:noFill/>
          <a:ln>
            <a:noFill/>
          </a:ln>
        </p:spPr>
        <p:txBody>
          <a:bodyPr spcFirstLastPara="1" wrap="square" lIns="0" tIns="0" rIns="0" bIns="0" anchor="t" anchorCtr="0">
            <a:spAutoFit/>
          </a:bodyPr>
          <a:lstStyle/>
          <a:p>
            <a:pPr lvl="0">
              <a:lnSpc>
                <a:spcPct val="108003"/>
              </a:lnSpc>
              <a:defRPr/>
            </a:pPr>
            <a:r>
              <a:rPr lang="de-AT" sz="1850">
                <a:latin typeface="Calibri"/>
                <a:ea typeface="Calibri"/>
                <a:cs typeface="Calibri"/>
              </a:rPr>
              <a:t>Umwandlung des Problems in positive Ergebnisse durch Herstellung einer Zweck-Mittel-Beziehung</a:t>
            </a:r>
            <a:endParaRPr/>
          </a:p>
        </p:txBody>
      </p:sp>
      <p:sp>
        <p:nvSpPr>
          <p:cNvPr id="168" name="Google Shape;168;p8" hidden="0"/>
          <p:cNvSpPr txBox="1"/>
          <p:nvPr isPhoto="0" userDrawn="0"/>
        </p:nvSpPr>
        <p:spPr bwMode="auto">
          <a:xfrm>
            <a:off x="2652815" y="700162"/>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(5) </a:t>
            </a:r>
            <a:endParaRPr/>
          </a:p>
        </p:txBody>
      </p:sp>
      <p:sp>
        <p:nvSpPr>
          <p:cNvPr id="169" name="Google Shape;169;p8" hidden="0"/>
          <p:cNvSpPr txBox="1"/>
          <p:nvPr isPhoto="0" userDrawn="0"/>
        </p:nvSpPr>
        <p:spPr bwMode="auto">
          <a:xfrm>
            <a:off x="8648495" y="5261402"/>
            <a:ext cx="646898" cy="301621"/>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de-AT" sz="1400" b="1">
                <a:solidFill>
                  <a:srgbClr val="0C45A6"/>
                </a:solidFill>
                <a:latin typeface="Montserrat"/>
                <a:ea typeface="Montserrat"/>
                <a:cs typeface="Montserrat"/>
              </a:rPr>
              <a:t>Mittel</a:t>
            </a:r>
            <a:endParaRPr lang="de-AT"/>
          </a:p>
        </p:txBody>
      </p:sp>
      <p:sp>
        <p:nvSpPr>
          <p:cNvPr id="170" name="Google Shape;170;p8" hidden="0"/>
          <p:cNvSpPr txBox="1"/>
          <p:nvPr isPhoto="0" userDrawn="0"/>
        </p:nvSpPr>
        <p:spPr bwMode="auto">
          <a:xfrm>
            <a:off x="8648495" y="3238938"/>
            <a:ext cx="646898" cy="603242"/>
          </a:xfrm>
          <a:prstGeom prst="rect">
            <a:avLst/>
          </a:prstGeom>
          <a:noFill/>
          <a:ln>
            <a:noFill/>
          </a:ln>
        </p:spPr>
        <p:txBody>
          <a:bodyPr spcFirstLastPara="1" wrap="square" lIns="0" tIns="0" rIns="0" bIns="0" anchor="t" anchorCtr="0">
            <a:spAutoFit/>
          </a:bodyPr>
          <a:lstStyle/>
          <a:p>
            <a:pPr lvl="0" algn="ctr">
              <a:lnSpc>
                <a:spcPct val="140042"/>
              </a:lnSpc>
              <a:defRPr/>
            </a:pPr>
            <a:r>
              <a:rPr lang="de-AT" b="1">
                <a:solidFill>
                  <a:srgbClr val="0C45A6"/>
                </a:solidFill>
                <a:latin typeface="Montserrat"/>
                <a:ea typeface="Montserrat"/>
                <a:cs typeface="Montserrat"/>
              </a:rPr>
              <a:t>Zweck/Ziel</a:t>
            </a:r>
            <a:endParaRPr lang="de-AT"/>
          </a:p>
        </p:txBody>
      </p:sp>
      <p:sp>
        <p:nvSpPr>
          <p:cNvPr id="171" name="Google Shape;171;p8" hidden="0"/>
          <p:cNvSpPr txBox="1"/>
          <p:nvPr isPhoto="0" userDrawn="0"/>
        </p:nvSpPr>
        <p:spPr bwMode="auto">
          <a:xfrm>
            <a:off x="6895476" y="6289700"/>
            <a:ext cx="2758199"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172" name="Google Shape;172;p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73" name="Google Shape;173;p8" hidden="0"/>
          <p:cNvPicPr/>
          <p:nvPr isPhoto="0" userDrawn="0"/>
        </p:nvPicPr>
        <p:blipFill>
          <a:blip r:embed="rId3">
            <a:alphaModFix/>
          </a:blip>
          <a:stretch/>
        </p:blipFill>
        <p:spPr bwMode="auto">
          <a:xfrm>
            <a:off x="9144000" y="5229225"/>
            <a:ext cx="3048000" cy="1628775"/>
          </a:xfrm>
          <a:prstGeom prst="rect">
            <a:avLst/>
          </a:prstGeom>
          <a:noFill/>
          <a:ln>
            <a:noFill/>
          </a:ln>
        </p:spPr>
      </p:pic>
      <p:grpSp>
        <p:nvGrpSpPr>
          <p:cNvPr id="19" name="Gruppieren 18" hidden="0"/>
          <p:cNvGrpSpPr/>
          <p:nvPr isPhoto="0" userDrawn="0"/>
        </p:nvGrpSpPr>
        <p:grpSpPr bwMode="auto">
          <a:xfrm>
            <a:off x="1392416" y="2689979"/>
            <a:ext cx="6877050" cy="3002200"/>
            <a:chOff x="1734728" y="2943232"/>
            <a:chExt cx="6877050" cy="3002200"/>
          </a:xfrm>
        </p:grpSpPr>
        <p:sp>
          <p:nvSpPr>
            <p:cNvPr id="20" name="Rechteck 19" hidden="0"/>
            <p:cNvSpPr/>
            <p:nvPr isPhoto="0" userDrawn="0"/>
          </p:nvSpPr>
          <p:spPr bwMode="auto">
            <a:xfrm>
              <a:off x="4478505" y="2943232"/>
              <a:ext cx="1252800" cy="769441"/>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das Einkommen in der traditionellen Fischerei ist gestiegen</a:t>
              </a:r>
              <a:endParaRPr/>
            </a:p>
          </p:txBody>
        </p:sp>
        <p:sp>
          <p:nvSpPr>
            <p:cNvPr id="21" name="Rechteck 20" hidden="0"/>
            <p:cNvSpPr/>
            <p:nvPr isPhoto="0" userDrawn="0"/>
          </p:nvSpPr>
          <p:spPr bwMode="auto">
            <a:xfrm>
              <a:off x="3515144" y="4109611"/>
              <a:ext cx="1458448"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die Überfischung der Bestände ist beendet</a:t>
              </a:r>
              <a:endParaRPr/>
            </a:p>
          </p:txBody>
        </p:sp>
        <p:sp>
          <p:nvSpPr>
            <p:cNvPr id="22" name="Rechteck 21" hidden="0"/>
            <p:cNvSpPr/>
            <p:nvPr isPhoto="0" userDrawn="0"/>
          </p:nvSpPr>
          <p:spPr bwMode="auto">
            <a:xfrm>
              <a:off x="5259336" y="4035798"/>
              <a:ext cx="1484736" cy="600164"/>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Verkaufspreis des Fangs der Fischer ist gestiegen</a:t>
              </a:r>
              <a:endParaRPr/>
            </a:p>
          </p:txBody>
        </p:sp>
        <p:sp>
          <p:nvSpPr>
            <p:cNvPr id="23" name="Rechteck 22" hidden="0"/>
            <p:cNvSpPr/>
            <p:nvPr isPhoto="0" userDrawn="0"/>
          </p:nvSpPr>
          <p:spPr bwMode="auto">
            <a:xfrm>
              <a:off x="1804096" y="5105018"/>
              <a:ext cx="1368152" cy="600164"/>
            </a:xfrm>
            <a:prstGeom prst="rect">
              <a:avLst/>
            </a:prstGeom>
            <a:solidFill>
              <a:schemeClr val="bg1"/>
            </a:solidFill>
          </p:spPr>
          <p:txBody>
            <a:bodyPr wrap="square">
              <a:spAutoFit/>
            </a:bodyPr>
            <a:lstStyle/>
            <a:p>
              <a:pPr algn="ctr">
                <a:defRPr/>
              </a:pPr>
              <a:r>
                <a:rPr lang="de-AT" sz="1100" b="1">
                  <a:solidFill>
                    <a:schemeClr val="tx1"/>
                  </a:solidFill>
                  <a:latin typeface="Calibri"/>
                  <a:cs typeface="Calibri"/>
                </a:rPr>
                <a:t>natürliche Lebensräume sind geschützt</a:t>
              </a:r>
              <a:endParaRPr/>
            </a:p>
          </p:txBody>
        </p:sp>
        <p:sp>
          <p:nvSpPr>
            <p:cNvPr id="24" name="Rechteck 23" hidden="0"/>
            <p:cNvSpPr/>
            <p:nvPr isPhoto="0" userDrawn="0"/>
          </p:nvSpPr>
          <p:spPr bwMode="auto">
            <a:xfrm>
              <a:off x="3524288" y="5116504"/>
              <a:ext cx="1460016" cy="600164"/>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Einsatz illegaler Fangmethoden ist zurückgegangen</a:t>
              </a:r>
              <a:endParaRPr/>
            </a:p>
          </p:txBody>
        </p:sp>
        <p:sp>
          <p:nvSpPr>
            <p:cNvPr id="25" name="Rechteck 24" hidden="0"/>
            <p:cNvSpPr/>
            <p:nvPr isPhoto="0" userDrawn="0"/>
          </p:nvSpPr>
          <p:spPr bwMode="auto">
            <a:xfrm>
              <a:off x="5183247" y="5167067"/>
              <a:ext cx="161846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Die Verarbeitung der Fänge wird verbessert</a:t>
              </a:r>
              <a:endParaRPr/>
            </a:p>
          </p:txBody>
        </p:sp>
        <p:sp>
          <p:nvSpPr>
            <p:cNvPr id="26" name="Rechteck 25" hidden="0"/>
            <p:cNvSpPr/>
            <p:nvPr isPhoto="0" userDrawn="0"/>
          </p:nvSpPr>
          <p:spPr bwMode="auto">
            <a:xfrm>
              <a:off x="6959484" y="5171368"/>
              <a:ext cx="1648796"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Zugang zum Markt hat sich verbessert</a:t>
              </a:r>
              <a:endParaRPr/>
            </a:p>
          </p:txBody>
        </p:sp>
        <p:pic>
          <p:nvPicPr>
            <p:cNvPr id="27" name="Picture 2" hidden="0"/>
            <p:cNvPicPr>
              <a:picLocks noChangeAspect="1" noChangeArrowheads="1"/>
            </p:cNvPicPr>
            <p:nvPr isPhoto="0" userDrawn="0"/>
          </p:nvPicPr>
          <p:blipFill>
            <a:blip r:embed="rId4">
              <a:clrChange>
                <a:clrFrom>
                  <a:srgbClr val="FFFFFF"/>
                </a:clrFrom>
                <a:clrTo>
                  <a:srgbClr val="FFFFFF">
                    <a:alpha val="0"/>
                  </a:srgbClr>
                </a:clrTo>
              </a:clrChange>
            </a:blip>
            <a:stretch/>
          </p:blipFill>
          <p:spPr bwMode="auto">
            <a:xfrm>
              <a:off x="1734728" y="2945057"/>
              <a:ext cx="6877050" cy="3000375"/>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78" name="Google Shape;178;p9" hidden="0"/>
          <p:cNvSpPr txBox="1"/>
          <p:nvPr isPhoto="0" userDrawn="0"/>
        </p:nvSpPr>
        <p:spPr bwMode="auto">
          <a:xfrm>
            <a:off x="4111668" y="1562584"/>
            <a:ext cx="2238524" cy="315792"/>
          </a:xfrm>
          <a:prstGeom prst="rect">
            <a:avLst/>
          </a:prstGeom>
          <a:noFill/>
          <a:ln>
            <a:noFill/>
          </a:ln>
        </p:spPr>
        <p:txBody>
          <a:bodyPr spcFirstLastPara="1" wrap="square" lIns="0" tIns="0" rIns="0" bIns="0" anchor="t" anchorCtr="0">
            <a:spAutoFit/>
          </a:bodyPr>
          <a:lstStyle/>
          <a:p>
            <a:pPr lvl="0">
              <a:lnSpc>
                <a:spcPct val="108000"/>
              </a:lnSpc>
              <a:defRPr/>
            </a:pPr>
            <a:r>
              <a:rPr lang="en-US" sz="1900">
                <a:latin typeface="Calibri"/>
                <a:ea typeface="Calibri"/>
                <a:cs typeface="Calibri"/>
              </a:rPr>
              <a:t>Strategische</a:t>
            </a:r>
            <a:r>
              <a:rPr lang="en-US" sz="1900">
                <a:latin typeface="Calibri"/>
                <a:ea typeface="Calibri"/>
                <a:cs typeface="Calibri"/>
              </a:rPr>
              <a:t> </a:t>
            </a:r>
            <a:r>
              <a:rPr lang="en-US" sz="1900">
                <a:latin typeface="Calibri"/>
                <a:ea typeface="Calibri"/>
                <a:cs typeface="Calibri"/>
              </a:rPr>
              <a:t>Analyse</a:t>
            </a:r>
            <a:endParaRPr lang="en-US" sz="1900">
              <a:latin typeface="Calibri"/>
              <a:ea typeface="Calibri"/>
              <a:cs typeface="Calibri"/>
            </a:endParaRPr>
          </a:p>
        </p:txBody>
      </p:sp>
      <p:sp>
        <p:nvSpPr>
          <p:cNvPr id="179" name="Google Shape;179;p9" hidden="0"/>
          <p:cNvSpPr txBox="1"/>
          <p:nvPr isPhoto="0" userDrawn="0"/>
        </p:nvSpPr>
        <p:spPr bwMode="auto">
          <a:xfrm>
            <a:off x="2652815" y="700162"/>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(6) </a:t>
            </a:r>
            <a:endParaRPr/>
          </a:p>
        </p:txBody>
      </p:sp>
      <p:sp>
        <p:nvSpPr>
          <p:cNvPr id="180" name="Google Shape;180;p9" hidden="0"/>
          <p:cNvSpPr txBox="1"/>
          <p:nvPr isPhoto="0" userDrawn="0"/>
        </p:nvSpPr>
        <p:spPr bwMode="auto">
          <a:xfrm>
            <a:off x="1945986" y="2002152"/>
            <a:ext cx="4331365" cy="2219069"/>
          </a:xfrm>
          <a:prstGeom prst="rect">
            <a:avLst/>
          </a:prstGeom>
          <a:noFill/>
          <a:ln>
            <a:noFill/>
          </a:ln>
        </p:spPr>
        <p:txBody>
          <a:bodyPr spcFirstLastPara="1" wrap="square" lIns="0" tIns="0" rIns="0" bIns="0" anchor="t" anchorCtr="0">
            <a:spAutoFit/>
          </a:bodyPr>
          <a:lstStyle/>
          <a:p>
            <a:pPr lvl="0">
              <a:lnSpc>
                <a:spcPct val="139957"/>
              </a:lnSpc>
              <a:defRPr/>
            </a:pPr>
            <a:r>
              <a:rPr lang="en-US" sz="1900">
                <a:latin typeface="Calibri"/>
                <a:ea typeface="Calibri"/>
                <a:cs typeface="Calibri"/>
              </a:rPr>
              <a:t>Ziele</a:t>
            </a:r>
            <a:r>
              <a:rPr lang="en-US" sz="1900">
                <a:latin typeface="Calibri"/>
                <a:ea typeface="Calibri"/>
                <a:cs typeface="Calibri"/>
              </a:rPr>
              <a:t>:</a:t>
            </a:r>
            <a:endParaRPr/>
          </a:p>
          <a:p>
            <a:pPr marL="321954" lvl="2" indent="-107317">
              <a:lnSpc>
                <a:spcPct val="140156"/>
              </a:lnSpc>
              <a:buSzPts val="1407"/>
              <a:buFont typeface="Arial"/>
              <a:buChar char="⚬"/>
              <a:defRPr/>
            </a:pPr>
            <a:r>
              <a:rPr lang="de-AT">
                <a:latin typeface="Calibri"/>
                <a:ea typeface="Calibri"/>
                <a:cs typeface="Calibri"/>
              </a:rPr>
              <a:t>Analyse alternativer Lösungen, die zur Erreichung des Ziels beitragen könnten;</a:t>
            </a:r>
            <a:endParaRPr/>
          </a:p>
          <a:p>
            <a:pPr marL="321954" lvl="2" indent="-107317">
              <a:lnSpc>
                <a:spcPct val="140156"/>
              </a:lnSpc>
              <a:buSzPts val="1407"/>
              <a:buFont typeface="Arial"/>
              <a:buChar char="⚬"/>
              <a:defRPr/>
            </a:pPr>
            <a:r>
              <a:rPr lang="de-AT">
                <a:latin typeface="Calibri"/>
                <a:ea typeface="Calibri"/>
                <a:cs typeface="Calibri"/>
              </a:rPr>
              <a:t>Bewertung der jeweiligen Vorzüge der Ansätze;</a:t>
            </a:r>
            <a:endParaRPr/>
          </a:p>
          <a:p>
            <a:pPr marL="321954" lvl="2" indent="-107317">
              <a:lnSpc>
                <a:spcPct val="140156"/>
              </a:lnSpc>
              <a:buSzPts val="1407"/>
              <a:buFont typeface="Arial"/>
              <a:buChar char="⚬"/>
              <a:defRPr/>
            </a:pPr>
            <a:r>
              <a:rPr lang="de-AT">
                <a:latin typeface="Calibri"/>
                <a:ea typeface="Calibri"/>
                <a:cs typeface="Calibri"/>
              </a:rPr>
              <a:t>Auswahl der besten Strategie anhand von Kriterien. Diese werden von den Vertreter*innen der direkt beteiligten Interessengruppen vereinbart.</a:t>
            </a:r>
            <a:endParaRPr/>
          </a:p>
        </p:txBody>
      </p:sp>
      <p:sp>
        <p:nvSpPr>
          <p:cNvPr id="181" name="Google Shape;181;p9" hidden="0"/>
          <p:cNvSpPr txBox="1"/>
          <p:nvPr isPhoto="0" userDrawn="0"/>
        </p:nvSpPr>
        <p:spPr bwMode="auto">
          <a:xfrm>
            <a:off x="6521848" y="2002152"/>
            <a:ext cx="4902743" cy="4018023"/>
          </a:xfrm>
          <a:prstGeom prst="rect">
            <a:avLst/>
          </a:prstGeom>
          <a:noFill/>
          <a:ln>
            <a:noFill/>
          </a:ln>
        </p:spPr>
        <p:txBody>
          <a:bodyPr spcFirstLastPara="1" wrap="square" lIns="0" tIns="0" rIns="0" bIns="0" anchor="t" anchorCtr="0">
            <a:spAutoFit/>
          </a:bodyPr>
          <a:lstStyle/>
          <a:p>
            <a:pPr lvl="0">
              <a:lnSpc>
                <a:spcPct val="140021"/>
              </a:lnSpc>
              <a:defRPr/>
            </a:pPr>
            <a:r>
              <a:rPr lang="en-US" sz="1850">
                <a:latin typeface="Calibri"/>
                <a:ea typeface="Calibri"/>
                <a:cs typeface="Calibri"/>
              </a:rPr>
              <a:t>Einige</a:t>
            </a:r>
            <a:r>
              <a:rPr lang="en-US" sz="1850">
                <a:latin typeface="Calibri"/>
                <a:ea typeface="Calibri"/>
                <a:cs typeface="Calibri"/>
              </a:rPr>
              <a:t> </a:t>
            </a:r>
            <a:r>
              <a:rPr lang="en-US" sz="1850">
                <a:latin typeface="Calibri"/>
                <a:ea typeface="Calibri"/>
                <a:cs typeface="Calibri"/>
              </a:rPr>
              <a:t>mögliche</a:t>
            </a:r>
            <a:r>
              <a:rPr lang="en-US" sz="1850">
                <a:latin typeface="Calibri"/>
                <a:ea typeface="Calibri"/>
                <a:cs typeface="Calibri"/>
              </a:rPr>
              <a:t> </a:t>
            </a:r>
            <a:r>
              <a:rPr lang="en-US" sz="1850">
                <a:latin typeface="Calibri"/>
                <a:ea typeface="Calibri"/>
                <a:cs typeface="Calibri"/>
              </a:rPr>
              <a:t>Kriterien</a:t>
            </a:r>
            <a:endParaRPr/>
          </a:p>
          <a:p>
            <a:pPr marL="321469" lvl="2" indent="-107155">
              <a:lnSpc>
                <a:spcPct val="140042"/>
              </a:lnSpc>
              <a:buSzPts val="1406"/>
              <a:buFont typeface="Arial"/>
              <a:buChar char="⚬"/>
              <a:defRPr/>
            </a:pPr>
            <a:r>
              <a:rPr lang="de-AT">
                <a:latin typeface="Calibri"/>
                <a:ea typeface="Calibri"/>
                <a:cs typeface="Calibri"/>
              </a:rPr>
              <a:t>Die Dringlichkeit der Situation</a:t>
            </a:r>
            <a:endParaRPr/>
          </a:p>
          <a:p>
            <a:pPr marL="321469" lvl="2" indent="-107155">
              <a:lnSpc>
                <a:spcPct val="140042"/>
              </a:lnSpc>
              <a:buSzPts val="1406"/>
              <a:buFont typeface="Arial"/>
              <a:buChar char="⚬"/>
              <a:defRPr/>
            </a:pPr>
            <a:r>
              <a:rPr lang="de-AT">
                <a:latin typeface="Calibri"/>
                <a:ea typeface="Calibri"/>
                <a:cs typeface="Calibri"/>
              </a:rPr>
              <a:t>Relevanz für die Zielgruppe</a:t>
            </a:r>
            <a:endParaRPr/>
          </a:p>
          <a:p>
            <a:pPr marL="321469" lvl="2" indent="-107155">
              <a:lnSpc>
                <a:spcPct val="140042"/>
              </a:lnSpc>
              <a:buSzPts val="1406"/>
              <a:buFont typeface="Arial"/>
              <a:buChar char="⚬"/>
              <a:defRPr/>
            </a:pPr>
            <a:r>
              <a:rPr lang="de-AT">
                <a:latin typeface="Calibri"/>
                <a:ea typeface="Calibri"/>
                <a:cs typeface="Calibri"/>
              </a:rPr>
              <a:t>Soziale Aspekte</a:t>
            </a:r>
            <a:endParaRPr/>
          </a:p>
          <a:p>
            <a:pPr marL="321469" lvl="2" indent="-107155">
              <a:lnSpc>
                <a:spcPct val="140042"/>
              </a:lnSpc>
              <a:buSzPts val="1406"/>
              <a:buFont typeface="Arial"/>
              <a:buChar char="⚬"/>
              <a:defRPr/>
            </a:pPr>
            <a:r>
              <a:rPr lang="de-AT">
                <a:latin typeface="Calibri"/>
                <a:ea typeface="Calibri"/>
                <a:cs typeface="Calibri"/>
              </a:rPr>
              <a:t>Vorhandene Kenntnisse und Möglichkeiten (im Hinblick auf die Zielgruppe)</a:t>
            </a:r>
            <a:endParaRPr/>
          </a:p>
          <a:p>
            <a:pPr marL="321469" lvl="2" indent="-107155">
              <a:lnSpc>
                <a:spcPct val="140042"/>
              </a:lnSpc>
              <a:buSzPts val="1406"/>
              <a:buFont typeface="Arial"/>
              <a:buChar char="⚬"/>
              <a:defRPr/>
            </a:pPr>
            <a:r>
              <a:rPr lang="de-AT">
                <a:latin typeface="Calibri"/>
                <a:ea typeface="Calibri"/>
                <a:cs typeface="Calibri"/>
              </a:rPr>
              <a:t>Vorhandene finanzielle Ressourcen und Fachkenntnisse usw.</a:t>
            </a:r>
            <a:endParaRPr/>
          </a:p>
          <a:p>
            <a:pPr marL="321469" lvl="2" indent="-107155">
              <a:lnSpc>
                <a:spcPct val="140042"/>
              </a:lnSpc>
              <a:buSzPts val="1406"/>
              <a:buFont typeface="Arial"/>
              <a:buChar char="⚬"/>
              <a:defRPr/>
            </a:pPr>
            <a:r>
              <a:rPr lang="de-AT">
                <a:latin typeface="Calibri"/>
                <a:ea typeface="Calibri"/>
                <a:cs typeface="Calibri"/>
              </a:rPr>
              <a:t>Ergänzt andere Projekte</a:t>
            </a:r>
            <a:endParaRPr/>
          </a:p>
          <a:p>
            <a:pPr marL="321469" lvl="2" indent="-107155">
              <a:lnSpc>
                <a:spcPct val="140042"/>
              </a:lnSpc>
              <a:buSzPts val="1406"/>
              <a:buFont typeface="Arial"/>
              <a:buChar char="⚬"/>
              <a:defRPr/>
            </a:pPr>
            <a:r>
              <a:rPr lang="de-AT">
                <a:latin typeface="Calibri"/>
                <a:ea typeface="Calibri"/>
                <a:cs typeface="Calibri"/>
              </a:rPr>
              <a:t>trägt zur Bewältigung aktueller Herausforderungen oder zur Verringerung von Ungleichheiten bei (z. B. Gleichstellung der Geschlechter)</a:t>
            </a:r>
            <a:endParaRPr/>
          </a:p>
          <a:p>
            <a:pPr marL="321469" lvl="2" indent="-107155">
              <a:lnSpc>
                <a:spcPct val="140042"/>
              </a:lnSpc>
              <a:buSzPts val="1406"/>
              <a:buFont typeface="Arial"/>
              <a:buChar char="⚬"/>
              <a:defRPr/>
            </a:pPr>
            <a:r>
              <a:rPr lang="de-AT">
                <a:latin typeface="Calibri"/>
                <a:ea typeface="Calibri"/>
                <a:cs typeface="Calibri"/>
              </a:rPr>
              <a:t>Relevant für Partnerländer, die EU</a:t>
            </a:r>
            <a:br>
              <a:rPr lang="de-AT">
                <a:latin typeface="Calibri"/>
                <a:ea typeface="Calibri"/>
                <a:cs typeface="Calibri"/>
              </a:rPr>
            </a:br>
            <a:r>
              <a:rPr lang="de-AT">
                <a:latin typeface="Calibri"/>
                <a:ea typeface="Calibri"/>
                <a:cs typeface="Calibri"/>
              </a:rPr>
              <a:t>oder andere internationale Organisationen </a:t>
            </a:r>
            <a:endParaRPr/>
          </a:p>
        </p:txBody>
      </p:sp>
      <p:sp>
        <p:nvSpPr>
          <p:cNvPr id="182" name="Google Shape;182;p9" hidden="0"/>
          <p:cNvSpPr txBox="1"/>
          <p:nvPr isPhoto="0" userDrawn="0"/>
        </p:nvSpPr>
        <p:spPr bwMode="auto">
          <a:xfrm>
            <a:off x="602876" y="5843375"/>
            <a:ext cx="27057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183" name="Google Shape;183;p9"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84" name="Google Shape;184;p9"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ONLYOFFICE/7.0.0.132</Application>
  <DocSecurity>0</DocSecurity>
  <PresentationFormat>Breitbild</PresentationFormat>
  <Paragraphs>0</Paragraphs>
  <Slides>38</Slides>
  <Notes>38</Notes>
  <HiddenSlides>0</HiddenSlides>
  <MMClips>2</MMClips>
  <ScaleCrop>0</ScaleCrop>
  <HeadingPairs>
    <vt:vector size="4" baseType="variant">
      <vt:variant>
        <vt:lpstr>Theme</vt:lpstr>
      </vt:variant>
      <vt:variant>
        <vt:i4>1</vt:i4>
      </vt:variant>
      <vt:variant>
        <vt:lpstr>Slide Titles</vt:lpstr>
      </vt:variant>
      <vt:variant>
        <vt:i4>38</vt:i4>
      </vt:variant>
    </vt:vector>
  </HeadingPairs>
  <TitlesOfParts>
    <vt:vector size="3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Daryna Sterina</dc:creator>
  <cp:keywords/>
  <dc:description/>
  <dc:identifier/>
  <dc:language/>
  <cp:lastModifiedBy>Sonja Jochum</cp:lastModifiedBy>
  <cp:revision>40</cp:revision>
  <dcterms:created xsi:type="dcterms:W3CDTF">2022-10-25T09:22:43Z</dcterms:created>
  <dcterms:modified xsi:type="dcterms:W3CDTF">2022-11-29T14:49:43Z</dcterms:modified>
  <cp:category/>
  <cp:contentStatus/>
  <cp:version/>
</cp:coreProperties>
</file>