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docProps/custom.xml" ContentType="application/vnd.openxmlformats-officedocument.custom-properties+xml"/>
  <Override PartName="/ppt/slides/slide6.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esProps" Target="presProps.xml" /><Relationship Id="rId25" Type="http://schemas.openxmlformats.org/officeDocument/2006/relationships/tableStyles" Target="tableStyles.xml" /><Relationship Id="rId26"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Title Slide">
    <p:spTree>
      <p:nvGrpSpPr>
        <p:cNvPr id="1" name="" hidden="0"/>
        <p:cNvGrpSpPr/>
        <p:nvPr isPhoto="0" userDrawn="0"/>
      </p:nvGrpSpPr>
      <p:grpSpPr bwMode="auto">
        <a:xfrm>
          <a:off x="0" y="0"/>
          <a:ext cx="0" cy="0"/>
          <a:chOff x="0" y="0"/>
          <a:chExt cx="0" cy="0"/>
        </a:xfrm>
      </p:grpSpPr>
      <p:sp>
        <p:nvSpPr>
          <p:cNvPr id="7" name="Freeform: Shape 6" hidden="0"/>
          <p:cNvSpPr/>
          <p:nvPr isPhoto="0" userDrawn="0"/>
        </p:nvSpPr>
        <p:spPr bwMode="auto">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fill="norm" stroke="1"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8" name="Freeform: Shape 7" hidden="0"/>
          <p:cNvSpPr/>
          <p:nvPr isPhoto="0" userDrawn="0"/>
        </p:nvSpPr>
        <p:spPr bwMode="auto">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fill="norm" stroke="1"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hidden="0"/>
          <p:cNvSpPr>
            <a:spLocks noGrp="1"/>
          </p:cNvSpPr>
          <p:nvPr isPhoto="0" userDrawn="0">
            <p:ph type="ctrTitle" hasCustomPrompt="0"/>
          </p:nvPr>
        </p:nvSpPr>
        <p:spPr bwMode="auto">
          <a:xfrm>
            <a:off x="1956392" y="1398181"/>
            <a:ext cx="7134446" cy="2870791"/>
          </a:xfrm>
        </p:spPr>
        <p:txBody>
          <a:bodyPr anchor="ctr">
            <a:normAutofit/>
          </a:bodyPr>
          <a:lstStyle>
            <a:lvl1pPr algn="ctr">
              <a:defRPr sz="4800"/>
            </a:lvl1pPr>
          </a:lstStyle>
          <a:p>
            <a:pPr>
              <a:defRPr/>
            </a:pPr>
            <a:r>
              <a:rPr lang="en-US"/>
              <a:t>Click to edit Master title style</a:t>
            </a:r>
            <a:endParaRPr lang="en-US"/>
          </a:p>
        </p:txBody>
      </p:sp>
      <p:sp>
        <p:nvSpPr>
          <p:cNvPr id="3" name="Subtitle 2" hidden="0"/>
          <p:cNvSpPr>
            <a:spLocks noGrp="1"/>
          </p:cNvSpPr>
          <p:nvPr isPhoto="0" userDrawn="0">
            <p:ph type="subTitle" idx="1" hasCustomPrompt="0"/>
          </p:nvPr>
        </p:nvSpPr>
        <p:spPr bwMode="auto">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9099550" y="692150"/>
            <a:ext cx="2254250" cy="5309930"/>
          </a:xfrm>
        </p:spPr>
        <p:txBody>
          <a:bodyPr vert="eaVert"/>
          <a:lstStyle/>
          <a:p>
            <a:pPr>
              <a:defRPr/>
            </a:pPr>
            <a:r>
              <a:rPr lang="en-US"/>
              <a:t>Click to edit Master title style</a:t>
            </a:r>
            <a:endParaRPr lang="en-US"/>
          </a:p>
        </p:txBody>
      </p:sp>
      <p:sp>
        <p:nvSpPr>
          <p:cNvPr id="3" name="Vertical Text Placeholder 2" hidden="0"/>
          <p:cNvSpPr>
            <a:spLocks noGrp="1"/>
          </p:cNvSpPr>
          <p:nvPr isPhoto="0" userDrawn="0">
            <p:ph type="body" orient="vert" idx="1" hasCustomPrompt="0"/>
          </p:nvPr>
        </p:nvSpPr>
        <p:spPr bwMode="auto">
          <a:xfrm>
            <a:off x="838200" y="692150"/>
            <a:ext cx="8108950" cy="5309930"/>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Title and body">
    <p:spTree>
      <p:nvGrpSpPr>
        <p:cNvPr id="1" name="" hidden="0"/>
        <p:cNvGrpSpPr/>
        <p:nvPr isPhoto="0" userDrawn="0"/>
      </p:nvGrpSpPr>
      <p:grpSpPr bwMode="auto">
        <a:xfrm>
          <a:off x="0" y="0"/>
          <a:ext cx="0" cy="0"/>
          <a:chOff x="0" y="0"/>
          <a:chExt cx="0" cy="0"/>
        </a:xfrm>
      </p:grpSpPr>
      <p:sp>
        <p:nvSpPr>
          <p:cNvPr id="20" name="Shape 20" hidden="0"/>
          <p:cNvSpPr txBox="1">
            <a:spLocks noGrp="1"/>
          </p:cNvSpPr>
          <p:nvPr isPhoto="0" userDrawn="0">
            <p:ph type="title" hasCustomPrompt="0"/>
          </p:nvPr>
        </p:nvSpPr>
        <p:spPr bwMode="auto">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defRPr/>
            </a:pPr>
            <a:endParaRPr/>
          </a:p>
        </p:txBody>
      </p:sp>
      <p:sp>
        <p:nvSpPr>
          <p:cNvPr id="21" name="Shape 21" hidden="0"/>
          <p:cNvSpPr txBox="1">
            <a:spLocks noGrp="1"/>
          </p:cNvSpPr>
          <p:nvPr isPhoto="0" userDrawn="0">
            <p:ph type="body" idx="1" hasCustomPrompt="0"/>
          </p:nvPr>
        </p:nvSpPr>
        <p:spPr bwMode="auto">
          <a:xfrm>
            <a:off x="415600" y="1645433"/>
            <a:ext cx="11360800" cy="444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defRPr/>
            </a:pPr>
            <a:endParaRPr/>
          </a:p>
        </p:txBody>
      </p:sp>
      <p:sp>
        <p:nvSpPr>
          <p:cNvPr id="22" name="Shape 22" hidden="0"/>
          <p:cNvSpPr txBox="1">
            <a:spLocks noGrp="1"/>
          </p:cNvSpPr>
          <p:nvPr isPhoto="0" userDrawn="0">
            <p:ph type="sldNum" idx="12" hasCustomPrompt="0"/>
          </p:nvPr>
        </p:nvSpPr>
        <p:spPr bwMode="auto">
          <a:xfrm>
            <a:off x="11330665" y="6251677"/>
            <a:ext cx="731600" cy="524800"/>
          </a:xfrm>
          <a:prstGeom prst="rect">
            <a:avLst/>
          </a:prstGeom>
        </p:spPr>
        <p:txBody>
          <a:bodyPr lIns="91425" tIns="91425" rIns="91425" bIns="91425" anchor="ctr" anchorCtr="0">
            <a:noAutofit/>
          </a:bodyPr>
          <a:lstStyle/>
          <a:p>
            <a:pPr>
              <a:defRPr/>
            </a:pPr>
            <a:fld id="{00000000-1234-1234-1234-123412341234}" type="slidenum">
              <a:rPr lang="en"/>
              <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1621971" y="1709738"/>
            <a:ext cx="9165772" cy="2963271"/>
          </a:xfrm>
        </p:spPr>
        <p:txBody>
          <a:bodyPr anchor="b"/>
          <a:lstStyle>
            <a:lvl1pPr algn="ctr">
              <a:defRPr sz="6000"/>
            </a:lvl1pPr>
          </a:lstStyle>
          <a:p>
            <a:pPr>
              <a:defRPr/>
            </a:pPr>
            <a:r>
              <a:rPr lang="en-US"/>
              <a:t>Click to edit Master title style</a:t>
            </a:r>
            <a:endParaRPr lang="en-US"/>
          </a:p>
        </p:txBody>
      </p:sp>
      <p:sp>
        <p:nvSpPr>
          <p:cNvPr id="3" name="Text Placeholder 2" hidden="0"/>
          <p:cNvSpPr>
            <a:spLocks noGrp="1"/>
          </p:cNvSpPr>
          <p:nvPr isPhoto="0" userDrawn="0">
            <p:ph type="body" idx="1" hasCustomPrompt="0"/>
          </p:nvPr>
        </p:nvSpPr>
        <p:spPr bwMode="auto">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sz="half" idx="1" hasCustomPrompt="0"/>
          </p:nvPr>
        </p:nvSpPr>
        <p:spPr bwMode="auto">
          <a:xfrm>
            <a:off x="1020722" y="2095500"/>
            <a:ext cx="4999077"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Content Placeholder 3" hidden="0"/>
          <p:cNvSpPr>
            <a:spLocks noGrp="1"/>
          </p:cNvSpPr>
          <p:nvPr isPhoto="0" userDrawn="0">
            <p:ph sz="half" idx="2" hasCustomPrompt="0"/>
          </p:nvPr>
        </p:nvSpPr>
        <p:spPr bwMode="auto">
          <a:xfrm>
            <a:off x="6281056" y="2095500"/>
            <a:ext cx="5072743"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Date Placeholder 4"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1028700" y="702129"/>
            <a:ext cx="10326688" cy="1125675"/>
          </a:xfrm>
        </p:spPr>
        <p:txBody>
          <a:body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hidden="0"/>
          <p:cNvSpPr>
            <a:spLocks noGrp="1"/>
          </p:cNvSpPr>
          <p:nvPr isPhoto="0" userDrawn="0">
            <p:ph sz="half" idx="2" hasCustomPrompt="0"/>
          </p:nvPr>
        </p:nvSpPr>
        <p:spPr bwMode="auto">
          <a:xfrm>
            <a:off x="1028700" y="2642190"/>
            <a:ext cx="4968875"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hidden="0"/>
          <p:cNvSpPr>
            <a:spLocks noGrp="1"/>
          </p:cNvSpPr>
          <p:nvPr isPhoto="0" userDrawn="0">
            <p:ph type="body" sz="quarter" idx="3" hasCustomPrompt="0"/>
          </p:nvPr>
        </p:nvSpPr>
        <p:spPr bwMode="auto">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hidden="0"/>
          <p:cNvSpPr>
            <a:spLocks noGrp="1"/>
          </p:cNvSpPr>
          <p:nvPr isPhoto="0" userDrawn="0">
            <p:ph sz="quarter" idx="4" hasCustomPrompt="0"/>
          </p:nvPr>
        </p:nvSpPr>
        <p:spPr bwMode="auto">
          <a:xfrm>
            <a:off x="6281054" y="2642190"/>
            <a:ext cx="5087034"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8" name="Footer Placeholder 7"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8"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Only" userDrawn="1">
  <p:cSld name="Title Only">
    <p:spTree>
      <p:nvGrpSpPr>
        <p:cNvPr id="1" name="" hidden="0"/>
        <p:cNvGrpSpPr/>
        <p:nvPr isPhoto="0" userDrawn="0"/>
      </p:nvGrpSpPr>
      <p:grpSpPr bwMode="auto">
        <a:xfrm>
          <a:off x="0" y="0"/>
          <a:ext cx="0" cy="0"/>
          <a:chOff x="0" y="0"/>
          <a:chExt cx="0" cy="0"/>
        </a:xfrm>
      </p:grpSpPr>
      <p:sp>
        <p:nvSpPr>
          <p:cNvPr id="3" name="Date Placeholder 2"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4" name="Footer Placeholder 3" hidden="0"/>
          <p:cNvSpPr>
            <a:spLocks noGrp="1"/>
          </p:cNvSpPr>
          <p:nvPr isPhoto="0" userDrawn="0">
            <p:ph type="ftr" sz="quarter" idx="11" hasCustomPrompt="0"/>
          </p:nvPr>
        </p:nvSpPr>
        <p:spPr bwMode="auto"/>
        <p:txBody>
          <a:bodyPr/>
          <a:lstStyle/>
          <a:p>
            <a:pPr>
              <a:defRPr/>
            </a:pPr>
            <a:endParaRPr lang="en-US"/>
          </a:p>
        </p:txBody>
      </p:sp>
      <p:sp>
        <p:nvSpPr>
          <p:cNvPr id="5" name="Slide Number Placeholder 4"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
        <p:nvSpPr>
          <p:cNvPr id="6" name="Freeform: Shape 5" hidden="0"/>
          <p:cNvSpPr/>
          <p:nvPr isPhoto="0" userDrawn="0"/>
        </p:nvSpPr>
        <p:spPr bwMode="auto">
          <a:xfrm rot="492879">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fill="norm" stroke="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3412671" y="1932214"/>
            <a:ext cx="6966858" cy="3091544"/>
          </a:xfrm>
        </p:spPr>
        <p:txBody>
          <a:bodyPr/>
          <a:lstStyle>
            <a:lvl1pPr algn="ctr">
              <a:defRPr/>
            </a:lvl1pPr>
          </a:lstStyle>
          <a:p>
            <a:pPr>
              <a:defRPr/>
            </a:pPr>
            <a:r>
              <a:rPr lang="en-US"/>
              <a:t>Click to edit Master title style</a:t>
            </a:r>
            <a:endParaRPr lang="en-US"/>
          </a:p>
        </p:txBody>
      </p:sp>
      <p:sp>
        <p:nvSpPr>
          <p:cNvPr id="7" name="Freeform: Shape 6" hidden="0"/>
          <p:cNvSpPr/>
          <p:nvPr isPhoto="0" userDrawn="0"/>
        </p:nvSpPr>
        <p:spPr bwMode="auto">
          <a:xfrm rot="492879">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fill="norm" stroke="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blank" userDrawn="1">
  <p:cSld name="Blank">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3" name="Footer Placeholder 2" hidden="0"/>
          <p:cNvSpPr>
            <a:spLocks noGrp="1"/>
          </p:cNvSpPr>
          <p:nvPr isPhoto="0" userDrawn="0">
            <p:ph type="ftr" sz="quarter" idx="11" hasCustomPrompt="0"/>
          </p:nvPr>
        </p:nvSpPr>
        <p:spPr bwMode="auto"/>
        <p:txBody>
          <a:bodyPr/>
          <a:lstStyle/>
          <a:p>
            <a:pPr>
              <a:defRPr/>
            </a:pPr>
            <a:endParaRPr lang="en-US"/>
          </a:p>
        </p:txBody>
      </p:sp>
      <p:sp>
        <p:nvSpPr>
          <p:cNvPr id="4" name="Slide Number Placeholder 3"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8" y="553272"/>
            <a:ext cx="3932237" cy="1732727"/>
          </a:xfrm>
        </p:spPr>
        <p:txBody>
          <a:bodyPr anchor="b">
            <a:normAutofit/>
          </a:bodyPr>
          <a:lstStyle>
            <a:lvl1pPr>
              <a:defRPr sz="3600"/>
            </a:lvl1pPr>
          </a:lstStyle>
          <a:p>
            <a:pPr>
              <a:defRPr/>
            </a:pPr>
            <a:r>
              <a:rPr lang="en-US"/>
              <a:t>Click to edit Master title style</a:t>
            </a:r>
            <a:endParaRPr lang="en-US"/>
          </a:p>
        </p:txBody>
      </p:sp>
      <p:sp>
        <p:nvSpPr>
          <p:cNvPr id="3" name="Content Placeholder 2" hidden="0"/>
          <p:cNvSpPr>
            <a:spLocks noGrp="1"/>
          </p:cNvSpPr>
          <p:nvPr isPhoto="0" userDrawn="0">
            <p:ph idx="1" hasCustomPrompt="0"/>
          </p:nvPr>
        </p:nvSpPr>
        <p:spPr bwMode="auto">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Text Placeholder 3" hidden="0"/>
          <p:cNvSpPr>
            <a:spLocks noGrp="1"/>
          </p:cNvSpPr>
          <p:nvPr isPhoto="0" userDrawn="0">
            <p:ph type="body" sz="half" idx="2" hasCustomPrompt="0"/>
          </p:nvPr>
        </p:nvSpPr>
        <p:spPr bwMode="auto">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8" y="615915"/>
            <a:ext cx="3932237" cy="1670085"/>
          </a:xfrm>
        </p:spPr>
        <p:txBody>
          <a:bodyPr anchor="b">
            <a:normAutofit/>
          </a:bodyPr>
          <a:lstStyle>
            <a:lvl1pPr>
              <a:defRPr sz="3600"/>
            </a:lvl1pPr>
          </a:lstStyle>
          <a:p>
            <a:pPr>
              <a:defRPr/>
            </a:pPr>
            <a:r>
              <a:rPr lang="en-US"/>
              <a:t>Click to edit Master title style</a:t>
            </a:r>
            <a:endParaRPr lang="en-US"/>
          </a:p>
        </p:txBody>
      </p:sp>
      <p:sp>
        <p:nvSpPr>
          <p:cNvPr id="3" name="Picture Placeholder 2" hidden="0"/>
          <p:cNvSpPr>
            <a:spLocks noGrp="1"/>
          </p:cNvSpPr>
          <p:nvPr isPhoto="0" userDrawn="0">
            <p:ph type="pic" idx="1" hasCustomPrompt="0"/>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hidden="0"/>
          <p:cNvSpPr>
            <a:spLocks noGrp="1"/>
          </p:cNvSpPr>
          <p:nvPr isPhoto="0" userDrawn="0">
            <p:ph type="body" sz="half" idx="2" hasCustomPrompt="0"/>
          </p:nvPr>
        </p:nvSpPr>
        <p:spPr bwMode="auto">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C1691109-F4F8-4597-962C-A4F4B7960636}"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7C7FAD9F-AEE9-406E-B720-57D2B9DB2816}" type="slidenum">
              <a:rPr lang="en-US"/>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2"/>
      </p:bgRef>
    </p:bg>
    <p:spTree>
      <p:nvGrpSpPr>
        <p:cNvPr id="1" name="" hidden="0"/>
        <p:cNvGrpSpPr/>
        <p:nvPr isPhoto="0" userDrawn="0"/>
      </p:nvGrpSpPr>
      <p:grpSpPr bwMode="auto">
        <a:xfrm>
          <a:off x="0" y="0"/>
          <a:ext cx="0" cy="0"/>
          <a:chOff x="0" y="0"/>
          <a:chExt cx="0" cy="0"/>
        </a:xfrm>
      </p:grpSpPr>
      <p:sp>
        <p:nvSpPr>
          <p:cNvPr id="13" name="Freeform: Shape 12" hidden="0"/>
          <p:cNvSpPr/>
          <p:nvPr isPhoto="0" userDrawn="0"/>
        </p:nvSpPr>
        <p:spPr bwMode="auto">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fill="norm" stroke="1" extrusionOk="0">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Placeholder 1" hidden="0"/>
          <p:cNvSpPr>
            <a:spLocks noGrp="1"/>
          </p:cNvSpPr>
          <p:nvPr isPhoto="0" userDrawn="0">
            <p:ph type="title" hasCustomPrompt="0"/>
          </p:nvPr>
        </p:nvSpPr>
        <p:spPr bwMode="auto">
          <a:xfrm>
            <a:off x="1020724" y="558209"/>
            <a:ext cx="10333075" cy="1414131"/>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3" name="Text Placeholder 2" hidden="0"/>
          <p:cNvSpPr>
            <a:spLocks noGrp="1"/>
          </p:cNvSpPr>
          <p:nvPr isPhoto="0" userDrawn="0">
            <p:ph type="body" idx="1" hasCustomPrompt="0"/>
          </p:nvPr>
        </p:nvSpPr>
        <p:spPr bwMode="auto">
          <a:xfrm>
            <a:off x="1020726" y="2089298"/>
            <a:ext cx="10333074" cy="3827722"/>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hidden="0"/>
          <p:cNvSpPr>
            <a:spLocks noGrp="1"/>
          </p:cNvSpPr>
          <p:nvPr isPhoto="0" userDrawn="0">
            <p:ph type="dt" sz="half" idx="2" hasCustomPrompt="0"/>
          </p:nvPr>
        </p:nvSpPr>
        <p:spPr bwMode="auto">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pPr>
              <a:defRPr/>
            </a:pPr>
            <a:fld id="{C1691109-F4F8-4597-962C-A4F4B7960636}" type="datetimeFigureOut">
              <a:rPr lang="en-US"/>
              <a:t/>
            </a:fld>
            <a:endParaRPr lang="en-US"/>
          </a:p>
        </p:txBody>
      </p:sp>
      <p:sp>
        <p:nvSpPr>
          <p:cNvPr id="5" name="Footer Placeholder 4" hidden="0"/>
          <p:cNvSpPr>
            <a:spLocks noGrp="1"/>
          </p:cNvSpPr>
          <p:nvPr isPhoto="0" userDrawn="0">
            <p:ph type="ftr" sz="quarter" idx="3" hasCustomPrompt="0"/>
          </p:nvPr>
        </p:nvSpPr>
        <p:spPr bwMode="auto">
          <a:xfrm>
            <a:off x="7756153" y="6356350"/>
            <a:ext cx="3444109" cy="365125"/>
          </a:xfrm>
          <a:prstGeom prst="rect">
            <a:avLst/>
          </a:prstGeom>
        </p:spPr>
        <p:txBody>
          <a:bodyPr vert="horz" lIns="91440" tIns="45720" rIns="91440" bIns="45720" rtlCol="0" anchor="ctr"/>
          <a:lstStyle>
            <a:lvl1pPr algn="r">
              <a:defRPr sz="1200" b="1" cap="all" spc="100">
                <a:solidFill>
                  <a:schemeClr val="tx1"/>
                </a:solidFill>
              </a:defRPr>
            </a:lvl1pPr>
          </a:lstStyle>
          <a:p>
            <a:pPr>
              <a:defRPr/>
            </a:pPr>
            <a:endParaRPr lang="en-US"/>
          </a:p>
        </p:txBody>
      </p:sp>
      <p:sp>
        <p:nvSpPr>
          <p:cNvPr id="6" name="Slide Number Placeholder 5" hidden="0"/>
          <p:cNvSpPr>
            <a:spLocks noGrp="1"/>
          </p:cNvSpPr>
          <p:nvPr isPhoto="0" userDrawn="0">
            <p:ph type="sldNum" sz="quarter" idx="4" hasCustomPrompt="0"/>
          </p:nvPr>
        </p:nvSpPr>
        <p:spPr bwMode="auto">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pPr>
              <a:defRPr/>
            </a:pPr>
            <a:fld id="{7C7FAD9F-AEE9-406E-B720-57D2B9DB2816}" type="slidenum">
              <a:rPr lang="en-US"/>
              <a:t/>
            </a:fld>
            <a:endParaRPr lang="en-US"/>
          </a:p>
        </p:txBody>
      </p:sp>
      <p:sp>
        <p:nvSpPr>
          <p:cNvPr id="14" name="Freeform: Shape 13" hidden="0"/>
          <p:cNvSpPr/>
          <p:nvPr isPhoto="0" userDrawn="0"/>
        </p:nvSpPr>
        <p:spPr bwMode="auto">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fill="norm" stroke="1" extrusionOk="0">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100000"/>
        </a:lnSpc>
        <a:spcBef>
          <a:spcPts val="0"/>
        </a:spcBef>
        <a:buNone/>
        <a:defRPr sz="4800" b="1" spc="100">
          <a:solidFill>
            <a:schemeClr val="tx1"/>
          </a:solidFill>
          <a:latin typeface="+mj-lt"/>
          <a:ea typeface="+mj-ea"/>
          <a:cs typeface="+mj-cs"/>
        </a:defRPr>
      </a:lvl1pPr>
    </p:titleStyle>
    <p:bodyStyle>
      <a:lvl1pPr marL="0" indent="0" algn="l" defTabSz="914400">
        <a:lnSpc>
          <a:spcPct val="100000"/>
        </a:lnSpc>
        <a:spcBef>
          <a:spcPts val="1000"/>
        </a:spcBef>
        <a:buSzPct val="73000"/>
        <a:buFontTx/>
        <a:buNone/>
        <a:defRPr sz="3200" b="1" spc="50">
          <a:solidFill>
            <a:schemeClr val="tx1"/>
          </a:solidFill>
          <a:latin typeface="+mn-lt"/>
          <a:ea typeface="+mn-ea"/>
          <a:cs typeface="+mn-cs"/>
        </a:defRPr>
      </a:lvl1pPr>
      <a:lvl2pPr marL="228600" indent="-182880" algn="l" defTabSz="914400">
        <a:lnSpc>
          <a:spcPct val="100000"/>
        </a:lnSpc>
        <a:spcBef>
          <a:spcPts val="500"/>
        </a:spcBef>
        <a:buSzPct val="70000"/>
        <a:buFont typeface="Arial"/>
        <a:buChar char="•"/>
        <a:defRPr sz="2800" b="1" spc="50">
          <a:solidFill>
            <a:schemeClr val="tx1"/>
          </a:solidFill>
          <a:latin typeface="+mn-lt"/>
          <a:ea typeface="+mn-ea"/>
          <a:cs typeface="+mn-cs"/>
        </a:defRPr>
      </a:lvl2pPr>
      <a:lvl3pPr marL="274320" indent="0" algn="l" defTabSz="914400">
        <a:lnSpc>
          <a:spcPct val="100000"/>
        </a:lnSpc>
        <a:spcBef>
          <a:spcPts val="500"/>
        </a:spcBef>
        <a:buSzPct val="73000"/>
        <a:buFontTx/>
        <a:buNone/>
        <a:defRPr sz="2400" b="1" spc="50">
          <a:solidFill>
            <a:schemeClr val="tx1"/>
          </a:solidFill>
          <a:latin typeface="+mn-lt"/>
          <a:ea typeface="+mn-ea"/>
          <a:cs typeface="+mn-cs"/>
        </a:defRPr>
      </a:lvl3pPr>
      <a:lvl4pPr marL="548640" indent="-182880" algn="l" defTabSz="914400">
        <a:lnSpc>
          <a:spcPct val="100000"/>
        </a:lnSpc>
        <a:spcBef>
          <a:spcPts val="500"/>
        </a:spcBef>
        <a:buSzPct val="73000"/>
        <a:buFont typeface="Arial"/>
        <a:buChar char="•"/>
        <a:defRPr sz="2000" b="1" spc="50">
          <a:solidFill>
            <a:schemeClr val="tx1"/>
          </a:solidFill>
          <a:latin typeface="+mn-lt"/>
          <a:ea typeface="+mn-ea"/>
          <a:cs typeface="+mn-cs"/>
        </a:defRPr>
      </a:lvl4pPr>
      <a:lvl5pPr marL="548640" indent="0" algn="l" defTabSz="914400">
        <a:lnSpc>
          <a:spcPct val="100000"/>
        </a:lnSpc>
        <a:spcBef>
          <a:spcPts val="500"/>
        </a:spcBef>
        <a:buSzPct val="73000"/>
        <a:buFontTx/>
        <a:buNone/>
        <a:defRPr sz="2000" b="1" spc="5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hootsuite.com/clubhouse-app/" TargetMode="External"/><Relationship Id="rId3" Type="http://schemas.openxmlformats.org/officeDocument/2006/relationships/hyperlink" Target="https://blog.hootsuite.com/twitter-spaces/" TargetMode="External"/><Relationship Id="rId4" Type="http://schemas.openxmlformats.org/officeDocument/2006/relationships/image" Target="../media/image22.png"/><Relationship Id="rId5"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p:txBody>
          <a:bodyPr>
            <a:normAutofit/>
          </a:bodyPr>
          <a:lstStyle/>
          <a:p>
            <a:pPr>
              <a:defRPr/>
            </a:pPr>
            <a:r>
              <a:rPr lang="en-US" sz="5400"/>
              <a:t>Strategic </a:t>
            </a:r>
            <a:r>
              <a:rPr lang="en-US" sz="5400"/>
              <a:t>CoMMUNICATION</a:t>
            </a:r>
            <a:endParaRPr lang="en-US" sz="5400"/>
          </a:p>
        </p:txBody>
      </p:sp>
      <p:sp>
        <p:nvSpPr>
          <p:cNvPr id="3" name="Subtitle 2" hidden="0"/>
          <p:cNvSpPr>
            <a:spLocks noGrp="1"/>
          </p:cNvSpPr>
          <p:nvPr isPhoto="0" userDrawn="0">
            <p:ph type="subTitle" idx="1" hasCustomPrompt="0"/>
          </p:nvPr>
        </p:nvSpPr>
        <p:spPr bwMode="auto"/>
        <p:txBody>
          <a:bodyPr>
            <a:normAutofit lnSpcReduction="10000"/>
          </a:bodyPr>
          <a:lstStyle/>
          <a:p>
            <a:pPr>
              <a:defRPr/>
            </a:pPr>
            <a:r>
              <a:rPr lang="en-US"/>
              <a:t>Reporting and communicating by migrants on migrants’ issues</a:t>
            </a:r>
            <a:endParaRPr/>
          </a:p>
        </p:txBody>
      </p:sp>
      <p:pic>
        <p:nvPicPr>
          <p:cNvPr id="6" name="Google Shape;86;p1" hidden="0"/>
          <p:cNvPicPr/>
          <p:nvPr isPhoto="0" userDrawn="0"/>
        </p:nvPicPr>
        <p:blipFill>
          <a:blip r:embed="rId2">
            <a:alphaModFix/>
          </a:blip>
          <a:srcRect l="0" t="0" r="712" b="1167"/>
          <a:stretch/>
        </p:blipFill>
        <p:spPr bwMode="auto">
          <a:xfrm>
            <a:off x="10667999" y="212175"/>
            <a:ext cx="1325390" cy="1036644"/>
          </a:xfrm>
          <a:prstGeom prst="rect">
            <a:avLst/>
          </a:prstGeom>
          <a:noFill/>
          <a:ln>
            <a:noFill/>
          </a:ln>
        </p:spPr>
      </p:pic>
      <p:pic>
        <p:nvPicPr>
          <p:cNvPr id="7" name="Google Shape;89;p1" descr="Text&#10;&#10;Description automatically generated" hidden="0"/>
          <p:cNvPicPr/>
          <p:nvPr isPhoto="0" userDrawn="0"/>
        </p:nvPicPr>
        <p:blipFill>
          <a:blip r:embed="rId3">
            <a:alphaModFix/>
          </a:blip>
          <a:stretch/>
        </p:blipFill>
        <p:spPr bwMode="auto">
          <a:xfrm>
            <a:off x="252925" y="298813"/>
            <a:ext cx="2416167" cy="539387"/>
          </a:xfrm>
          <a:prstGeom prst="rect">
            <a:avLst/>
          </a:prstGeom>
          <a:noFill/>
          <a:ln>
            <a:noFill/>
          </a:ln>
        </p:spPr>
      </p:pic>
      <p:sp>
        <p:nvSpPr>
          <p:cNvPr id="8" name="Google Shape;90;p1" hidden="0"/>
          <p:cNvSpPr txBox="1"/>
          <p:nvPr isPhoto="0" userDrawn="0"/>
        </p:nvSpPr>
        <p:spPr bwMode="auto">
          <a:xfrm>
            <a:off x="1146731" y="5762598"/>
            <a:ext cx="3815327" cy="861734"/>
          </a:xfrm>
          <a:prstGeom prst="rect">
            <a:avLst/>
          </a:prstGeom>
          <a:noFill/>
          <a:ln>
            <a:noFill/>
          </a:ln>
        </p:spPr>
        <p:txBody>
          <a:bodyPr spcFirstLastPara="1" wrap="square" lIns="91425" tIns="45700" rIns="91425" bIns="45700" anchor="t" anchorCtr="0">
            <a:spAutoFit/>
          </a:bodyPr>
          <a:lstStyle/>
          <a:p>
            <a:pPr marL="0" marR="0" lvl="0" indent="0" algn="ctr">
              <a:spcBef>
                <a:spcPts val="0"/>
              </a:spcBef>
              <a:spcAft>
                <a:spcPts val="0"/>
              </a:spcAft>
              <a:buNone/>
              <a:defRPr/>
            </a:pPr>
            <a:r>
              <a:rPr lang="de-DE" sz="1000" b="0" i="1" u="none" strike="noStrike" cap="none">
                <a:solidFill>
                  <a:schemeClr val="dk1"/>
                </a:solidFill>
                <a:latin typeface="Calibri"/>
                <a:ea typeface="Calibri"/>
                <a:cs typeface="Calibri"/>
              </a:rPr>
              <a:t>The </a:t>
            </a:r>
            <a:r>
              <a:rPr lang="de-DE" sz="1000" b="0" i="1" u="none" strike="noStrike" cap="none">
                <a:solidFill>
                  <a:schemeClr val="dk1"/>
                </a:solidFill>
                <a:latin typeface="Calibri"/>
                <a:ea typeface="Calibri"/>
                <a:cs typeface="Calibri"/>
              </a:rPr>
              <a:t>project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co-funded</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by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European </a:t>
            </a:r>
            <a:r>
              <a:rPr lang="de-DE" sz="1000" b="0" i="1" u="none" strike="noStrike" cap="none">
                <a:solidFill>
                  <a:schemeClr val="dk1"/>
                </a:solidFill>
                <a:latin typeface="Calibri"/>
                <a:ea typeface="Calibri"/>
                <a:cs typeface="Calibri"/>
              </a:rPr>
              <a:t>Unions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Asylum</a:t>
            </a:r>
            <a:r>
              <a:rPr lang="de-DE" sz="1000" b="0" i="1" u="none" strike="noStrike" cap="none">
                <a:solidFill>
                  <a:schemeClr val="dk1"/>
                </a:solidFill>
                <a:latin typeface="Calibri"/>
                <a:ea typeface="Calibri"/>
                <a:cs typeface="Calibri"/>
              </a:rPr>
              <a:t>, Migration and Integration Fund. The </a:t>
            </a:r>
            <a:r>
              <a:rPr lang="de-DE" sz="1000" b="0" i="1" u="none" strike="noStrike" cap="none">
                <a:solidFill>
                  <a:schemeClr val="dk1"/>
                </a:solidFill>
                <a:latin typeface="Calibri"/>
                <a:ea typeface="Calibri"/>
                <a:cs typeface="Calibri"/>
              </a:rPr>
              <a:t>content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presentation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represents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views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EMVI </a:t>
            </a:r>
            <a:r>
              <a:rPr lang="de-DE" sz="1000" b="0" i="1" u="none" strike="noStrike" cap="none">
                <a:solidFill>
                  <a:schemeClr val="dk1"/>
                </a:solidFill>
                <a:latin typeface="Calibri"/>
                <a:ea typeface="Calibri"/>
                <a:cs typeface="Calibri"/>
              </a:rPr>
              <a:t>project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partnership</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only</a:t>
            </a:r>
            <a:r>
              <a:rPr lang="de-DE" sz="1000" b="0" i="1" u="none" strike="noStrike" cap="none">
                <a:solidFill>
                  <a:schemeClr val="dk1"/>
                </a:solidFill>
                <a:latin typeface="Calibri"/>
                <a:ea typeface="Calibri"/>
                <a:cs typeface="Calibri"/>
              </a:rPr>
              <a:t> and </a:t>
            </a:r>
            <a:r>
              <a:rPr lang="de-DE" sz="1000" b="0" i="1" u="none" strike="noStrike" cap="none">
                <a:solidFill>
                  <a:schemeClr val="dk1"/>
                </a:solidFill>
                <a:latin typeface="Calibri"/>
                <a:ea typeface="Calibri"/>
                <a:cs typeface="Calibri"/>
              </a:rPr>
              <a:t>is</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their</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sole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responsibility</a:t>
            </a:r>
            <a:r>
              <a:rPr lang="de-DE" sz="1000" b="0" i="1" u="none" strike="noStrike" cap="none">
                <a:solidFill>
                  <a:schemeClr val="dk1"/>
                </a:solidFill>
                <a:latin typeface="Calibri"/>
                <a:ea typeface="Calibri"/>
                <a:cs typeface="Calibri"/>
              </a:rPr>
              <a:t>. The European </a:t>
            </a:r>
            <a:r>
              <a:rPr lang="de-DE" sz="1000" b="0" i="1" u="none" strike="noStrike" cap="none">
                <a:solidFill>
                  <a:schemeClr val="dk1"/>
                </a:solidFill>
                <a:latin typeface="Calibri"/>
                <a:ea typeface="Calibri"/>
                <a:cs typeface="Calibri"/>
              </a:rPr>
              <a:t>Commission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does</a:t>
            </a:r>
            <a:r>
              <a:rPr lang="de-DE" sz="1000" b="0" i="1" u="none" strike="noStrike" cap="none">
                <a:solidFill>
                  <a:schemeClr val="dk1"/>
                </a:solidFill>
                <a:latin typeface="Calibri"/>
                <a:ea typeface="Calibri"/>
                <a:cs typeface="Calibri"/>
              </a:rPr>
              <a:t> not </a:t>
            </a:r>
            <a:r>
              <a:rPr lang="de-DE" sz="1000" b="0" i="1" u="none" strike="noStrike" cap="none">
                <a:solidFill>
                  <a:schemeClr val="dk1"/>
                </a:solidFill>
                <a:latin typeface="Calibri"/>
                <a:ea typeface="Calibri"/>
                <a:cs typeface="Calibri"/>
              </a:rPr>
              <a:t>accept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any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responsibility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for</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use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that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may</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be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made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of</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the</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information</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it</a:t>
            </a:r>
            <a:r>
              <a:rPr lang="de-DE" sz="1000" b="0" i="1" u="none" strike="noStrike" cap="none">
                <a:solidFill>
                  <a:schemeClr val="dk1"/>
                </a:solidFill>
                <a:latin typeface="Calibri"/>
                <a:ea typeface="Calibri"/>
                <a:cs typeface="Calibri"/>
              </a:rPr>
              <a:t> </a:t>
            </a:r>
            <a:r>
              <a:rPr lang="de-DE" sz="1000" b="0" i="1" u="none" strike="noStrike" cap="none">
                <a:solidFill>
                  <a:schemeClr val="dk1"/>
                </a:solidFill>
                <a:latin typeface="Calibri"/>
                <a:ea typeface="Calibri"/>
                <a:cs typeface="Calibri"/>
              </a:rPr>
              <a:t>contains</a:t>
            </a:r>
            <a:r>
              <a:rPr lang="de-DE" sz="1000" b="0" i="1" u="none" strike="noStrike" cap="none">
                <a:solidFill>
                  <a:schemeClr val="dk1"/>
                </a:solidFill>
                <a:latin typeface="Calibri"/>
                <a:ea typeface="Calibri"/>
                <a:cs typeface="Calibri"/>
              </a:rPr>
              <a:t>.</a:t>
            </a:r>
            <a:endParaRPr sz="1000" b="0" i="1" u="none" strike="noStrike" cap="none">
              <a:solidFill>
                <a:schemeClr val="dk1"/>
              </a:solidFill>
              <a:latin typeface="Calibri"/>
              <a:ea typeface="Calibri"/>
              <a:cs typeface="Calibri"/>
            </a:endParaRPr>
          </a:p>
        </p:txBody>
      </p:sp>
      <p:pic>
        <p:nvPicPr>
          <p:cNvPr id="10" name="Picture 9" descr="A close-up of a sign&#10;&#10;Description automatically generated with low confidence" hidden="0"/>
          <p:cNvPicPr>
            <a:picLocks noChangeAspect="1"/>
          </p:cNvPicPr>
          <p:nvPr isPhoto="0" userDrawn="0"/>
        </p:nvPicPr>
        <p:blipFill>
          <a:blip r:embed="rId4"/>
          <a:stretch/>
        </p:blipFill>
        <p:spPr bwMode="auto">
          <a:xfrm>
            <a:off x="252925" y="5716653"/>
            <a:ext cx="893806" cy="8938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9" name="Rectangle 18"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1" name="Freeform: Shape 20" hidden="0"/>
          <p:cNvSpPr>
            <a:spLocks noAdjustHandles="1" noChangeArrowheads="1" noChangeAspect="1" noChangeShapeType="1" noEditPoints="1" noGrp="1" noMove="1" noResize="1" noRot="1" noTextEdit="1"/>
          </p:cNvSpPr>
          <p:nvPr isPhoto="0" userDrawn="0"/>
        </p:nvSpPr>
        <p:spPr bwMode="auto">
          <a:xfrm>
            <a:off x="975647" y="472033"/>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fill="norm" stroke="1"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3" name="Freeform: Shape 22" hidden="0"/>
          <p:cNvSpPr>
            <a:spLocks noAdjustHandles="1" noChangeArrowheads="1" noChangeAspect="1" noChangeShapeType="1" noEditPoints="1" noGrp="1" noMove="1" noResize="1" noRot="1" noTextEdit="1"/>
          </p:cNvSpPr>
          <p:nvPr isPhoto="0" userDrawn="0"/>
        </p:nvSpPr>
        <p:spPr bwMode="auto">
          <a:xfrm>
            <a:off x="1019253" y="519374"/>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fill="norm" stroke="1"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1" hidden="0"/>
          <p:cNvSpPr>
            <a:spLocks noGrp="1"/>
          </p:cNvSpPr>
          <p:nvPr isPhoto="0" userDrawn="0">
            <p:ph type="title" hasCustomPrompt="0"/>
          </p:nvPr>
        </p:nvSpPr>
        <p:spPr bwMode="auto">
          <a:xfrm>
            <a:off x="2386853" y="1122830"/>
            <a:ext cx="5952668" cy="1193970"/>
          </a:xfrm>
        </p:spPr>
        <p:txBody>
          <a:bodyPr anchor="b">
            <a:normAutofit/>
          </a:bodyPr>
          <a:lstStyle/>
          <a:p>
            <a:pPr algn="ctr">
              <a:lnSpc>
                <a:spcPct val="90000"/>
              </a:lnSpc>
              <a:defRPr/>
            </a:pPr>
            <a:r>
              <a:rPr lang="en-GB" sz="3700" u="sng"/>
              <a:t>Fake News &amp; Trust Chains</a:t>
            </a:r>
            <a:br>
              <a:rPr lang="en-GB" sz="3700"/>
            </a:br>
            <a:endParaRPr lang="en-US" sz="3700"/>
          </a:p>
        </p:txBody>
      </p:sp>
      <p:sp>
        <p:nvSpPr>
          <p:cNvPr id="3" name="Content Placeholder 2" hidden="0"/>
          <p:cNvSpPr>
            <a:spLocks noGrp="1"/>
          </p:cNvSpPr>
          <p:nvPr isPhoto="0" userDrawn="0">
            <p:ph idx="1" hasCustomPrompt="0"/>
          </p:nvPr>
        </p:nvSpPr>
        <p:spPr bwMode="auto">
          <a:xfrm>
            <a:off x="2091193" y="2544416"/>
            <a:ext cx="6319941" cy="2434155"/>
          </a:xfrm>
        </p:spPr>
        <p:txBody>
          <a:bodyPr anchor="t">
            <a:normAutofit/>
          </a:bodyPr>
          <a:lstStyle/>
          <a:p>
            <a:pPr lvl="0" algn="ctr">
              <a:lnSpc>
                <a:spcPct val="90000"/>
              </a:lnSpc>
              <a:defRPr/>
            </a:pPr>
            <a:r>
              <a:rPr lang="en-GB" sz="3000"/>
              <a:t>a made-up, untrue story or invented “fact” that has been written or presented to seem genuine </a:t>
            </a:r>
            <a:endParaRPr/>
          </a:p>
          <a:p>
            <a:pPr lvl="0" algn="ctr">
              <a:lnSpc>
                <a:spcPct val="90000"/>
              </a:lnSpc>
              <a:defRPr/>
            </a:pPr>
            <a:r>
              <a:rPr lang="en-GB" sz="3000"/>
              <a:t>or </a:t>
            </a:r>
            <a:endParaRPr/>
          </a:p>
          <a:p>
            <a:pPr lvl="0" algn="ctr">
              <a:lnSpc>
                <a:spcPct val="90000"/>
              </a:lnSpc>
              <a:defRPr/>
            </a:pPr>
            <a:r>
              <a:rPr lang="en-GB" sz="3000"/>
              <a:t>an accusation that a genuine news story or actual fact is false, in order to undermine it.</a:t>
            </a:r>
            <a:endParaRPr/>
          </a:p>
          <a:p>
            <a:pPr algn="ctr">
              <a:lnSpc>
                <a:spcPct val="90000"/>
              </a:lnSpc>
              <a:defRPr/>
            </a:pPr>
            <a:endParaRPr lang="en-US" sz="3000"/>
          </a:p>
        </p:txBody>
      </p:sp>
      <p:pic>
        <p:nvPicPr>
          <p:cNvPr id="5" name="Picture 4" descr="A person in a suit&#10;&#10;Description automatically generated with low confidence" hidden="0"/>
          <p:cNvPicPr>
            <a:picLocks noChangeAspect="1"/>
          </p:cNvPicPr>
          <p:nvPr isPhoto="0" userDrawn="0"/>
        </p:nvPicPr>
        <p:blipFill>
          <a:blip r:embed="rId2"/>
          <a:srcRect l="40842" t="0" r="1" b="1"/>
          <a:stretch/>
        </p:blipFill>
        <p:spPr bwMode="auto">
          <a:xfrm>
            <a:off x="8674810" y="3918834"/>
            <a:ext cx="2229044" cy="2119473"/>
          </a:xfrm>
          <a:custGeom>
            <a:avLst/>
            <a:gdLst/>
            <a:ahLst/>
            <a:cxnLst/>
            <a:rect l="l" t="t" r="r" b="b"/>
            <a:pathLst>
              <a:path w="3217072" h="3058933" fill="norm" stroke="1" extrusionOk="0">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25" name="Oval 5" hidden="0"/>
          <p:cNvSpPr>
            <a:spLocks noAdjustHandles="1" noChangeArrowheads="1" noChangeAspect="1" noChangeShapeType="1" noEditPoints="1" noGrp="1" noMove="1" noResize="1" noRot="1" noTextEdit="1"/>
          </p:cNvSpPr>
          <p:nvPr isPhoto="0" userDrawn="0"/>
        </p:nvSpPr>
        <p:spPr bwMode="auto">
          <a:xfrm>
            <a:off x="8701790" y="3905549"/>
            <a:ext cx="2229043" cy="2119472"/>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fill="norm" stroke="1" extrusionOk="0">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8" name="Rectangle 17"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hidden="0"/>
          <p:cNvSpPr>
            <a:spLocks noGrp="1"/>
          </p:cNvSpPr>
          <p:nvPr isPhoto="0" userDrawn="0">
            <p:ph type="title" hasCustomPrompt="0"/>
          </p:nvPr>
        </p:nvSpPr>
        <p:spPr bwMode="auto">
          <a:xfrm>
            <a:off x="910146" y="604801"/>
            <a:ext cx="5071553" cy="1693899"/>
          </a:xfrm>
        </p:spPr>
        <p:txBody>
          <a:bodyPr>
            <a:normAutofit/>
          </a:bodyPr>
          <a:lstStyle/>
          <a:p>
            <a:pPr algn="ctr">
              <a:lnSpc>
                <a:spcPct val="90000"/>
              </a:lnSpc>
              <a:defRPr/>
            </a:pPr>
            <a:r>
              <a:rPr lang="en-GB" sz="4100"/>
              <a:t>Different kinds of fake news </a:t>
            </a:r>
            <a:br>
              <a:rPr lang="en-GB" sz="4100"/>
            </a:br>
            <a:endParaRPr lang="en-US" sz="4100"/>
          </a:p>
        </p:txBody>
      </p:sp>
      <p:sp>
        <p:nvSpPr>
          <p:cNvPr id="11" name="Content Placeholder 2" hidden="0"/>
          <p:cNvSpPr>
            <a:spLocks noGrp="1"/>
          </p:cNvSpPr>
          <p:nvPr isPhoto="0" userDrawn="0">
            <p:ph idx="1" hasCustomPrompt="0"/>
          </p:nvPr>
        </p:nvSpPr>
        <p:spPr bwMode="auto">
          <a:xfrm>
            <a:off x="743078" y="1828800"/>
            <a:ext cx="5368789" cy="4902924"/>
          </a:xfrm>
        </p:spPr>
        <p:txBody>
          <a:bodyPr>
            <a:normAutofit/>
          </a:bodyPr>
          <a:lstStyle/>
          <a:p>
            <a:pPr algn="ctr">
              <a:lnSpc>
                <a:spcPct val="90000"/>
              </a:lnSpc>
              <a:defRPr/>
            </a:pPr>
            <a:r>
              <a:rPr lang="en-GB" sz="1800"/>
              <a:t>Genuine  errors</a:t>
            </a:r>
            <a:endParaRPr/>
          </a:p>
          <a:p>
            <a:pPr algn="ctr">
              <a:lnSpc>
                <a:spcPct val="90000"/>
              </a:lnSpc>
              <a:defRPr/>
            </a:pPr>
            <a:r>
              <a:rPr lang="en-GB" sz="1800"/>
              <a:t>News that is wrong because of mistakes, genuine misunderstanding or because the person generating the news or passing it on is not really good at it. This type of “fake news” has always existed and we generally forgive those responsible as “only human”. </a:t>
            </a:r>
            <a:endParaRPr/>
          </a:p>
          <a:p>
            <a:pPr algn="ctr">
              <a:lnSpc>
                <a:spcPct val="90000"/>
              </a:lnSpc>
              <a:defRPr/>
            </a:pPr>
            <a:r>
              <a:rPr lang="en-GB" sz="1800"/>
              <a:t>Satire</a:t>
            </a:r>
            <a:br>
              <a:rPr lang="en-GB" sz="1800"/>
            </a:br>
            <a:r>
              <a:rPr lang="en-GB" sz="1800"/>
              <a:t>News presented as satire – or satire presented as news. This is made-up news printed or broadcast in such a way that it is obvious to readers and viewers that it is not true, just a joke</a:t>
            </a:r>
            <a:endParaRPr/>
          </a:p>
          <a:p>
            <a:pPr algn="ctr">
              <a:lnSpc>
                <a:spcPct val="90000"/>
              </a:lnSpc>
              <a:defRPr/>
            </a:pPr>
            <a:r>
              <a:rPr lang="en-GB" sz="1800"/>
              <a:t>Half-truths</a:t>
            </a:r>
            <a:br>
              <a:rPr lang="en-GB" sz="1800"/>
            </a:br>
            <a:r>
              <a:rPr lang="en-GB" sz="1800"/>
              <a:t>There is the kind of disinformation that takes real, provable facts and twists them, usually by selectively quoting some parts but not others. </a:t>
            </a:r>
            <a:endParaRPr/>
          </a:p>
          <a:p>
            <a:pPr algn="ctr">
              <a:lnSpc>
                <a:spcPct val="90000"/>
              </a:lnSpc>
              <a:defRPr/>
            </a:pPr>
            <a:r>
              <a:rPr lang="en-GB" sz="1800"/>
              <a:t>Manufactured news</a:t>
            </a:r>
            <a:br>
              <a:rPr lang="en-GB" sz="1800"/>
            </a:br>
            <a:r>
              <a:rPr lang="en-GB" sz="1800"/>
              <a:t>The most harmful kind of “fake news” is made up or manufactured in order to deceive. Repeated often and long enough, this maliciously manufactured “fake news” not only damages the kind of rational discussion necessary for the functioning of democracy, but it leaves everybody, locals and migrants, readers, listeners and viewers wondering just what they can believe, if anything at all. </a:t>
            </a:r>
            <a:endParaRPr/>
          </a:p>
          <a:p>
            <a:pPr algn="ctr">
              <a:lnSpc>
                <a:spcPct val="90000"/>
              </a:lnSpc>
              <a:defRPr/>
            </a:pPr>
            <a:endParaRPr lang="en-US" sz="1300"/>
          </a:p>
          <a:p>
            <a:pPr algn="ctr">
              <a:lnSpc>
                <a:spcPct val="90000"/>
              </a:lnSpc>
              <a:defRPr/>
            </a:pPr>
            <a:endParaRPr lang="en-US" sz="1300"/>
          </a:p>
          <a:p>
            <a:pPr algn="ctr">
              <a:lnSpc>
                <a:spcPct val="90000"/>
              </a:lnSpc>
              <a:defRPr/>
            </a:pPr>
            <a:endParaRPr lang="en-US" sz="1300"/>
          </a:p>
          <a:p>
            <a:pPr algn="ctr">
              <a:lnSpc>
                <a:spcPct val="90000"/>
              </a:lnSpc>
              <a:defRPr/>
            </a:pPr>
            <a:endParaRPr lang="en-US" sz="1300"/>
          </a:p>
        </p:txBody>
      </p:sp>
      <p:sp>
        <p:nvSpPr>
          <p:cNvPr id="20" name="Freeform: Shape 19" hidden="0"/>
          <p:cNvSpPr>
            <a:spLocks noAdjustHandles="1" noChangeArrowheads="1" noChangeAspect="1" noChangeShapeType="1" noEditPoints="1" noGrp="1" noMove="1" noResize="1" noRot="1" noTextEdit="1"/>
          </p:cNvSpPr>
          <p:nvPr isPhoto="0" userDrawn="0"/>
        </p:nvSpPr>
        <p:spPr bwMode="auto">
          <a:xfrm rot="16199998" flipH="1" flipV="1">
            <a:off x="6307066" y="796793"/>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fill="norm" stroke="1"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2" name="Freeform: Shape 21" hidden="0"/>
          <p:cNvSpPr>
            <a:spLocks noAdjustHandles="1" noChangeArrowheads="1" noChangeAspect="1" noChangeShapeType="1" noEditPoints="1" noGrp="1" noMove="1" noResize="1" noRot="1" noTextEdit="1"/>
          </p:cNvSpPr>
          <p:nvPr isPhoto="0" userDrawn="0"/>
        </p:nvSpPr>
        <p:spPr bwMode="auto">
          <a:xfrm rot="16199998" flipH="1" flipV="1">
            <a:off x="6379954" y="821227"/>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fill="norm" stroke="1"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a:defRPr/>
            </a:pPr>
            <a:endParaRPr lang="en-US"/>
          </a:p>
        </p:txBody>
      </p:sp>
      <p:pic>
        <p:nvPicPr>
          <p:cNvPr id="13" name="Picture 12" descr="A group of people&#10;&#10;Description automatically generated with medium confidence" hidden="0"/>
          <p:cNvPicPr>
            <a:picLocks noChangeAspect="1"/>
          </p:cNvPicPr>
          <p:nvPr isPhoto="0" userDrawn="0"/>
        </p:nvPicPr>
        <p:blipFill>
          <a:blip r:embed="rId2"/>
          <a:stretch/>
        </p:blipFill>
        <p:spPr bwMode="auto">
          <a:xfrm>
            <a:off x="7374283" y="1448544"/>
            <a:ext cx="3976204" cy="3876797"/>
          </a:xfrm>
          <a:prstGeom prst="rect">
            <a:avLst/>
          </a:prstGeom>
        </p:spPr>
      </p:pic>
      <p:sp>
        <p:nvSpPr>
          <p:cNvPr id="6" name="Rectangle 5" hidden="0"/>
          <p:cNvSpPr/>
          <p:nvPr isPhoto="0" userDrawn="0"/>
        </p:nvSpPr>
        <p:spPr bwMode="auto">
          <a:xfrm>
            <a:off x="8213878" y="5843524"/>
            <a:ext cx="1860244" cy="369332"/>
          </a:xfrm>
          <a:prstGeom prst="rect">
            <a:avLst/>
          </a:prstGeom>
        </p:spPr>
        <p:txBody>
          <a:bodyPr wrap="square">
            <a:spAutoFit/>
          </a:bodyPr>
          <a:lstStyle/>
          <a:p>
            <a:pPr>
              <a:defRPr/>
            </a:pPr>
            <a:r>
              <a:rPr lang="en-US"/>
              <a:t>Image credit: New York Times</a:t>
            </a:r>
            <a:endParaRPr/>
          </a:p>
        </p:txBody>
      </p:sp>
      <p:cxnSp>
        <p:nvCxnSpPr>
          <p:cNvPr id="3"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0" name="Rectangle 9"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Graphical user interface, application&#10;&#10;Description automatically generated" hidden="0"/>
          <p:cNvPicPr>
            <a:picLocks noChangeAspect="1"/>
          </p:cNvPicPr>
          <p:nvPr isPhoto="0" userDrawn="0"/>
        </p:nvPicPr>
        <p:blipFill>
          <a:blip r:embed="rId2"/>
          <a:srcRect l="0" t="0" r="0" b="16667"/>
          <a:stretch/>
        </p:blipFill>
        <p:spPr bwMode="auto">
          <a:xfrm>
            <a:off x="20" y="10"/>
            <a:ext cx="12191981" cy="6857990"/>
          </a:xfrm>
          <a:prstGeom prst="rect">
            <a:avLst/>
          </a:prstGeom>
        </p:spPr>
      </p:pic>
      <p:sp>
        <p:nvSpPr>
          <p:cNvPr id="12" name="Freeform: Shape 11" hidden="0"/>
          <p:cNvSpPr>
            <a:spLocks noAdjustHandles="1" noChangeArrowheads="1" noChangeAspect="1" noChangeShapeType="1" noEditPoints="1" noGrp="1" noMove="1" noResize="1" noRot="1" noTextEdit="1"/>
          </p:cNvSpPr>
          <p:nvPr isPhoto="0" userDrawn="0"/>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fill="norm" stroke="1"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hidden="0"/>
          <p:cNvSpPr>
            <a:spLocks noAdjustHandles="1" noChangeArrowheads="1" noChangeAspect="1" noChangeShapeType="1" noEditPoints="1" noGrp="1" noMove="1" noResize="1" noRot="1" noTextEdit="1"/>
          </p:cNvSpPr>
          <p:nvPr isPhoto="0" userDrawn="0"/>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fill="norm" stroke="1"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hidden="0"/>
          <p:cNvSpPr>
            <a:spLocks noAdjustHandles="1" noChangeArrowheads="1" noChangeAspect="1" noChangeShapeType="1" noEditPoints="1" noGrp="1" noMove="1" noResize="1" noRot="1" noTextEdit="1"/>
          </p:cNvSpPr>
          <p:nvPr isPhoto="0" userDrawn="0"/>
        </p:nvSpPr>
        <p:spPr bwMode="auto">
          <a:xfrm rot="21381629"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hidden="0"/>
          <p:cNvSpPr>
            <a:spLocks noAdjustHandles="1" noChangeArrowheads="1" noChangeAspect="1" noChangeShapeType="1" noEditPoints="1" noGrp="1" noMove="1" noResize="1" noRot="1" noTextEdit="1"/>
          </p:cNvSpPr>
          <p:nvPr isPhoto="0" userDrawn="0"/>
        </p:nvSpPr>
        <p:spPr bwMode="auto">
          <a:xfrm rot="21381629"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4272282" y="860609"/>
            <a:ext cx="4621687" cy="1258293"/>
          </a:xfrm>
        </p:spPr>
        <p:txBody>
          <a:bodyPr>
            <a:normAutofit/>
          </a:bodyPr>
          <a:lstStyle/>
          <a:p>
            <a:pPr algn="ctr">
              <a:lnSpc>
                <a:spcPct val="90000"/>
              </a:lnSpc>
              <a:defRPr/>
            </a:pPr>
            <a:r>
              <a:rPr lang="en-GB" sz="4100"/>
              <a:t>Social media and fake news</a:t>
            </a:r>
            <a:br>
              <a:rPr lang="en-GB" sz="4100"/>
            </a:br>
            <a:endParaRPr lang="en-US" sz="4100"/>
          </a:p>
        </p:txBody>
      </p:sp>
      <p:sp>
        <p:nvSpPr>
          <p:cNvPr id="3" name="Content Placeholder 2" hidden="0"/>
          <p:cNvSpPr>
            <a:spLocks noGrp="1"/>
          </p:cNvSpPr>
          <p:nvPr isPhoto="0" userDrawn="0">
            <p:ph idx="1" hasCustomPrompt="0"/>
          </p:nvPr>
        </p:nvSpPr>
        <p:spPr bwMode="auto">
          <a:xfrm>
            <a:off x="6917669" y="1782146"/>
            <a:ext cx="5115340" cy="4212443"/>
          </a:xfrm>
        </p:spPr>
        <p:txBody>
          <a:bodyPr anchor="ctr">
            <a:normAutofit/>
          </a:bodyPr>
          <a:lstStyle/>
          <a:p>
            <a:pPr algn="ctr">
              <a:lnSpc>
                <a:spcPct val="90000"/>
              </a:lnSpc>
              <a:defRPr/>
            </a:pPr>
            <a:r>
              <a:rPr lang="en-GB" sz="1800"/>
              <a:t>Very important for migrant communities!</a:t>
            </a:r>
            <a:endParaRPr/>
          </a:p>
          <a:p>
            <a:pPr algn="ctr">
              <a:lnSpc>
                <a:spcPct val="90000"/>
              </a:lnSpc>
              <a:defRPr/>
            </a:pPr>
            <a:r>
              <a:rPr lang="en-GB" sz="1800"/>
              <a:t>Facebook, Instagram, Twitter and </a:t>
            </a:r>
            <a:r>
              <a:rPr lang="en-GB" sz="1800"/>
              <a:t>SnapChat</a:t>
            </a:r>
            <a:r>
              <a:rPr lang="en-GB" sz="1800"/>
              <a:t> are far less trusted than traditional print and broadcasting. </a:t>
            </a:r>
            <a:endParaRPr/>
          </a:p>
          <a:p>
            <a:pPr algn="ctr">
              <a:lnSpc>
                <a:spcPct val="90000"/>
              </a:lnSpc>
              <a:defRPr/>
            </a:pPr>
            <a:r>
              <a:rPr lang="en-GB" sz="1800"/>
              <a:t>Social media connect families and friends, warning of danger so fast even the emergency services use them. They are generally beneficial and here to stay. </a:t>
            </a:r>
            <a:endParaRPr/>
          </a:p>
          <a:p>
            <a:pPr algn="ctr">
              <a:lnSpc>
                <a:spcPct val="90000"/>
              </a:lnSpc>
              <a:defRPr/>
            </a:pPr>
            <a:r>
              <a:rPr lang="en-GB" sz="1800"/>
              <a:t>But social media are not so good in the production and transmission of news. </a:t>
            </a:r>
            <a:endParaRPr/>
          </a:p>
          <a:p>
            <a:pPr algn="ctr">
              <a:lnSpc>
                <a:spcPct val="90000"/>
              </a:lnSpc>
              <a:defRPr/>
            </a:pPr>
            <a:r>
              <a:rPr lang="en-GB" sz="1800"/>
              <a:t>The very things that make social media so popular also make them so dangerous in spreading fake news. Anybody can use them, they are instant and there are few controls over content or quality standards. </a:t>
            </a:r>
            <a:endParaRPr/>
          </a:p>
          <a:p>
            <a:pPr algn="ctr">
              <a:lnSpc>
                <a:spcPct val="90000"/>
              </a:lnSpc>
              <a:defRPr/>
            </a:pPr>
            <a:r>
              <a:rPr lang="en-GB" sz="1800"/>
              <a:t>Social media play a major role in the “amplification” of false news. </a:t>
            </a:r>
            <a:endParaRPr/>
          </a:p>
          <a:p>
            <a:pPr algn="ctr">
              <a:lnSpc>
                <a:spcPct val="90000"/>
              </a:lnSpc>
              <a:defRPr/>
            </a:pPr>
            <a:endParaRPr lang="en-US" sz="1500"/>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9" name="Rectangle 8"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Freeform: Shape 10" hidden="0"/>
          <p:cNvSpPr>
            <a:spLocks noAdjustHandles="1" noChangeArrowheads="1" noChangeAspect="1" noChangeShapeType="1" noEditPoints="1" noGrp="1" noMove="1" noResize="1" noRot="1" noTextEdit="1"/>
          </p:cNvSpPr>
          <p:nvPr isPhoto="0" userDrawn="0"/>
        </p:nvSpPr>
        <p:spPr bwMode="auto">
          <a:xfrm rot="10800000">
            <a:off x="1333442" y="4354041"/>
            <a:ext cx="9614555" cy="187521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fill="norm" stroke="1"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 name="Title 1" hidden="0"/>
          <p:cNvSpPr>
            <a:spLocks noGrp="1"/>
          </p:cNvSpPr>
          <p:nvPr isPhoto="0" userDrawn="0">
            <p:ph type="title" hasCustomPrompt="0"/>
          </p:nvPr>
        </p:nvSpPr>
        <p:spPr bwMode="auto">
          <a:xfrm>
            <a:off x="1707687" y="4765780"/>
            <a:ext cx="8889663" cy="1235348"/>
          </a:xfrm>
        </p:spPr>
        <p:txBody>
          <a:bodyPr>
            <a:normAutofit/>
          </a:bodyPr>
          <a:lstStyle/>
          <a:p>
            <a:pPr algn="ctr">
              <a:defRPr/>
            </a:pPr>
            <a:r>
              <a:rPr lang="en-GB"/>
              <a:t>INTERACTIVE EXERCISE: the Lose/Gain Test </a:t>
            </a:r>
            <a:endParaRPr lang="en-US"/>
          </a:p>
        </p:txBody>
      </p:sp>
      <p:sp>
        <p:nvSpPr>
          <p:cNvPr id="13" name="Freeform: Shape 12" hidden="0"/>
          <p:cNvSpPr>
            <a:spLocks noAdjustHandles="1" noChangeArrowheads="1" noChangeAspect="1" noChangeShapeType="1" noEditPoints="1" noGrp="1" noMove="1" noResize="1" noRot="1" noTextEdit="1"/>
          </p:cNvSpPr>
          <p:nvPr isPhoto="0" userDrawn="0"/>
        </p:nvSpPr>
        <p:spPr bwMode="auto">
          <a:xfrm rot="10800000">
            <a:off x="1288721" y="4309700"/>
            <a:ext cx="9614555" cy="187521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fill="norm" stroke="1"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noFill/>
          <a:ln w="19050" cap="flat">
            <a:solidFill>
              <a:schemeClr val="tx1"/>
            </a:solidFill>
            <a:prstDash val="solid"/>
            <a:miter/>
          </a:ln>
        </p:spPr>
        <p:txBody>
          <a:bodyPr wrap="square" rtlCol="0" anchor="ctr">
            <a:noAutofit/>
          </a:bodyPr>
          <a:lstStyle/>
          <a:p>
            <a:pPr>
              <a:defRPr/>
            </a:pPr>
            <a:endParaRPr lang="en-US"/>
          </a:p>
        </p:txBody>
      </p:sp>
      <p:grpSp>
        <p:nvGrpSpPr>
          <p:cNvPr id="5" name="Content Placeholder 2" hidden="0"/>
          <p:cNvGrpSpPr>
            <a:grpSpLocks noGrp="1"/>
          </p:cNvGrpSpPr>
          <p:nvPr isPhoto="0" userDrawn="0"/>
        </p:nvGrpSpPr>
        <p:grpSpPr bwMode="auto">
          <a:xfrm>
            <a:off x="929481" y="389468"/>
            <a:ext cx="10333037" cy="3827463"/>
          </a:xfrm>
        </p:grpSpPr>
        <p:sp>
          <p:nvSpPr>
            <p:cNvPr id="0" name="" hidden="0"/>
            <p:cNvSpPr/>
            <p:nvPr isPhoto="0" userDrawn="0"/>
          </p:nvSpPr>
          <p:spPr bwMode="auto">
            <a:xfrm>
              <a:off x="1953518" y="113731"/>
              <a:ext cx="2196000" cy="2196000"/>
            </a:xfrm>
            <a:prstGeom prst="ellipse">
              <a:avLst/>
            </a:prstGeom>
            <a:solidFill>
              <a:schemeClr val="accent2">
                <a:hueOff val="0"/>
                <a:satOff val="0"/>
                <a:lumOff val="0"/>
                <a:alphaOff val="0"/>
              </a:schemeClr>
            </a:solidFill>
            <a:ln>
              <a:noFill/>
            </a:ln>
            <a:effectLst/>
          </p:spPr>
          <p:style>
            <a:lnRef idx="0">
              <a:srgbClr val="000000"/>
            </a:lnRef>
            <a:fillRef idx="1">
              <a:srgbClr val="000000"/>
            </a:fillRef>
            <a:effectRef idx="0">
              <a:srgbClr val="000000"/>
            </a:effectRef>
            <a:fontRef idx="minor"/>
          </p:style>
        </p:sp>
        <p:sp>
          <p:nvSpPr>
            <p:cNvPr id="0" name="" hidden="0"/>
            <p:cNvSpPr/>
            <p:nvPr isPhoto="0" userDrawn="0"/>
          </p:nvSpPr>
          <p:spPr bwMode="auto">
            <a:xfrm>
              <a:off x="2421518" y="581731"/>
              <a:ext cx="1260000" cy="1260000"/>
            </a:xfrm>
            <a:prstGeom prst="rect">
              <a:avLst/>
            </a:prstGeom>
            <a:blipFill>
              <a:blip r:embed="rId2"/>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1251518" y="2993731"/>
              <a:ext cx="3600000" cy="72000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lvl="0" indent="0" algn="ctr" defTabSz="1155699">
                <a:lnSpc>
                  <a:spcPct val="90000"/>
                </a:lnSpc>
                <a:spcBef>
                  <a:spcPts val="0"/>
                </a:spcBef>
                <a:spcAft>
                  <a:spcPts val="0"/>
                </a:spcAft>
                <a:buNone/>
                <a:defRPr cap="all"/>
              </a:pPr>
              <a:r>
                <a:rPr lang="en-GB" sz="2600"/>
                <a:t>What have MIGRANTS got to gain by saying A SPECIFIC SOURCE OF INFORMATION?</a:t>
              </a:r>
              <a:endParaRPr lang="en-US" sz="2600"/>
            </a:p>
          </p:txBody>
        </p:sp>
        <p:sp>
          <p:nvSpPr>
            <p:cNvPr id="0" name="" hidden="0"/>
            <p:cNvSpPr/>
            <p:nvPr isPhoto="0" userDrawn="0"/>
          </p:nvSpPr>
          <p:spPr bwMode="auto">
            <a:xfrm>
              <a:off x="6183518" y="113731"/>
              <a:ext cx="2196000" cy="2196000"/>
            </a:xfrm>
            <a:prstGeom prst="ellipse">
              <a:avLst/>
            </a:prstGeom>
            <a:solidFill>
              <a:schemeClr val="accent3">
                <a:hueOff val="0"/>
                <a:satOff val="0"/>
                <a:lumOff val="0"/>
                <a:alphaOff val="0"/>
              </a:schemeClr>
            </a:solidFill>
            <a:ln>
              <a:noFill/>
            </a:ln>
            <a:effectLst/>
          </p:spPr>
          <p:style>
            <a:lnRef idx="0">
              <a:srgbClr val="000000"/>
            </a:lnRef>
            <a:fillRef idx="1">
              <a:srgbClr val="000000"/>
            </a:fillRef>
            <a:effectRef idx="0">
              <a:srgbClr val="000000"/>
            </a:effectRef>
            <a:fontRef idx="minor"/>
          </p:style>
        </p:sp>
        <p:sp>
          <p:nvSpPr>
            <p:cNvPr id="0" name="" hidden="0"/>
            <p:cNvSpPr/>
            <p:nvPr isPhoto="0" userDrawn="0"/>
          </p:nvSpPr>
          <p:spPr bwMode="auto">
            <a:xfrm>
              <a:off x="6651518" y="581731"/>
              <a:ext cx="1260000" cy="1260000"/>
            </a:xfrm>
            <a:prstGeom prst="rect">
              <a:avLst/>
            </a:prstGeom>
            <a:blipFill>
              <a:blip r:embed="rId3"/>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5481518" y="2993731"/>
              <a:ext cx="3600000" cy="72000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lvl="0" indent="0" algn="ctr" defTabSz="1155699">
                <a:lnSpc>
                  <a:spcPct val="90000"/>
                </a:lnSpc>
                <a:spcBef>
                  <a:spcPts val="0"/>
                </a:spcBef>
                <a:spcAft>
                  <a:spcPts val="0"/>
                </a:spcAft>
                <a:buNone/>
                <a:defRPr cap="all"/>
              </a:pPr>
              <a:r>
                <a:rPr lang="en-GB" sz="2600"/>
                <a:t>What have they got to lose? </a:t>
              </a:r>
              <a:endParaRPr lang="en-US" sz="2600"/>
            </a:p>
          </p:txBody>
        </p:sp>
      </p:grpSp>
      <p:cxnSp>
        <p:nvCxnSpPr>
          <p:cNvPr id="3"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p:nvSpPr>
          <p:cNvPr id="10" name="Freeform: Shape 9" hidden="0"/>
          <p:cNvSpPr>
            <a:spLocks noAdjustHandles="1" noChangeArrowheads="1" noChangeAspect="1" noChangeShapeType="1" noEditPoints="1" noGrp="1" noMove="1" noResize="1" noRot="1" noTextEdit="1"/>
          </p:cNvSpPr>
          <p:nvPr isPhoto="0" userDrawn="0"/>
        </p:nvSpPr>
        <p:spPr bwMode="auto">
          <a:xfrm rot="21133683" flipH="1">
            <a:off x="977627" y="481134"/>
            <a:ext cx="9378187" cy="5238589"/>
          </a:xfrm>
          <a:custGeom>
            <a:avLst/>
            <a:gdLst/>
            <a:ahLst/>
            <a:cxnLst/>
            <a:rect l="l" t="t" r="r" b="b"/>
            <a:pathLst>
              <a:path w="1237972" h="852489" fill="norm" stroke="1"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12" name="Freeform: Shape 11" hidden="0"/>
          <p:cNvSpPr>
            <a:spLocks noAdjustHandles="1" noChangeArrowheads="1" noChangeAspect="1" noChangeShapeType="1" noEditPoints="1" noGrp="1" noMove="1" noResize="1" noRot="1" noTextEdit="1"/>
          </p:cNvSpPr>
          <p:nvPr isPhoto="0" userDrawn="0"/>
        </p:nvSpPr>
        <p:spPr bwMode="auto">
          <a:xfrm rot="21133683" flipH="1">
            <a:off x="1010574" y="456230"/>
            <a:ext cx="9378187" cy="5238589"/>
          </a:xfrm>
          <a:custGeom>
            <a:avLst/>
            <a:gdLst/>
            <a:ahLst/>
            <a:cxnLst/>
            <a:rect l="l" t="t" r="r" b="b"/>
            <a:pathLst>
              <a:path w="1237972" h="852489" fill="norm" stroke="1"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useBgFill="1">
        <p:nvSpPr>
          <p:cNvPr id="14" name="Rectangle 13"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 name="Freeform: Shape 15" hidden="0"/>
          <p:cNvSpPr>
            <a:spLocks noAdjustHandles="1" noChangeArrowheads="1" noChangeAspect="1" noChangeShapeType="1" noEditPoints="1" noGrp="1" noMove="1" noResize="1" noRot="1" noTextEdit="1"/>
          </p:cNvSpPr>
          <p:nvPr isPhoto="0" userDrawn="0"/>
        </p:nvSpPr>
        <p:spPr bwMode="auto">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fill="norm" stroke="1" extrusionOk="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8" name="Freeform: Shape 17" hidden="0"/>
          <p:cNvSpPr>
            <a:spLocks noAdjustHandles="1" noChangeArrowheads="1" noChangeAspect="1" noChangeShapeType="1" noEditPoints="1" noGrp="1" noMove="1" noResize="1" noRot="1" noTextEdit="1"/>
          </p:cNvSpPr>
          <p:nvPr isPhoto="0" userDrawn="0"/>
        </p:nvSpPr>
        <p:spPr bwMode="auto">
          <a:xfrm rot="11286043">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fill="norm" stroke="1"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1198095" y="1589343"/>
            <a:ext cx="3065958" cy="2628672"/>
          </a:xfrm>
        </p:spPr>
        <p:txBody>
          <a:bodyPr vert="horz" lIns="91440" tIns="45720" rIns="91440" bIns="45720" rtlCol="0" anchor="ctr">
            <a:normAutofit/>
          </a:bodyPr>
          <a:lstStyle/>
          <a:p>
            <a:pPr algn="ctr">
              <a:defRPr/>
            </a:pPr>
            <a:r>
              <a:rPr lang="en-US"/>
              <a:t>MIGRANTS REPORTING ON MIGRANTS ISSUES</a:t>
            </a:r>
            <a:endParaRPr/>
          </a:p>
        </p:txBody>
      </p:sp>
      <p:sp>
        <p:nvSpPr>
          <p:cNvPr id="20" name="Freeform: Shape 19" hidden="0"/>
          <p:cNvSpPr>
            <a:spLocks noAdjustHandles="1" noChangeArrowheads="1" noChangeAspect="1" noChangeShapeType="1" noEditPoints="1" noGrp="1" noMove="1" noResize="1" noRot="1" noTextEdit="1"/>
          </p:cNvSpPr>
          <p:nvPr isPhoto="0" userDrawn="0"/>
        </p:nvSpPr>
        <p:spPr bwMode="auto">
          <a:xfrm rot="11286043">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fill="norm" stroke="1"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pPr>
              <a:defRPr/>
            </a:pPr>
            <a:endParaRPr lang="en-US"/>
          </a:p>
        </p:txBody>
      </p:sp>
      <p:sp>
        <p:nvSpPr>
          <p:cNvPr id="22" name="Freeform: Shape 21" hidden="0"/>
          <p:cNvSpPr>
            <a:spLocks noAdjustHandles="1" noChangeArrowheads="1" noChangeAspect="1" noChangeShapeType="1" noEditPoints="1" noGrp="1" noMove="1" noResize="1" noRot="1" noTextEdit="1"/>
          </p:cNvSpPr>
          <p:nvPr isPhoto="0" userDrawn="0"/>
        </p:nvSpPr>
        <p:spPr bwMode="auto">
          <a:xfrm rot="11286043">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fill="norm" stroke="1"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pPr>
              <a:defRPr/>
            </a:pPr>
            <a:endParaRPr lang="en-US"/>
          </a:p>
        </p:txBody>
      </p:sp>
      <p:pic>
        <p:nvPicPr>
          <p:cNvPr id="5" name="Content Placeholder 4" hidden="0"/>
          <p:cNvPicPr>
            <a:picLocks noChangeAspect="1" noGrp="1"/>
          </p:cNvPicPr>
          <p:nvPr isPhoto="0" userDrawn="0">
            <p:ph idx="1" hasCustomPrompt="0"/>
          </p:nvPr>
        </p:nvPicPr>
        <p:blipFill>
          <a:blip r:embed="rId2"/>
          <a:stretch/>
        </p:blipFill>
        <p:spPr bwMode="auto">
          <a:xfrm>
            <a:off x="5655702" y="548672"/>
            <a:ext cx="5943976" cy="5765657"/>
          </a:xfrm>
          <a:prstGeom prst="rect">
            <a:avLst/>
          </a:prstGeom>
        </p:spPr>
      </p:pic>
      <p:pic>
        <p:nvPicPr>
          <p:cNvPr id="8" name="Ink 7" hidden="0"/>
          <p:cNvPicPr/>
          <p:nvPr isPhoto="0" userDrawn="0"/>
        </p:nvPicPr>
        <p:blipFill>
          <a:blip r:embed="rId3"/>
          <a:stretch/>
        </p:blipFill>
        <p:spPr bwMode="auto">
          <a:xfrm>
            <a:off x="7232503" y="3967250"/>
            <a:ext cx="1695240" cy="511920"/>
          </a:xfrm>
          <a:prstGeom prst="rect">
            <a:avLst/>
          </a:prstGeom>
        </p:spPr>
      </p:pic>
      <p:cxnSp>
        <p:nvCxnSpPr>
          <p:cNvPr id="3"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4">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6" name="Picture 5" descr="A picture containing person&#10;&#10;Description automatically generated" hidden="0"/>
          <p:cNvPicPr>
            <a:picLocks noChangeAspect="1"/>
          </p:cNvPicPr>
          <p:nvPr isPhoto="0" userDrawn="0"/>
        </p:nvPicPr>
        <p:blipFill>
          <a:blip r:embed="rId2">
            <a:alphaModFix amt="84000"/>
          </a:blip>
          <a:srcRect l="30601" t="0" r="0" b="0"/>
          <a:stretch/>
        </p:blipFill>
        <p:spPr bwMode="auto">
          <a:xfrm>
            <a:off x="816531" y="833610"/>
            <a:ext cx="5517787" cy="4472333"/>
          </a:xfrm>
          <a:custGeom>
            <a:avLst/>
            <a:gdLst/>
            <a:ahLst/>
            <a:cxnLst/>
            <a:rect l="l" t="t" r="r" b="b"/>
            <a:pathLst>
              <a:path w="5517787" h="4472333" fill="norm" stroke="1" extrusionOk="0">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le 1" hidden="0"/>
          <p:cNvSpPr>
            <a:spLocks noGrp="1"/>
          </p:cNvSpPr>
          <p:nvPr isPhoto="0" userDrawn="0">
            <p:ph type="title" hasCustomPrompt="0"/>
          </p:nvPr>
        </p:nvSpPr>
        <p:spPr bwMode="auto">
          <a:xfrm>
            <a:off x="6774484" y="128107"/>
            <a:ext cx="4336909" cy="801188"/>
          </a:xfrm>
        </p:spPr>
        <p:txBody>
          <a:bodyPr anchor="b">
            <a:normAutofit/>
          </a:bodyPr>
          <a:lstStyle/>
          <a:p>
            <a:pPr>
              <a:defRPr/>
            </a:pPr>
            <a:r>
              <a:rPr lang="en-US" sz="3200"/>
              <a:t>Interviewing SKILLS</a:t>
            </a:r>
            <a:endParaRPr/>
          </a:p>
        </p:txBody>
      </p:sp>
      <p:sp>
        <p:nvSpPr>
          <p:cNvPr id="3" name="Content Placeholder 2" hidden="0"/>
          <p:cNvSpPr>
            <a:spLocks noGrp="1"/>
          </p:cNvSpPr>
          <p:nvPr isPhoto="0" userDrawn="0">
            <p:ph idx="1" hasCustomPrompt="0"/>
          </p:nvPr>
        </p:nvSpPr>
        <p:spPr bwMode="auto">
          <a:xfrm>
            <a:off x="6397960" y="752630"/>
            <a:ext cx="4883757" cy="5290982"/>
          </a:xfrm>
        </p:spPr>
        <p:txBody>
          <a:bodyPr>
            <a:noAutofit/>
          </a:bodyPr>
          <a:lstStyle/>
          <a:p>
            <a:pPr>
              <a:lnSpc>
                <a:spcPct val="110000"/>
              </a:lnSpc>
              <a:spcBef>
                <a:spcPts val="400"/>
              </a:spcBef>
              <a:defRPr/>
            </a:pPr>
            <a:r>
              <a:rPr lang="en-US" sz="2400"/>
              <a:t>Speaking and Listening - </a:t>
            </a:r>
            <a:r>
              <a:rPr lang="en-GB" sz="2400"/>
              <a:t>An interview is just a conversation</a:t>
            </a:r>
            <a:endParaRPr/>
          </a:p>
          <a:p>
            <a:pPr>
              <a:lnSpc>
                <a:spcPct val="110000"/>
              </a:lnSpc>
              <a:spcBef>
                <a:spcPts val="400"/>
              </a:spcBef>
              <a:defRPr/>
            </a:pPr>
            <a:r>
              <a:rPr lang="en-GB" sz="2400"/>
              <a:t>Making Friends - Everybody talks more freely when they are relaxed </a:t>
            </a:r>
            <a:endParaRPr lang="en-US" sz="2400"/>
          </a:p>
          <a:p>
            <a:pPr>
              <a:lnSpc>
                <a:spcPct val="110000"/>
              </a:lnSpc>
              <a:spcBef>
                <a:spcPts val="400"/>
              </a:spcBef>
              <a:defRPr/>
            </a:pPr>
            <a:r>
              <a:rPr lang="en-US" sz="2400"/>
              <a:t>Visualising - </a:t>
            </a:r>
            <a:r>
              <a:rPr lang="en-GB" sz="2400"/>
              <a:t>Can you now visualise the whole story? </a:t>
            </a:r>
            <a:endParaRPr/>
          </a:p>
          <a:p>
            <a:pPr>
              <a:lnSpc>
                <a:spcPct val="110000"/>
              </a:lnSpc>
              <a:spcBef>
                <a:spcPts val="400"/>
              </a:spcBef>
              <a:defRPr/>
            </a:pPr>
            <a:r>
              <a:rPr lang="en-GB" sz="2400"/>
              <a:t>Could you answer any question about this story if it was put to you - Who? What? Where? When? and especially Why? and How? </a:t>
            </a:r>
            <a:endParaRPr/>
          </a:p>
          <a:p>
            <a:pPr>
              <a:lnSpc>
                <a:spcPct val="110000"/>
              </a:lnSpc>
              <a:spcBef>
                <a:spcPts val="400"/>
              </a:spcBef>
              <a:defRPr/>
            </a:pPr>
            <a:r>
              <a:rPr lang="en-GB" sz="2400"/>
              <a:t>Evaluating - Ask yourself what is the significance of what you are hearing? Is it a big news story or a small one? Will it make an impact?</a:t>
            </a:r>
            <a:endParaRPr/>
          </a:p>
          <a:p>
            <a:pPr>
              <a:lnSpc>
                <a:spcPct val="110000"/>
              </a:lnSpc>
              <a:spcBef>
                <a:spcPts val="400"/>
              </a:spcBef>
              <a:defRPr/>
            </a:pPr>
            <a:r>
              <a:rPr lang="en-GB" sz="2400"/>
              <a:t>Recording – Don’t forget to press that button &amp; Put your phone in Flight Mode!</a:t>
            </a:r>
            <a:endParaRPr lang="en-US" sz="2400"/>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 name="Content Placeholder 2" hidden="0"/>
          <p:cNvSpPr>
            <a:spLocks noGrp="1"/>
          </p:cNvSpPr>
          <p:nvPr isPhoto="0" userDrawn="0">
            <p:ph idx="1" hasCustomPrompt="0"/>
          </p:nvPr>
        </p:nvSpPr>
        <p:spPr bwMode="auto">
          <a:xfrm>
            <a:off x="1219199" y="1053737"/>
            <a:ext cx="5509684" cy="4558024"/>
          </a:xfrm>
        </p:spPr>
        <p:txBody>
          <a:bodyPr>
            <a:normAutofit fontScale="92500" lnSpcReduction="20000"/>
          </a:bodyPr>
          <a:lstStyle/>
          <a:p>
            <a:pPr marL="0" indent="0">
              <a:lnSpc>
                <a:spcPct val="110000"/>
              </a:lnSpc>
              <a:buNone/>
              <a:defRPr/>
            </a:pPr>
            <a:r>
              <a:rPr lang="en-US" sz="3400"/>
              <a:t>Keep It Short and Simple when Presenting!</a:t>
            </a:r>
            <a:endParaRPr/>
          </a:p>
          <a:p>
            <a:pPr marL="0" indent="0">
              <a:lnSpc>
                <a:spcPct val="110000"/>
              </a:lnSpc>
              <a:buNone/>
              <a:defRPr/>
            </a:pPr>
            <a:endParaRPr lang="en-US" sz="3400"/>
          </a:p>
          <a:p>
            <a:pPr lvl="0">
              <a:lnSpc>
                <a:spcPct val="110000"/>
              </a:lnSpc>
              <a:defRPr/>
            </a:pPr>
            <a:r>
              <a:rPr lang="en-GB" sz="3400" b="1"/>
              <a:t>Avoid unfamiliar words</a:t>
            </a:r>
            <a:endParaRPr lang="en-GB" sz="3400"/>
          </a:p>
          <a:p>
            <a:pPr lvl="0">
              <a:lnSpc>
                <a:spcPct val="110000"/>
              </a:lnSpc>
              <a:defRPr/>
            </a:pPr>
            <a:r>
              <a:rPr lang="en-GB" sz="3400" b="1"/>
              <a:t>Repeat important words</a:t>
            </a:r>
            <a:endParaRPr lang="en-GB" sz="3400"/>
          </a:p>
          <a:p>
            <a:pPr lvl="0">
              <a:lnSpc>
                <a:spcPct val="110000"/>
              </a:lnSpc>
              <a:defRPr/>
            </a:pPr>
            <a:r>
              <a:rPr lang="en-GB" sz="3400" b="1"/>
              <a:t>Keep punctuation simple</a:t>
            </a:r>
            <a:endParaRPr lang="en-GB" sz="3400"/>
          </a:p>
          <a:p>
            <a:pPr lvl="0">
              <a:lnSpc>
                <a:spcPct val="110000"/>
              </a:lnSpc>
              <a:defRPr/>
            </a:pPr>
            <a:r>
              <a:rPr lang="en-GB" sz="3400" b="1"/>
              <a:t>Simplify numbers</a:t>
            </a:r>
            <a:endParaRPr lang="en-GB" sz="3400"/>
          </a:p>
          <a:p>
            <a:pPr lvl="0">
              <a:lnSpc>
                <a:spcPct val="110000"/>
              </a:lnSpc>
              <a:defRPr/>
            </a:pPr>
            <a:r>
              <a:rPr lang="en-GB" sz="3400" b="1"/>
              <a:t>Avoid abbreviations</a:t>
            </a:r>
            <a:endParaRPr lang="en-GB" sz="3400"/>
          </a:p>
          <a:p>
            <a:pPr>
              <a:lnSpc>
                <a:spcPct val="110000"/>
              </a:lnSpc>
              <a:defRPr/>
            </a:pPr>
            <a:r>
              <a:rPr lang="en-GB" sz="3400"/>
              <a:t>Do not use quotes on radio or in television scripts</a:t>
            </a:r>
            <a:endParaRPr/>
          </a:p>
          <a:p>
            <a:pPr lvl="0">
              <a:lnSpc>
                <a:spcPct val="110000"/>
              </a:lnSpc>
              <a:defRPr/>
            </a:pPr>
            <a:endParaRPr lang="en-GB" sz="3400"/>
          </a:p>
          <a:p>
            <a:pPr>
              <a:lnSpc>
                <a:spcPct val="110000"/>
              </a:lnSpc>
              <a:defRPr/>
            </a:pPr>
            <a:endParaRPr lang="en-US"/>
          </a:p>
        </p:txBody>
      </p:sp>
      <p:pic>
        <p:nvPicPr>
          <p:cNvPr id="6" name="Picture 5" descr="Shape, arrow&#10;&#10;Description automatically generated" hidden="0"/>
          <p:cNvPicPr>
            <a:picLocks noChangeAspect="1"/>
          </p:cNvPicPr>
          <p:nvPr isPhoto="0" userDrawn="0"/>
        </p:nvPicPr>
        <p:blipFill>
          <a:blip r:embed="rId2"/>
          <a:stretch/>
        </p:blipFill>
        <p:spPr bwMode="auto">
          <a:xfrm rot="171270">
            <a:off x="7684579" y="2434374"/>
            <a:ext cx="3582518" cy="1987642"/>
          </a:xfrm>
          <a:prstGeom prst="rect">
            <a:avLst/>
          </a:prstGeom>
        </p:spPr>
      </p:pic>
      <p:cxnSp>
        <p:nvCxnSpPr>
          <p:cNvPr id="2"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 name="Picture 4" descr="A picture containing LEGO, toy&#10;&#10;Description automatically generated" hidden="0"/>
          <p:cNvPicPr>
            <a:picLocks noChangeAspect="1"/>
          </p:cNvPicPr>
          <p:nvPr isPhoto="0" userDrawn="0"/>
        </p:nvPicPr>
        <p:blipFill>
          <a:blip r:embed="rId2"/>
          <a:srcRect l="0" t="0" r="0" b="8906"/>
          <a:stretch/>
        </p:blipFill>
        <p:spPr bwMode="auto">
          <a:xfrm>
            <a:off x="0" y="293161"/>
            <a:ext cx="12192000" cy="6857990"/>
          </a:xfrm>
          <a:prstGeom prst="rect">
            <a:avLst/>
          </a:prstGeom>
        </p:spPr>
      </p:pic>
      <p:sp>
        <p:nvSpPr>
          <p:cNvPr id="2" name="Title 1" hidden="0"/>
          <p:cNvSpPr>
            <a:spLocks noGrp="1"/>
          </p:cNvSpPr>
          <p:nvPr isPhoto="0" userDrawn="0">
            <p:ph type="title" hasCustomPrompt="0"/>
          </p:nvPr>
        </p:nvSpPr>
        <p:spPr bwMode="auto">
          <a:xfrm>
            <a:off x="618533" y="1766519"/>
            <a:ext cx="4272455" cy="1218113"/>
          </a:xfrm>
        </p:spPr>
        <p:txBody>
          <a:bodyPr>
            <a:normAutofit fontScale="90000"/>
          </a:bodyPr>
          <a:lstStyle/>
          <a:p>
            <a:pPr algn="ctr">
              <a:defRPr/>
            </a:pPr>
            <a:br>
              <a:rPr lang="en-GB" sz="1400" b="1"/>
            </a:br>
            <a:br>
              <a:rPr lang="en-GB" sz="1400" b="1"/>
            </a:br>
            <a:r>
              <a:rPr lang="en-GB" sz="2700" b="1">
                <a:latin typeface="American Typewriter"/>
              </a:rPr>
              <a:t>Basic Principles </a:t>
            </a:r>
            <a:br>
              <a:rPr lang="en-GB" sz="2700" b="1">
                <a:latin typeface="American Typewriter"/>
              </a:rPr>
            </a:br>
            <a:r>
              <a:rPr lang="en-GB" sz="2700" b="1">
                <a:latin typeface="American Typewriter"/>
              </a:rPr>
              <a:t>of </a:t>
            </a:r>
            <a:br>
              <a:rPr lang="en-GB" sz="2700" b="1">
                <a:latin typeface="American Typewriter"/>
              </a:rPr>
            </a:br>
            <a:r>
              <a:rPr lang="en-GB" sz="2700" b="1">
                <a:latin typeface="American Typewriter"/>
              </a:rPr>
              <a:t>Social Media</a:t>
            </a:r>
            <a:br>
              <a:rPr lang="en-GB" sz="1400" b="1"/>
            </a:br>
            <a:br>
              <a:rPr lang="en-GB" sz="1400" b="1"/>
            </a:br>
            <a:br>
              <a:rPr lang="en-GB" sz="1400"/>
            </a:br>
            <a:endParaRPr lang="en-US" sz="1400"/>
          </a:p>
        </p:txBody>
      </p:sp>
      <p:sp>
        <p:nvSpPr>
          <p:cNvPr id="3" name="Content Placeholder 2" hidden="0"/>
          <p:cNvSpPr>
            <a:spLocks noGrp="1"/>
          </p:cNvSpPr>
          <p:nvPr isPhoto="0" userDrawn="0">
            <p:ph idx="1" hasCustomPrompt="0"/>
          </p:nvPr>
        </p:nvSpPr>
        <p:spPr bwMode="auto">
          <a:xfrm>
            <a:off x="712075" y="3429000"/>
            <a:ext cx="4593021" cy="3429000"/>
          </a:xfrm>
        </p:spPr>
        <p:txBody>
          <a:bodyPr anchor="ctr">
            <a:normAutofit lnSpcReduction="10000"/>
          </a:bodyPr>
          <a:lstStyle/>
          <a:p>
            <a:pPr marL="0" indent="0">
              <a:buNone/>
              <a:defRPr/>
            </a:pPr>
            <a:r>
              <a:rPr lang="en-GB" sz="1400">
                <a:latin typeface="American Typewriter"/>
              </a:rPr>
              <a:t>Social media platforms continue to emerge as essential newsgathering tools. These mediums offer exciting opportunities for reporters to collect information and for news organizations to expand the reach of their content, but they also carry challenges and risks. </a:t>
            </a:r>
            <a:endParaRPr/>
          </a:p>
          <a:p>
            <a:pPr marL="0" indent="0">
              <a:buNone/>
              <a:defRPr/>
            </a:pPr>
            <a:endParaRPr lang="en-GB" sz="1400">
              <a:latin typeface="American Typewriter"/>
            </a:endParaRPr>
          </a:p>
          <a:p>
            <a:pPr lvl="0">
              <a:defRPr/>
            </a:pPr>
            <a:r>
              <a:rPr lang="en-GB" sz="1400">
                <a:latin typeface="American Typewriter"/>
              </a:rPr>
              <a:t>Which are platforms do we use?</a:t>
            </a:r>
            <a:endParaRPr/>
          </a:p>
          <a:p>
            <a:pPr lvl="0">
              <a:defRPr/>
            </a:pPr>
            <a:r>
              <a:rPr lang="en-GB" sz="1400">
                <a:latin typeface="American Typewriter"/>
              </a:rPr>
              <a:t>Why do we use them?</a:t>
            </a:r>
            <a:endParaRPr/>
          </a:p>
          <a:p>
            <a:pPr lvl="0">
              <a:defRPr/>
            </a:pPr>
            <a:r>
              <a:rPr lang="en-GB" sz="1400">
                <a:latin typeface="American Typewriter"/>
              </a:rPr>
              <a:t>Who uses which platform?</a:t>
            </a:r>
            <a:endParaRPr/>
          </a:p>
          <a:p>
            <a:pPr lvl="0">
              <a:defRPr/>
            </a:pPr>
            <a:r>
              <a:rPr lang="en-GB" sz="1400">
                <a:latin typeface="American Typewriter"/>
              </a:rPr>
              <a:t>Does it make a difference which social media platform you should use and for what?</a:t>
            </a:r>
            <a:endParaRPr/>
          </a:p>
          <a:p>
            <a:pPr>
              <a:defRPr/>
            </a:pPr>
            <a:endParaRPr lang="en-US" sz="1100"/>
          </a:p>
        </p:txBody>
      </p:sp>
      <p:cxnSp>
        <p:nvCxnSpPr>
          <p:cNvPr id="4" name="Google Shape;233;p13" hidden="0"/>
          <p:cNvCxnSpPr>
            <a:cxnSpLocks/>
          </p:cNvCxnSpPr>
          <p:nvPr isPhoto="0" userDrawn="0"/>
        </p:nvCxnSpPr>
        <p:spPr bwMode="auto">
          <a:xfrm>
            <a:off x="230746" y="597140"/>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522376"/>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76" name="Shape 76" hidden="0"/>
          <p:cNvSpPr txBox="1">
            <a:spLocks noGrp="1"/>
          </p:cNvSpPr>
          <p:nvPr isPhoto="0" userDrawn="0">
            <p:ph type="title" hasCustomPrompt="0"/>
          </p:nvPr>
        </p:nvSpPr>
        <p:spPr bwMode="auto">
          <a:xfrm>
            <a:off x="733197" y="635726"/>
            <a:ext cx="10732772" cy="1114697"/>
          </a:xfrm>
          <a:prstGeom prst="rect">
            <a:avLst/>
          </a:prstGeom>
        </p:spPr>
        <p:txBody>
          <a:bodyPr vert="horz" lIns="91440" tIns="45720" rIns="91440" bIns="45720" rtlCol="0" anchor="ctr" anchorCtr="0">
            <a:normAutofit/>
          </a:bodyPr>
          <a:lstStyle/>
          <a:p>
            <a:pPr algn="ctr">
              <a:spcBef>
                <a:spcPts val="0"/>
              </a:spcBef>
              <a:defRPr/>
            </a:pPr>
            <a:r>
              <a:rPr lang="en-US" sz="3300"/>
              <a:t>HOW Can MIGRANTS USE SOCIAL MEDIA?</a:t>
            </a:r>
            <a:endParaRPr/>
          </a:p>
        </p:txBody>
      </p:sp>
      <p:sp>
        <p:nvSpPr>
          <p:cNvPr id="77" name="Shape 77" hidden="0"/>
          <p:cNvSpPr txBox="1">
            <a:spLocks noGrp="1"/>
          </p:cNvSpPr>
          <p:nvPr isPhoto="0" userDrawn="0">
            <p:ph type="body" idx="1" hasCustomPrompt="0"/>
          </p:nvPr>
        </p:nvSpPr>
        <p:spPr bwMode="auto">
          <a:xfrm>
            <a:off x="544828" y="1663337"/>
            <a:ext cx="10732772" cy="4773089"/>
          </a:xfrm>
          <a:prstGeom prst="rect">
            <a:avLst/>
          </a:prstGeom>
        </p:spPr>
        <p:txBody>
          <a:bodyPr vert="horz" lIns="91440" tIns="45720" rIns="91440" bIns="45720" rtlCol="0" anchor="ctr" anchorCtr="0">
            <a:noAutofit/>
          </a:bodyPr>
          <a:lstStyle/>
          <a:p>
            <a:pPr marL="609585">
              <a:spcAft>
                <a:spcPts val="2133"/>
              </a:spcAft>
              <a:buClr>
                <a:srgbClr val="000000"/>
              </a:buClr>
              <a:buSzPct val="100000"/>
              <a:defRPr/>
            </a:pPr>
            <a:r>
              <a:rPr lang="en-US" sz="2800" b="1"/>
              <a:t>To find stories</a:t>
            </a:r>
            <a:endParaRPr/>
          </a:p>
          <a:p>
            <a:pPr marL="609585">
              <a:spcAft>
                <a:spcPts val="2133"/>
              </a:spcAft>
              <a:buClr>
                <a:srgbClr val="000000"/>
              </a:buClr>
              <a:buSzPct val="100000"/>
              <a:defRPr/>
            </a:pPr>
            <a:r>
              <a:rPr lang="en-US" sz="2800" b="1"/>
              <a:t>To monitor developments in breaking news stories as they happen</a:t>
            </a:r>
            <a:endParaRPr/>
          </a:p>
          <a:p>
            <a:pPr marL="609585">
              <a:spcAft>
                <a:spcPts val="2133"/>
              </a:spcAft>
              <a:buClr>
                <a:srgbClr val="000000"/>
              </a:buClr>
              <a:buSzPct val="100000"/>
              <a:defRPr/>
            </a:pPr>
            <a:r>
              <a:rPr lang="en-US" sz="2800" b="1"/>
              <a:t>As a reporting tool to find eyewitnesses, sources and images</a:t>
            </a:r>
            <a:endParaRPr/>
          </a:p>
          <a:p>
            <a:pPr marL="609585">
              <a:spcAft>
                <a:spcPts val="2133"/>
              </a:spcAft>
              <a:buClr>
                <a:srgbClr val="000000"/>
              </a:buClr>
              <a:buSzPct val="100000"/>
              <a:defRPr/>
            </a:pPr>
            <a:r>
              <a:rPr lang="en-US" sz="2800" b="1"/>
              <a:t>To engage readers or viewers through continuous news updates</a:t>
            </a:r>
            <a:endParaRPr/>
          </a:p>
          <a:p>
            <a:pPr marL="609585">
              <a:spcAft>
                <a:spcPts val="2133"/>
              </a:spcAft>
              <a:buClr>
                <a:srgbClr val="000000"/>
              </a:buClr>
              <a:buSzPct val="100000"/>
              <a:defRPr/>
            </a:pPr>
            <a:r>
              <a:rPr lang="en-US" sz="2800" b="1"/>
              <a:t>To promote content both pre- and post-publication</a:t>
            </a:r>
            <a:endParaRPr/>
          </a:p>
          <a:p>
            <a:pPr marL="609585">
              <a:spcAft>
                <a:spcPts val="2133"/>
              </a:spcAft>
              <a:buClr>
                <a:srgbClr val="000000"/>
              </a:buClr>
              <a:buSzPct val="100000"/>
              <a:defRPr/>
            </a:pPr>
            <a:r>
              <a:rPr lang="en-US" sz="2800" b="1"/>
              <a:t>To develop an on-going relationship with their audience </a:t>
            </a:r>
            <a:endParaRPr/>
          </a:p>
        </p:txBody>
      </p:sp>
      <p:cxnSp>
        <p:nvCxnSpPr>
          <p:cNvPr id="2"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50" advClick="1">
        <p:fade thruBlk="0"/>
      </p:transition>
    </mc:Choice>
    <mc:Fallback>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 name="Content Placeholder 4" descr="A picture containing text, stop&#10;&#10;Description automatically generated" hidden="0"/>
          <p:cNvPicPr>
            <a:picLocks noChangeAspect="1" noGrp="1"/>
          </p:cNvPicPr>
          <p:nvPr isPhoto="0" userDrawn="0">
            <p:ph idx="1" hasCustomPrompt="0"/>
          </p:nvPr>
        </p:nvPicPr>
        <p:blipFill>
          <a:blip r:embed="rId2"/>
          <a:srcRect l="0" t="10951" r="0" b="11730"/>
          <a:stretch/>
        </p:blipFill>
        <p:spPr bwMode="auto">
          <a:xfrm>
            <a:off x="20" y="10"/>
            <a:ext cx="12191980" cy="6857990"/>
          </a:xfrm>
          <a:prstGeom prst="rect">
            <a:avLst/>
          </a:prstGeom>
        </p:spPr>
      </p:pic>
      <p:sp>
        <p:nvSpPr>
          <p:cNvPr id="2" name="Title 1" hidden="0"/>
          <p:cNvSpPr>
            <a:spLocks noGrp="1"/>
          </p:cNvSpPr>
          <p:nvPr isPhoto="0" userDrawn="0">
            <p:ph type="title" hasCustomPrompt="0"/>
          </p:nvPr>
        </p:nvSpPr>
        <p:spPr bwMode="auto">
          <a:xfrm>
            <a:off x="523875" y="5317240"/>
            <a:ext cx="11210925" cy="744836"/>
          </a:xfrm>
        </p:spPr>
        <p:txBody>
          <a:bodyPr vert="horz" lIns="91440" tIns="45720" rIns="91440" bIns="45720" rtlCol="0" anchor="ctr">
            <a:normAutofit/>
          </a:bodyPr>
          <a:lstStyle/>
          <a:p>
            <a:pPr algn="ctr">
              <a:defRPr/>
            </a:pPr>
            <a:r>
              <a:rPr lang="en-US" sz="3600">
                <a:solidFill>
                  <a:schemeClr val="tx1">
                    <a:lumMod val="85000"/>
                    <a:lumOff val="15000"/>
                  </a:schemeClr>
                </a:solidFill>
              </a:rPr>
              <a:t>Which Platform for What?</a:t>
            </a:r>
            <a:endParaRPr/>
          </a:p>
        </p:txBody>
      </p:sp>
      <p:cxnSp>
        <p:nvCxnSpPr>
          <p:cNvPr id="3"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9" name="Rectangle 8"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A stack of newspaper" hidden="0"/>
          <p:cNvPicPr>
            <a:picLocks noChangeAspect="1"/>
          </p:cNvPicPr>
          <p:nvPr isPhoto="0" userDrawn="0"/>
        </p:nvPicPr>
        <p:blipFill>
          <a:blip r:embed="rId2"/>
          <a:srcRect l="0" t="18738" r="0" b="2590"/>
          <a:stretch/>
        </p:blipFill>
        <p:spPr bwMode="auto">
          <a:xfrm>
            <a:off x="20" y="10"/>
            <a:ext cx="12191981" cy="6857990"/>
          </a:xfrm>
          <a:prstGeom prst="rect">
            <a:avLst/>
          </a:prstGeom>
        </p:spPr>
      </p:pic>
      <p:sp>
        <p:nvSpPr>
          <p:cNvPr id="11" name="Freeform: Shape 10" hidden="0"/>
          <p:cNvSpPr>
            <a:spLocks noAdjustHandles="1" noChangeArrowheads="1" noChangeAspect="1" noChangeShapeType="1" noEditPoints="1" noGrp="1" noMove="1" noResize="1" noRot="1" noTextEdit="1"/>
          </p:cNvSpPr>
          <p:nvPr isPhoto="0" userDrawn="0"/>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fill="norm" stroke="1"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3" name="Freeform: Shape 12" hidden="0"/>
          <p:cNvSpPr>
            <a:spLocks noAdjustHandles="1" noChangeArrowheads="1" noChangeAspect="1" noChangeShapeType="1" noEditPoints="1" noGrp="1" noMove="1" noResize="1" noRot="1" noTextEdit="1"/>
          </p:cNvSpPr>
          <p:nvPr isPhoto="0" userDrawn="0"/>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fill="norm" stroke="1"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5" name="Freeform: Shape 14" hidden="0"/>
          <p:cNvSpPr>
            <a:spLocks noAdjustHandles="1" noChangeArrowheads="1" noChangeAspect="1" noChangeShapeType="1" noEditPoints="1" noGrp="1" noMove="1" noResize="1" noRot="1" noTextEdit="1"/>
          </p:cNvSpPr>
          <p:nvPr isPhoto="0" userDrawn="0"/>
        </p:nvSpPr>
        <p:spPr bwMode="auto">
          <a:xfrm rot="21381629"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7" name="Freeform: Shape 16" hidden="0"/>
          <p:cNvSpPr>
            <a:spLocks noAdjustHandles="1" noChangeArrowheads="1" noChangeAspect="1" noChangeShapeType="1" noEditPoints="1" noGrp="1" noMove="1" noResize="1" noRot="1" noTextEdit="1"/>
          </p:cNvSpPr>
          <p:nvPr isPhoto="0" userDrawn="0"/>
        </p:nvSpPr>
        <p:spPr bwMode="auto">
          <a:xfrm rot="21381629"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4272282" y="860609"/>
            <a:ext cx="4621687" cy="1258293"/>
          </a:xfrm>
        </p:spPr>
        <p:txBody>
          <a:bodyPr>
            <a:normAutofit/>
          </a:bodyPr>
          <a:lstStyle/>
          <a:p>
            <a:pPr algn="ctr">
              <a:defRPr/>
            </a:pPr>
            <a:r>
              <a:rPr lang="en-US"/>
              <a:t>What is news?</a:t>
            </a:r>
            <a:endParaRPr lang="en-US"/>
          </a:p>
        </p:txBody>
      </p:sp>
      <p:sp>
        <p:nvSpPr>
          <p:cNvPr id="3" name="Content Placeholder 2" hidden="0"/>
          <p:cNvSpPr>
            <a:spLocks noGrp="1"/>
          </p:cNvSpPr>
          <p:nvPr isPhoto="0" userDrawn="0">
            <p:ph idx="1" hasCustomPrompt="0"/>
          </p:nvPr>
        </p:nvSpPr>
        <p:spPr bwMode="auto">
          <a:xfrm>
            <a:off x="7457702" y="2265829"/>
            <a:ext cx="4236001" cy="3501011"/>
          </a:xfrm>
        </p:spPr>
        <p:txBody>
          <a:bodyPr anchor="ctr">
            <a:normAutofit/>
          </a:bodyPr>
          <a:lstStyle/>
          <a:p>
            <a:pPr lvl="0" algn="ctr">
              <a:lnSpc>
                <a:spcPct val="90000"/>
              </a:lnSpc>
              <a:defRPr/>
            </a:pPr>
            <a:r>
              <a:rPr lang="en-GB" sz="2700"/>
              <a:t>Is it new?</a:t>
            </a:r>
            <a:endParaRPr/>
          </a:p>
          <a:p>
            <a:pPr lvl="0" algn="ctr">
              <a:lnSpc>
                <a:spcPct val="90000"/>
              </a:lnSpc>
              <a:defRPr/>
            </a:pPr>
            <a:r>
              <a:rPr lang="en-GB" sz="2700"/>
              <a:t>Is it unusual?</a:t>
            </a:r>
            <a:endParaRPr/>
          </a:p>
          <a:p>
            <a:pPr lvl="0" algn="ctr">
              <a:lnSpc>
                <a:spcPct val="90000"/>
              </a:lnSpc>
              <a:defRPr/>
            </a:pPr>
            <a:r>
              <a:rPr lang="en-GB" sz="2700"/>
              <a:t>Is it interesting or significant?</a:t>
            </a:r>
            <a:endParaRPr/>
          </a:p>
          <a:p>
            <a:pPr lvl="0" algn="ctr">
              <a:lnSpc>
                <a:spcPct val="90000"/>
              </a:lnSpc>
              <a:defRPr/>
            </a:pPr>
            <a:r>
              <a:rPr lang="en-GB" sz="2700"/>
              <a:t>Is it about people?</a:t>
            </a:r>
            <a:endParaRPr/>
          </a:p>
          <a:p>
            <a:pPr algn="ctr">
              <a:lnSpc>
                <a:spcPct val="90000"/>
              </a:lnSpc>
              <a:defRPr/>
            </a:pPr>
            <a:r>
              <a:rPr lang="en-GB" sz="2700"/>
              <a:t>These elements make up what we call the "news value" of information. The stronger the elements are, the higher the news value.</a:t>
            </a:r>
            <a:endParaRPr/>
          </a:p>
          <a:p>
            <a:pPr algn="ctr">
              <a:lnSpc>
                <a:spcPct val="90000"/>
              </a:lnSpc>
              <a:defRPr/>
            </a:pPr>
            <a:endParaRPr lang="en-US" sz="2700"/>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589560" y="357051"/>
            <a:ext cx="4560584" cy="1071155"/>
          </a:xfrm>
        </p:spPr>
        <p:txBody>
          <a:bodyPr anchor="ctr">
            <a:noAutofit/>
          </a:bodyPr>
          <a:lstStyle/>
          <a:p>
            <a:pPr>
              <a:defRPr/>
            </a:pPr>
            <a:r>
              <a:rPr lang="en-GB" sz="2000" b="1"/>
              <a:t>1. Social audio platforms and formats</a:t>
            </a:r>
            <a:endParaRPr/>
          </a:p>
        </p:txBody>
      </p:sp>
      <p:sp>
        <p:nvSpPr>
          <p:cNvPr id="3" name="Content Placeholder 2" hidden="0"/>
          <p:cNvSpPr>
            <a:spLocks noGrp="1"/>
          </p:cNvSpPr>
          <p:nvPr isPhoto="0" userDrawn="0">
            <p:ph idx="1" hasCustomPrompt="0"/>
          </p:nvPr>
        </p:nvSpPr>
        <p:spPr bwMode="auto">
          <a:xfrm>
            <a:off x="590719" y="1132115"/>
            <a:ext cx="4559425" cy="5177976"/>
          </a:xfrm>
        </p:spPr>
        <p:txBody>
          <a:bodyPr anchor="ctr">
            <a:normAutofit/>
          </a:bodyPr>
          <a:lstStyle/>
          <a:p>
            <a:pPr>
              <a:defRPr/>
            </a:pPr>
            <a:r>
              <a:rPr lang="en-GB" sz="1400" b="1"/>
              <a:t>Examples: </a:t>
            </a:r>
            <a:r>
              <a:rPr lang="en-GB" sz="1400"/>
              <a:t>Clubhouse, Twitter Spaces, Spotify</a:t>
            </a:r>
            <a:endParaRPr/>
          </a:p>
          <a:p>
            <a:pPr>
              <a:defRPr/>
            </a:pPr>
            <a:r>
              <a:rPr lang="en-GB" sz="1400" b="1"/>
              <a:t>Used for: </a:t>
            </a:r>
            <a:r>
              <a:rPr lang="en-GB" sz="1400"/>
              <a:t>Listening to live conversations on specific topics.</a:t>
            </a:r>
            <a:endParaRPr/>
          </a:p>
          <a:p>
            <a:pPr>
              <a:defRPr/>
            </a:pPr>
            <a:r>
              <a:rPr lang="en-GB" sz="1400" b="1"/>
              <a:t>How you can use them: </a:t>
            </a:r>
            <a:r>
              <a:rPr lang="en-GB" sz="1400"/>
              <a:t>New social audio platforms (like </a:t>
            </a:r>
            <a:r>
              <a:rPr lang="en-GB" sz="1400" u="sng">
                <a:hlinkClick r:id="rId2" tooltip="https://blog.hootsuite.com/clubhouse-app/"/>
              </a:rPr>
              <a:t>Clubhouse</a:t>
            </a:r>
            <a:r>
              <a:rPr lang="en-GB" sz="1400"/>
              <a:t>) and formats (like </a:t>
            </a:r>
            <a:r>
              <a:rPr lang="en-GB" sz="1400" u="sng">
                <a:hlinkClick r:id="rId3" tooltip="https://blog.hootsuite.com/twitter-spaces/"/>
              </a:rPr>
              <a:t>Twitter Spaces</a:t>
            </a:r>
            <a:r>
              <a:rPr lang="en-GB" sz="1400"/>
              <a:t>) have thrived during COVID-19 lockdowns while people have been at home with more time to join live conversations.</a:t>
            </a:r>
            <a:endParaRPr/>
          </a:p>
          <a:p>
            <a:pPr marL="0" indent="0">
              <a:buNone/>
              <a:defRPr/>
            </a:pPr>
            <a:r>
              <a:rPr lang="en-GB" sz="1400"/>
              <a:t>Advantage of audio social media platforms and formats is the high attention and engagement you’re likely to get from opt-in listeners. Lively, engaging conversations can help you build your image as a leader in your niche and introduce your business or products to valuable audiences already interested in topics related to your niche (otherwise, they wouldn’t be tuning in).</a:t>
            </a:r>
            <a:endParaRPr/>
          </a:p>
          <a:p>
            <a:pPr marL="0" indent="0">
              <a:buNone/>
              <a:defRPr/>
            </a:pPr>
            <a:r>
              <a:rPr lang="en-GB" sz="1400" b="1"/>
              <a:t>Here are some thought starters for using audio social media platforms:</a:t>
            </a:r>
            <a:endParaRPr/>
          </a:p>
          <a:p>
            <a:pPr>
              <a:defRPr/>
            </a:pPr>
            <a:r>
              <a:rPr lang="en-GB" sz="1400"/>
              <a:t>Host industry panels.</a:t>
            </a:r>
            <a:endParaRPr/>
          </a:p>
          <a:p>
            <a:pPr>
              <a:defRPr/>
            </a:pPr>
            <a:r>
              <a:rPr lang="en-GB" sz="1400"/>
              <a:t>Broadcast news and big announcements.</a:t>
            </a:r>
            <a:endParaRPr/>
          </a:p>
          <a:p>
            <a:pPr>
              <a:defRPr/>
            </a:pPr>
            <a:r>
              <a:rPr lang="en-GB" sz="1400"/>
              <a:t>Host interactive sessions (such as AMAs) with your audience.</a:t>
            </a:r>
            <a:endParaRPr/>
          </a:p>
          <a:p>
            <a:pPr>
              <a:defRPr/>
            </a:pPr>
            <a:r>
              <a:rPr lang="en-GB" sz="1400"/>
              <a:t>Record interviews during a live Clubhouse/Twitter Spaces chat and upload them as a podcast (example: The Social Media </a:t>
            </a:r>
            <a:r>
              <a:rPr lang="en-GB" sz="1400"/>
              <a:t>Geekout</a:t>
            </a:r>
            <a:r>
              <a:rPr lang="en-GB" sz="1400"/>
              <a:t> show).</a:t>
            </a:r>
            <a:endParaRPr/>
          </a:p>
          <a:p>
            <a:pPr>
              <a:defRPr/>
            </a:pPr>
            <a:r>
              <a:rPr lang="en-GB" sz="1400"/>
              <a:t>Build your business’ thought leadership through a 30-60 minute show.</a:t>
            </a:r>
            <a:endParaRPr/>
          </a:p>
          <a:p>
            <a:pPr>
              <a:defRPr/>
            </a:pPr>
            <a:endParaRPr lang="en-US" sz="1000"/>
          </a:p>
        </p:txBody>
      </p:sp>
      <p:pic>
        <p:nvPicPr>
          <p:cNvPr id="7" name="Picture 6" descr="Graphical user interface, text, application, chat or text message&#10;&#10;Description automatically generated" hidden="0"/>
          <p:cNvPicPr>
            <a:picLocks noChangeAspect="1"/>
          </p:cNvPicPr>
          <p:nvPr isPhoto="0" userDrawn="0"/>
        </p:nvPicPr>
        <p:blipFill>
          <a:blip r:embed="rId4"/>
          <a:srcRect l="0" t="0" r="-1" b="26084"/>
          <a:stretch/>
        </p:blipFill>
        <p:spPr bwMode="auto">
          <a:xfrm>
            <a:off x="5342238" y="480619"/>
            <a:ext cx="5425410" cy="5084781"/>
          </a:xfrm>
          <a:prstGeom prst="rect">
            <a:avLst/>
          </a:prstGeom>
        </p:spPr>
      </p:pic>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5">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2117030" y="0"/>
            <a:ext cx="7134446" cy="2870791"/>
          </a:xfrm>
        </p:spPr>
        <p:txBody>
          <a:bodyPr/>
          <a:lstStyle/>
          <a:p>
            <a:pPr>
              <a:defRPr/>
            </a:pPr>
            <a:r>
              <a:rPr lang="en-US"/>
              <a:t>MAKE YOUR OWN STORY !</a:t>
            </a:r>
            <a:endParaRPr/>
          </a:p>
        </p:txBody>
      </p:sp>
      <p:sp>
        <p:nvSpPr>
          <p:cNvPr id="3" name="Subtitle 2" hidden="0"/>
          <p:cNvSpPr>
            <a:spLocks noGrp="1"/>
          </p:cNvSpPr>
          <p:nvPr isPhoto="0" userDrawn="0">
            <p:ph type="subTitle" idx="1" hasCustomPrompt="0"/>
          </p:nvPr>
        </p:nvSpPr>
        <p:spPr bwMode="auto">
          <a:xfrm>
            <a:off x="3485671" y="2370908"/>
            <a:ext cx="4397164" cy="2116183"/>
          </a:xfrm>
        </p:spPr>
        <p:txBody>
          <a:bodyPr>
            <a:normAutofit fontScale="70000" lnSpcReduction="20000"/>
          </a:bodyPr>
          <a:lstStyle/>
          <a:p>
            <a:pPr>
              <a:defRPr/>
            </a:pPr>
            <a:r>
              <a:rPr lang="en-US"/>
              <a:t>10 min exercise where:</a:t>
            </a:r>
            <a:endParaRPr/>
          </a:p>
          <a:p>
            <a:pPr marL="514350" indent="-514350">
              <a:buAutoNum type="arabicPeriod"/>
              <a:defRPr/>
            </a:pPr>
            <a:r>
              <a:rPr lang="en-US"/>
              <a:t>Each migrants’ </a:t>
            </a:r>
            <a:r>
              <a:rPr lang="en-US"/>
              <a:t>organisation</a:t>
            </a:r>
            <a:r>
              <a:rPr lang="en-US"/>
              <a:t> produces a news item on its activities</a:t>
            </a:r>
            <a:endParaRPr/>
          </a:p>
          <a:p>
            <a:pPr marL="514350" indent="-514350">
              <a:buAutoNum type="arabicPeriod"/>
              <a:defRPr/>
            </a:pPr>
            <a:r>
              <a:rPr lang="en-US"/>
              <a:t>2. Individual migrants interview each other</a:t>
            </a:r>
            <a:endParaRPr/>
          </a:p>
          <a:p>
            <a:pPr marL="514350" indent="-514350">
              <a:buAutoNum type="arabicPeriod"/>
              <a:defRPr/>
            </a:pPr>
            <a:r>
              <a:rPr lang="en-US"/>
              <a:t>3 Individual migrants make a story on their integration experience</a:t>
            </a:r>
            <a:endParaRPr/>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8" name="Rectangle 7"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hidden="0"/>
          <p:cNvSpPr>
            <a:spLocks noAdjustHandles="1" noChangeArrowheads="1" noChangeAspect="1" noChangeShapeType="1" noEditPoints="1" noGrp="1" noMove="1" noResize="1" noRot="1" noTextEdit="1"/>
          </p:cNvSpPr>
          <p:nvPr isPhoto="0" userDrawn="0"/>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fill="norm" stroke="1"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1057469" y="1181878"/>
            <a:ext cx="3844213" cy="2985795"/>
          </a:xfrm>
        </p:spPr>
        <p:txBody>
          <a:bodyPr>
            <a:normAutofit/>
          </a:bodyPr>
          <a:lstStyle/>
          <a:p>
            <a:pPr algn="ctr">
              <a:defRPr/>
            </a:pPr>
            <a:r>
              <a:rPr lang="en-GB"/>
              <a:t>You should be objective and impartial</a:t>
            </a:r>
            <a:endParaRPr/>
          </a:p>
        </p:txBody>
      </p:sp>
      <p:sp>
        <p:nvSpPr>
          <p:cNvPr id="12" name="Freeform: Shape 11" hidden="0"/>
          <p:cNvSpPr>
            <a:spLocks noAdjustHandles="1" noChangeArrowheads="1" noChangeAspect="1" noChangeShapeType="1" noEditPoints="1" noGrp="1" noMove="1" noResize="1" noRot="1" noTextEdit="1"/>
          </p:cNvSpPr>
          <p:nvPr isPhoto="0" userDrawn="0"/>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fill="norm" stroke="1"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hidden="0"/>
          <p:cNvSpPr>
            <a:spLocks noGrp="1"/>
          </p:cNvSpPr>
          <p:nvPr isPhoto="0" userDrawn="0">
            <p:ph idx="1" hasCustomPrompt="0"/>
          </p:nvPr>
        </p:nvSpPr>
        <p:spPr bwMode="auto">
          <a:xfrm>
            <a:off x="6277970" y="944283"/>
            <a:ext cx="5008729" cy="4944726"/>
          </a:xfrm>
        </p:spPr>
        <p:txBody>
          <a:bodyPr anchor="b">
            <a:normAutofit/>
          </a:bodyPr>
          <a:lstStyle/>
          <a:p>
            <a:pPr>
              <a:defRPr/>
            </a:pPr>
            <a:r>
              <a:rPr lang="en-GB"/>
              <a:t>Be fair in your:</a:t>
            </a:r>
            <a:endParaRPr/>
          </a:p>
          <a:p>
            <a:pPr lvl="0">
              <a:defRPr/>
            </a:pPr>
            <a:r>
              <a:rPr lang="en-GB"/>
              <a:t>- selection of news</a:t>
            </a:r>
            <a:endParaRPr/>
          </a:p>
          <a:p>
            <a:pPr lvl="0">
              <a:defRPr/>
            </a:pPr>
            <a:r>
              <a:rPr lang="en-GB"/>
              <a:t>- choice of sources and interviewing technique</a:t>
            </a:r>
            <a:endParaRPr/>
          </a:p>
          <a:p>
            <a:pPr lvl="0">
              <a:defRPr/>
            </a:pPr>
            <a:r>
              <a:rPr lang="en-GB"/>
              <a:t>- news writing</a:t>
            </a:r>
            <a:endParaRPr/>
          </a:p>
          <a:p>
            <a:pPr lvl="0">
              <a:defRPr/>
            </a:pPr>
            <a:r>
              <a:rPr lang="en-GB"/>
              <a:t>- use of the story</a:t>
            </a:r>
            <a:endParaRPr/>
          </a:p>
          <a:p>
            <a:pPr>
              <a:defRPr/>
            </a:pPr>
            <a:r>
              <a:rPr lang="en-GB"/>
              <a:t>Avoid open displays of support for one side in a conflict</a:t>
            </a:r>
            <a:endParaRPr/>
          </a:p>
          <a:p>
            <a:pPr>
              <a:defRPr/>
            </a:pPr>
            <a:endParaRPr lang="en-US"/>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normAutofit fontScale="90000"/>
          </a:bodyPr>
          <a:lstStyle/>
          <a:p>
            <a:pPr>
              <a:defRPr/>
            </a:pPr>
            <a:r>
              <a:rPr lang="en-US"/>
              <a:t>The News story &amp; THE INVERTED PYRAMID</a:t>
            </a:r>
            <a:br>
              <a:rPr lang="en-US"/>
            </a:br>
            <a:endParaRPr lang="en-US"/>
          </a:p>
        </p:txBody>
      </p:sp>
      <p:pic>
        <p:nvPicPr>
          <p:cNvPr id="6" name="Content Placeholder 5" descr="Diagram&#10;&#10;Description automatically generated" hidden="0"/>
          <p:cNvPicPr>
            <a:picLocks noChangeAspect="1" noGrp="1"/>
          </p:cNvPicPr>
          <p:nvPr isPhoto="0" userDrawn="0">
            <p:ph idx="1" hasCustomPrompt="0"/>
          </p:nvPr>
        </p:nvPicPr>
        <p:blipFill>
          <a:blip r:embed="rId2"/>
          <a:stretch/>
        </p:blipFill>
        <p:spPr bwMode="auto">
          <a:xfrm>
            <a:off x="3346794" y="1516970"/>
            <a:ext cx="5498411" cy="4656817"/>
          </a:xfrm>
          <a:prstGeom prst="rect">
            <a:avLst/>
          </a:prstGeom>
        </p:spPr>
      </p:pic>
      <p:cxnSp>
        <p:nvCxnSpPr>
          <p:cNvPr id="3"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1" name="Rectangle 10"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Freeform: Shape 12" hidden="0"/>
          <p:cNvSpPr>
            <a:spLocks noAdjustHandles="1" noChangeArrowheads="1" noChangeAspect="1" noChangeShapeType="1" noEditPoints="1" noGrp="1" noMove="1" noResize="1" noRot="1" noTextEdit="1"/>
          </p:cNvSpPr>
          <p:nvPr isPhoto="0" userDrawn="0"/>
        </p:nvSpPr>
        <p:spPr bwMode="auto">
          <a:xfrm rot="10800000">
            <a:off x="1023595" y="2950509"/>
            <a:ext cx="4715671" cy="313460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fill="norm" stroke="1" extrusionOk="0">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5" name="Freeform: Shape 14" hidden="0"/>
          <p:cNvSpPr>
            <a:spLocks noAdjustHandles="1" noChangeArrowheads="1" noChangeAspect="1" noChangeShapeType="1" noEditPoints="1" noGrp="1" noMove="1" noResize="1" noRot="1" noTextEdit="1"/>
          </p:cNvSpPr>
          <p:nvPr isPhoto="0" userDrawn="0"/>
        </p:nvSpPr>
        <p:spPr bwMode="auto">
          <a:xfrm rot="21433981" flipH="1">
            <a:off x="561228" y="610976"/>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fill="norm" stroke="1"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801045" y="1110134"/>
            <a:ext cx="4861381" cy="1324229"/>
          </a:xfrm>
        </p:spPr>
        <p:txBody>
          <a:bodyPr>
            <a:normAutofit/>
          </a:bodyPr>
          <a:lstStyle/>
          <a:p>
            <a:pPr algn="ctr">
              <a:lnSpc>
                <a:spcPct val="90000"/>
              </a:lnSpc>
              <a:defRPr/>
            </a:pPr>
            <a:r>
              <a:rPr lang="en-GB" sz="4400"/>
              <a:t>Know your audience</a:t>
            </a:r>
            <a:br>
              <a:rPr lang="en-GB" sz="4400" i="1"/>
            </a:br>
            <a:endParaRPr lang="en-US" sz="4400"/>
          </a:p>
        </p:txBody>
      </p:sp>
      <p:pic>
        <p:nvPicPr>
          <p:cNvPr id="6" name="Picture 5" descr="A large group of people&#10;&#10;Description automatically generated with medium confidence" hidden="0"/>
          <p:cNvPicPr>
            <a:picLocks noChangeAspect="1"/>
          </p:cNvPicPr>
          <p:nvPr isPhoto="0" userDrawn="0"/>
        </p:nvPicPr>
        <p:blipFill>
          <a:blip r:embed="rId2"/>
          <a:srcRect l="11541" t="0" r="7501" b="-1"/>
          <a:stretch/>
        </p:blipFill>
        <p:spPr bwMode="auto">
          <a:xfrm>
            <a:off x="1266081" y="3214259"/>
            <a:ext cx="4252124" cy="2634498"/>
          </a:xfrm>
          <a:prstGeom prst="rect">
            <a:avLst/>
          </a:prstGeom>
        </p:spPr>
      </p:pic>
      <p:sp>
        <p:nvSpPr>
          <p:cNvPr id="17" name="Freeform: Shape 16" hidden="0"/>
          <p:cNvSpPr>
            <a:spLocks noAdjustHandles="1" noChangeArrowheads="1" noChangeAspect="1" noChangeShapeType="1" noEditPoints="1" noGrp="1" noMove="1" noResize="1" noRot="1" noTextEdit="1"/>
          </p:cNvSpPr>
          <p:nvPr isPhoto="0" userDrawn="0"/>
        </p:nvSpPr>
        <p:spPr bwMode="auto">
          <a:xfrm rot="21433981" flipH="1">
            <a:off x="519332" y="639412"/>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fill="norm" stroke="1"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hidden="0"/>
          <p:cNvSpPr>
            <a:spLocks noGrp="1"/>
          </p:cNvSpPr>
          <p:nvPr isPhoto="0" userDrawn="0">
            <p:ph idx="1" hasCustomPrompt="0"/>
          </p:nvPr>
        </p:nvSpPr>
        <p:spPr bwMode="auto">
          <a:xfrm>
            <a:off x="6668677" y="696123"/>
            <a:ext cx="4722279" cy="5481716"/>
          </a:xfrm>
        </p:spPr>
        <p:txBody>
          <a:bodyPr anchor="ctr">
            <a:normAutofit/>
          </a:bodyPr>
          <a:lstStyle/>
          <a:p>
            <a:pPr algn="ctr">
              <a:defRPr/>
            </a:pPr>
            <a:r>
              <a:rPr lang="en-GB"/>
              <a:t>Do not make false assumptions about your readers or listeners. </a:t>
            </a:r>
            <a:endParaRPr/>
          </a:p>
          <a:p>
            <a:pPr algn="ctr">
              <a:defRPr/>
            </a:pPr>
            <a:r>
              <a:rPr lang="en-GB"/>
              <a:t>Do not generalise from your own personality and narrow group of friends and relatives and assume that your readers or listeners are "like us".</a:t>
            </a:r>
            <a:endParaRPr lang="en-US"/>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0" name="Rectangle 9"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Different coloured question marks" hidden="0"/>
          <p:cNvPicPr>
            <a:picLocks noChangeAspect="1"/>
          </p:cNvPicPr>
          <p:nvPr isPhoto="0" userDrawn="0"/>
        </p:nvPicPr>
        <p:blipFill>
          <a:blip r:embed="rId2"/>
          <a:stretch/>
        </p:blipFill>
        <p:spPr bwMode="auto">
          <a:xfrm>
            <a:off x="18" y="46237"/>
            <a:ext cx="12191981" cy="6857990"/>
          </a:xfrm>
          <a:prstGeom prst="rect">
            <a:avLst/>
          </a:prstGeom>
        </p:spPr>
      </p:pic>
      <p:sp>
        <p:nvSpPr>
          <p:cNvPr id="12" name="Freeform: Shape 11" hidden="0"/>
          <p:cNvSpPr>
            <a:spLocks noAdjustHandles="1" noChangeArrowheads="1" noChangeAspect="1" noChangeShapeType="1" noEditPoints="1" noGrp="1" noMove="1" noResize="1" noRot="1" noTextEdit="1"/>
          </p:cNvSpPr>
          <p:nvPr isPhoto="0" userDrawn="0"/>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fill="norm" stroke="1"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hidden="0"/>
          <p:cNvSpPr>
            <a:spLocks noAdjustHandles="1" noChangeArrowheads="1" noChangeAspect="1" noChangeShapeType="1" noEditPoints="1" noGrp="1" noMove="1" noResize="1" noRot="1" noTextEdit="1"/>
          </p:cNvSpPr>
          <p:nvPr isPhoto="0" userDrawn="0"/>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fill="norm" stroke="1"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hidden="0"/>
          <p:cNvSpPr>
            <a:spLocks noAdjustHandles="1" noChangeArrowheads="1" noChangeAspect="1" noChangeShapeType="1" noEditPoints="1" noGrp="1" noMove="1" noResize="1" noRot="1" noTextEdit="1"/>
          </p:cNvSpPr>
          <p:nvPr isPhoto="0" userDrawn="0"/>
        </p:nvSpPr>
        <p:spPr bwMode="auto">
          <a:xfrm rot="21381629"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hidden="0"/>
          <p:cNvSpPr>
            <a:spLocks noAdjustHandles="1" noChangeArrowheads="1" noChangeAspect="1" noChangeShapeType="1" noEditPoints="1" noGrp="1" noMove="1" noResize="1" noRot="1" noTextEdit="1"/>
          </p:cNvSpPr>
          <p:nvPr isPhoto="0" userDrawn="0"/>
        </p:nvSpPr>
        <p:spPr bwMode="auto">
          <a:xfrm rot="21381629"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4272282" y="860609"/>
            <a:ext cx="4558209" cy="1258293"/>
          </a:xfrm>
        </p:spPr>
        <p:txBody>
          <a:bodyPr>
            <a:normAutofit/>
          </a:bodyPr>
          <a:lstStyle/>
          <a:p>
            <a:pPr algn="ctr">
              <a:defRPr/>
            </a:pPr>
            <a:r>
              <a:rPr lang="en-US" sz="3600"/>
              <a:t>Who is your audience (which migrant Community/IES)</a:t>
            </a:r>
            <a:endParaRPr/>
          </a:p>
        </p:txBody>
      </p:sp>
      <p:sp>
        <p:nvSpPr>
          <p:cNvPr id="3" name="Content Placeholder 2" hidden="0"/>
          <p:cNvSpPr>
            <a:spLocks noGrp="1"/>
          </p:cNvSpPr>
          <p:nvPr isPhoto="0" userDrawn="0">
            <p:ph idx="1" hasCustomPrompt="0"/>
          </p:nvPr>
        </p:nvSpPr>
        <p:spPr bwMode="auto">
          <a:xfrm>
            <a:off x="7348986" y="2008143"/>
            <a:ext cx="4236001" cy="3501011"/>
          </a:xfrm>
        </p:spPr>
        <p:txBody>
          <a:bodyPr anchor="ctr">
            <a:normAutofit/>
          </a:bodyPr>
          <a:lstStyle/>
          <a:p>
            <a:pPr algn="ctr">
              <a:lnSpc>
                <a:spcPct val="90000"/>
              </a:lnSpc>
              <a:defRPr/>
            </a:pPr>
            <a:r>
              <a:rPr lang="en-GB" sz="1800"/>
              <a:t>How big is the community?</a:t>
            </a:r>
            <a:endParaRPr/>
          </a:p>
          <a:p>
            <a:pPr algn="ctr">
              <a:lnSpc>
                <a:spcPct val="90000"/>
              </a:lnSpc>
              <a:defRPr/>
            </a:pPr>
            <a:r>
              <a:rPr lang="en-GB" sz="1800"/>
              <a:t>Where do they live?</a:t>
            </a:r>
            <a:endParaRPr/>
          </a:p>
          <a:p>
            <a:pPr algn="ctr">
              <a:lnSpc>
                <a:spcPct val="90000"/>
              </a:lnSpc>
              <a:defRPr/>
            </a:pPr>
            <a:r>
              <a:rPr lang="en-GB" sz="1800"/>
              <a:t>What languages do they speak?</a:t>
            </a:r>
            <a:endParaRPr/>
          </a:p>
          <a:p>
            <a:pPr algn="ctr">
              <a:lnSpc>
                <a:spcPct val="90000"/>
              </a:lnSpc>
              <a:defRPr/>
            </a:pPr>
            <a:r>
              <a:rPr lang="en-GB" sz="1800"/>
              <a:t>Are they mainly of one or two age groups?</a:t>
            </a:r>
            <a:endParaRPr/>
          </a:p>
          <a:p>
            <a:pPr algn="ctr">
              <a:lnSpc>
                <a:spcPct val="90000"/>
              </a:lnSpc>
              <a:defRPr/>
            </a:pPr>
            <a:r>
              <a:rPr lang="en-GB" sz="1800"/>
              <a:t>Are they mainly male or female?</a:t>
            </a:r>
            <a:endParaRPr/>
          </a:p>
          <a:p>
            <a:pPr algn="ctr">
              <a:lnSpc>
                <a:spcPct val="90000"/>
              </a:lnSpc>
              <a:defRPr/>
            </a:pPr>
            <a:r>
              <a:rPr lang="en-GB" sz="1800"/>
              <a:t>How educated are they?</a:t>
            </a:r>
            <a:endParaRPr/>
          </a:p>
          <a:p>
            <a:pPr algn="ctr">
              <a:lnSpc>
                <a:spcPct val="90000"/>
              </a:lnSpc>
              <a:defRPr/>
            </a:pPr>
            <a:r>
              <a:rPr lang="en-GB" sz="1800"/>
              <a:t>What kind of educational background do they have?. Should you use simple language? How long will they pay attention to an article or a programme?</a:t>
            </a:r>
            <a:endParaRPr/>
          </a:p>
          <a:p>
            <a:pPr algn="ctr">
              <a:lnSpc>
                <a:spcPct val="90000"/>
              </a:lnSpc>
              <a:defRPr/>
            </a:pPr>
            <a:r>
              <a:rPr lang="en-GB" sz="1800"/>
              <a:t>What are their socio-economic backgrounds?</a:t>
            </a:r>
            <a:endParaRPr/>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275462"/>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0" name="Rectangle 9"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Camera lens" hidden="0"/>
          <p:cNvPicPr>
            <a:picLocks noChangeAspect="1"/>
          </p:cNvPicPr>
          <p:nvPr isPhoto="0" userDrawn="0"/>
        </p:nvPicPr>
        <p:blipFill>
          <a:blip r:embed="rId2"/>
          <a:srcRect l="0" t="5214" r="0" b="10516"/>
          <a:stretch/>
        </p:blipFill>
        <p:spPr bwMode="auto">
          <a:xfrm>
            <a:off x="20" y="10"/>
            <a:ext cx="12191981" cy="6857990"/>
          </a:xfrm>
          <a:prstGeom prst="rect">
            <a:avLst/>
          </a:prstGeom>
        </p:spPr>
      </p:pic>
      <p:sp>
        <p:nvSpPr>
          <p:cNvPr id="12" name="Freeform: Shape 11" hidden="0"/>
          <p:cNvSpPr>
            <a:spLocks noAdjustHandles="1" noChangeArrowheads="1" noChangeAspect="1" noChangeShapeType="1" noEditPoints="1" noGrp="1" noMove="1" noResize="1" noRot="1" noTextEdit="1"/>
          </p:cNvSpPr>
          <p:nvPr isPhoto="0" userDrawn="0"/>
        </p:nvSpPr>
        <p:spPr bwMode="auto">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fill="norm" stroke="1"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hidden="0"/>
          <p:cNvSpPr>
            <a:spLocks noAdjustHandles="1" noChangeArrowheads="1" noChangeAspect="1" noChangeShapeType="1" noEditPoints="1" noGrp="1" noMove="1" noResize="1" noRot="1" noTextEdit="1"/>
          </p:cNvSpPr>
          <p:nvPr isPhoto="0" userDrawn="0"/>
        </p:nvSpPr>
        <p:spPr bwMode="auto">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fill="norm" stroke="1"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hidden="0"/>
          <p:cNvSpPr>
            <a:spLocks noAdjustHandles="1" noChangeArrowheads="1" noChangeAspect="1" noChangeShapeType="1" noEditPoints="1" noGrp="1" noMove="1" noResize="1" noRot="1" noTextEdit="1"/>
          </p:cNvSpPr>
          <p:nvPr isPhoto="0" userDrawn="0"/>
        </p:nvSpPr>
        <p:spPr bwMode="auto">
          <a:xfrm rot="21381629" flipH="1">
            <a:off x="4128647" y="500207"/>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hidden="0"/>
          <p:cNvSpPr>
            <a:spLocks noAdjustHandles="1" noChangeArrowheads="1" noChangeAspect="1" noChangeShapeType="1" noEditPoints="1" noGrp="1" noMove="1" noResize="1" noRot="1" noTextEdit="1"/>
          </p:cNvSpPr>
          <p:nvPr isPhoto="0" userDrawn="0"/>
        </p:nvSpPr>
        <p:spPr bwMode="auto">
          <a:xfrm rot="21381629"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fill="norm" stroke="1"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4272282" y="860609"/>
            <a:ext cx="4621687" cy="1258293"/>
          </a:xfrm>
        </p:spPr>
        <p:txBody>
          <a:bodyPr>
            <a:normAutofit/>
          </a:bodyPr>
          <a:lstStyle/>
          <a:p>
            <a:pPr algn="ctr">
              <a:defRPr/>
            </a:pPr>
            <a:r>
              <a:rPr lang="en-US" sz="4400"/>
              <a:t>what INFO do they want?</a:t>
            </a:r>
            <a:endParaRPr/>
          </a:p>
        </p:txBody>
      </p:sp>
      <p:sp>
        <p:nvSpPr>
          <p:cNvPr id="3" name="Content Placeholder 2" hidden="0"/>
          <p:cNvSpPr>
            <a:spLocks noGrp="1"/>
          </p:cNvSpPr>
          <p:nvPr isPhoto="0" userDrawn="0">
            <p:ph idx="1" hasCustomPrompt="0"/>
          </p:nvPr>
        </p:nvSpPr>
        <p:spPr bwMode="auto">
          <a:xfrm>
            <a:off x="7457702" y="2265829"/>
            <a:ext cx="4236001" cy="3501011"/>
          </a:xfrm>
        </p:spPr>
        <p:txBody>
          <a:bodyPr anchor="ctr">
            <a:normAutofit/>
          </a:bodyPr>
          <a:lstStyle/>
          <a:p>
            <a:pPr algn="ctr">
              <a:lnSpc>
                <a:spcPct val="90000"/>
              </a:lnSpc>
              <a:defRPr/>
            </a:pPr>
            <a:r>
              <a:rPr lang="en-GB" sz="2000"/>
              <a:t>World news</a:t>
            </a:r>
            <a:endParaRPr/>
          </a:p>
          <a:p>
            <a:pPr algn="ctr">
              <a:lnSpc>
                <a:spcPct val="90000"/>
              </a:lnSpc>
              <a:defRPr/>
            </a:pPr>
            <a:r>
              <a:rPr lang="en-GB" sz="2000"/>
              <a:t>National news</a:t>
            </a:r>
            <a:endParaRPr/>
          </a:p>
          <a:p>
            <a:pPr algn="ctr">
              <a:lnSpc>
                <a:spcPct val="90000"/>
              </a:lnSpc>
              <a:defRPr/>
            </a:pPr>
            <a:r>
              <a:rPr lang="en-GB" sz="2000"/>
              <a:t>News on integration</a:t>
            </a:r>
            <a:endParaRPr/>
          </a:p>
          <a:p>
            <a:pPr algn="ctr">
              <a:lnSpc>
                <a:spcPct val="90000"/>
              </a:lnSpc>
              <a:defRPr/>
            </a:pPr>
            <a:r>
              <a:rPr lang="en-GB" sz="2000"/>
              <a:t>News on participation in civic and political life</a:t>
            </a:r>
            <a:endParaRPr/>
          </a:p>
          <a:p>
            <a:pPr algn="ctr">
              <a:lnSpc>
                <a:spcPct val="90000"/>
              </a:lnSpc>
              <a:defRPr/>
            </a:pPr>
            <a:r>
              <a:rPr lang="en-GB" sz="2000"/>
              <a:t>News about the community itself</a:t>
            </a:r>
            <a:endParaRPr/>
          </a:p>
          <a:p>
            <a:pPr algn="ctr">
              <a:lnSpc>
                <a:spcPct val="90000"/>
              </a:lnSpc>
              <a:defRPr/>
            </a:pPr>
            <a:r>
              <a:rPr lang="en-GB" sz="2000"/>
              <a:t>News about other groups/communities</a:t>
            </a:r>
            <a:endParaRPr/>
          </a:p>
          <a:p>
            <a:pPr algn="ctr">
              <a:lnSpc>
                <a:spcPct val="90000"/>
              </a:lnSpc>
              <a:defRPr/>
            </a:pPr>
            <a:r>
              <a:rPr lang="en-GB" sz="2000"/>
              <a:t>News from special countries overseas</a:t>
            </a:r>
            <a:endParaRPr/>
          </a:p>
          <a:p>
            <a:pPr algn="ctr">
              <a:lnSpc>
                <a:spcPct val="90000"/>
              </a:lnSpc>
              <a:defRPr/>
            </a:pPr>
            <a:endParaRPr lang="en-US" sz="2000"/>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8" name="Rectangle 7"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hidden="0"/>
          <p:cNvSpPr>
            <a:spLocks noAdjustHandles="1" noChangeArrowheads="1" noChangeAspect="1" noChangeShapeType="1" noEditPoints="1" noGrp="1" noMove="1" noResize="1" noRot="1" noTextEdit="1"/>
          </p:cNvSpPr>
          <p:nvPr isPhoto="0" userDrawn="0"/>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fill="norm" stroke="1"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hidden="0"/>
          <p:cNvSpPr>
            <a:spLocks noGrp="1"/>
          </p:cNvSpPr>
          <p:nvPr isPhoto="0" userDrawn="0">
            <p:ph type="title" hasCustomPrompt="0"/>
          </p:nvPr>
        </p:nvSpPr>
        <p:spPr bwMode="auto">
          <a:xfrm>
            <a:off x="1057469" y="1181878"/>
            <a:ext cx="3844213" cy="2985795"/>
          </a:xfrm>
        </p:spPr>
        <p:txBody>
          <a:bodyPr>
            <a:normAutofit/>
          </a:bodyPr>
          <a:lstStyle/>
          <a:p>
            <a:pPr algn="ctr">
              <a:defRPr/>
            </a:pPr>
            <a:r>
              <a:rPr lang="en-GB"/>
              <a:t>Sensitivity &amp; Accuracy</a:t>
            </a:r>
            <a:endParaRPr lang="en-US"/>
          </a:p>
        </p:txBody>
      </p:sp>
      <p:sp>
        <p:nvSpPr>
          <p:cNvPr id="12" name="Freeform: Shape 11" hidden="0"/>
          <p:cNvSpPr>
            <a:spLocks noAdjustHandles="1" noChangeArrowheads="1" noChangeAspect="1" noChangeShapeType="1" noEditPoints="1" noGrp="1" noMove="1" noResize="1" noRot="1" noTextEdit="1"/>
          </p:cNvSpPr>
          <p:nvPr isPhoto="0" userDrawn="0"/>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fill="norm" stroke="1"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hidden="0"/>
          <p:cNvSpPr>
            <a:spLocks noGrp="1"/>
          </p:cNvSpPr>
          <p:nvPr isPhoto="0" userDrawn="0">
            <p:ph idx="1" hasCustomPrompt="0"/>
          </p:nvPr>
        </p:nvSpPr>
        <p:spPr bwMode="auto">
          <a:xfrm>
            <a:off x="6245185" y="682072"/>
            <a:ext cx="5008729" cy="4944726"/>
          </a:xfrm>
        </p:spPr>
        <p:txBody>
          <a:bodyPr anchor="b">
            <a:normAutofit/>
          </a:bodyPr>
          <a:lstStyle/>
          <a:p>
            <a:pPr>
              <a:lnSpc>
                <a:spcPct val="90000"/>
              </a:lnSpc>
              <a:defRPr/>
            </a:pPr>
            <a:r>
              <a:rPr lang="en-GB" sz="2500"/>
              <a:t>Sensitivity</a:t>
            </a:r>
            <a:endParaRPr/>
          </a:p>
          <a:p>
            <a:pPr>
              <a:lnSpc>
                <a:spcPct val="90000"/>
              </a:lnSpc>
              <a:defRPr/>
            </a:pPr>
            <a:r>
              <a:rPr lang="en-GB" sz="2500"/>
              <a:t>Be very sensitive when reporting. Very often, migrants’ place in mainstream society is unsure. This does not mean that you should ignore the existence of tensions, simply that you should not make them worse by your communication.</a:t>
            </a:r>
            <a:endParaRPr/>
          </a:p>
          <a:p>
            <a:pPr>
              <a:lnSpc>
                <a:spcPct val="90000"/>
              </a:lnSpc>
              <a:defRPr/>
            </a:pPr>
            <a:r>
              <a:rPr lang="en-GB" sz="2500"/>
              <a:t>Accuracy</a:t>
            </a:r>
            <a:endParaRPr/>
          </a:p>
          <a:p>
            <a:pPr>
              <a:lnSpc>
                <a:spcPct val="90000"/>
              </a:lnSpc>
              <a:defRPr/>
            </a:pPr>
            <a:r>
              <a:rPr lang="en-GB" sz="2500"/>
              <a:t>When reporting on migrants from the outside of each and every community, you must still maintain a high level of accuracy. </a:t>
            </a:r>
            <a:endParaRPr lang="en-US" sz="2500"/>
          </a:p>
        </p:txBody>
      </p:sp>
      <p:cxnSp>
        <p:nvCxnSpPr>
          <p:cNvPr id="4"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hidden="0"/>
          <p:cNvPicPr/>
          <p:nvPr isPhoto="0" userDrawn="0"/>
        </p:nvPicPr>
        <p:blipFill>
          <a:blip r:embed="rId2">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2"/>
        </a:solidFill>
      </p:bgPr>
    </p:bg>
    <p:spTree>
      <p:nvGrpSpPr>
        <p:cNvPr id="1" name="" hidden="0"/>
        <p:cNvGrpSpPr/>
        <p:nvPr isPhoto="0" userDrawn="0"/>
      </p:nvGrpSpPr>
      <p:grpSpPr bwMode="auto">
        <a:xfrm>
          <a:off x="0" y="0"/>
          <a:ext cx="0" cy="0"/>
          <a:chOff x="0" y="0"/>
          <a:chExt cx="0" cy="0"/>
        </a:xfrm>
      </p:grpSpPr>
      <p:sp useBgFill="1">
        <p:nvSpPr>
          <p:cNvPr id="10" name="Rectangle 9" hidden="0"/>
          <p:cNvSpPr>
            <a:spLocks noAdjustHandles="1" noChangeArrowheads="1" noChangeAspect="1" noChangeShapeType="1" noEditPoints="1" noGrp="1" noMove="1" noResize="1" noRot="1" noTextEdit="1"/>
          </p:cNvSpPr>
          <p:nvPr isPhoto="0" userDrawn="0"/>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Content Placeholder 4" descr="A red and white sign&#10;&#10;Description automatically generated with medium confidence" hidden="0"/>
          <p:cNvPicPr>
            <a:picLocks noChangeAspect="1" noGrp="1"/>
          </p:cNvPicPr>
          <p:nvPr isPhoto="0" userDrawn="0">
            <p:ph idx="1" hasCustomPrompt="0"/>
          </p:nvPr>
        </p:nvPicPr>
        <p:blipFill>
          <a:blip r:embed="rId2"/>
          <a:srcRect l="0" t="1804" r="-1" b="-1"/>
          <a:stretch/>
        </p:blipFill>
        <p:spPr bwMode="auto">
          <a:xfrm>
            <a:off x="95190" y="88900"/>
            <a:ext cx="12007910" cy="6632576"/>
          </a:xfrm>
          <a:custGeom>
            <a:avLst/>
            <a:gdLst/>
            <a:ahLst/>
            <a:cxnLst/>
            <a:rect l="l" t="t" r="r" b="b"/>
            <a:pathLst>
              <a:path w="11609843" h="6057523" fill="norm" stroke="1" extrusionOk="0">
                <a:moveTo>
                  <a:pt x="329451" y="1"/>
                </a:moveTo>
                <a:cubicBezTo>
                  <a:pt x="473755" y="7"/>
                  <a:pt x="634888" y="5607"/>
                  <a:pt x="759878" y="7472"/>
                </a:cubicBezTo>
                <a:lnTo>
                  <a:pt x="8811740" y="57994"/>
                </a:lnTo>
                <a:lnTo>
                  <a:pt x="10133387" y="58243"/>
                </a:lnTo>
                <a:lnTo>
                  <a:pt x="11522733" y="71614"/>
                </a:lnTo>
                <a:cubicBezTo>
                  <a:pt x="11582162" y="373219"/>
                  <a:pt x="11479781" y="1696666"/>
                  <a:pt x="11558343" y="2601840"/>
                </a:cubicBezTo>
                <a:cubicBezTo>
                  <a:pt x="11557823" y="3481263"/>
                  <a:pt x="11615629" y="4785263"/>
                  <a:pt x="11609369" y="5359346"/>
                </a:cubicBezTo>
                <a:cubicBezTo>
                  <a:pt x="11598540" y="5592072"/>
                  <a:pt x="11617528" y="5983823"/>
                  <a:pt x="11576881" y="6057523"/>
                </a:cubicBezTo>
                <a:cubicBezTo>
                  <a:pt x="10280371" y="6023920"/>
                  <a:pt x="8904348" y="6049951"/>
                  <a:pt x="7568082" y="6046164"/>
                </a:cubicBezTo>
                <a:lnTo>
                  <a:pt x="137076" y="6038644"/>
                </a:lnTo>
                <a:cubicBezTo>
                  <a:pt x="63429" y="6046562"/>
                  <a:pt x="98349" y="5802385"/>
                  <a:pt x="83401" y="5328816"/>
                </a:cubicBezTo>
                <a:cubicBezTo>
                  <a:pt x="68453" y="4855247"/>
                  <a:pt x="74700" y="4069229"/>
                  <a:pt x="47387" y="3197228"/>
                </a:cubicBezTo>
                <a:cubicBezTo>
                  <a:pt x="33509" y="2471292"/>
                  <a:pt x="41689" y="1591232"/>
                  <a:pt x="33791" y="1062710"/>
                </a:cubicBezTo>
                <a:lnTo>
                  <a:pt x="0" y="26099"/>
                </a:lnTo>
                <a:cubicBezTo>
                  <a:pt x="57672" y="5585"/>
                  <a:pt x="185147" y="-4"/>
                  <a:pt x="329451" y="1"/>
                </a:cubicBezTo>
                <a:close/>
              </a:path>
            </a:pathLst>
          </a:custGeom>
        </p:spPr>
      </p:pic>
      <p:sp>
        <p:nvSpPr>
          <p:cNvPr id="12" name="Freeform: Shape 11" hidden="0"/>
          <p:cNvSpPr>
            <a:spLocks noAdjustHandles="1" noChangeArrowheads="1" noChangeAspect="1" noChangeShapeType="1" noEditPoints="1" noGrp="1" noMove="1" noResize="1" noRot="1" noTextEdit="1"/>
          </p:cNvSpPr>
          <p:nvPr isPhoto="0" userDrawn="0"/>
        </p:nvSpPr>
        <p:spPr bwMode="auto">
          <a:xfrm>
            <a:off x="95190" y="88901"/>
            <a:ext cx="12007910" cy="6632574"/>
          </a:xfrm>
          <a:custGeom>
            <a:avLst/>
            <a:gdLst>
              <a:gd name="connsiteX0" fmla="*/ 0 w 11609843"/>
              <a:gd name="connsiteY0" fmla="*/ 0 h 6047850"/>
              <a:gd name="connsiteX1" fmla="*/ 503107 w 11609843"/>
              <a:gd name="connsiteY1" fmla="*/ 0 h 6047850"/>
              <a:gd name="connsiteX2" fmla="*/ 503107 w 11609843"/>
              <a:gd name="connsiteY2" fmla="*/ 68747 h 6047850"/>
              <a:gd name="connsiteX3" fmla="*/ 8800521 w 11609843"/>
              <a:gd name="connsiteY3" fmla="*/ 65641 h 6047850"/>
              <a:gd name="connsiteX4" fmla="*/ 10133387 w 11609843"/>
              <a:gd name="connsiteY4" fmla="*/ 52165 h 6047850"/>
              <a:gd name="connsiteX5" fmla="*/ 11522733 w 11609843"/>
              <a:gd name="connsiteY5" fmla="*/ 45639 h 6047850"/>
              <a:gd name="connsiteX6" fmla="*/ 11558343 w 11609843"/>
              <a:gd name="connsiteY6" fmla="*/ 2582755 h 6047850"/>
              <a:gd name="connsiteX7" fmla="*/ 11609369 w 11609843"/>
              <a:gd name="connsiteY7" fmla="*/ 5347771 h 6047850"/>
              <a:gd name="connsiteX8" fmla="*/ 11576881 w 11609843"/>
              <a:gd name="connsiteY8" fmla="*/ 6047850 h 6047850"/>
              <a:gd name="connsiteX9" fmla="*/ 10387601 w 11609843"/>
              <a:gd name="connsiteY9" fmla="*/ 6036630 h 6047850"/>
              <a:gd name="connsiteX10" fmla="*/ 10387601 w 11609843"/>
              <a:gd name="connsiteY10" fmla="*/ 6028294 h 6047850"/>
              <a:gd name="connsiteX11" fmla="*/ 7568082 w 11609843"/>
              <a:gd name="connsiteY11" fmla="*/ 6036460 h 6047850"/>
              <a:gd name="connsiteX12" fmla="*/ 216206 w 11609843"/>
              <a:gd name="connsiteY12" fmla="*/ 6028917 h 6047850"/>
              <a:gd name="connsiteX13" fmla="*/ 83401 w 11609843"/>
              <a:gd name="connsiteY13" fmla="*/ 5317158 h 6047850"/>
              <a:gd name="connsiteX14" fmla="*/ 47387 w 11609843"/>
              <a:gd name="connsiteY14" fmla="*/ 3179765 h 6047850"/>
              <a:gd name="connsiteX15" fmla="*/ 251 w 11609843"/>
              <a:gd name="connsiteY15" fmla="*/ 1049960 h 6047850"/>
              <a:gd name="connsiteX16" fmla="*/ 132 w 11609843"/>
              <a:gd name="connsiteY16" fmla="*/ 949677 h 6047850"/>
              <a:gd name="connsiteX17" fmla="*/ 0 w 11609843"/>
              <a:gd name="connsiteY17" fmla="*/ 949677 h 6047850"/>
              <a:gd name="connsiteX0" fmla="*/ 0 w 11609843"/>
              <a:gd name="connsiteY0" fmla="*/ 0 h 6047850"/>
              <a:gd name="connsiteX1" fmla="*/ 503107 w 11609843"/>
              <a:gd name="connsiteY1" fmla="*/ 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570425 w 11609843"/>
              <a:gd name="connsiteY1" fmla="*/ 89757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949677 h 6047850"/>
              <a:gd name="connsiteX17" fmla="*/ 0 w 11609843"/>
              <a:gd name="connsiteY17" fmla="*/ 0 h 6047850"/>
              <a:gd name="connsiteX0" fmla="*/ 0 w 11609843"/>
              <a:gd name="connsiteY0" fmla="*/ 0 h 6047850"/>
              <a:gd name="connsiteX1" fmla="*/ 749939 w 11609843"/>
              <a:gd name="connsiteY1" fmla="*/ 11220 h 6047850"/>
              <a:gd name="connsiteX2" fmla="*/ 8800521 w 11609843"/>
              <a:gd name="connsiteY2" fmla="*/ 65641 h 6047850"/>
              <a:gd name="connsiteX3" fmla="*/ 10133387 w 11609843"/>
              <a:gd name="connsiteY3" fmla="*/ 52165 h 6047850"/>
              <a:gd name="connsiteX4" fmla="*/ 11522733 w 11609843"/>
              <a:gd name="connsiteY4" fmla="*/ 45639 h 6047850"/>
              <a:gd name="connsiteX5" fmla="*/ 11558343 w 11609843"/>
              <a:gd name="connsiteY5" fmla="*/ 2582755 h 6047850"/>
              <a:gd name="connsiteX6" fmla="*/ 11609369 w 11609843"/>
              <a:gd name="connsiteY6" fmla="*/ 5347771 h 6047850"/>
              <a:gd name="connsiteX7" fmla="*/ 11576881 w 11609843"/>
              <a:gd name="connsiteY7" fmla="*/ 6047850 h 6047850"/>
              <a:gd name="connsiteX8" fmla="*/ 10387601 w 11609843"/>
              <a:gd name="connsiteY8" fmla="*/ 6036630 h 6047850"/>
              <a:gd name="connsiteX9" fmla="*/ 10387601 w 11609843"/>
              <a:gd name="connsiteY9" fmla="*/ 6028294 h 6047850"/>
              <a:gd name="connsiteX10" fmla="*/ 7568082 w 11609843"/>
              <a:gd name="connsiteY10" fmla="*/ 6036460 h 6047850"/>
              <a:gd name="connsiteX11" fmla="*/ 216206 w 11609843"/>
              <a:gd name="connsiteY11" fmla="*/ 6028917 h 6047850"/>
              <a:gd name="connsiteX12" fmla="*/ 83401 w 11609843"/>
              <a:gd name="connsiteY12" fmla="*/ 5317158 h 6047850"/>
              <a:gd name="connsiteX13" fmla="*/ 47387 w 11609843"/>
              <a:gd name="connsiteY13" fmla="*/ 3179765 h 6047850"/>
              <a:gd name="connsiteX14" fmla="*/ 251 w 11609843"/>
              <a:gd name="connsiteY14" fmla="*/ 1049960 h 6047850"/>
              <a:gd name="connsiteX15" fmla="*/ 132 w 11609843"/>
              <a:gd name="connsiteY15" fmla="*/ 949677 h 6047850"/>
              <a:gd name="connsiteX16" fmla="*/ 0 w 11609843"/>
              <a:gd name="connsiteY16" fmla="*/ 0 h 6047850"/>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251 w 11609843"/>
              <a:gd name="connsiteY14" fmla="*/ 1066391 h 6064281"/>
              <a:gd name="connsiteX15" fmla="*/ 132 w 11609843"/>
              <a:gd name="connsiteY15" fmla="*/ 966108 h 6064281"/>
              <a:gd name="connsiteX16" fmla="*/ 0 w 11609843"/>
              <a:gd name="connsiteY16"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132 w 11609843"/>
              <a:gd name="connsiteY14" fmla="*/ 966108 h 6064281"/>
              <a:gd name="connsiteX15" fmla="*/ 0 w 11609843"/>
              <a:gd name="connsiteY15" fmla="*/ 16431 h 6064281"/>
              <a:gd name="connsiteX0" fmla="*/ 0 w 11609843"/>
              <a:gd name="connsiteY0" fmla="*/ 16431 h 6064281"/>
              <a:gd name="connsiteX1" fmla="*/ 749939 w 11609843"/>
              <a:gd name="connsiteY1" fmla="*/ 27651 h 6064281"/>
              <a:gd name="connsiteX2" fmla="*/ 8800521 w 11609843"/>
              <a:gd name="connsiteY2" fmla="*/ 82072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216206 w 11609843"/>
              <a:gd name="connsiteY11" fmla="*/ 6045348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59056 w 11609843"/>
              <a:gd name="connsiteY11" fmla="*/ 6045349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16431 h 6064281"/>
              <a:gd name="connsiteX1" fmla="*/ 749939 w 11609843"/>
              <a:gd name="connsiteY1" fmla="*/ 27651 h 6064281"/>
              <a:gd name="connsiteX2" fmla="*/ 8811740 w 11609843"/>
              <a:gd name="connsiteY2" fmla="*/ 48413 h 6064281"/>
              <a:gd name="connsiteX3" fmla="*/ 10133387 w 11609843"/>
              <a:gd name="connsiteY3" fmla="*/ 68596 h 6064281"/>
              <a:gd name="connsiteX4" fmla="*/ 11522733 w 11609843"/>
              <a:gd name="connsiteY4" fmla="*/ 62070 h 6064281"/>
              <a:gd name="connsiteX5" fmla="*/ 11558343 w 11609843"/>
              <a:gd name="connsiteY5" fmla="*/ 2599186 h 6064281"/>
              <a:gd name="connsiteX6" fmla="*/ 11609369 w 11609843"/>
              <a:gd name="connsiteY6" fmla="*/ 5364202 h 6064281"/>
              <a:gd name="connsiteX7" fmla="*/ 11576881 w 11609843"/>
              <a:gd name="connsiteY7" fmla="*/ 6064281 h 6064281"/>
              <a:gd name="connsiteX8" fmla="*/ 10387601 w 11609843"/>
              <a:gd name="connsiteY8" fmla="*/ 6053061 h 6064281"/>
              <a:gd name="connsiteX9" fmla="*/ 10387601 w 11609843"/>
              <a:gd name="connsiteY9" fmla="*/ 6044725 h 6064281"/>
              <a:gd name="connsiteX10" fmla="*/ 7568082 w 11609843"/>
              <a:gd name="connsiteY10" fmla="*/ 6052891 h 6064281"/>
              <a:gd name="connsiteX11" fmla="*/ 137076 w 11609843"/>
              <a:gd name="connsiteY11" fmla="*/ 6045350 h 6064281"/>
              <a:gd name="connsiteX12" fmla="*/ 83401 w 11609843"/>
              <a:gd name="connsiteY12" fmla="*/ 5333589 h 6064281"/>
              <a:gd name="connsiteX13" fmla="*/ 47387 w 11609843"/>
              <a:gd name="connsiteY13" fmla="*/ 3196196 h 6064281"/>
              <a:gd name="connsiteX14" fmla="*/ 33791 w 11609843"/>
              <a:gd name="connsiteY14" fmla="*/ 1055865 h 6064281"/>
              <a:gd name="connsiteX15" fmla="*/ 0 w 11609843"/>
              <a:gd name="connsiteY15" fmla="*/ 16431 h 6064281"/>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78333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10387601 w 11609843"/>
              <a:gd name="connsiteY9" fmla="*/ 6054462 h 6074018"/>
              <a:gd name="connsiteX10" fmla="*/ 7568082 w 11609843"/>
              <a:gd name="connsiteY10" fmla="*/ 6062628 h 6074018"/>
              <a:gd name="connsiteX11" fmla="*/ 137076 w 11609843"/>
              <a:gd name="connsiteY11" fmla="*/ 6055087 h 6074018"/>
              <a:gd name="connsiteX12" fmla="*/ 83401 w 11609843"/>
              <a:gd name="connsiteY12" fmla="*/ 5343326 h 6074018"/>
              <a:gd name="connsiteX13" fmla="*/ 47387 w 11609843"/>
              <a:gd name="connsiteY13" fmla="*/ 3205933 h 6074018"/>
              <a:gd name="connsiteX14" fmla="*/ 33791 w 11609843"/>
              <a:gd name="connsiteY14" fmla="*/ 1065602 h 6074018"/>
              <a:gd name="connsiteX15" fmla="*/ 0 w 11609843"/>
              <a:gd name="connsiteY15"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10387601 w 11609843"/>
              <a:gd name="connsiteY8" fmla="*/ 6062798 h 6074018"/>
              <a:gd name="connsiteX9" fmla="*/ 7568082 w 11609843"/>
              <a:gd name="connsiteY9" fmla="*/ 6062628 h 6074018"/>
              <a:gd name="connsiteX10" fmla="*/ 137076 w 11609843"/>
              <a:gd name="connsiteY10" fmla="*/ 6055087 h 6074018"/>
              <a:gd name="connsiteX11" fmla="*/ 83401 w 11609843"/>
              <a:gd name="connsiteY11" fmla="*/ 5343326 h 6074018"/>
              <a:gd name="connsiteX12" fmla="*/ 47387 w 11609843"/>
              <a:gd name="connsiteY12" fmla="*/ 3205933 h 6074018"/>
              <a:gd name="connsiteX13" fmla="*/ 33791 w 11609843"/>
              <a:gd name="connsiteY13" fmla="*/ 1065602 h 6074018"/>
              <a:gd name="connsiteX14" fmla="*/ 0 w 11609843"/>
              <a:gd name="connsiteY14"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09843" h="6074018" fill="norm" stroke="1" extrusionOk="0">
                <a:moveTo>
                  <a:pt x="0" y="26168"/>
                </a:moveTo>
                <a:cubicBezTo>
                  <a:pt x="115344" y="-14971"/>
                  <a:pt x="509898" y="3750"/>
                  <a:pt x="759878" y="7490"/>
                </a:cubicBezTo>
                <a:lnTo>
                  <a:pt x="8811740" y="58150"/>
                </a:lnTo>
                <a:lnTo>
                  <a:pt x="10133387" y="58400"/>
                </a:lnTo>
                <a:lnTo>
                  <a:pt x="11522733" y="71807"/>
                </a:lnTo>
                <a:cubicBezTo>
                  <a:pt x="11582162" y="374233"/>
                  <a:pt x="11479781" y="1701284"/>
                  <a:pt x="11558343" y="2608923"/>
                </a:cubicBezTo>
                <a:cubicBezTo>
                  <a:pt x="11557823" y="3490742"/>
                  <a:pt x="11615629" y="4798293"/>
                  <a:pt x="11609369" y="5373939"/>
                </a:cubicBezTo>
                <a:cubicBezTo>
                  <a:pt x="11598540" y="5607299"/>
                  <a:pt x="11617528" y="6000117"/>
                  <a:pt x="11576881" y="6074018"/>
                </a:cubicBezTo>
                <a:cubicBezTo>
                  <a:pt x="10280371" y="6040323"/>
                  <a:pt x="8904348" y="6066425"/>
                  <a:pt x="7568082" y="6062628"/>
                </a:cubicBezTo>
                <a:lnTo>
                  <a:pt x="137076" y="6055087"/>
                </a:lnTo>
                <a:cubicBezTo>
                  <a:pt x="63429" y="6063027"/>
                  <a:pt x="98349" y="5818185"/>
                  <a:pt x="83401" y="5343326"/>
                </a:cubicBezTo>
                <a:cubicBezTo>
                  <a:pt x="68453" y="4868467"/>
                  <a:pt x="74700" y="4080309"/>
                  <a:pt x="47387" y="3205933"/>
                </a:cubicBezTo>
                <a:cubicBezTo>
                  <a:pt x="33509" y="2478020"/>
                  <a:pt x="41689" y="1595563"/>
                  <a:pt x="33791" y="1065602"/>
                </a:cubicBezTo>
                <a:lnTo>
                  <a:pt x="0" y="2616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cxnSp>
        <p:nvCxnSpPr>
          <p:cNvPr id="2" name="Google Shape;233;p13" hidden="0"/>
          <p:cNvCxnSpPr>
            <a:cxnSpLocks/>
          </p:cNvCxnSpPr>
          <p:nvPr isPhoto="0" userDrawn="0"/>
        </p:nvCxnSpPr>
        <p:spPr bwMode="auto">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hidden="0"/>
          <p:cNvPicPr/>
          <p:nvPr isPhoto="0" userDrawn="0"/>
        </p:nvPicPr>
        <p:blipFill>
          <a:blip r:embed="rId3">
            <a:alphaModFix/>
          </a:blip>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hitchatVTI">
  <a:themeElements>
    <a:clrScheme name="AnalogousFromLightSeedLeftStep">
      <a:dk1>
        <a:srgbClr val="000000"/>
      </a:dk1>
      <a:lt1>
        <a:srgbClr val="FFFFFF"/>
      </a:lt1>
      <a:dk2>
        <a:srgbClr val="3E3123"/>
      </a:dk2>
      <a:lt2>
        <a:srgbClr val="E7E2E8"/>
      </a:lt2>
      <a:accent1>
        <a:srgbClr val="7EAC70"/>
      </a:accent1>
      <a:accent2>
        <a:srgbClr val="8EA95E"/>
      </a:accent2>
      <a:accent3>
        <a:srgbClr val="A7A36D"/>
      </a:accent3>
      <a:accent4>
        <a:srgbClr val="C59766"/>
      </a:accent4>
      <a:accent5>
        <a:srgbClr val="D3918A"/>
      </a:accent5>
      <a:accent6>
        <a:srgbClr val="C9708C"/>
      </a:accent6>
      <a:hlink>
        <a:srgbClr val="9E69AE"/>
      </a:hlink>
      <a:folHlink>
        <a:srgbClr val="7F7F7F"/>
      </a:folHlink>
    </a:clrScheme>
    <a:fontScheme name="The Hand">
      <a:majorFont>
        <a:latin typeface="The Serif Hand"/>
        <a:ea typeface="Arial"/>
        <a:cs typeface="Arial"/>
      </a:majorFont>
      <a:minorFont>
        <a:latin typeface="The Hand"/>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ONLYOFFICE/7.0.0.132</Application>
  <DocSecurity>0</DocSecurity>
  <PresentationFormat>Widescreen</PresentationFormat>
  <Paragraphs>0</Paragraphs>
  <Slides>21</Slides>
  <Notes>21</Notes>
  <HiddenSlides>0</HiddenSlides>
  <MMClips>2</MMClips>
  <ScaleCrop>0</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TELLING  &amp;  JOURNALISM</dc:title>
  <dc:subject/>
  <dc:creator>Symbiosis</dc:creator>
  <cp:keywords/>
  <dc:description/>
  <dc:identifier/>
  <dc:language/>
  <cp:lastModifiedBy>Sonja Jochum</cp:lastModifiedBy>
  <cp:revision>12</cp:revision>
  <dcterms:created xsi:type="dcterms:W3CDTF">2022-01-10T19:38:29Z</dcterms:created>
  <dcterms:modified xsi:type="dcterms:W3CDTF">2022-11-24T09:19:43Z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ies>
</file>