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12192000" cy="6858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38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le Slide">
    <p:spTree>
      <p:nvGrpSpPr>
        <p:cNvPr id="1" name=""/>
        <p:cNvGrpSpPr/>
        <p:nvPr/>
      </p:nvGrpSpPr>
      <p:grpSpPr bwMode="auto">
        <a:xfrm>
          <a:off x="0" y="0"/>
          <a:ext cx="0" cy="0"/>
          <a:chOff x="0" y="0"/>
          <a:chExt cx="0" cy="0"/>
        </a:xfrm>
      </p:grpSpPr>
      <p:sp>
        <p:nvSpPr>
          <p:cNvPr id="7" name="Freeform: Shape 6"/>
          <p:cNvSpPr/>
          <p:nvPr/>
        </p:nvSpPr>
        <p:spPr bwMode="auto">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extrusionOk="0">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pPr>
              <a:defRPr/>
            </a:pPr>
            <a:endParaRPr lang="en-US"/>
          </a:p>
        </p:txBody>
      </p:sp>
      <p:sp>
        <p:nvSpPr>
          <p:cNvPr id="8" name="Freeform: Shape 7"/>
          <p:cNvSpPr/>
          <p:nvPr/>
        </p:nvSpPr>
        <p:spPr bwMode="auto">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extrusionOk="0">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pPr>
              <a:defRPr/>
            </a:pPr>
            <a:endParaRPr lang="en-US"/>
          </a:p>
        </p:txBody>
      </p:sp>
      <p:sp>
        <p:nvSpPr>
          <p:cNvPr id="2" name="Title 1"/>
          <p:cNvSpPr>
            <a:spLocks noGrp="1"/>
          </p:cNvSpPr>
          <p:nvPr>
            <p:ph type="ctrTitle"/>
          </p:nvPr>
        </p:nvSpPr>
        <p:spPr bwMode="auto">
          <a:xfrm>
            <a:off x="1956392" y="1398181"/>
            <a:ext cx="7134446" cy="2870791"/>
          </a:xfrm>
        </p:spPr>
        <p:txBody>
          <a:bodyPr anchor="ctr">
            <a:normAutofit/>
          </a:bodyPr>
          <a:lstStyle>
            <a:lvl1pPr algn="ctr">
              <a:defRPr sz="4800"/>
            </a:lvl1pPr>
          </a:lstStyle>
          <a:p>
            <a:pPr>
              <a:defRPr/>
            </a:pPr>
            <a:r>
              <a:rPr lang="en-US"/>
              <a:t>Click to edit Master title style</a:t>
            </a:r>
          </a:p>
        </p:txBody>
      </p:sp>
      <p:sp>
        <p:nvSpPr>
          <p:cNvPr id="3" name="Subtitle 2"/>
          <p:cNvSpPr>
            <a:spLocks noGrp="1"/>
          </p:cNvSpPr>
          <p:nvPr>
            <p:ph type="subTitle" idx="1"/>
          </p:nvPr>
        </p:nvSpPr>
        <p:spPr bwMode="auto">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p>
        </p:txBody>
      </p:sp>
      <p:sp>
        <p:nvSpPr>
          <p:cNvPr id="4" name="Date Placeholder 3"/>
          <p:cNvSpPr>
            <a:spLocks noGrp="1"/>
          </p:cNvSpPr>
          <p:nvPr>
            <p:ph type="dt" sz="half" idx="10"/>
          </p:nvPr>
        </p:nvSpPr>
        <p:spPr bwMode="auto"/>
        <p:txBody>
          <a:bodyPr/>
          <a:lstStyle/>
          <a:p>
            <a:pPr>
              <a:defRPr/>
            </a:pPr>
            <a:fld id="{C1691109-F4F8-4597-962C-A4F4B7960636}" type="datetimeFigureOut">
              <a:rPr lang="en-US"/>
              <a:t>11/24/2022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C1691109-F4F8-4597-962C-A4F4B7960636}" type="datetimeFigureOut">
              <a:rPr lang="en-US"/>
              <a:t>11/24/2022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9099550" y="692150"/>
            <a:ext cx="2254250" cy="5309930"/>
          </a:xfrm>
        </p:spPr>
        <p:txBody>
          <a:bodyPr vert="eaVert"/>
          <a:lstStyle/>
          <a:p>
            <a:pPr>
              <a:defRPr/>
            </a:pPr>
            <a:r>
              <a:rPr lang="en-US"/>
              <a:t>Click to edit Master title style</a:t>
            </a:r>
          </a:p>
        </p:txBody>
      </p:sp>
      <p:sp>
        <p:nvSpPr>
          <p:cNvPr id="3" name="Vertical Text Placeholder 2"/>
          <p:cNvSpPr>
            <a:spLocks noGrp="1"/>
          </p:cNvSpPr>
          <p:nvPr>
            <p:ph type="body" orient="vert" idx="1"/>
          </p:nvPr>
        </p:nvSpPr>
        <p:spPr bwMode="auto">
          <a:xfrm>
            <a:off x="838200" y="692150"/>
            <a:ext cx="8108950" cy="5309930"/>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p>
            <a:pPr>
              <a:defRPr/>
            </a:pPr>
            <a:fld id="{C1691109-F4F8-4597-962C-A4F4B7960636}" type="datetimeFigureOut">
              <a:rPr lang="en-US"/>
              <a:t>11/24/2022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x" userDrawn="1">
  <p:cSld name="Title and body">
    <p:spTree>
      <p:nvGrpSpPr>
        <p:cNvPr id="1" name=""/>
        <p:cNvGrpSpPr/>
        <p:nvPr/>
      </p:nvGrpSpPr>
      <p:grpSpPr bwMode="auto">
        <a:xfrm>
          <a:off x="0" y="0"/>
          <a:ext cx="0" cy="0"/>
          <a:chOff x="0" y="0"/>
          <a:chExt cx="0" cy="0"/>
        </a:xfrm>
      </p:grpSpPr>
      <p:sp>
        <p:nvSpPr>
          <p:cNvPr id="20" name="Shape 20"/>
          <p:cNvSpPr txBox="1">
            <a:spLocks noGrp="1"/>
          </p:cNvSpPr>
          <p:nvPr>
            <p:ph type="title"/>
          </p:nvPr>
        </p:nvSpPr>
        <p:spPr bwMode="auto">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a:defRPr/>
            </a:pPr>
            <a:endParaRPr/>
          </a:p>
        </p:txBody>
      </p:sp>
      <p:sp>
        <p:nvSpPr>
          <p:cNvPr id="21" name="Shape 21"/>
          <p:cNvSpPr txBox="1">
            <a:spLocks noGrp="1"/>
          </p:cNvSpPr>
          <p:nvPr>
            <p:ph type="body" idx="1"/>
          </p:nvPr>
        </p:nvSpPr>
        <p:spPr bwMode="auto">
          <a:xfrm>
            <a:off x="415600" y="1645433"/>
            <a:ext cx="11360800" cy="444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a:defRPr/>
            </a:pPr>
            <a:endParaRPr/>
          </a:p>
        </p:txBody>
      </p:sp>
      <p:sp>
        <p:nvSpPr>
          <p:cNvPr id="22" name="Shape 22"/>
          <p:cNvSpPr txBox="1">
            <a:spLocks noGrp="1"/>
          </p:cNvSpPr>
          <p:nvPr>
            <p:ph type="sldNum" idx="12"/>
          </p:nvPr>
        </p:nvSpPr>
        <p:spPr bwMode="auto">
          <a:xfrm>
            <a:off x="11330665" y="6251677"/>
            <a:ext cx="731600" cy="524800"/>
          </a:xfrm>
          <a:prstGeom prst="rect">
            <a:avLst/>
          </a:prstGeom>
        </p:spPr>
        <p:txBody>
          <a:bodyPr lIns="91425" tIns="91425" rIns="91425" bIns="91425" anchor="ctr" anchorCtr="0">
            <a:noAutofit/>
          </a:bodyPr>
          <a:lstStyle/>
          <a:p>
            <a:pPr>
              <a:defRPr/>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C1691109-F4F8-4597-962C-A4F4B7960636}" type="datetimeFigureOut">
              <a:rPr lang="en-US"/>
              <a:t>11/24/2022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621971" y="1709738"/>
            <a:ext cx="9165772" cy="2963271"/>
          </a:xfrm>
        </p:spPr>
        <p:txBody>
          <a:bodyPr anchor="b"/>
          <a:lstStyle>
            <a:lvl1pPr algn="ctr">
              <a:defRPr sz="6000"/>
            </a:lvl1pPr>
          </a:lstStyle>
          <a:p>
            <a:pPr>
              <a:defRPr/>
            </a:pPr>
            <a:r>
              <a:rPr lang="en-US"/>
              <a:t>Click to edit Master title style</a:t>
            </a:r>
          </a:p>
        </p:txBody>
      </p:sp>
      <p:sp>
        <p:nvSpPr>
          <p:cNvPr id="3" name="Text Placeholder 2"/>
          <p:cNvSpPr>
            <a:spLocks noGrp="1"/>
          </p:cNvSpPr>
          <p:nvPr>
            <p:ph type="body" idx="1"/>
          </p:nvPr>
        </p:nvSpPr>
        <p:spPr bwMode="auto">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C1691109-F4F8-4597-962C-A4F4B7960636}" type="datetimeFigureOut">
              <a:rPr lang="en-US"/>
              <a:t>11/24/2022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sz="half" idx="1"/>
          </p:nvPr>
        </p:nvSpPr>
        <p:spPr bwMode="auto">
          <a:xfrm>
            <a:off x="1020722" y="2095500"/>
            <a:ext cx="4999077" cy="397328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Content Placeholder 3"/>
          <p:cNvSpPr>
            <a:spLocks noGrp="1"/>
          </p:cNvSpPr>
          <p:nvPr>
            <p:ph sz="half" idx="2"/>
          </p:nvPr>
        </p:nvSpPr>
        <p:spPr bwMode="auto">
          <a:xfrm>
            <a:off x="6281056" y="2095500"/>
            <a:ext cx="5072743" cy="397328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Date Placeholder 4"/>
          <p:cNvSpPr>
            <a:spLocks noGrp="1"/>
          </p:cNvSpPr>
          <p:nvPr>
            <p:ph type="dt" sz="half" idx="10"/>
          </p:nvPr>
        </p:nvSpPr>
        <p:spPr bwMode="auto"/>
        <p:txBody>
          <a:bodyPr/>
          <a:lstStyle/>
          <a:p>
            <a:pPr>
              <a:defRPr/>
            </a:pPr>
            <a:fld id="{C1691109-F4F8-4597-962C-A4F4B7960636}" type="datetimeFigureOut">
              <a:rPr lang="en-US"/>
              <a:t>11/24/2022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028700" y="702129"/>
            <a:ext cx="10326688" cy="1125675"/>
          </a:xfrm>
        </p:spPr>
        <p:txBody>
          <a:bodyPr/>
          <a:lstStyle/>
          <a:p>
            <a:pPr>
              <a:defRPr/>
            </a:pPr>
            <a:r>
              <a:rPr lang="en-US"/>
              <a:t>Click to edit Master title style</a:t>
            </a:r>
            <a:endParaRPr/>
          </a:p>
        </p:txBody>
      </p:sp>
      <p:sp>
        <p:nvSpPr>
          <p:cNvPr id="3" name="Text Placeholder 2"/>
          <p:cNvSpPr>
            <a:spLocks noGrp="1"/>
          </p:cNvSpPr>
          <p:nvPr>
            <p:ph type="body" idx="1"/>
          </p:nvPr>
        </p:nvSpPr>
        <p:spPr bwMode="auto">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1028700" y="2642190"/>
            <a:ext cx="4968875" cy="340241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Text Placeholder 4"/>
          <p:cNvSpPr>
            <a:spLocks noGrp="1"/>
          </p:cNvSpPr>
          <p:nvPr>
            <p:ph type="body" sz="quarter" idx="3"/>
          </p:nvPr>
        </p:nvSpPr>
        <p:spPr bwMode="auto">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6281054" y="2642190"/>
            <a:ext cx="5087034" cy="340241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6"/>
          <p:cNvSpPr>
            <a:spLocks noGrp="1"/>
          </p:cNvSpPr>
          <p:nvPr>
            <p:ph type="dt" sz="half" idx="10"/>
          </p:nvPr>
        </p:nvSpPr>
        <p:spPr bwMode="auto"/>
        <p:txBody>
          <a:bodyPr/>
          <a:lstStyle/>
          <a:p>
            <a:pPr>
              <a:defRPr/>
            </a:pPr>
            <a:fld id="{C1691109-F4F8-4597-962C-A4F4B7960636}" type="datetimeFigureOut">
              <a:rPr lang="en-US"/>
              <a:t>11/24/2022</a:t>
            </a:fld>
            <a:endParaRPr lang="en-US"/>
          </a:p>
        </p:txBody>
      </p:sp>
      <p:sp>
        <p:nvSpPr>
          <p:cNvPr id="8" name="Footer Placeholder 7"/>
          <p:cNvSpPr>
            <a:spLocks noGrp="1"/>
          </p:cNvSpPr>
          <p:nvPr>
            <p:ph type="ftr" sz="quarter" idx="11"/>
          </p:nvPr>
        </p:nvSpPr>
        <p:spPr bwMode="auto"/>
        <p:txBody>
          <a:bodyPr/>
          <a:lstStyle/>
          <a:p>
            <a:pPr>
              <a:defRPr/>
            </a:pPr>
            <a:endParaRPr lang="en-US"/>
          </a:p>
        </p:txBody>
      </p:sp>
      <p:sp>
        <p:nvSpPr>
          <p:cNvPr id="9" name="Slide Number Placeholder 8"/>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userDrawn="1">
  <p:cSld name="Title Only">
    <p:spTree>
      <p:nvGrpSpPr>
        <p:cNvPr id="1" name=""/>
        <p:cNvGrpSpPr/>
        <p:nvPr/>
      </p:nvGrpSpPr>
      <p:grpSpPr bwMode="auto">
        <a:xfrm>
          <a:off x="0" y="0"/>
          <a:ext cx="0" cy="0"/>
          <a:chOff x="0" y="0"/>
          <a:chExt cx="0" cy="0"/>
        </a:xfrm>
      </p:grpSpPr>
      <p:sp>
        <p:nvSpPr>
          <p:cNvPr id="3" name="Date Placeholder 2"/>
          <p:cNvSpPr>
            <a:spLocks noGrp="1"/>
          </p:cNvSpPr>
          <p:nvPr>
            <p:ph type="dt" sz="half" idx="10"/>
          </p:nvPr>
        </p:nvSpPr>
        <p:spPr bwMode="auto"/>
        <p:txBody>
          <a:bodyPr/>
          <a:lstStyle/>
          <a:p>
            <a:pPr>
              <a:defRPr/>
            </a:pPr>
            <a:fld id="{C1691109-F4F8-4597-962C-A4F4B7960636}" type="datetimeFigureOut">
              <a:rPr lang="en-US"/>
              <a:t>11/24/2022</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7C7FAD9F-AEE9-406E-B720-57D2B9DB2816}" type="slidenum">
              <a:rPr lang="en-US"/>
              <a:t>‹#›</a:t>
            </a:fld>
            <a:endParaRPr lang="en-US"/>
          </a:p>
        </p:txBody>
      </p:sp>
      <p:sp>
        <p:nvSpPr>
          <p:cNvPr id="6" name="Freeform: Shape 5"/>
          <p:cNvSpPr/>
          <p:nvPr/>
        </p:nvSpPr>
        <p:spPr bwMode="auto">
          <a:xfrm rot="492879">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extrusionOk="0">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pPr>
              <a:defRPr/>
            </a:pPr>
            <a:endParaRPr lang="en-US"/>
          </a:p>
        </p:txBody>
      </p:sp>
      <p:sp>
        <p:nvSpPr>
          <p:cNvPr id="2" name="Title 1"/>
          <p:cNvSpPr>
            <a:spLocks noGrp="1"/>
          </p:cNvSpPr>
          <p:nvPr>
            <p:ph type="title"/>
          </p:nvPr>
        </p:nvSpPr>
        <p:spPr bwMode="auto">
          <a:xfrm>
            <a:off x="3412671" y="1932214"/>
            <a:ext cx="6966858" cy="3091544"/>
          </a:xfrm>
        </p:spPr>
        <p:txBody>
          <a:bodyPr/>
          <a:lstStyle>
            <a:lvl1pPr algn="ctr">
              <a:defRPr/>
            </a:lvl1pPr>
          </a:lstStyle>
          <a:p>
            <a:pPr>
              <a:defRPr/>
            </a:pPr>
            <a:r>
              <a:rPr lang="en-US"/>
              <a:t>Click to edit Master title style</a:t>
            </a:r>
          </a:p>
        </p:txBody>
      </p:sp>
      <p:sp>
        <p:nvSpPr>
          <p:cNvPr id="7" name="Freeform: Shape 6"/>
          <p:cNvSpPr/>
          <p:nvPr/>
        </p:nvSpPr>
        <p:spPr bwMode="auto">
          <a:xfrm rot="492879">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extrusionOk="0">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C1691109-F4F8-4597-962C-A4F4B7960636}" type="datetimeFigureOut">
              <a:rPr lang="en-US"/>
              <a:t>11/24/2022</a:t>
            </a:fld>
            <a:endParaRPr lang="en-US"/>
          </a:p>
        </p:txBody>
      </p:sp>
      <p:sp>
        <p:nvSpPr>
          <p:cNvPr id="3" name="Footer Placeholder 2"/>
          <p:cNvSpPr>
            <a:spLocks noGrp="1"/>
          </p:cNvSpPr>
          <p:nvPr>
            <p:ph type="ftr" sz="quarter" idx="11"/>
          </p:nvPr>
        </p:nvSpPr>
        <p:spPr bwMode="auto"/>
        <p:txBody>
          <a:bodyPr/>
          <a:lstStyle/>
          <a:p>
            <a:pPr>
              <a:defRPr/>
            </a:pPr>
            <a:endParaRPr lang="en-US"/>
          </a:p>
        </p:txBody>
      </p:sp>
      <p:sp>
        <p:nvSpPr>
          <p:cNvPr id="4" name="Slide Number Placeholder 3"/>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553272"/>
            <a:ext cx="3932237" cy="1732727"/>
          </a:xfrm>
        </p:spPr>
        <p:txBody>
          <a:bodyPr anchor="b">
            <a:normAutofit/>
          </a:bodyPr>
          <a:lstStyle>
            <a:lvl1pPr>
              <a:defRPr sz="3600"/>
            </a:lvl1pPr>
          </a:lstStyle>
          <a:p>
            <a:pPr>
              <a:defRPr/>
            </a:pPr>
            <a:r>
              <a:rPr lang="en-US"/>
              <a:t>Click to edit Master title style</a:t>
            </a:r>
          </a:p>
        </p:txBody>
      </p:sp>
      <p:sp>
        <p:nvSpPr>
          <p:cNvPr id="3" name="Content Placeholder 2"/>
          <p:cNvSpPr>
            <a:spLocks noGrp="1"/>
          </p:cNvSpPr>
          <p:nvPr>
            <p:ph idx="1"/>
          </p:nvPr>
        </p:nvSpPr>
        <p:spPr bwMode="auto">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Text Placeholder 3"/>
          <p:cNvSpPr>
            <a:spLocks noGrp="1"/>
          </p:cNvSpPr>
          <p:nvPr>
            <p:ph type="body" sz="half" idx="2"/>
          </p:nvPr>
        </p:nvSpPr>
        <p:spPr bwMode="auto">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C1691109-F4F8-4597-962C-A4F4B7960636}" type="datetimeFigureOut">
              <a:rPr lang="en-US"/>
              <a:t>11/24/2022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615915"/>
            <a:ext cx="3932237" cy="1670085"/>
          </a:xfrm>
        </p:spPr>
        <p:txBody>
          <a:bodyPr anchor="b">
            <a:normAutofit/>
          </a:bodyPr>
          <a:lstStyle>
            <a:lvl1pPr>
              <a:defRPr sz="3600"/>
            </a:lvl1pPr>
          </a:lstStyle>
          <a:p>
            <a:pPr>
              <a:defRPr/>
            </a:pPr>
            <a:r>
              <a:rPr lang="en-US"/>
              <a:t>Click to edit Master title style</a:t>
            </a:r>
          </a:p>
        </p:txBody>
      </p:sp>
      <p:sp>
        <p:nvSpPr>
          <p:cNvPr id="3"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4" name="Text Placeholder 3"/>
          <p:cNvSpPr>
            <a:spLocks noGrp="1"/>
          </p:cNvSpPr>
          <p:nvPr>
            <p:ph type="body" sz="half" idx="2"/>
          </p:nvPr>
        </p:nvSpPr>
        <p:spPr bwMode="auto">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C1691109-F4F8-4597-962C-A4F4B7960636}" type="datetimeFigureOut">
              <a:rPr lang="en-US"/>
              <a:t>11/24/2022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bwMode="auto">
        <a:xfrm>
          <a:off x="0" y="0"/>
          <a:ext cx="0" cy="0"/>
          <a:chOff x="0" y="0"/>
          <a:chExt cx="0" cy="0"/>
        </a:xfrm>
      </p:grpSpPr>
      <p:sp>
        <p:nvSpPr>
          <p:cNvPr id="13" name="Freeform: Shape 12"/>
          <p:cNvSpPr/>
          <p:nvPr/>
        </p:nvSpPr>
        <p:spPr bwMode="auto">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extrusionOk="0">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2" name="Title Placeholder 1"/>
          <p:cNvSpPr>
            <a:spLocks noGrp="1"/>
          </p:cNvSpPr>
          <p:nvPr>
            <p:ph type="title"/>
          </p:nvPr>
        </p:nvSpPr>
        <p:spPr bwMode="auto">
          <a:xfrm>
            <a:off x="1020724" y="558209"/>
            <a:ext cx="10333075" cy="1414131"/>
          </a:xfrm>
          <a:prstGeom prst="rect">
            <a:avLst/>
          </a:prstGeom>
        </p:spPr>
        <p:txBody>
          <a:bodyPr vert="horz" lIns="91440" tIns="45720" rIns="91440" bIns="45720" rtlCol="0" anchor="ctr">
            <a:normAutofit/>
          </a:bodyPr>
          <a:lstStyle/>
          <a:p>
            <a:pPr>
              <a:defRPr/>
            </a:pPr>
            <a:r>
              <a:rPr lang="en-US"/>
              <a:t>Click to edit Master title style</a:t>
            </a:r>
          </a:p>
        </p:txBody>
      </p:sp>
      <p:sp>
        <p:nvSpPr>
          <p:cNvPr id="3" name="Text Placeholder 2"/>
          <p:cNvSpPr>
            <a:spLocks noGrp="1"/>
          </p:cNvSpPr>
          <p:nvPr>
            <p:ph type="body" idx="1"/>
          </p:nvPr>
        </p:nvSpPr>
        <p:spPr bwMode="auto">
          <a:xfrm>
            <a:off x="1020726" y="2089298"/>
            <a:ext cx="10333074" cy="3827722"/>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2"/>
          </p:nvPr>
        </p:nvSpPr>
        <p:spPr bwMode="auto">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pPr>
              <a:defRPr/>
            </a:pPr>
            <a:fld id="{C1691109-F4F8-4597-962C-A4F4B7960636}" type="datetimeFigureOut">
              <a:rPr lang="en-US"/>
              <a:t>11/24/2022</a:t>
            </a:fld>
            <a:endParaRPr lang="en-US"/>
          </a:p>
        </p:txBody>
      </p:sp>
      <p:sp>
        <p:nvSpPr>
          <p:cNvPr id="5" name="Footer Placeholder 4"/>
          <p:cNvSpPr>
            <a:spLocks noGrp="1"/>
          </p:cNvSpPr>
          <p:nvPr>
            <p:ph type="ftr" sz="quarter" idx="3"/>
          </p:nvPr>
        </p:nvSpPr>
        <p:spPr bwMode="auto">
          <a:xfrm>
            <a:off x="7756153" y="6356350"/>
            <a:ext cx="3444109" cy="365125"/>
          </a:xfrm>
          <a:prstGeom prst="rect">
            <a:avLst/>
          </a:prstGeom>
        </p:spPr>
        <p:txBody>
          <a:bodyPr vert="horz" lIns="91440" tIns="45720" rIns="91440" bIns="45720" rtlCol="0" anchor="ctr"/>
          <a:lstStyle>
            <a:lvl1pPr algn="r">
              <a:defRPr sz="1200" b="1" cap="all" spc="100">
                <a:solidFill>
                  <a:schemeClr val="tx1"/>
                </a:solidFill>
              </a:defRPr>
            </a:lvl1pPr>
          </a:lstStyle>
          <a:p>
            <a:pPr>
              <a:defRPr/>
            </a:pPr>
            <a:endParaRPr lang="en-US"/>
          </a:p>
        </p:txBody>
      </p:sp>
      <p:sp>
        <p:nvSpPr>
          <p:cNvPr id="6" name="Slide Number Placeholder 5"/>
          <p:cNvSpPr>
            <a:spLocks noGrp="1"/>
          </p:cNvSpPr>
          <p:nvPr>
            <p:ph type="sldNum" sz="quarter" idx="4"/>
          </p:nvPr>
        </p:nvSpPr>
        <p:spPr bwMode="auto">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pPr>
              <a:defRPr/>
            </a:pPr>
            <a:fld id="{7C7FAD9F-AEE9-406E-B720-57D2B9DB2816}" type="slidenum">
              <a:rPr lang="en-US"/>
              <a:t>‹#›</a:t>
            </a:fld>
            <a:endParaRPr lang="en-US"/>
          </a:p>
        </p:txBody>
      </p:sp>
      <p:sp>
        <p:nvSpPr>
          <p:cNvPr id="14" name="Freeform: Shape 13"/>
          <p:cNvSpPr/>
          <p:nvPr/>
        </p:nvSpPr>
        <p:spPr bwMode="auto">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extrusionOk="0">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a:lnSpc>
          <a:spcPct val="100000"/>
        </a:lnSpc>
        <a:spcBef>
          <a:spcPts val="0"/>
        </a:spcBef>
        <a:buNone/>
        <a:defRPr sz="4800" b="1" spc="100">
          <a:solidFill>
            <a:schemeClr val="tx1"/>
          </a:solidFill>
          <a:latin typeface="+mj-lt"/>
          <a:ea typeface="+mj-ea"/>
          <a:cs typeface="+mj-cs"/>
        </a:defRPr>
      </a:lvl1pPr>
    </p:titleStyle>
    <p:bodyStyle>
      <a:lvl1pPr marL="0" indent="0" algn="l" defTabSz="914400">
        <a:lnSpc>
          <a:spcPct val="100000"/>
        </a:lnSpc>
        <a:spcBef>
          <a:spcPts val="1000"/>
        </a:spcBef>
        <a:buSzPct val="73000"/>
        <a:buFontTx/>
        <a:buNone/>
        <a:defRPr sz="3200" b="1" spc="50">
          <a:solidFill>
            <a:schemeClr val="tx1"/>
          </a:solidFill>
          <a:latin typeface="+mn-lt"/>
          <a:ea typeface="+mn-ea"/>
          <a:cs typeface="+mn-cs"/>
        </a:defRPr>
      </a:lvl1pPr>
      <a:lvl2pPr marL="228600" indent="-182880" algn="l" defTabSz="914400">
        <a:lnSpc>
          <a:spcPct val="100000"/>
        </a:lnSpc>
        <a:spcBef>
          <a:spcPts val="500"/>
        </a:spcBef>
        <a:buSzPct val="70000"/>
        <a:buFont typeface="Arial"/>
        <a:buChar char="•"/>
        <a:defRPr sz="2800" b="1" spc="50">
          <a:solidFill>
            <a:schemeClr val="tx1"/>
          </a:solidFill>
          <a:latin typeface="+mn-lt"/>
          <a:ea typeface="+mn-ea"/>
          <a:cs typeface="+mn-cs"/>
        </a:defRPr>
      </a:lvl2pPr>
      <a:lvl3pPr marL="274320" indent="0" algn="l" defTabSz="914400">
        <a:lnSpc>
          <a:spcPct val="100000"/>
        </a:lnSpc>
        <a:spcBef>
          <a:spcPts val="500"/>
        </a:spcBef>
        <a:buSzPct val="73000"/>
        <a:buFontTx/>
        <a:buNone/>
        <a:defRPr sz="2400" b="1" spc="50">
          <a:solidFill>
            <a:schemeClr val="tx1"/>
          </a:solidFill>
          <a:latin typeface="+mn-lt"/>
          <a:ea typeface="+mn-ea"/>
          <a:cs typeface="+mn-cs"/>
        </a:defRPr>
      </a:lvl3pPr>
      <a:lvl4pPr marL="548640" indent="-182880" algn="l" defTabSz="914400">
        <a:lnSpc>
          <a:spcPct val="100000"/>
        </a:lnSpc>
        <a:spcBef>
          <a:spcPts val="500"/>
        </a:spcBef>
        <a:buSzPct val="73000"/>
        <a:buFont typeface="Arial"/>
        <a:buChar char="•"/>
        <a:defRPr sz="2000" b="1" spc="50">
          <a:solidFill>
            <a:schemeClr val="tx1"/>
          </a:solidFill>
          <a:latin typeface="+mn-lt"/>
          <a:ea typeface="+mn-ea"/>
          <a:cs typeface="+mn-cs"/>
        </a:defRPr>
      </a:lvl4pPr>
      <a:lvl5pPr marL="548640" indent="0" algn="l" defTabSz="914400">
        <a:lnSpc>
          <a:spcPct val="100000"/>
        </a:lnSpc>
        <a:spcBef>
          <a:spcPts val="500"/>
        </a:spcBef>
        <a:buSzPct val="73000"/>
        <a:buFontTx/>
        <a:buNone/>
        <a:defRPr sz="2000" b="1" spc="5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p:txBody>
          <a:bodyPr>
            <a:normAutofit/>
          </a:bodyPr>
          <a:lstStyle/>
          <a:p>
            <a:pPr>
              <a:defRPr/>
            </a:pPr>
            <a:r>
              <a:rPr lang="el-GR" sz="5400" dirty="0"/>
              <a:t>Στρατηγική Επικοινωνία</a:t>
            </a:r>
            <a:endParaRPr lang="en-US" sz="5400" dirty="0"/>
          </a:p>
        </p:txBody>
      </p:sp>
      <p:sp>
        <p:nvSpPr>
          <p:cNvPr id="3" name="Subtitle 2"/>
          <p:cNvSpPr>
            <a:spLocks noGrp="1"/>
          </p:cNvSpPr>
          <p:nvPr>
            <p:ph type="subTitle" idx="1"/>
          </p:nvPr>
        </p:nvSpPr>
        <p:spPr bwMode="auto"/>
        <p:txBody>
          <a:bodyPr>
            <a:normAutofit/>
          </a:bodyPr>
          <a:lstStyle/>
          <a:p>
            <a:pPr algn="just">
              <a:defRPr/>
            </a:pPr>
            <a:r>
              <a:rPr lang="el-GR" sz="2000" b="0" dirty="0">
                <a:latin typeface="Calibri" panose="020F0502020204030204" pitchFamily="34" charset="0"/>
                <a:cs typeface="Calibri" panose="020F0502020204030204" pitchFamily="34" charset="0"/>
              </a:rPr>
              <a:t>Κάλυψη και επικοινωνία  των θεμάτων των  μεταναστών από τους ίδιους τους μετανάστες</a:t>
            </a:r>
          </a:p>
        </p:txBody>
      </p:sp>
      <p:pic>
        <p:nvPicPr>
          <p:cNvPr id="6" name="Google Shape;86;p1"/>
          <p:cNvPicPr/>
          <p:nvPr/>
        </p:nvPicPr>
        <p:blipFill>
          <a:blip r:embed="rId2">
            <a:alphaModFix/>
          </a:blip>
          <a:srcRect r="713" b="1167"/>
          <a:stretch/>
        </p:blipFill>
        <p:spPr bwMode="auto">
          <a:xfrm>
            <a:off x="10667999" y="212175"/>
            <a:ext cx="1325390" cy="1036644"/>
          </a:xfrm>
          <a:prstGeom prst="rect">
            <a:avLst/>
          </a:prstGeom>
          <a:noFill/>
          <a:ln>
            <a:noFill/>
          </a:ln>
        </p:spPr>
      </p:pic>
      <p:pic>
        <p:nvPicPr>
          <p:cNvPr id="7" name="Google Shape;89;p1" descr="Text&#10;&#10;Description automatically generated"/>
          <p:cNvPicPr/>
          <p:nvPr/>
        </p:nvPicPr>
        <p:blipFill>
          <a:blip r:embed="rId3">
            <a:alphaModFix/>
          </a:blip>
          <a:stretch/>
        </p:blipFill>
        <p:spPr bwMode="auto">
          <a:xfrm>
            <a:off x="252925" y="298813"/>
            <a:ext cx="2416167" cy="539387"/>
          </a:xfrm>
          <a:prstGeom prst="rect">
            <a:avLst/>
          </a:prstGeom>
          <a:noFill/>
          <a:ln>
            <a:noFill/>
          </a:ln>
        </p:spPr>
      </p:pic>
      <p:sp>
        <p:nvSpPr>
          <p:cNvPr id="8" name="Google Shape;90;p1"/>
          <p:cNvSpPr txBox="1"/>
          <p:nvPr/>
        </p:nvSpPr>
        <p:spPr bwMode="auto">
          <a:xfrm>
            <a:off x="1146731" y="5762598"/>
            <a:ext cx="3815327" cy="1015622"/>
          </a:xfrm>
          <a:prstGeom prst="rect">
            <a:avLst/>
          </a:prstGeom>
          <a:noFill/>
          <a:ln>
            <a:noFill/>
          </a:ln>
        </p:spPr>
        <p:txBody>
          <a:bodyPr spcFirstLastPara="1" wrap="square" lIns="91425" tIns="45700" rIns="91425" bIns="45700" anchor="t" anchorCtr="0">
            <a:spAutoFit/>
          </a:bodyPr>
          <a:lstStyle/>
          <a:p>
            <a:pPr marL="0" marR="0" lvl="0" indent="0" algn="just">
              <a:spcBef>
                <a:spcPts val="0"/>
              </a:spcBef>
              <a:spcAft>
                <a:spcPts val="0"/>
              </a:spcAft>
              <a:buNone/>
              <a:defRPr/>
            </a:pPr>
            <a:r>
              <a:rPr lang="el-GR" sz="1000" b="0" i="1" u="none" strike="noStrike" cap="none" dirty="0">
                <a:solidFill>
                  <a:schemeClr val="dk1"/>
                </a:solidFill>
                <a:latin typeface="Calibri"/>
                <a:ea typeface="Calibri"/>
                <a:cs typeface="Calibri"/>
              </a:rPr>
              <a:t>Το έργο συγχρηματοδοτείται από το Ταμείο Ασύλου, Μετανάστευσης και Ένταξης της Ευρωπαϊκής Ένωσης. Το περιεχόμενο αυτής της παρουσίασης αντιπροσωπεύει μόνο τις απόψεις της σύμπραξης του έργου EMVI, η οποία φέρει αποκλειστική ευθύνη. Η Ευρωπαϊκή Επιτροπή δεν φέρει καμία ευθύνη για οποιαδήποτε χρήση των πληροφοριών  που περιέχονται σε αυτό. </a:t>
            </a:r>
          </a:p>
        </p:txBody>
      </p:sp>
      <p:pic>
        <p:nvPicPr>
          <p:cNvPr id="10" name="Picture 9" descr="A close-up of a sign&#10;&#10;Description automatically generated with low confidence"/>
          <p:cNvPicPr>
            <a:picLocks noChangeAspect="1"/>
          </p:cNvPicPr>
          <p:nvPr/>
        </p:nvPicPr>
        <p:blipFill>
          <a:blip r:embed="rId4"/>
          <a:stretch/>
        </p:blipFill>
        <p:spPr bwMode="auto">
          <a:xfrm>
            <a:off x="252925" y="5716653"/>
            <a:ext cx="893806" cy="8938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bwMode="auto">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1" name="Freeform: Shape 20"/>
          <p:cNvSpPr>
            <a:spLocks noGrp="1" noRot="1" noChangeAspect="1" noMove="1" noResize="1" noEditPoints="1" noAdjustHandles="1" noChangeArrowheads="1" noChangeShapeType="1" noTextEdit="1"/>
          </p:cNvSpPr>
          <p:nvPr/>
        </p:nvSpPr>
        <p:spPr bwMode="auto">
          <a:xfrm>
            <a:off x="975647" y="472033"/>
            <a:ext cx="8856267" cy="5086727"/>
          </a:xfrm>
          <a:custGeom>
            <a:avLst/>
            <a:gdLst>
              <a:gd name="connsiteX0" fmla="*/ 3259012 w 8764350"/>
              <a:gd name="connsiteY0" fmla="*/ 2 h 4883281"/>
              <a:gd name="connsiteX1" fmla="*/ 7808335 w 8764350"/>
              <a:gd name="connsiteY1" fmla="*/ 594653 h 4883281"/>
              <a:gd name="connsiteX2" fmla="*/ 8489725 w 8764350"/>
              <a:gd name="connsiteY2" fmla="*/ 3215549 h 4883281"/>
              <a:gd name="connsiteX3" fmla="*/ 7259020 w 8764350"/>
              <a:gd name="connsiteY3" fmla="*/ 4136182 h 4883281"/>
              <a:gd name="connsiteX4" fmla="*/ 7158079 w 8764350"/>
              <a:gd name="connsiteY4" fmla="*/ 4777393 h 4883281"/>
              <a:gd name="connsiteX5" fmla="*/ 5781105 w 8764350"/>
              <a:gd name="connsiteY5" fmla="*/ 4557321 h 4883281"/>
              <a:gd name="connsiteX6" fmla="*/ 1370649 w 8764350"/>
              <a:gd name="connsiteY6" fmla="*/ 4781690 h 4883281"/>
              <a:gd name="connsiteX7" fmla="*/ 11353 w 8764350"/>
              <a:gd name="connsiteY7" fmla="*/ 2626604 h 4883281"/>
              <a:gd name="connsiteX8" fmla="*/ 1934008 w 8764350"/>
              <a:gd name="connsiteY8" fmla="*/ 120858 h 4883281"/>
              <a:gd name="connsiteX9" fmla="*/ 3259012 w 8764350"/>
              <a:gd name="connsiteY9" fmla="*/ 2 h 4883281"/>
              <a:gd name="connsiteX0" fmla="*/ 3259012 w 8764350"/>
              <a:gd name="connsiteY0" fmla="*/ 2 h 4882645"/>
              <a:gd name="connsiteX1" fmla="*/ 7808335 w 8764350"/>
              <a:gd name="connsiteY1" fmla="*/ 594653 h 4882645"/>
              <a:gd name="connsiteX2" fmla="*/ 8489725 w 8764350"/>
              <a:gd name="connsiteY2" fmla="*/ 3215549 h 4882645"/>
              <a:gd name="connsiteX3" fmla="*/ 7259020 w 8764350"/>
              <a:gd name="connsiteY3" fmla="*/ 4136182 h 4882645"/>
              <a:gd name="connsiteX4" fmla="*/ 7245828 w 8764350"/>
              <a:gd name="connsiteY4" fmla="*/ 4809310 h 4882645"/>
              <a:gd name="connsiteX5" fmla="*/ 5781105 w 8764350"/>
              <a:gd name="connsiteY5" fmla="*/ 4557321 h 4882645"/>
              <a:gd name="connsiteX6" fmla="*/ 1370649 w 8764350"/>
              <a:gd name="connsiteY6" fmla="*/ 4781690 h 4882645"/>
              <a:gd name="connsiteX7" fmla="*/ 11353 w 8764350"/>
              <a:gd name="connsiteY7" fmla="*/ 2626604 h 4882645"/>
              <a:gd name="connsiteX8" fmla="*/ 1934008 w 8764350"/>
              <a:gd name="connsiteY8" fmla="*/ 120858 h 4882645"/>
              <a:gd name="connsiteX9" fmla="*/ 3259012 w 8764350"/>
              <a:gd name="connsiteY9" fmla="*/ 2 h 488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4350" h="4882645" extrusionOk="0">
                <a:moveTo>
                  <a:pt x="3259012" y="2"/>
                </a:moveTo>
                <a:cubicBezTo>
                  <a:pt x="4858763" y="-1060"/>
                  <a:pt x="7055871" y="317235"/>
                  <a:pt x="7808335" y="594653"/>
                </a:cubicBezTo>
                <a:cubicBezTo>
                  <a:pt x="8811622" y="964544"/>
                  <a:pt x="9001190" y="2219751"/>
                  <a:pt x="8489725" y="3215549"/>
                </a:cubicBezTo>
                <a:cubicBezTo>
                  <a:pt x="8280935" y="3681978"/>
                  <a:pt x="7440966" y="3875003"/>
                  <a:pt x="7259020" y="4136182"/>
                </a:cubicBezTo>
                <a:cubicBezTo>
                  <a:pt x="6924513" y="4435250"/>
                  <a:pt x="7245828" y="4809310"/>
                  <a:pt x="7245828" y="4809310"/>
                </a:cubicBezTo>
                <a:cubicBezTo>
                  <a:pt x="6919126" y="4661742"/>
                  <a:pt x="6760301" y="4561924"/>
                  <a:pt x="5781105" y="4557321"/>
                </a:cubicBezTo>
                <a:cubicBezTo>
                  <a:pt x="4801909" y="4552718"/>
                  <a:pt x="2332269" y="5103475"/>
                  <a:pt x="1370649" y="4781690"/>
                </a:cubicBezTo>
                <a:cubicBezTo>
                  <a:pt x="409029" y="4459905"/>
                  <a:pt x="-82538" y="3403409"/>
                  <a:pt x="11353" y="2626604"/>
                </a:cubicBezTo>
                <a:cubicBezTo>
                  <a:pt x="105243" y="1849799"/>
                  <a:pt x="634508" y="459516"/>
                  <a:pt x="1934008" y="120858"/>
                </a:cubicBezTo>
                <a:cubicBezTo>
                  <a:pt x="2258884" y="36194"/>
                  <a:pt x="2725761" y="356"/>
                  <a:pt x="3259012" y="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23" name="Freeform: Shape 22"/>
          <p:cNvSpPr>
            <a:spLocks noGrp="1" noRot="1" noChangeAspect="1" noMove="1" noResize="1" noEditPoints="1" noAdjustHandles="1" noChangeArrowheads="1" noChangeShapeType="1" noTextEdit="1"/>
          </p:cNvSpPr>
          <p:nvPr/>
        </p:nvSpPr>
        <p:spPr bwMode="auto">
          <a:xfrm>
            <a:off x="1019253" y="519374"/>
            <a:ext cx="8856267" cy="5086727"/>
          </a:xfrm>
          <a:custGeom>
            <a:avLst/>
            <a:gdLst>
              <a:gd name="connsiteX0" fmla="*/ 3259012 w 8764350"/>
              <a:gd name="connsiteY0" fmla="*/ 2 h 4883281"/>
              <a:gd name="connsiteX1" fmla="*/ 7808335 w 8764350"/>
              <a:gd name="connsiteY1" fmla="*/ 594653 h 4883281"/>
              <a:gd name="connsiteX2" fmla="*/ 8489725 w 8764350"/>
              <a:gd name="connsiteY2" fmla="*/ 3215549 h 4883281"/>
              <a:gd name="connsiteX3" fmla="*/ 7259020 w 8764350"/>
              <a:gd name="connsiteY3" fmla="*/ 4136182 h 4883281"/>
              <a:gd name="connsiteX4" fmla="*/ 7158079 w 8764350"/>
              <a:gd name="connsiteY4" fmla="*/ 4777393 h 4883281"/>
              <a:gd name="connsiteX5" fmla="*/ 5781105 w 8764350"/>
              <a:gd name="connsiteY5" fmla="*/ 4557321 h 4883281"/>
              <a:gd name="connsiteX6" fmla="*/ 1370649 w 8764350"/>
              <a:gd name="connsiteY6" fmla="*/ 4781690 h 4883281"/>
              <a:gd name="connsiteX7" fmla="*/ 11353 w 8764350"/>
              <a:gd name="connsiteY7" fmla="*/ 2626604 h 4883281"/>
              <a:gd name="connsiteX8" fmla="*/ 1934008 w 8764350"/>
              <a:gd name="connsiteY8" fmla="*/ 120858 h 4883281"/>
              <a:gd name="connsiteX9" fmla="*/ 3259012 w 8764350"/>
              <a:gd name="connsiteY9" fmla="*/ 2 h 4883281"/>
              <a:gd name="connsiteX0" fmla="*/ 3259012 w 8764350"/>
              <a:gd name="connsiteY0" fmla="*/ 2 h 4882645"/>
              <a:gd name="connsiteX1" fmla="*/ 7808335 w 8764350"/>
              <a:gd name="connsiteY1" fmla="*/ 594653 h 4882645"/>
              <a:gd name="connsiteX2" fmla="*/ 8489725 w 8764350"/>
              <a:gd name="connsiteY2" fmla="*/ 3215549 h 4882645"/>
              <a:gd name="connsiteX3" fmla="*/ 7259020 w 8764350"/>
              <a:gd name="connsiteY3" fmla="*/ 4136182 h 4882645"/>
              <a:gd name="connsiteX4" fmla="*/ 7245828 w 8764350"/>
              <a:gd name="connsiteY4" fmla="*/ 4809310 h 4882645"/>
              <a:gd name="connsiteX5" fmla="*/ 5781105 w 8764350"/>
              <a:gd name="connsiteY5" fmla="*/ 4557321 h 4882645"/>
              <a:gd name="connsiteX6" fmla="*/ 1370649 w 8764350"/>
              <a:gd name="connsiteY6" fmla="*/ 4781690 h 4882645"/>
              <a:gd name="connsiteX7" fmla="*/ 11353 w 8764350"/>
              <a:gd name="connsiteY7" fmla="*/ 2626604 h 4882645"/>
              <a:gd name="connsiteX8" fmla="*/ 1934008 w 8764350"/>
              <a:gd name="connsiteY8" fmla="*/ 120858 h 4882645"/>
              <a:gd name="connsiteX9" fmla="*/ 3259012 w 8764350"/>
              <a:gd name="connsiteY9" fmla="*/ 2 h 488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4350" h="4882645" extrusionOk="0">
                <a:moveTo>
                  <a:pt x="3259012" y="2"/>
                </a:moveTo>
                <a:cubicBezTo>
                  <a:pt x="4858763" y="-1060"/>
                  <a:pt x="7055871" y="317235"/>
                  <a:pt x="7808335" y="594653"/>
                </a:cubicBezTo>
                <a:cubicBezTo>
                  <a:pt x="8811622" y="964544"/>
                  <a:pt x="9001190" y="2219751"/>
                  <a:pt x="8489725" y="3215549"/>
                </a:cubicBezTo>
                <a:cubicBezTo>
                  <a:pt x="8280935" y="3681978"/>
                  <a:pt x="7440966" y="3875003"/>
                  <a:pt x="7259020" y="4136182"/>
                </a:cubicBezTo>
                <a:cubicBezTo>
                  <a:pt x="6924513" y="4435250"/>
                  <a:pt x="7245828" y="4809310"/>
                  <a:pt x="7245828" y="4809310"/>
                </a:cubicBezTo>
                <a:cubicBezTo>
                  <a:pt x="6919126" y="4661742"/>
                  <a:pt x="6760301" y="4561924"/>
                  <a:pt x="5781105" y="4557321"/>
                </a:cubicBezTo>
                <a:cubicBezTo>
                  <a:pt x="4801909" y="4552718"/>
                  <a:pt x="2332269" y="5103475"/>
                  <a:pt x="1370649" y="4781690"/>
                </a:cubicBezTo>
                <a:cubicBezTo>
                  <a:pt x="409029" y="4459905"/>
                  <a:pt x="-82538" y="3403409"/>
                  <a:pt x="11353" y="2626604"/>
                </a:cubicBezTo>
                <a:cubicBezTo>
                  <a:pt x="105243" y="1849799"/>
                  <a:pt x="634508" y="459516"/>
                  <a:pt x="1934008" y="120858"/>
                </a:cubicBezTo>
                <a:cubicBezTo>
                  <a:pt x="2258884" y="36194"/>
                  <a:pt x="2725761" y="356"/>
                  <a:pt x="3259012" y="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2" name="Title 1"/>
          <p:cNvSpPr>
            <a:spLocks noGrp="1"/>
          </p:cNvSpPr>
          <p:nvPr>
            <p:ph type="title"/>
          </p:nvPr>
        </p:nvSpPr>
        <p:spPr bwMode="auto">
          <a:xfrm>
            <a:off x="2386853" y="1122830"/>
            <a:ext cx="5952668" cy="1193970"/>
          </a:xfrm>
        </p:spPr>
        <p:txBody>
          <a:bodyPr anchor="b">
            <a:normAutofit/>
          </a:bodyPr>
          <a:lstStyle/>
          <a:p>
            <a:pPr algn="ctr">
              <a:lnSpc>
                <a:spcPct val="90000"/>
              </a:lnSpc>
              <a:defRPr/>
            </a:pPr>
            <a:r>
              <a:rPr lang="el-GR" sz="3700" b="0" dirty="0">
                <a:latin typeface="Calibri" panose="020F0502020204030204" pitchFamily="34" charset="0"/>
                <a:cs typeface="Calibri" panose="020F0502020204030204" pitchFamily="34" charset="0"/>
              </a:rPr>
              <a:t>Ψευδείς ειδήσεις &amp; αλυσίδες εμπιστοσύνης</a:t>
            </a:r>
            <a:endParaRPr lang="en-US" sz="3700" b="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bwMode="auto">
          <a:xfrm>
            <a:off x="2091193" y="2544416"/>
            <a:ext cx="6319941" cy="2434155"/>
          </a:xfrm>
        </p:spPr>
        <p:txBody>
          <a:bodyPr anchor="t">
            <a:normAutofit fontScale="85000" lnSpcReduction="20000"/>
          </a:bodyPr>
          <a:lstStyle/>
          <a:p>
            <a:pPr lvl="0" algn="just">
              <a:lnSpc>
                <a:spcPct val="90000"/>
              </a:lnSpc>
              <a:defRPr/>
            </a:pPr>
            <a:r>
              <a:rPr lang="en-US" sz="3000" b="0" dirty="0">
                <a:latin typeface="Calibri" panose="020F0502020204030204" pitchFamily="34" charset="0"/>
                <a:cs typeface="Calibri" panose="020F0502020204030204" pitchFamily="34" charset="0"/>
              </a:rPr>
              <a:t>M</a:t>
            </a:r>
            <a:r>
              <a:rPr lang="el-GR" sz="3000" b="0" dirty="0">
                <a:latin typeface="Calibri" panose="020F0502020204030204" pitchFamily="34" charset="0"/>
                <a:cs typeface="Calibri" panose="020F0502020204030204" pitchFamily="34" charset="0"/>
              </a:rPr>
              <a:t>ια επινοημένη, αναληθής ιστορία ή ένα επινοημένο "γεγονός" που έχει γραφτεί ή παρουσιαστεί για να φαίνεται γνήσιο </a:t>
            </a:r>
          </a:p>
          <a:p>
            <a:pPr lvl="0" algn="ctr">
              <a:lnSpc>
                <a:spcPct val="90000"/>
              </a:lnSpc>
              <a:defRPr/>
            </a:pPr>
            <a:r>
              <a:rPr lang="el-GR" sz="3000" b="0" dirty="0">
                <a:latin typeface="Calibri" panose="020F0502020204030204" pitchFamily="34" charset="0"/>
                <a:cs typeface="Calibri" panose="020F0502020204030204" pitchFamily="34" charset="0"/>
              </a:rPr>
              <a:t>ή </a:t>
            </a:r>
          </a:p>
          <a:p>
            <a:pPr lvl="0" algn="just">
              <a:lnSpc>
                <a:spcPct val="90000"/>
              </a:lnSpc>
              <a:defRPr/>
            </a:pPr>
            <a:r>
              <a:rPr lang="el-GR" sz="3000" b="0" dirty="0">
                <a:latin typeface="Calibri" panose="020F0502020204030204" pitchFamily="34" charset="0"/>
                <a:cs typeface="Calibri" panose="020F0502020204030204" pitchFamily="34" charset="0"/>
              </a:rPr>
              <a:t>μια κατηγορία ότι μια γνήσια είδηση ή ένα πραγματικό γεγονός είναι ψευδές, προκειμένου να υπονομευθεί.</a:t>
            </a:r>
            <a:endParaRPr lang="en-US" sz="3000" b="0" dirty="0">
              <a:latin typeface="Calibri" panose="020F0502020204030204" pitchFamily="34" charset="0"/>
              <a:cs typeface="Calibri" panose="020F0502020204030204" pitchFamily="34" charset="0"/>
            </a:endParaRPr>
          </a:p>
        </p:txBody>
      </p:sp>
      <p:pic>
        <p:nvPicPr>
          <p:cNvPr id="5" name="Picture 4" descr="A person in a suit&#10;&#10;Description automatically generated with low confidence"/>
          <p:cNvPicPr>
            <a:picLocks noChangeAspect="1"/>
          </p:cNvPicPr>
          <p:nvPr/>
        </p:nvPicPr>
        <p:blipFill>
          <a:blip r:embed="rId2"/>
          <a:srcRect l="40842" r="1" b="1"/>
          <a:stretch/>
        </p:blipFill>
        <p:spPr bwMode="auto">
          <a:xfrm>
            <a:off x="8674810" y="3918834"/>
            <a:ext cx="2229044" cy="2119473"/>
          </a:xfrm>
          <a:custGeom>
            <a:avLst/>
            <a:gdLst/>
            <a:ahLst/>
            <a:cxnLst/>
            <a:rect l="l" t="t" r="r" b="b"/>
            <a:pathLst>
              <a:path w="3217072" h="3058933" extrusionOk="0">
                <a:moveTo>
                  <a:pt x="1507542" y="266"/>
                </a:moveTo>
                <a:cubicBezTo>
                  <a:pt x="2679034" y="-15637"/>
                  <a:pt x="3217072" y="684886"/>
                  <a:pt x="3217072" y="1529408"/>
                </a:cubicBezTo>
                <a:cubicBezTo>
                  <a:pt x="3217072" y="2882814"/>
                  <a:pt x="2170150" y="3042647"/>
                  <a:pt x="1634762" y="3058550"/>
                </a:cubicBezTo>
                <a:cubicBezTo>
                  <a:pt x="1099374" y="3074453"/>
                  <a:pt x="57752" y="2595714"/>
                  <a:pt x="4744" y="1624824"/>
                </a:cubicBezTo>
                <a:cubicBezTo>
                  <a:pt x="-48264" y="653934"/>
                  <a:pt x="336050" y="16169"/>
                  <a:pt x="1507542" y="266"/>
                </a:cubicBezTo>
                <a:close/>
              </a:path>
            </a:pathLst>
          </a:custGeom>
        </p:spPr>
      </p:pic>
      <p:sp>
        <p:nvSpPr>
          <p:cNvPr id="25" name="Oval 5"/>
          <p:cNvSpPr>
            <a:spLocks noGrp="1" noRot="1" noChangeAspect="1" noMove="1" noResize="1" noEditPoints="1" noAdjustHandles="1" noChangeArrowheads="1" noChangeShapeType="1" noTextEdit="1"/>
          </p:cNvSpPr>
          <p:nvPr/>
        </p:nvSpPr>
        <p:spPr bwMode="auto">
          <a:xfrm>
            <a:off x="8701790" y="3905549"/>
            <a:ext cx="2229043" cy="2119472"/>
          </a:xfrm>
          <a:custGeom>
            <a:avLst/>
            <a:gdLst>
              <a:gd name="connsiteX0" fmla="*/ 0 w 3164619"/>
              <a:gd name="connsiteY0" fmla="*/ 1529142 h 3058283"/>
              <a:gd name="connsiteX1" fmla="*/ 1582310 w 3164619"/>
              <a:gd name="connsiteY1" fmla="*/ 0 h 3058283"/>
              <a:gd name="connsiteX2" fmla="*/ 3164620 w 3164619"/>
              <a:gd name="connsiteY2" fmla="*/ 1529142 h 3058283"/>
              <a:gd name="connsiteX3" fmla="*/ 1582310 w 3164619"/>
              <a:gd name="connsiteY3" fmla="*/ 3058284 h 3058283"/>
              <a:gd name="connsiteX4" fmla="*/ 0 w 3164619"/>
              <a:gd name="connsiteY4" fmla="*/ 1529142 h 3058283"/>
              <a:gd name="connsiteX0" fmla="*/ 294 w 3164914"/>
              <a:gd name="connsiteY0" fmla="*/ 1529142 h 3058284"/>
              <a:gd name="connsiteX1" fmla="*/ 1487189 w 3164914"/>
              <a:gd name="connsiteY1" fmla="*/ 0 h 3058284"/>
              <a:gd name="connsiteX2" fmla="*/ 3164914 w 3164914"/>
              <a:gd name="connsiteY2" fmla="*/ 1529142 h 3058284"/>
              <a:gd name="connsiteX3" fmla="*/ 1582604 w 3164914"/>
              <a:gd name="connsiteY3" fmla="*/ 3058284 h 3058284"/>
              <a:gd name="connsiteX4" fmla="*/ 294 w 3164914"/>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84 w 3212512"/>
              <a:gd name="connsiteY0" fmla="*/ 1624823 h 3061381"/>
              <a:gd name="connsiteX1" fmla="*/ 1534787 w 3212512"/>
              <a:gd name="connsiteY1" fmla="*/ 265 h 3061381"/>
              <a:gd name="connsiteX2" fmla="*/ 3212512 w 3212512"/>
              <a:gd name="connsiteY2" fmla="*/ 1529407 h 3061381"/>
              <a:gd name="connsiteX3" fmla="*/ 1630202 w 3212512"/>
              <a:gd name="connsiteY3" fmla="*/ 3058549 h 3061381"/>
              <a:gd name="connsiteX4" fmla="*/ 184 w 3212512"/>
              <a:gd name="connsiteY4" fmla="*/ 1624823 h 3061381"/>
              <a:gd name="connsiteX0" fmla="*/ 335 w 3212663"/>
              <a:gd name="connsiteY0" fmla="*/ 1624823 h 3058748"/>
              <a:gd name="connsiteX1" fmla="*/ 1503133 w 3212663"/>
              <a:gd name="connsiteY1" fmla="*/ 265 h 3058748"/>
              <a:gd name="connsiteX2" fmla="*/ 3212663 w 3212663"/>
              <a:gd name="connsiteY2" fmla="*/ 1529407 h 3058748"/>
              <a:gd name="connsiteX3" fmla="*/ 1630353 w 3212663"/>
              <a:gd name="connsiteY3" fmla="*/ 3058549 h 3058748"/>
              <a:gd name="connsiteX4" fmla="*/ 335 w 3212663"/>
              <a:gd name="connsiteY4" fmla="*/ 1624823 h 3058748"/>
              <a:gd name="connsiteX0" fmla="*/ 892 w 3213220"/>
              <a:gd name="connsiteY0" fmla="*/ 1624823 h 3058748"/>
              <a:gd name="connsiteX1" fmla="*/ 1503690 w 3213220"/>
              <a:gd name="connsiteY1" fmla="*/ 265 h 3058748"/>
              <a:gd name="connsiteX2" fmla="*/ 3213220 w 3213220"/>
              <a:gd name="connsiteY2" fmla="*/ 1529407 h 3058748"/>
              <a:gd name="connsiteX3" fmla="*/ 1630910 w 3213220"/>
              <a:gd name="connsiteY3" fmla="*/ 3058549 h 3058748"/>
              <a:gd name="connsiteX4" fmla="*/ 892 w 3213220"/>
              <a:gd name="connsiteY4" fmla="*/ 1624823 h 3058748"/>
              <a:gd name="connsiteX0" fmla="*/ 4743 w 3217071"/>
              <a:gd name="connsiteY0" fmla="*/ 1624823 h 3058932"/>
              <a:gd name="connsiteX1" fmla="*/ 1507541 w 3217071"/>
              <a:gd name="connsiteY1" fmla="*/ 265 h 3058932"/>
              <a:gd name="connsiteX2" fmla="*/ 3217071 w 3217071"/>
              <a:gd name="connsiteY2" fmla="*/ 1529407 h 3058932"/>
              <a:gd name="connsiteX3" fmla="*/ 1634761 w 3217071"/>
              <a:gd name="connsiteY3" fmla="*/ 3058549 h 3058932"/>
              <a:gd name="connsiteX4" fmla="*/ 4743 w 3217071"/>
              <a:gd name="connsiteY4" fmla="*/ 1624823 h 305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071" h="3058932" extrusionOk="0">
                <a:moveTo>
                  <a:pt x="4743" y="1624823"/>
                </a:moveTo>
                <a:cubicBezTo>
                  <a:pt x="-48265" y="653933"/>
                  <a:pt x="336049" y="16168"/>
                  <a:pt x="1507541" y="265"/>
                </a:cubicBezTo>
                <a:cubicBezTo>
                  <a:pt x="2679033" y="-15638"/>
                  <a:pt x="3217071" y="684885"/>
                  <a:pt x="3217071" y="1529407"/>
                </a:cubicBezTo>
                <a:cubicBezTo>
                  <a:pt x="3217071" y="2882813"/>
                  <a:pt x="2170149" y="3042646"/>
                  <a:pt x="1634761" y="3058549"/>
                </a:cubicBezTo>
                <a:cubicBezTo>
                  <a:pt x="1099373" y="3074452"/>
                  <a:pt x="57751" y="2595713"/>
                  <a:pt x="4743" y="16248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3">
            <a:alphaModFix/>
          </a:blip>
          <a:stretch/>
        </p:blipFill>
        <p:spPr bwMode="auto">
          <a:xfrm>
            <a:off x="9144000" y="5229225"/>
            <a:ext cx="3048000" cy="162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bwMode="auto">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 name="Title 1"/>
          <p:cNvSpPr>
            <a:spLocks noGrp="1"/>
          </p:cNvSpPr>
          <p:nvPr>
            <p:ph type="title"/>
          </p:nvPr>
        </p:nvSpPr>
        <p:spPr bwMode="auto">
          <a:xfrm>
            <a:off x="612910" y="604801"/>
            <a:ext cx="5368789" cy="1693899"/>
          </a:xfrm>
        </p:spPr>
        <p:txBody>
          <a:bodyPr>
            <a:normAutofit/>
          </a:bodyPr>
          <a:lstStyle/>
          <a:p>
            <a:pPr algn="ctr">
              <a:lnSpc>
                <a:spcPct val="90000"/>
              </a:lnSpc>
              <a:defRPr/>
            </a:pPr>
            <a:r>
              <a:rPr lang="el-GR" sz="2000" dirty="0">
                <a:latin typeface="Calibri" panose="020F0502020204030204" pitchFamily="34" charset="0"/>
                <a:cs typeface="Calibri" panose="020F0502020204030204" pitchFamily="34" charset="0"/>
              </a:rPr>
              <a:t>Διαφορετικά είδη ψευδών ειδήσεων </a:t>
            </a:r>
            <a:endParaRPr lang="en-US" sz="2000" dirty="0">
              <a:latin typeface="Calibri" panose="020F0502020204030204" pitchFamily="34" charset="0"/>
              <a:cs typeface="Calibri" panose="020F0502020204030204" pitchFamily="34" charset="0"/>
            </a:endParaRPr>
          </a:p>
        </p:txBody>
      </p:sp>
      <p:sp>
        <p:nvSpPr>
          <p:cNvPr id="11" name="Content Placeholder 2"/>
          <p:cNvSpPr>
            <a:spLocks noGrp="1"/>
          </p:cNvSpPr>
          <p:nvPr>
            <p:ph idx="1"/>
          </p:nvPr>
        </p:nvSpPr>
        <p:spPr bwMode="auto">
          <a:xfrm>
            <a:off x="743078" y="1828800"/>
            <a:ext cx="5368789" cy="4902924"/>
          </a:xfrm>
        </p:spPr>
        <p:txBody>
          <a:bodyPr>
            <a:normAutofit fontScale="77500" lnSpcReduction="20000"/>
          </a:bodyPr>
          <a:lstStyle/>
          <a:p>
            <a:pPr algn="ctr">
              <a:lnSpc>
                <a:spcPct val="90000"/>
              </a:lnSpc>
              <a:defRPr/>
            </a:pPr>
            <a:r>
              <a:rPr lang="el-GR" sz="1800" dirty="0">
                <a:latin typeface="Calibri" panose="020F0502020204030204" pitchFamily="34" charset="0"/>
                <a:cs typeface="Calibri" panose="020F0502020204030204" pitchFamily="34" charset="0"/>
              </a:rPr>
              <a:t>Γνήσια σφάλματα</a:t>
            </a:r>
          </a:p>
          <a:p>
            <a:pPr algn="ctr">
              <a:lnSpc>
                <a:spcPct val="90000"/>
              </a:lnSpc>
              <a:defRPr/>
            </a:pPr>
            <a:r>
              <a:rPr lang="el-GR" sz="1800" b="0" dirty="0">
                <a:latin typeface="Calibri" panose="020F0502020204030204" pitchFamily="34" charset="0"/>
                <a:cs typeface="Calibri" panose="020F0502020204030204" pitchFamily="34" charset="0"/>
              </a:rPr>
              <a:t>Ειδήσεις που είναι λανθασμένες λόγω σφαλμάτων, πραγματικής παρανόησης ή επειδή το άτομο που παράγει την είδηση ή τη μεταδίδει δεν είναι πραγματικά καλό σε αυτό. Αυτού του είδους «ψευδείς ειδήσεις» υπήρχαν πάντα και γενικά συγχωρούμε τους υπεύθυνους</a:t>
            </a:r>
            <a:r>
              <a:rPr lang="en-US" sz="1800" b="0" dirty="0">
                <a:latin typeface="Calibri" panose="020F0502020204030204" pitchFamily="34" charset="0"/>
                <a:cs typeface="Calibri" panose="020F0502020204030204" pitchFamily="34" charset="0"/>
              </a:rPr>
              <a:t>.</a:t>
            </a:r>
          </a:p>
          <a:p>
            <a:pPr algn="ctr">
              <a:lnSpc>
                <a:spcPct val="90000"/>
              </a:lnSpc>
              <a:defRPr/>
            </a:pPr>
            <a:r>
              <a:rPr lang="el-GR" sz="1800" b="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Σάτιρα</a:t>
            </a:r>
          </a:p>
          <a:p>
            <a:pPr algn="ctr">
              <a:lnSpc>
                <a:spcPct val="90000"/>
              </a:lnSpc>
              <a:defRPr/>
            </a:pPr>
            <a:r>
              <a:rPr lang="el-GR" sz="1800" b="0" dirty="0">
                <a:latin typeface="Calibri" panose="020F0502020204030204" pitchFamily="34" charset="0"/>
                <a:cs typeface="Calibri" panose="020F0502020204030204" pitchFamily="34" charset="0"/>
              </a:rPr>
              <a:t>Ειδήσεις που παρουσιάζονται ως σάτιρα - ή σάτιρα που παρουσιάζεται ως είδηση. Πρόκειται για κατασκευασμένες ειδήσεις που τυπώνονται ή μεταδίδονται με τέτοιο τρόπο ώστε να είναι προφανές στους αναγνώστες και τους τηλεθεατές ότι δεν είναι αληθινές, αλλά απλώς ένα αστείο.</a:t>
            </a:r>
            <a:endParaRPr lang="en-US" sz="1800" b="0" dirty="0">
              <a:latin typeface="Calibri" panose="020F0502020204030204" pitchFamily="34" charset="0"/>
              <a:cs typeface="Calibri" panose="020F0502020204030204" pitchFamily="34" charset="0"/>
            </a:endParaRPr>
          </a:p>
          <a:p>
            <a:pPr algn="ctr">
              <a:lnSpc>
                <a:spcPct val="90000"/>
              </a:lnSpc>
              <a:defRPr/>
            </a:pPr>
            <a:r>
              <a:rPr lang="el-GR" sz="1800" dirty="0">
                <a:latin typeface="Calibri" panose="020F0502020204030204" pitchFamily="34" charset="0"/>
                <a:cs typeface="Calibri" panose="020F0502020204030204" pitchFamily="34" charset="0"/>
              </a:rPr>
              <a:t>Μισές αλήθειες</a:t>
            </a:r>
          </a:p>
          <a:p>
            <a:pPr algn="ctr">
              <a:lnSpc>
                <a:spcPct val="90000"/>
              </a:lnSpc>
              <a:defRPr/>
            </a:pPr>
            <a:r>
              <a:rPr lang="el-GR" sz="1800" b="0" dirty="0">
                <a:latin typeface="Calibri" panose="020F0502020204030204" pitchFamily="34" charset="0"/>
                <a:cs typeface="Calibri" panose="020F0502020204030204" pitchFamily="34" charset="0"/>
              </a:rPr>
              <a:t>Είναι το είδος της παραπληροφόρησης που παίρνει πραγματικά, αποδεδειγμένα γεγονότα και τα διαστρεβλώνει, συνήθως παραθέτοντας επιλεκτικά ορισμένα μέρη αλλά όχι τα όλα. </a:t>
            </a:r>
            <a:endParaRPr lang="en-US" sz="1800" b="0" dirty="0">
              <a:latin typeface="Calibri" panose="020F0502020204030204" pitchFamily="34" charset="0"/>
              <a:cs typeface="Calibri" panose="020F0502020204030204" pitchFamily="34" charset="0"/>
            </a:endParaRPr>
          </a:p>
          <a:p>
            <a:pPr algn="ctr">
              <a:lnSpc>
                <a:spcPct val="90000"/>
              </a:lnSpc>
              <a:defRPr/>
            </a:pPr>
            <a:r>
              <a:rPr lang="el-GR" sz="1800" dirty="0">
                <a:latin typeface="Calibri" panose="020F0502020204030204" pitchFamily="34" charset="0"/>
                <a:cs typeface="Calibri" panose="020F0502020204030204" pitchFamily="34" charset="0"/>
              </a:rPr>
              <a:t>Κατασκευασμένες ειδήσεις</a:t>
            </a:r>
          </a:p>
          <a:p>
            <a:pPr algn="ctr">
              <a:lnSpc>
                <a:spcPct val="90000"/>
              </a:lnSpc>
              <a:defRPr/>
            </a:pPr>
            <a:r>
              <a:rPr lang="el-GR" sz="1800" b="0" dirty="0">
                <a:latin typeface="Calibri" panose="020F0502020204030204" pitchFamily="34" charset="0"/>
                <a:cs typeface="Calibri" panose="020F0502020204030204" pitchFamily="34" charset="0"/>
              </a:rPr>
              <a:t>Το πιο επιβλαβές είδος «ψευδών ειδήσεων» επινοείται ή κατασκευάζεται με σκοπό την εξαπάτηση. Επαναλαμβανόμενες συχνά και για αρκετή ώρα, αυτές οι κακόβουλα κατασκευασμένες «ψευδείς ειδήσεις» όχι μόνο βλάπτουν το είδος της ορθολογικής συζήτησης που είναι απαραίτητο για τη λειτουργία της δημοκρατίας, αλλά αφήνουν όλους, ντόπιους και μετανάστες, αναγνώστες, ακροατές και τηλεθεατές να αναρωτιούνται τι ακριβώς μπορούν να πιστέψουν, αν μπορούν να πιστέψουν κάτι. </a:t>
            </a:r>
          </a:p>
          <a:p>
            <a:pPr algn="ctr">
              <a:lnSpc>
                <a:spcPct val="90000"/>
              </a:lnSpc>
              <a:defRPr/>
            </a:pPr>
            <a:endParaRPr lang="el-GR" sz="1800" b="0" dirty="0">
              <a:latin typeface="Calibri" panose="020F0502020204030204" pitchFamily="34" charset="0"/>
              <a:cs typeface="Calibri" panose="020F0502020204030204" pitchFamily="34" charset="0"/>
            </a:endParaRPr>
          </a:p>
          <a:p>
            <a:pPr algn="ctr">
              <a:lnSpc>
                <a:spcPct val="90000"/>
              </a:lnSpc>
              <a:defRPr/>
            </a:pPr>
            <a:endParaRPr lang="en-US" sz="1300" b="0" dirty="0">
              <a:latin typeface="Calibri" panose="020F0502020204030204" pitchFamily="34" charset="0"/>
              <a:cs typeface="Calibri" panose="020F0502020204030204" pitchFamily="34" charset="0"/>
            </a:endParaRPr>
          </a:p>
          <a:p>
            <a:pPr algn="ctr">
              <a:lnSpc>
                <a:spcPct val="90000"/>
              </a:lnSpc>
              <a:defRPr/>
            </a:pPr>
            <a:endParaRPr lang="en-US" sz="1300" b="0" dirty="0">
              <a:latin typeface="Calibri" panose="020F0502020204030204" pitchFamily="34" charset="0"/>
              <a:cs typeface="Calibri" panose="020F0502020204030204" pitchFamily="34" charset="0"/>
            </a:endParaRPr>
          </a:p>
          <a:p>
            <a:pPr algn="ctr">
              <a:lnSpc>
                <a:spcPct val="90000"/>
              </a:lnSpc>
              <a:defRPr/>
            </a:pPr>
            <a:endParaRPr lang="en-US" sz="1300" b="0" dirty="0">
              <a:latin typeface="Calibri" panose="020F0502020204030204" pitchFamily="34" charset="0"/>
              <a:cs typeface="Calibri" panose="020F0502020204030204" pitchFamily="34" charset="0"/>
            </a:endParaRPr>
          </a:p>
          <a:p>
            <a:pPr algn="ctr">
              <a:lnSpc>
                <a:spcPct val="90000"/>
              </a:lnSpc>
              <a:defRPr/>
            </a:pPr>
            <a:endParaRPr lang="en-US" sz="1300" b="0" dirty="0">
              <a:latin typeface="Calibri" panose="020F0502020204030204" pitchFamily="34" charset="0"/>
              <a:cs typeface="Calibri" panose="020F0502020204030204" pitchFamily="34" charset="0"/>
            </a:endParaRPr>
          </a:p>
        </p:txBody>
      </p:sp>
      <p:sp>
        <p:nvSpPr>
          <p:cNvPr id="20" name="Freeform: Shape 19"/>
          <p:cNvSpPr>
            <a:spLocks noGrp="1" noRot="1" noChangeAspect="1" noMove="1" noResize="1" noEditPoints="1" noAdjustHandles="1" noChangeArrowheads="1" noChangeShapeType="1" noTextEdit="1"/>
          </p:cNvSpPr>
          <p:nvPr/>
        </p:nvSpPr>
        <p:spPr bwMode="auto">
          <a:xfrm rot="16199999" flipH="1" flipV="1">
            <a:off x="6307066" y="796793"/>
            <a:ext cx="5689735" cy="5117957"/>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extrusionOk="0">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pPr>
              <a:defRPr/>
            </a:pPr>
            <a:endParaRPr lang="en-US"/>
          </a:p>
        </p:txBody>
      </p:sp>
      <p:sp>
        <p:nvSpPr>
          <p:cNvPr id="22" name="Freeform: Shape 21"/>
          <p:cNvSpPr>
            <a:spLocks noGrp="1" noRot="1" noChangeAspect="1" noMove="1" noResize="1" noEditPoints="1" noAdjustHandles="1" noChangeArrowheads="1" noChangeShapeType="1" noTextEdit="1"/>
          </p:cNvSpPr>
          <p:nvPr/>
        </p:nvSpPr>
        <p:spPr bwMode="auto">
          <a:xfrm rot="16199999" flipH="1" flipV="1">
            <a:off x="6379954" y="821227"/>
            <a:ext cx="5689735" cy="5117957"/>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extrusionOk="0">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pPr>
              <a:defRPr/>
            </a:pPr>
            <a:endParaRPr lang="en-US"/>
          </a:p>
        </p:txBody>
      </p:sp>
      <p:pic>
        <p:nvPicPr>
          <p:cNvPr id="13" name="Picture 12" descr="A group of people&#10;&#10;Description automatically generated with medium confidence"/>
          <p:cNvPicPr>
            <a:picLocks noChangeAspect="1"/>
          </p:cNvPicPr>
          <p:nvPr/>
        </p:nvPicPr>
        <p:blipFill>
          <a:blip r:embed="rId2"/>
          <a:stretch/>
        </p:blipFill>
        <p:spPr bwMode="auto">
          <a:xfrm>
            <a:off x="7374283" y="1448544"/>
            <a:ext cx="3976204" cy="3876797"/>
          </a:xfrm>
          <a:prstGeom prst="rect">
            <a:avLst/>
          </a:prstGeom>
        </p:spPr>
      </p:pic>
      <p:sp>
        <p:nvSpPr>
          <p:cNvPr id="6" name="Rectangle 5"/>
          <p:cNvSpPr/>
          <p:nvPr/>
        </p:nvSpPr>
        <p:spPr bwMode="auto">
          <a:xfrm>
            <a:off x="8213878" y="5843524"/>
            <a:ext cx="1860244" cy="369332"/>
          </a:xfrm>
          <a:prstGeom prst="rect">
            <a:avLst/>
          </a:prstGeom>
        </p:spPr>
        <p:txBody>
          <a:bodyPr wrap="square">
            <a:spAutoFit/>
          </a:bodyPr>
          <a:lstStyle/>
          <a:p>
            <a:pPr>
              <a:defRPr/>
            </a:pPr>
            <a:r>
              <a:rPr lang="en-US"/>
              <a:t>Image credit: New York Times</a:t>
            </a:r>
            <a:endParaRPr/>
          </a:p>
        </p:txBody>
      </p:sp>
      <p:cxnSp>
        <p:nvCxnSpPr>
          <p:cNvPr id="3"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3">
            <a:alphaModFix/>
          </a:blip>
          <a:stretch/>
        </p:blipFill>
        <p:spPr bwMode="auto">
          <a:xfrm>
            <a:off x="9144000" y="5229225"/>
            <a:ext cx="3048000" cy="162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bwMode="auto">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Picture 4" descr="Graphical user interface, application&#10;&#10;Description automatically generated"/>
          <p:cNvPicPr>
            <a:picLocks noChangeAspect="1"/>
          </p:cNvPicPr>
          <p:nvPr/>
        </p:nvPicPr>
        <p:blipFill>
          <a:blip r:embed="rId2"/>
          <a:srcRect b="16667"/>
          <a:stretch/>
        </p:blipFill>
        <p:spPr bwMode="auto">
          <a:xfrm>
            <a:off x="20" y="10"/>
            <a:ext cx="12191981" cy="6857990"/>
          </a:xfrm>
          <a:prstGeom prst="rect">
            <a:avLst/>
          </a:prstGeom>
        </p:spPr>
      </p:pic>
      <p:sp>
        <p:nvSpPr>
          <p:cNvPr id="12" name="Freeform: Shape 11"/>
          <p:cNvSpPr>
            <a:spLocks noGrp="1" noRot="1" noChangeAspect="1" noMove="1" noResize="1" noEditPoints="1" noAdjustHandles="1" noChangeArrowheads="1" noChangeShapeType="1" noTextEdit="1"/>
          </p:cNvSpPr>
          <p:nvPr/>
        </p:nvSpPr>
        <p:spPr bwMode="auto">
          <a:xfrm>
            <a:off x="6051470" y="1689814"/>
            <a:ext cx="6140530" cy="4647338"/>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extrusionOk="0">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4" name="Freeform: Shape 13"/>
          <p:cNvSpPr>
            <a:spLocks noGrp="1" noRot="1" noChangeAspect="1" noMove="1" noResize="1" noEditPoints="1" noAdjustHandles="1" noChangeArrowheads="1" noChangeShapeType="1" noTextEdit="1"/>
          </p:cNvSpPr>
          <p:nvPr/>
        </p:nvSpPr>
        <p:spPr bwMode="auto">
          <a:xfrm rot="347219">
            <a:off x="6227678" y="1604682"/>
            <a:ext cx="6095974"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extrusionOk="0">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pPr>
              <a:defRPr/>
            </a:pPr>
            <a:endParaRPr lang="en-US"/>
          </a:p>
        </p:txBody>
      </p:sp>
      <p:sp>
        <p:nvSpPr>
          <p:cNvPr id="16" name="Freeform: Shape 15"/>
          <p:cNvSpPr>
            <a:spLocks noGrp="1" noRot="1" noChangeAspect="1" noMove="1" noResize="1" noEditPoints="1" noAdjustHandles="1" noChangeArrowheads="1" noChangeShapeType="1" noTextEdit="1"/>
          </p:cNvSpPr>
          <p:nvPr/>
        </p:nvSpPr>
        <p:spPr bwMode="auto">
          <a:xfrm rot="21381630" flipH="1">
            <a:off x="4128647" y="500207"/>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pPr>
              <a:defRPr/>
            </a:pPr>
            <a:endParaRPr lang="en-US"/>
          </a:p>
        </p:txBody>
      </p:sp>
      <p:sp>
        <p:nvSpPr>
          <p:cNvPr id="18" name="Freeform: Shape 17"/>
          <p:cNvSpPr>
            <a:spLocks noGrp="1" noRot="1" noChangeAspect="1" noMove="1" noResize="1" noEditPoints="1" noAdjustHandles="1" noChangeArrowheads="1" noChangeShapeType="1" noTextEdit="1"/>
          </p:cNvSpPr>
          <p:nvPr/>
        </p:nvSpPr>
        <p:spPr bwMode="auto">
          <a:xfrm rot="21381630" flipH="1">
            <a:off x="4086067" y="493484"/>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pPr>
              <a:defRPr/>
            </a:pPr>
            <a:endParaRPr lang="en-US"/>
          </a:p>
        </p:txBody>
      </p:sp>
      <p:sp>
        <p:nvSpPr>
          <p:cNvPr id="2" name="Title 1"/>
          <p:cNvSpPr>
            <a:spLocks noGrp="1"/>
          </p:cNvSpPr>
          <p:nvPr>
            <p:ph type="title"/>
          </p:nvPr>
        </p:nvSpPr>
        <p:spPr bwMode="auto">
          <a:xfrm>
            <a:off x="4272282" y="860609"/>
            <a:ext cx="4621687" cy="1258293"/>
          </a:xfrm>
        </p:spPr>
        <p:txBody>
          <a:bodyPr>
            <a:noAutofit/>
          </a:bodyPr>
          <a:lstStyle/>
          <a:p>
            <a:pPr algn="ctr">
              <a:lnSpc>
                <a:spcPct val="90000"/>
              </a:lnSpc>
              <a:defRPr/>
            </a:pPr>
            <a:r>
              <a:rPr lang="el-GR" sz="2800" b="0" dirty="0">
                <a:latin typeface="Calibri" panose="020F0502020204030204" pitchFamily="34" charset="0"/>
                <a:cs typeface="Calibri" panose="020F0502020204030204" pitchFamily="34" charset="0"/>
              </a:rPr>
              <a:t>Μέσα κοινωνικής δικτύωσης και ψευδείς ειδήσεις</a:t>
            </a:r>
            <a:endParaRPr lang="en-US" sz="2800" b="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bwMode="auto">
          <a:xfrm>
            <a:off x="7536159" y="1782146"/>
            <a:ext cx="4496849" cy="4212443"/>
          </a:xfrm>
        </p:spPr>
        <p:txBody>
          <a:bodyPr anchor="ctr">
            <a:normAutofit/>
          </a:bodyPr>
          <a:lstStyle/>
          <a:p>
            <a:pPr algn="just">
              <a:lnSpc>
                <a:spcPct val="90000"/>
              </a:lnSpc>
              <a:defRPr/>
            </a:pPr>
            <a:r>
              <a:rPr lang="el-GR" sz="1100" dirty="0">
                <a:latin typeface="Calibri" panose="020F0502020204030204" pitchFamily="34" charset="0"/>
                <a:cs typeface="Calibri" panose="020F0502020204030204" pitchFamily="34" charset="0"/>
              </a:rPr>
              <a:t>Πολύ σημαντικό για τις κοινότητες των μεταναστών!</a:t>
            </a:r>
          </a:p>
          <a:p>
            <a:pPr algn="just">
              <a:lnSpc>
                <a:spcPct val="90000"/>
              </a:lnSpc>
              <a:defRPr/>
            </a:pPr>
            <a:r>
              <a:rPr lang="el-GR" sz="1100" dirty="0">
                <a:latin typeface="Calibri" panose="020F0502020204030204" pitchFamily="34" charset="0"/>
                <a:cs typeface="Calibri" panose="020F0502020204030204" pitchFamily="34" charset="0"/>
              </a:rPr>
              <a:t>Το Facebook, το Instagram, το Twitter και το SnapChat είναι αξιόπιστα κατά πολύ λιγότερο από τα παραδοσιακά έντυπα</a:t>
            </a:r>
            <a:r>
              <a:rPr lang="en-US" sz="1100" dirty="0">
                <a:latin typeface="Calibri" panose="020F0502020204030204" pitchFamily="34" charset="0"/>
                <a:cs typeface="Calibri" panose="020F0502020204030204" pitchFamily="34" charset="0"/>
              </a:rPr>
              <a:t> </a:t>
            </a:r>
            <a:r>
              <a:rPr lang="el-GR" sz="1100" dirty="0">
                <a:latin typeface="Calibri" panose="020F0502020204030204" pitchFamily="34" charset="0"/>
                <a:cs typeface="Calibri" panose="020F0502020204030204" pitchFamily="34" charset="0"/>
              </a:rPr>
              <a:t>μέσα και τις ραδιοτηλεοπτικές εκπομπές. </a:t>
            </a:r>
          </a:p>
          <a:p>
            <a:pPr algn="just">
              <a:lnSpc>
                <a:spcPct val="90000"/>
              </a:lnSpc>
              <a:defRPr/>
            </a:pPr>
            <a:r>
              <a:rPr lang="el-GR" sz="1100" dirty="0">
                <a:latin typeface="Calibri" panose="020F0502020204030204" pitchFamily="34" charset="0"/>
                <a:cs typeface="Calibri" panose="020F0502020204030204" pitchFamily="34" charset="0"/>
              </a:rPr>
              <a:t>Τα μέσα κοινωνικής δικτύωσης συνδέουν οικογένειες και φίλους, προειδοποιώντας για τον κίνδυνο τόσο γρήγορα, που τα χρησιμοποιούν ακόμη και οι υπηρεσίες έκτακτης ανάγκης. Είναι γενικά ωφέλιμα και ήρθαν για να μείνουν. </a:t>
            </a:r>
          </a:p>
          <a:p>
            <a:pPr algn="just">
              <a:lnSpc>
                <a:spcPct val="90000"/>
              </a:lnSpc>
              <a:defRPr/>
            </a:pPr>
            <a:r>
              <a:rPr lang="el-GR" sz="1100" dirty="0">
                <a:latin typeface="Calibri" panose="020F0502020204030204" pitchFamily="34" charset="0"/>
                <a:cs typeface="Calibri" panose="020F0502020204030204" pitchFamily="34" charset="0"/>
              </a:rPr>
              <a:t>Ωστόσο, τα μέσα κοινωνικής δικτύωσης δεν είναι τόσο επωφελή για την παραγωγή και τη μετάδοση ειδήσεων. </a:t>
            </a:r>
          </a:p>
          <a:p>
            <a:pPr algn="just">
              <a:lnSpc>
                <a:spcPct val="90000"/>
              </a:lnSpc>
              <a:defRPr/>
            </a:pPr>
            <a:r>
              <a:rPr lang="el-GR" sz="1100" dirty="0">
                <a:latin typeface="Calibri" panose="020F0502020204030204" pitchFamily="34" charset="0"/>
                <a:cs typeface="Calibri" panose="020F0502020204030204" pitchFamily="34" charset="0"/>
              </a:rPr>
              <a:t>Τα πράγματα που κάνουν τα μέσα κοινωνικής δικτύωσης τόσο δημοφιλή τα καθιστούν ταυτόχρονα και επικίνδυνα για τη διάδοση ψευδών ειδήσεων. Ο καθένας μπορεί να τα χρησιμοποιήσει, είναι άμεσα και υπάρχουν ελάχιστοι έλεγχοι σχετικά με το περιεχόμενο ή τα πρότυπα ποιότητας. </a:t>
            </a:r>
          </a:p>
          <a:p>
            <a:pPr algn="just">
              <a:lnSpc>
                <a:spcPct val="90000"/>
              </a:lnSpc>
              <a:defRPr/>
            </a:pPr>
            <a:r>
              <a:rPr lang="el-GR" sz="1100" dirty="0">
                <a:latin typeface="Calibri" panose="020F0502020204030204" pitchFamily="34" charset="0"/>
                <a:cs typeface="Calibri" panose="020F0502020204030204" pitchFamily="34" charset="0"/>
              </a:rPr>
              <a:t>Τα μέσα κοινωνικής δικτύωσης παίζουν σημαντικό ρόλο στην "ενίσχυση" της διάδοσης των ψευδών ειδήσεων. </a:t>
            </a: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3">
            <a:alphaModFix/>
          </a:blip>
          <a:stretch/>
        </p:blipFill>
        <p:spPr bwMode="auto">
          <a:xfrm>
            <a:off x="9144000" y="5229225"/>
            <a:ext cx="3048000" cy="1628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bwMode="auto">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1" name="Freeform: Shape 10"/>
          <p:cNvSpPr>
            <a:spLocks noGrp="1" noRot="1" noChangeAspect="1" noMove="1" noResize="1" noEditPoints="1" noAdjustHandles="1" noChangeArrowheads="1" noChangeShapeType="1" noTextEdit="1"/>
          </p:cNvSpPr>
          <p:nvPr/>
        </p:nvSpPr>
        <p:spPr bwMode="auto">
          <a:xfrm rot="10800000">
            <a:off x="1333442" y="4354041"/>
            <a:ext cx="9614555" cy="187521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10007288 w 11603130"/>
              <a:gd name="connsiteY15" fmla="*/ 5914499 h 6362961"/>
              <a:gd name="connsiteX16" fmla="*/ 10927227 w 11603130"/>
              <a:gd name="connsiteY16" fmla="*/ 5922366 h 6362961"/>
              <a:gd name="connsiteX17" fmla="*/ 11562333 w 11603130"/>
              <a:gd name="connsiteY17" fmla="*/ 5906085 h 6362961"/>
              <a:gd name="connsiteX18" fmla="*/ 11571244 w 11603130"/>
              <a:gd name="connsiteY18" fmla="*/ 2621674 h 6362961"/>
              <a:gd name="connsiteX19" fmla="*/ 11561892 w 11603130"/>
              <a:gd name="connsiteY19" fmla="*/ 176313 h 6362961"/>
              <a:gd name="connsiteX20" fmla="*/ 11289537 w 11603130"/>
              <a:gd name="connsiteY20" fmla="*/ 107615 h 6362961"/>
              <a:gd name="connsiteX21" fmla="*/ 10689999 w 11603130"/>
              <a:gd name="connsiteY21" fmla="*/ 70591 h 6362961"/>
              <a:gd name="connsiteX22" fmla="*/ 7599878 w 11603130"/>
              <a:gd name="connsiteY22" fmla="*/ 75910 h 6362961"/>
              <a:gd name="connsiteX23" fmla="*/ 1892744 w 11603130"/>
              <a:gd name="connsiteY23" fmla="*/ 0 h 6362961"/>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143603 w 11603130"/>
              <a:gd name="connsiteY9" fmla="*/ 5913030 h 6472442"/>
              <a:gd name="connsiteX10" fmla="*/ 8168400 w 11603130"/>
              <a:gd name="connsiteY10" fmla="*/ 5914173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143603 w 11603130"/>
              <a:gd name="connsiteY9" fmla="*/ 5913030 h 6472442"/>
              <a:gd name="connsiteX10" fmla="*/ 8168401 w 11603130"/>
              <a:gd name="connsiteY10" fmla="*/ 5646549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168401 w 11603130"/>
              <a:gd name="connsiteY10" fmla="*/ 5646549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4 w 11603130"/>
              <a:gd name="connsiteY17" fmla="*/ 5918251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4 w 11603130"/>
              <a:gd name="connsiteY17" fmla="*/ 5918251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294199 w 11603130"/>
              <a:gd name="connsiteY9" fmla="*/ 5913031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071632 w 11603130"/>
              <a:gd name="connsiteY9" fmla="*/ 5902007 h 6472442"/>
              <a:gd name="connsiteX10" fmla="*/ 8334742 w 11603130"/>
              <a:gd name="connsiteY10" fmla="*/ 5912754 h 6472442"/>
              <a:gd name="connsiteX11" fmla="*/ 8300328 w 11603130"/>
              <a:gd name="connsiteY11" fmla="*/ 6472442 h 6472442"/>
              <a:gd name="connsiteX12" fmla="*/ 8951337 w 11603130"/>
              <a:gd name="connsiteY12" fmla="*/ 5912879 h 6472442"/>
              <a:gd name="connsiteX13" fmla="*/ 9774882 w 11603130"/>
              <a:gd name="connsiteY13" fmla="*/ 5899460 h 6472442"/>
              <a:gd name="connsiteX14" fmla="*/ 10927227 w 11603130"/>
              <a:gd name="connsiteY14" fmla="*/ 5922366 h 6472442"/>
              <a:gd name="connsiteX15" fmla="*/ 11562334 w 11603130"/>
              <a:gd name="connsiteY15" fmla="*/ 5918251 h 6472442"/>
              <a:gd name="connsiteX16" fmla="*/ 11571244 w 11603130"/>
              <a:gd name="connsiteY16" fmla="*/ 2621674 h 6472442"/>
              <a:gd name="connsiteX17" fmla="*/ 11561892 w 11603130"/>
              <a:gd name="connsiteY17" fmla="*/ 176313 h 6472442"/>
              <a:gd name="connsiteX18" fmla="*/ 11289537 w 11603130"/>
              <a:gd name="connsiteY18" fmla="*/ 107615 h 6472442"/>
              <a:gd name="connsiteX19" fmla="*/ 10689999 w 11603130"/>
              <a:gd name="connsiteY19" fmla="*/ 70591 h 6472442"/>
              <a:gd name="connsiteX20" fmla="*/ 7599878 w 11603130"/>
              <a:gd name="connsiteY20" fmla="*/ 75910 h 6472442"/>
              <a:gd name="connsiteX21" fmla="*/ 1892744 w 11603130"/>
              <a:gd name="connsiteY21"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484139 w 11603130"/>
              <a:gd name="connsiteY8" fmla="*/ 5922735 h 6472442"/>
              <a:gd name="connsiteX9" fmla="*/ 8071632 w 11603130"/>
              <a:gd name="connsiteY9" fmla="*/ 5902007 h 6472442"/>
              <a:gd name="connsiteX10" fmla="*/ 8334742 w 11603130"/>
              <a:gd name="connsiteY10" fmla="*/ 5912754 h 6472442"/>
              <a:gd name="connsiteX11" fmla="*/ 8300328 w 11603130"/>
              <a:gd name="connsiteY11" fmla="*/ 6472442 h 6472442"/>
              <a:gd name="connsiteX12" fmla="*/ 8951337 w 11603130"/>
              <a:gd name="connsiteY12" fmla="*/ 5912879 h 6472442"/>
              <a:gd name="connsiteX13" fmla="*/ 9774882 w 11603130"/>
              <a:gd name="connsiteY13" fmla="*/ 5899460 h 6472442"/>
              <a:gd name="connsiteX14" fmla="*/ 10927227 w 11603130"/>
              <a:gd name="connsiteY14" fmla="*/ 5922366 h 6472442"/>
              <a:gd name="connsiteX15" fmla="*/ 11562334 w 11603130"/>
              <a:gd name="connsiteY15" fmla="*/ 5918251 h 6472442"/>
              <a:gd name="connsiteX16" fmla="*/ 11571244 w 11603130"/>
              <a:gd name="connsiteY16" fmla="*/ 2621674 h 6472442"/>
              <a:gd name="connsiteX17" fmla="*/ 11561892 w 11603130"/>
              <a:gd name="connsiteY17" fmla="*/ 176313 h 6472442"/>
              <a:gd name="connsiteX18" fmla="*/ 11289537 w 11603130"/>
              <a:gd name="connsiteY18" fmla="*/ 107615 h 6472442"/>
              <a:gd name="connsiteX19" fmla="*/ 10689999 w 11603130"/>
              <a:gd name="connsiteY19" fmla="*/ 70591 h 6472442"/>
              <a:gd name="connsiteX20" fmla="*/ 7599878 w 11603130"/>
              <a:gd name="connsiteY20" fmla="*/ 75910 h 6472442"/>
              <a:gd name="connsiteX21" fmla="*/ 1892744 w 11603130"/>
              <a:gd name="connsiteY21" fmla="*/ 0 h 6472442"/>
              <a:gd name="connsiteX0" fmla="*/ 1892744 w 11597724"/>
              <a:gd name="connsiteY0" fmla="*/ 34441 h 6506883"/>
              <a:gd name="connsiteX1" fmla="*/ 304663 w 11597724"/>
              <a:gd name="connsiteY1" fmla="*/ 45202 h 6506883"/>
              <a:gd name="connsiteX2" fmla="*/ 0 w 11597724"/>
              <a:gd name="connsiteY2" fmla="*/ 82383 h 6506883"/>
              <a:gd name="connsiteX3" fmla="*/ 0 w 11597724"/>
              <a:gd name="connsiteY3" fmla="*/ 943587 h 6506883"/>
              <a:gd name="connsiteX4" fmla="*/ 4597 w 11597724"/>
              <a:gd name="connsiteY4" fmla="*/ 943587 h 6506883"/>
              <a:gd name="connsiteX5" fmla="*/ 8568 w 11597724"/>
              <a:gd name="connsiteY5" fmla="*/ 1123349 h 6506883"/>
              <a:gd name="connsiteX6" fmla="*/ 88972 w 11597724"/>
              <a:gd name="connsiteY6" fmla="*/ 3558289 h 6506883"/>
              <a:gd name="connsiteX7" fmla="*/ 148480 w 11597724"/>
              <a:gd name="connsiteY7" fmla="*/ 5965282 h 6506883"/>
              <a:gd name="connsiteX8" fmla="*/ 5484139 w 11597724"/>
              <a:gd name="connsiteY8" fmla="*/ 5957176 h 6506883"/>
              <a:gd name="connsiteX9" fmla="*/ 8071632 w 11597724"/>
              <a:gd name="connsiteY9" fmla="*/ 5936448 h 6506883"/>
              <a:gd name="connsiteX10" fmla="*/ 8334742 w 11597724"/>
              <a:gd name="connsiteY10" fmla="*/ 5947195 h 6506883"/>
              <a:gd name="connsiteX11" fmla="*/ 8300328 w 11597724"/>
              <a:gd name="connsiteY11" fmla="*/ 6506883 h 6506883"/>
              <a:gd name="connsiteX12" fmla="*/ 8951337 w 11597724"/>
              <a:gd name="connsiteY12" fmla="*/ 5947320 h 6506883"/>
              <a:gd name="connsiteX13" fmla="*/ 9774882 w 11597724"/>
              <a:gd name="connsiteY13" fmla="*/ 5933901 h 6506883"/>
              <a:gd name="connsiteX14" fmla="*/ 10927227 w 11597724"/>
              <a:gd name="connsiteY14" fmla="*/ 5956807 h 6506883"/>
              <a:gd name="connsiteX15" fmla="*/ 11562334 w 11597724"/>
              <a:gd name="connsiteY15" fmla="*/ 5952692 h 6506883"/>
              <a:gd name="connsiteX16" fmla="*/ 11571244 w 11597724"/>
              <a:gd name="connsiteY16" fmla="*/ 2656115 h 6506883"/>
              <a:gd name="connsiteX17" fmla="*/ 11561892 w 11597724"/>
              <a:gd name="connsiteY17" fmla="*/ 210754 h 6506883"/>
              <a:gd name="connsiteX18" fmla="*/ 11386303 w 11597724"/>
              <a:gd name="connsiteY18" fmla="*/ 117726 h 6506883"/>
              <a:gd name="connsiteX19" fmla="*/ 10689999 w 11597724"/>
              <a:gd name="connsiteY19" fmla="*/ 105032 h 6506883"/>
              <a:gd name="connsiteX20" fmla="*/ 7599878 w 11597724"/>
              <a:gd name="connsiteY20" fmla="*/ 110351 h 6506883"/>
              <a:gd name="connsiteX21" fmla="*/ 1892744 w 11597724"/>
              <a:gd name="connsiteY21" fmla="*/ 34441 h 6506883"/>
              <a:gd name="connsiteX0" fmla="*/ 1892744 w 11597724"/>
              <a:gd name="connsiteY0" fmla="*/ 34443 h 6506885"/>
              <a:gd name="connsiteX1" fmla="*/ 304663 w 11597724"/>
              <a:gd name="connsiteY1" fmla="*/ 45204 h 6506885"/>
              <a:gd name="connsiteX2" fmla="*/ 0 w 11597724"/>
              <a:gd name="connsiteY2" fmla="*/ 82385 h 6506885"/>
              <a:gd name="connsiteX3" fmla="*/ 0 w 11597724"/>
              <a:gd name="connsiteY3" fmla="*/ 943589 h 6506885"/>
              <a:gd name="connsiteX4" fmla="*/ 4597 w 11597724"/>
              <a:gd name="connsiteY4" fmla="*/ 943589 h 6506885"/>
              <a:gd name="connsiteX5" fmla="*/ 8568 w 11597724"/>
              <a:gd name="connsiteY5" fmla="*/ 1123351 h 6506885"/>
              <a:gd name="connsiteX6" fmla="*/ 88972 w 11597724"/>
              <a:gd name="connsiteY6" fmla="*/ 3558291 h 6506885"/>
              <a:gd name="connsiteX7" fmla="*/ 148480 w 11597724"/>
              <a:gd name="connsiteY7" fmla="*/ 5965284 h 6506885"/>
              <a:gd name="connsiteX8" fmla="*/ 5484139 w 11597724"/>
              <a:gd name="connsiteY8" fmla="*/ 5957178 h 6506885"/>
              <a:gd name="connsiteX9" fmla="*/ 8071632 w 11597724"/>
              <a:gd name="connsiteY9" fmla="*/ 5936450 h 6506885"/>
              <a:gd name="connsiteX10" fmla="*/ 8334742 w 11597724"/>
              <a:gd name="connsiteY10" fmla="*/ 5947197 h 6506885"/>
              <a:gd name="connsiteX11" fmla="*/ 8300328 w 11597724"/>
              <a:gd name="connsiteY11" fmla="*/ 6506885 h 6506885"/>
              <a:gd name="connsiteX12" fmla="*/ 8951337 w 11597724"/>
              <a:gd name="connsiteY12" fmla="*/ 5947322 h 6506885"/>
              <a:gd name="connsiteX13" fmla="*/ 9774882 w 11597724"/>
              <a:gd name="connsiteY13" fmla="*/ 5933903 h 6506885"/>
              <a:gd name="connsiteX14" fmla="*/ 10927227 w 11597724"/>
              <a:gd name="connsiteY14" fmla="*/ 5956809 h 6506885"/>
              <a:gd name="connsiteX15" fmla="*/ 11562334 w 11597724"/>
              <a:gd name="connsiteY15" fmla="*/ 5952694 h 6506885"/>
              <a:gd name="connsiteX16" fmla="*/ 11571244 w 11597724"/>
              <a:gd name="connsiteY16" fmla="*/ 2656117 h 6506885"/>
              <a:gd name="connsiteX17" fmla="*/ 11561892 w 11597724"/>
              <a:gd name="connsiteY17" fmla="*/ 210756 h 6506885"/>
              <a:gd name="connsiteX18" fmla="*/ 11386303 w 11597724"/>
              <a:gd name="connsiteY18" fmla="*/ 117728 h 6506885"/>
              <a:gd name="connsiteX19" fmla="*/ 10689999 w 11597724"/>
              <a:gd name="connsiteY19" fmla="*/ 105034 h 6506885"/>
              <a:gd name="connsiteX20" fmla="*/ 7599878 w 11597724"/>
              <a:gd name="connsiteY20" fmla="*/ 110353 h 6506885"/>
              <a:gd name="connsiteX21" fmla="*/ 1892744 w 11597724"/>
              <a:gd name="connsiteY21" fmla="*/ 34443 h 6506885"/>
              <a:gd name="connsiteX0" fmla="*/ 1892744 w 11601890"/>
              <a:gd name="connsiteY0" fmla="*/ -1 h 6472441"/>
              <a:gd name="connsiteX1" fmla="*/ 304663 w 11601890"/>
              <a:gd name="connsiteY1" fmla="*/ 10760 h 6472441"/>
              <a:gd name="connsiteX2" fmla="*/ 0 w 11601890"/>
              <a:gd name="connsiteY2" fmla="*/ 47941 h 6472441"/>
              <a:gd name="connsiteX3" fmla="*/ 0 w 11601890"/>
              <a:gd name="connsiteY3" fmla="*/ 909145 h 6472441"/>
              <a:gd name="connsiteX4" fmla="*/ 4597 w 11601890"/>
              <a:gd name="connsiteY4" fmla="*/ 909145 h 6472441"/>
              <a:gd name="connsiteX5" fmla="*/ 8568 w 11601890"/>
              <a:gd name="connsiteY5" fmla="*/ 1088907 h 6472441"/>
              <a:gd name="connsiteX6" fmla="*/ 88972 w 11601890"/>
              <a:gd name="connsiteY6" fmla="*/ 3523847 h 6472441"/>
              <a:gd name="connsiteX7" fmla="*/ 148480 w 11601890"/>
              <a:gd name="connsiteY7" fmla="*/ 5930840 h 6472441"/>
              <a:gd name="connsiteX8" fmla="*/ 5484139 w 11601890"/>
              <a:gd name="connsiteY8" fmla="*/ 5922734 h 6472441"/>
              <a:gd name="connsiteX9" fmla="*/ 8071632 w 11601890"/>
              <a:gd name="connsiteY9" fmla="*/ 5902006 h 6472441"/>
              <a:gd name="connsiteX10" fmla="*/ 8334742 w 11601890"/>
              <a:gd name="connsiteY10" fmla="*/ 5912753 h 6472441"/>
              <a:gd name="connsiteX11" fmla="*/ 8300328 w 11601890"/>
              <a:gd name="connsiteY11" fmla="*/ 6472441 h 6472441"/>
              <a:gd name="connsiteX12" fmla="*/ 8951337 w 11601890"/>
              <a:gd name="connsiteY12" fmla="*/ 5912878 h 6472441"/>
              <a:gd name="connsiteX13" fmla="*/ 9774882 w 11601890"/>
              <a:gd name="connsiteY13" fmla="*/ 5899459 h 6472441"/>
              <a:gd name="connsiteX14" fmla="*/ 10927227 w 11601890"/>
              <a:gd name="connsiteY14" fmla="*/ 5922365 h 6472441"/>
              <a:gd name="connsiteX15" fmla="*/ 11562334 w 11601890"/>
              <a:gd name="connsiteY15" fmla="*/ 5918250 h 6472441"/>
              <a:gd name="connsiteX16" fmla="*/ 11571244 w 11601890"/>
              <a:gd name="connsiteY16" fmla="*/ 2621673 h 6472441"/>
              <a:gd name="connsiteX17" fmla="*/ 11572643 w 11601890"/>
              <a:gd name="connsiteY17" fmla="*/ 261466 h 6472441"/>
              <a:gd name="connsiteX18" fmla="*/ 11386303 w 11601890"/>
              <a:gd name="connsiteY18" fmla="*/ 83284 h 6472441"/>
              <a:gd name="connsiteX19" fmla="*/ 10689999 w 11601890"/>
              <a:gd name="connsiteY19" fmla="*/ 70590 h 6472441"/>
              <a:gd name="connsiteX20" fmla="*/ 7599878 w 11601890"/>
              <a:gd name="connsiteY20" fmla="*/ 75909 h 6472441"/>
              <a:gd name="connsiteX21" fmla="*/ 1892744 w 11601890"/>
              <a:gd name="connsiteY21" fmla="*/ -1 h 6472441"/>
              <a:gd name="connsiteX0" fmla="*/ 1892744 w 11592538"/>
              <a:gd name="connsiteY0" fmla="*/ -1 h 6472441"/>
              <a:gd name="connsiteX1" fmla="*/ 304663 w 11592538"/>
              <a:gd name="connsiteY1" fmla="*/ 10760 h 6472441"/>
              <a:gd name="connsiteX2" fmla="*/ 0 w 11592538"/>
              <a:gd name="connsiteY2" fmla="*/ 47941 h 6472441"/>
              <a:gd name="connsiteX3" fmla="*/ 0 w 11592538"/>
              <a:gd name="connsiteY3" fmla="*/ 909145 h 6472441"/>
              <a:gd name="connsiteX4" fmla="*/ 4597 w 11592538"/>
              <a:gd name="connsiteY4" fmla="*/ 909145 h 6472441"/>
              <a:gd name="connsiteX5" fmla="*/ 8568 w 11592538"/>
              <a:gd name="connsiteY5" fmla="*/ 1088907 h 6472441"/>
              <a:gd name="connsiteX6" fmla="*/ 88972 w 11592538"/>
              <a:gd name="connsiteY6" fmla="*/ 3523847 h 6472441"/>
              <a:gd name="connsiteX7" fmla="*/ 148480 w 11592538"/>
              <a:gd name="connsiteY7" fmla="*/ 5930840 h 6472441"/>
              <a:gd name="connsiteX8" fmla="*/ 5484139 w 11592538"/>
              <a:gd name="connsiteY8" fmla="*/ 5922734 h 6472441"/>
              <a:gd name="connsiteX9" fmla="*/ 8071632 w 11592538"/>
              <a:gd name="connsiteY9" fmla="*/ 5902006 h 6472441"/>
              <a:gd name="connsiteX10" fmla="*/ 8334742 w 11592538"/>
              <a:gd name="connsiteY10" fmla="*/ 5912753 h 6472441"/>
              <a:gd name="connsiteX11" fmla="*/ 8300328 w 11592538"/>
              <a:gd name="connsiteY11" fmla="*/ 6472441 h 6472441"/>
              <a:gd name="connsiteX12" fmla="*/ 8951337 w 11592538"/>
              <a:gd name="connsiteY12" fmla="*/ 5912878 h 6472441"/>
              <a:gd name="connsiteX13" fmla="*/ 9774882 w 11592538"/>
              <a:gd name="connsiteY13" fmla="*/ 5899459 h 6472441"/>
              <a:gd name="connsiteX14" fmla="*/ 10927227 w 11592538"/>
              <a:gd name="connsiteY14" fmla="*/ 5922365 h 6472441"/>
              <a:gd name="connsiteX15" fmla="*/ 11562334 w 11592538"/>
              <a:gd name="connsiteY15" fmla="*/ 5918250 h 6472441"/>
              <a:gd name="connsiteX16" fmla="*/ 11571244 w 11592538"/>
              <a:gd name="connsiteY16" fmla="*/ 2621673 h 6472441"/>
              <a:gd name="connsiteX17" fmla="*/ 11572643 w 11592538"/>
              <a:gd name="connsiteY17" fmla="*/ 261466 h 6472441"/>
              <a:gd name="connsiteX18" fmla="*/ 11386303 w 11592538"/>
              <a:gd name="connsiteY18" fmla="*/ 83284 h 6472441"/>
              <a:gd name="connsiteX19" fmla="*/ 10689999 w 11592538"/>
              <a:gd name="connsiteY19" fmla="*/ 70590 h 6472441"/>
              <a:gd name="connsiteX20" fmla="*/ 7599878 w 11592538"/>
              <a:gd name="connsiteY20" fmla="*/ 75909 h 6472441"/>
              <a:gd name="connsiteX21" fmla="*/ 1892744 w 11592538"/>
              <a:gd name="connsiteY21" fmla="*/ -1 h 6472441"/>
              <a:gd name="connsiteX0" fmla="*/ 1892744 w 11586991"/>
              <a:gd name="connsiteY0" fmla="*/ -1 h 6472441"/>
              <a:gd name="connsiteX1" fmla="*/ 304663 w 11586991"/>
              <a:gd name="connsiteY1" fmla="*/ 10760 h 6472441"/>
              <a:gd name="connsiteX2" fmla="*/ 0 w 11586991"/>
              <a:gd name="connsiteY2" fmla="*/ 47941 h 6472441"/>
              <a:gd name="connsiteX3" fmla="*/ 0 w 11586991"/>
              <a:gd name="connsiteY3" fmla="*/ 909145 h 6472441"/>
              <a:gd name="connsiteX4" fmla="*/ 4597 w 11586991"/>
              <a:gd name="connsiteY4" fmla="*/ 909145 h 6472441"/>
              <a:gd name="connsiteX5" fmla="*/ 8568 w 11586991"/>
              <a:gd name="connsiteY5" fmla="*/ 1088907 h 6472441"/>
              <a:gd name="connsiteX6" fmla="*/ 88972 w 11586991"/>
              <a:gd name="connsiteY6" fmla="*/ 3523847 h 6472441"/>
              <a:gd name="connsiteX7" fmla="*/ 148480 w 11586991"/>
              <a:gd name="connsiteY7" fmla="*/ 5930840 h 6472441"/>
              <a:gd name="connsiteX8" fmla="*/ 5484139 w 11586991"/>
              <a:gd name="connsiteY8" fmla="*/ 5922734 h 6472441"/>
              <a:gd name="connsiteX9" fmla="*/ 8071632 w 11586991"/>
              <a:gd name="connsiteY9" fmla="*/ 5902006 h 6472441"/>
              <a:gd name="connsiteX10" fmla="*/ 8334742 w 11586991"/>
              <a:gd name="connsiteY10" fmla="*/ 5912753 h 6472441"/>
              <a:gd name="connsiteX11" fmla="*/ 8300328 w 11586991"/>
              <a:gd name="connsiteY11" fmla="*/ 6472441 h 6472441"/>
              <a:gd name="connsiteX12" fmla="*/ 8951337 w 11586991"/>
              <a:gd name="connsiteY12" fmla="*/ 5912878 h 6472441"/>
              <a:gd name="connsiteX13" fmla="*/ 9774882 w 11586991"/>
              <a:gd name="connsiteY13" fmla="*/ 5899459 h 6472441"/>
              <a:gd name="connsiteX14" fmla="*/ 10927227 w 11586991"/>
              <a:gd name="connsiteY14" fmla="*/ 5922365 h 6472441"/>
              <a:gd name="connsiteX15" fmla="*/ 11562334 w 11586991"/>
              <a:gd name="connsiteY15" fmla="*/ 5918250 h 6472441"/>
              <a:gd name="connsiteX16" fmla="*/ 11571244 w 11586991"/>
              <a:gd name="connsiteY16" fmla="*/ 2621673 h 6472441"/>
              <a:gd name="connsiteX17" fmla="*/ 11572643 w 11586991"/>
              <a:gd name="connsiteY17" fmla="*/ 261466 h 6472441"/>
              <a:gd name="connsiteX18" fmla="*/ 11386303 w 11586991"/>
              <a:gd name="connsiteY18" fmla="*/ 83284 h 6472441"/>
              <a:gd name="connsiteX19" fmla="*/ 10689999 w 11586991"/>
              <a:gd name="connsiteY19" fmla="*/ 70590 h 6472441"/>
              <a:gd name="connsiteX20" fmla="*/ 7599878 w 11586991"/>
              <a:gd name="connsiteY20" fmla="*/ 75909 h 6472441"/>
              <a:gd name="connsiteX21" fmla="*/ 1892744 w 11586991"/>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88972 w 11578768"/>
              <a:gd name="connsiteY6" fmla="*/ 35238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88972 w 11578768"/>
              <a:gd name="connsiteY6" fmla="*/ 35238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56717 w 11578768"/>
              <a:gd name="connsiteY6" fmla="*/ 3876624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56717 w 11578768"/>
              <a:gd name="connsiteY6" fmla="*/ 3876624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095586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095586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78222 w 11578768"/>
              <a:gd name="connsiteY6" fmla="*/ 4679489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78222 w 11578768"/>
              <a:gd name="connsiteY6" fmla="*/ 4679489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120534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432992 w 11578768"/>
              <a:gd name="connsiteY1" fmla="*/ 34958 h 6472441"/>
              <a:gd name="connsiteX2" fmla="*/ 0 w 11578768"/>
              <a:gd name="connsiteY2" fmla="*/ 120534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999684 w 11578768"/>
              <a:gd name="connsiteY0" fmla="*/ 13440 h 6437483"/>
              <a:gd name="connsiteX1" fmla="*/ 432992 w 11578768"/>
              <a:gd name="connsiteY1" fmla="*/ 0 h 6437483"/>
              <a:gd name="connsiteX2" fmla="*/ 0 w 11578768"/>
              <a:gd name="connsiteY2" fmla="*/ 85576 h 6437483"/>
              <a:gd name="connsiteX3" fmla="*/ 0 w 11578768"/>
              <a:gd name="connsiteY3" fmla="*/ 874187 h 6437483"/>
              <a:gd name="connsiteX4" fmla="*/ 4597 w 11578768"/>
              <a:gd name="connsiteY4" fmla="*/ 874187 h 6437483"/>
              <a:gd name="connsiteX5" fmla="*/ 8569 w 11578768"/>
              <a:gd name="connsiteY5" fmla="*/ 1406724 h 6437483"/>
              <a:gd name="connsiteX6" fmla="*/ 67470 w 11578768"/>
              <a:gd name="connsiteY6" fmla="*/ 4899989 h 6437483"/>
              <a:gd name="connsiteX7" fmla="*/ 148480 w 11578768"/>
              <a:gd name="connsiteY7" fmla="*/ 5895882 h 6437483"/>
              <a:gd name="connsiteX8" fmla="*/ 5484139 w 11578768"/>
              <a:gd name="connsiteY8" fmla="*/ 5887776 h 6437483"/>
              <a:gd name="connsiteX9" fmla="*/ 8071632 w 11578768"/>
              <a:gd name="connsiteY9" fmla="*/ 5867048 h 6437483"/>
              <a:gd name="connsiteX10" fmla="*/ 8302487 w 11578768"/>
              <a:gd name="connsiteY10" fmla="*/ 5877796 h 6437483"/>
              <a:gd name="connsiteX11" fmla="*/ 8300328 w 11578768"/>
              <a:gd name="connsiteY11" fmla="*/ 6437483 h 6437483"/>
              <a:gd name="connsiteX12" fmla="*/ 8951337 w 11578768"/>
              <a:gd name="connsiteY12" fmla="*/ 5877920 h 6437483"/>
              <a:gd name="connsiteX13" fmla="*/ 9774882 w 11578768"/>
              <a:gd name="connsiteY13" fmla="*/ 5864501 h 6437483"/>
              <a:gd name="connsiteX14" fmla="*/ 10927227 w 11578768"/>
              <a:gd name="connsiteY14" fmla="*/ 5887407 h 6437483"/>
              <a:gd name="connsiteX15" fmla="*/ 11562334 w 11578768"/>
              <a:gd name="connsiteY15" fmla="*/ 5883292 h 6437483"/>
              <a:gd name="connsiteX16" fmla="*/ 11571244 w 11578768"/>
              <a:gd name="connsiteY16" fmla="*/ 2586715 h 6437483"/>
              <a:gd name="connsiteX17" fmla="*/ 11572643 w 11578768"/>
              <a:gd name="connsiteY17" fmla="*/ 226508 h 6437483"/>
              <a:gd name="connsiteX18" fmla="*/ 11386303 w 11578768"/>
              <a:gd name="connsiteY18" fmla="*/ 48326 h 6437483"/>
              <a:gd name="connsiteX19" fmla="*/ 10689999 w 11578768"/>
              <a:gd name="connsiteY19" fmla="*/ 35632 h 6437483"/>
              <a:gd name="connsiteX20" fmla="*/ 7599878 w 11578768"/>
              <a:gd name="connsiteY20" fmla="*/ 40951 h 6437483"/>
              <a:gd name="connsiteX21" fmla="*/ 1999684 w 11578768"/>
              <a:gd name="connsiteY21" fmla="*/ 13440 h 6437483"/>
              <a:gd name="connsiteX0" fmla="*/ 1999684 w 11578768"/>
              <a:gd name="connsiteY0" fmla="*/ 0 h 6424043"/>
              <a:gd name="connsiteX1" fmla="*/ 561320 w 11578768"/>
              <a:gd name="connsiteY1" fmla="*/ 10760 h 6424043"/>
              <a:gd name="connsiteX2" fmla="*/ 0 w 11578768"/>
              <a:gd name="connsiteY2" fmla="*/ 72136 h 6424043"/>
              <a:gd name="connsiteX3" fmla="*/ 0 w 11578768"/>
              <a:gd name="connsiteY3" fmla="*/ 860747 h 6424043"/>
              <a:gd name="connsiteX4" fmla="*/ 4597 w 11578768"/>
              <a:gd name="connsiteY4" fmla="*/ 860747 h 6424043"/>
              <a:gd name="connsiteX5" fmla="*/ 8569 w 11578768"/>
              <a:gd name="connsiteY5" fmla="*/ 1393284 h 6424043"/>
              <a:gd name="connsiteX6" fmla="*/ 67470 w 11578768"/>
              <a:gd name="connsiteY6" fmla="*/ 4886549 h 6424043"/>
              <a:gd name="connsiteX7" fmla="*/ 148480 w 11578768"/>
              <a:gd name="connsiteY7" fmla="*/ 5882442 h 6424043"/>
              <a:gd name="connsiteX8" fmla="*/ 5484139 w 11578768"/>
              <a:gd name="connsiteY8" fmla="*/ 5874336 h 6424043"/>
              <a:gd name="connsiteX9" fmla="*/ 8071632 w 11578768"/>
              <a:gd name="connsiteY9" fmla="*/ 5853608 h 6424043"/>
              <a:gd name="connsiteX10" fmla="*/ 8302487 w 11578768"/>
              <a:gd name="connsiteY10" fmla="*/ 5864356 h 6424043"/>
              <a:gd name="connsiteX11" fmla="*/ 8300328 w 11578768"/>
              <a:gd name="connsiteY11" fmla="*/ 6424043 h 6424043"/>
              <a:gd name="connsiteX12" fmla="*/ 8951337 w 11578768"/>
              <a:gd name="connsiteY12" fmla="*/ 5864480 h 6424043"/>
              <a:gd name="connsiteX13" fmla="*/ 9774882 w 11578768"/>
              <a:gd name="connsiteY13" fmla="*/ 5851061 h 6424043"/>
              <a:gd name="connsiteX14" fmla="*/ 10927227 w 11578768"/>
              <a:gd name="connsiteY14" fmla="*/ 5873967 h 6424043"/>
              <a:gd name="connsiteX15" fmla="*/ 11562334 w 11578768"/>
              <a:gd name="connsiteY15" fmla="*/ 5869852 h 6424043"/>
              <a:gd name="connsiteX16" fmla="*/ 11571244 w 11578768"/>
              <a:gd name="connsiteY16" fmla="*/ 2573275 h 6424043"/>
              <a:gd name="connsiteX17" fmla="*/ 11572643 w 11578768"/>
              <a:gd name="connsiteY17" fmla="*/ 213068 h 6424043"/>
              <a:gd name="connsiteX18" fmla="*/ 11386303 w 11578768"/>
              <a:gd name="connsiteY18" fmla="*/ 34886 h 6424043"/>
              <a:gd name="connsiteX19" fmla="*/ 10689999 w 11578768"/>
              <a:gd name="connsiteY19" fmla="*/ 22192 h 6424043"/>
              <a:gd name="connsiteX20" fmla="*/ 7599878 w 11578768"/>
              <a:gd name="connsiteY20" fmla="*/ 27511 h 6424043"/>
              <a:gd name="connsiteX21" fmla="*/ 1999684 w 11578768"/>
              <a:gd name="connsiteY21" fmla="*/ 0 h 6424043"/>
              <a:gd name="connsiteX0" fmla="*/ 1999684 w 11578768"/>
              <a:gd name="connsiteY0" fmla="*/ 0 h 6424043"/>
              <a:gd name="connsiteX1" fmla="*/ 561320 w 11578768"/>
              <a:gd name="connsiteY1" fmla="*/ 10760 h 6424043"/>
              <a:gd name="connsiteX2" fmla="*/ 0 w 11578768"/>
              <a:gd name="connsiteY2" fmla="*/ 72136 h 6424043"/>
              <a:gd name="connsiteX3" fmla="*/ 0 w 11578768"/>
              <a:gd name="connsiteY3" fmla="*/ 860747 h 6424043"/>
              <a:gd name="connsiteX4" fmla="*/ 4597 w 11578768"/>
              <a:gd name="connsiteY4" fmla="*/ 860747 h 6424043"/>
              <a:gd name="connsiteX5" fmla="*/ 8569 w 11578768"/>
              <a:gd name="connsiteY5" fmla="*/ 1393284 h 6424043"/>
              <a:gd name="connsiteX6" fmla="*/ 67470 w 11578768"/>
              <a:gd name="connsiteY6" fmla="*/ 4886549 h 6424043"/>
              <a:gd name="connsiteX7" fmla="*/ 148480 w 11578768"/>
              <a:gd name="connsiteY7" fmla="*/ 5882442 h 6424043"/>
              <a:gd name="connsiteX8" fmla="*/ 5484139 w 11578768"/>
              <a:gd name="connsiteY8" fmla="*/ 5874336 h 6424043"/>
              <a:gd name="connsiteX9" fmla="*/ 8071632 w 11578768"/>
              <a:gd name="connsiteY9" fmla="*/ 5853608 h 6424043"/>
              <a:gd name="connsiteX10" fmla="*/ 8302487 w 11578768"/>
              <a:gd name="connsiteY10" fmla="*/ 5864356 h 6424043"/>
              <a:gd name="connsiteX11" fmla="*/ 8300328 w 11578768"/>
              <a:gd name="connsiteY11" fmla="*/ 6424043 h 6424043"/>
              <a:gd name="connsiteX12" fmla="*/ 9084484 w 11578768"/>
              <a:gd name="connsiteY12" fmla="*/ 5864482 h 6424043"/>
              <a:gd name="connsiteX13" fmla="*/ 9774882 w 11578768"/>
              <a:gd name="connsiteY13" fmla="*/ 5851061 h 6424043"/>
              <a:gd name="connsiteX14" fmla="*/ 10927227 w 11578768"/>
              <a:gd name="connsiteY14" fmla="*/ 5873967 h 6424043"/>
              <a:gd name="connsiteX15" fmla="*/ 11562334 w 11578768"/>
              <a:gd name="connsiteY15" fmla="*/ 5869852 h 6424043"/>
              <a:gd name="connsiteX16" fmla="*/ 11571244 w 11578768"/>
              <a:gd name="connsiteY16" fmla="*/ 2573275 h 6424043"/>
              <a:gd name="connsiteX17" fmla="*/ 11572643 w 11578768"/>
              <a:gd name="connsiteY17" fmla="*/ 213068 h 6424043"/>
              <a:gd name="connsiteX18" fmla="*/ 11386303 w 11578768"/>
              <a:gd name="connsiteY18" fmla="*/ 34886 h 6424043"/>
              <a:gd name="connsiteX19" fmla="*/ 10689999 w 11578768"/>
              <a:gd name="connsiteY19" fmla="*/ 22192 h 6424043"/>
              <a:gd name="connsiteX20" fmla="*/ 7599878 w 11578768"/>
              <a:gd name="connsiteY20" fmla="*/ 27511 h 6424043"/>
              <a:gd name="connsiteX21" fmla="*/ 1999684 w 11578768"/>
              <a:gd name="connsiteY21" fmla="*/ 0 h 642404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02487 w 11578768"/>
              <a:gd name="connsiteY10" fmla="*/ 586435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02487 w 11578768"/>
              <a:gd name="connsiteY10" fmla="*/ 586435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14590 w 11578768"/>
              <a:gd name="connsiteY10" fmla="*/ 587732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14590 w 11578768"/>
              <a:gd name="connsiteY10" fmla="*/ 587732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9"/>
              <a:gd name="connsiteY0" fmla="*/ 0 h 6462953"/>
              <a:gd name="connsiteX1" fmla="*/ 561320 w 11578769"/>
              <a:gd name="connsiteY1" fmla="*/ 10760 h 6462953"/>
              <a:gd name="connsiteX2" fmla="*/ 0 w 11578769"/>
              <a:gd name="connsiteY2" fmla="*/ 72136 h 6462953"/>
              <a:gd name="connsiteX3" fmla="*/ 0 w 11578769"/>
              <a:gd name="connsiteY3" fmla="*/ 860747 h 6462953"/>
              <a:gd name="connsiteX4" fmla="*/ 4597 w 11578769"/>
              <a:gd name="connsiteY4" fmla="*/ 860747 h 6462953"/>
              <a:gd name="connsiteX5" fmla="*/ 8569 w 11578769"/>
              <a:gd name="connsiteY5" fmla="*/ 1393284 h 6462953"/>
              <a:gd name="connsiteX6" fmla="*/ 67470 w 11578769"/>
              <a:gd name="connsiteY6" fmla="*/ 4886549 h 6462953"/>
              <a:gd name="connsiteX7" fmla="*/ 148480 w 11578769"/>
              <a:gd name="connsiteY7" fmla="*/ 5882442 h 6462953"/>
              <a:gd name="connsiteX8" fmla="*/ 5484139 w 11578769"/>
              <a:gd name="connsiteY8" fmla="*/ 5874336 h 6462953"/>
              <a:gd name="connsiteX9" fmla="*/ 8071632 w 11578769"/>
              <a:gd name="connsiteY9" fmla="*/ 5853608 h 6462953"/>
              <a:gd name="connsiteX10" fmla="*/ 8314590 w 11578769"/>
              <a:gd name="connsiteY10" fmla="*/ 5877326 h 6462953"/>
              <a:gd name="connsiteX11" fmla="*/ 8469786 w 11578769"/>
              <a:gd name="connsiteY11" fmla="*/ 6462953 h 6462953"/>
              <a:gd name="connsiteX12" fmla="*/ 8926264 w 11578769"/>
              <a:gd name="connsiteY12" fmla="*/ 5864484 h 6462953"/>
              <a:gd name="connsiteX13" fmla="*/ 9774882 w 11578769"/>
              <a:gd name="connsiteY13" fmla="*/ 5851061 h 6462953"/>
              <a:gd name="connsiteX14" fmla="*/ 10927227 w 11578769"/>
              <a:gd name="connsiteY14" fmla="*/ 5873967 h 6462953"/>
              <a:gd name="connsiteX15" fmla="*/ 11562334 w 11578769"/>
              <a:gd name="connsiteY15" fmla="*/ 5869852 h 6462953"/>
              <a:gd name="connsiteX16" fmla="*/ 11571244 w 11578769"/>
              <a:gd name="connsiteY16" fmla="*/ 2573275 h 6462953"/>
              <a:gd name="connsiteX17" fmla="*/ 11572643 w 11578769"/>
              <a:gd name="connsiteY17" fmla="*/ 213068 h 6462953"/>
              <a:gd name="connsiteX18" fmla="*/ 11386303 w 11578769"/>
              <a:gd name="connsiteY18" fmla="*/ 34886 h 6462953"/>
              <a:gd name="connsiteX19" fmla="*/ 10689999 w 11578769"/>
              <a:gd name="connsiteY19" fmla="*/ 22192 h 6462953"/>
              <a:gd name="connsiteX20" fmla="*/ 7599878 w 11578769"/>
              <a:gd name="connsiteY20" fmla="*/ 27511 h 6462953"/>
              <a:gd name="connsiteX21" fmla="*/ 1999684 w 11578769"/>
              <a:gd name="connsiteY21" fmla="*/ 0 h 6462953"/>
              <a:gd name="connsiteX0" fmla="*/ 1999684 w 11578769"/>
              <a:gd name="connsiteY0" fmla="*/ 0 h 6654630"/>
              <a:gd name="connsiteX1" fmla="*/ 561320 w 11578769"/>
              <a:gd name="connsiteY1" fmla="*/ 10760 h 6654630"/>
              <a:gd name="connsiteX2" fmla="*/ 0 w 11578769"/>
              <a:gd name="connsiteY2" fmla="*/ 72136 h 6654630"/>
              <a:gd name="connsiteX3" fmla="*/ 0 w 11578769"/>
              <a:gd name="connsiteY3" fmla="*/ 860747 h 6654630"/>
              <a:gd name="connsiteX4" fmla="*/ 4597 w 11578769"/>
              <a:gd name="connsiteY4" fmla="*/ 860747 h 6654630"/>
              <a:gd name="connsiteX5" fmla="*/ 8569 w 11578769"/>
              <a:gd name="connsiteY5" fmla="*/ 1393284 h 6654630"/>
              <a:gd name="connsiteX6" fmla="*/ 67470 w 11578769"/>
              <a:gd name="connsiteY6" fmla="*/ 4886549 h 6654630"/>
              <a:gd name="connsiteX7" fmla="*/ 148480 w 11578769"/>
              <a:gd name="connsiteY7" fmla="*/ 5882442 h 6654630"/>
              <a:gd name="connsiteX8" fmla="*/ 5484139 w 11578769"/>
              <a:gd name="connsiteY8" fmla="*/ 5874336 h 6654630"/>
              <a:gd name="connsiteX9" fmla="*/ 8071632 w 11578769"/>
              <a:gd name="connsiteY9" fmla="*/ 5853608 h 6654630"/>
              <a:gd name="connsiteX10" fmla="*/ 8314590 w 11578769"/>
              <a:gd name="connsiteY10" fmla="*/ 5877326 h 6654630"/>
              <a:gd name="connsiteX11" fmla="*/ 8570471 w 11578769"/>
              <a:gd name="connsiteY11" fmla="*/ 6654630 h 6654630"/>
              <a:gd name="connsiteX12" fmla="*/ 8926264 w 11578769"/>
              <a:gd name="connsiteY12" fmla="*/ 5864484 h 6654630"/>
              <a:gd name="connsiteX13" fmla="*/ 9774882 w 11578769"/>
              <a:gd name="connsiteY13" fmla="*/ 5851061 h 6654630"/>
              <a:gd name="connsiteX14" fmla="*/ 10927227 w 11578769"/>
              <a:gd name="connsiteY14" fmla="*/ 5873967 h 6654630"/>
              <a:gd name="connsiteX15" fmla="*/ 11562334 w 11578769"/>
              <a:gd name="connsiteY15" fmla="*/ 5869852 h 6654630"/>
              <a:gd name="connsiteX16" fmla="*/ 11571244 w 11578769"/>
              <a:gd name="connsiteY16" fmla="*/ 2573275 h 6654630"/>
              <a:gd name="connsiteX17" fmla="*/ 11572643 w 11578769"/>
              <a:gd name="connsiteY17" fmla="*/ 213068 h 6654630"/>
              <a:gd name="connsiteX18" fmla="*/ 11386303 w 11578769"/>
              <a:gd name="connsiteY18" fmla="*/ 34886 h 6654630"/>
              <a:gd name="connsiteX19" fmla="*/ 10689999 w 11578769"/>
              <a:gd name="connsiteY19" fmla="*/ 22192 h 6654630"/>
              <a:gd name="connsiteX20" fmla="*/ 7599878 w 11578769"/>
              <a:gd name="connsiteY20" fmla="*/ 27511 h 6654630"/>
              <a:gd name="connsiteX21" fmla="*/ 1999684 w 11578769"/>
              <a:gd name="connsiteY21" fmla="*/ 0 h 6654630"/>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80739"/>
              <a:gd name="connsiteY0" fmla="*/ 0 h 6964048"/>
              <a:gd name="connsiteX1" fmla="*/ 561320 w 11580739"/>
              <a:gd name="connsiteY1" fmla="*/ 10760 h 6964048"/>
              <a:gd name="connsiteX2" fmla="*/ 0 w 11580739"/>
              <a:gd name="connsiteY2" fmla="*/ 72136 h 6964048"/>
              <a:gd name="connsiteX3" fmla="*/ 0 w 11580739"/>
              <a:gd name="connsiteY3" fmla="*/ 860747 h 6964048"/>
              <a:gd name="connsiteX4" fmla="*/ 4597 w 11580739"/>
              <a:gd name="connsiteY4" fmla="*/ 860747 h 6964048"/>
              <a:gd name="connsiteX5" fmla="*/ 8569 w 11580739"/>
              <a:gd name="connsiteY5" fmla="*/ 1393284 h 6964048"/>
              <a:gd name="connsiteX6" fmla="*/ 67470 w 11580739"/>
              <a:gd name="connsiteY6" fmla="*/ 4886549 h 6964048"/>
              <a:gd name="connsiteX7" fmla="*/ 148480 w 11580739"/>
              <a:gd name="connsiteY7" fmla="*/ 5882442 h 6964048"/>
              <a:gd name="connsiteX8" fmla="*/ 5484139 w 11580739"/>
              <a:gd name="connsiteY8" fmla="*/ 5874336 h 6964048"/>
              <a:gd name="connsiteX9" fmla="*/ 8071632 w 11580739"/>
              <a:gd name="connsiteY9" fmla="*/ 5853608 h 6964048"/>
              <a:gd name="connsiteX10" fmla="*/ 8314590 w 11580739"/>
              <a:gd name="connsiteY10" fmla="*/ 5877326 h 6964048"/>
              <a:gd name="connsiteX11" fmla="*/ 8575475 w 11580739"/>
              <a:gd name="connsiteY11" fmla="*/ 6964048 h 6964048"/>
              <a:gd name="connsiteX12" fmla="*/ 8926264 w 11580739"/>
              <a:gd name="connsiteY12" fmla="*/ 5864484 h 6964048"/>
              <a:gd name="connsiteX13" fmla="*/ 9774882 w 11580739"/>
              <a:gd name="connsiteY13" fmla="*/ 5851061 h 6964048"/>
              <a:gd name="connsiteX14" fmla="*/ 10927227 w 11580739"/>
              <a:gd name="connsiteY14" fmla="*/ 5873967 h 6964048"/>
              <a:gd name="connsiteX15" fmla="*/ 11562334 w 11580739"/>
              <a:gd name="connsiteY15" fmla="*/ 5869852 h 6964048"/>
              <a:gd name="connsiteX16" fmla="*/ 11571244 w 11580739"/>
              <a:gd name="connsiteY16" fmla="*/ 2573275 h 6964048"/>
              <a:gd name="connsiteX17" fmla="*/ 11572643 w 11580739"/>
              <a:gd name="connsiteY17" fmla="*/ 213068 h 6964048"/>
              <a:gd name="connsiteX18" fmla="*/ 11386303 w 11580739"/>
              <a:gd name="connsiteY18" fmla="*/ 34886 h 6964048"/>
              <a:gd name="connsiteX19" fmla="*/ 10689999 w 11580739"/>
              <a:gd name="connsiteY19" fmla="*/ 22192 h 6964048"/>
              <a:gd name="connsiteX20" fmla="*/ 7599878 w 11580739"/>
              <a:gd name="connsiteY20" fmla="*/ 27511 h 6964048"/>
              <a:gd name="connsiteX21" fmla="*/ 1999684 w 11580739"/>
              <a:gd name="connsiteY21" fmla="*/ 0 h 6964048"/>
              <a:gd name="connsiteX0" fmla="*/ 1999684 w 11580739"/>
              <a:gd name="connsiteY0" fmla="*/ 0 h 6964048"/>
              <a:gd name="connsiteX1" fmla="*/ 561320 w 11580739"/>
              <a:gd name="connsiteY1" fmla="*/ 10760 h 6964048"/>
              <a:gd name="connsiteX2" fmla="*/ 0 w 11580739"/>
              <a:gd name="connsiteY2" fmla="*/ 72136 h 6964048"/>
              <a:gd name="connsiteX3" fmla="*/ 0 w 11580739"/>
              <a:gd name="connsiteY3" fmla="*/ 860747 h 6964048"/>
              <a:gd name="connsiteX4" fmla="*/ 4597 w 11580739"/>
              <a:gd name="connsiteY4" fmla="*/ 860747 h 6964048"/>
              <a:gd name="connsiteX5" fmla="*/ 8569 w 11580739"/>
              <a:gd name="connsiteY5" fmla="*/ 1393284 h 6964048"/>
              <a:gd name="connsiteX6" fmla="*/ 67470 w 11580739"/>
              <a:gd name="connsiteY6" fmla="*/ 4886549 h 6964048"/>
              <a:gd name="connsiteX7" fmla="*/ 148480 w 11580739"/>
              <a:gd name="connsiteY7" fmla="*/ 5882442 h 6964048"/>
              <a:gd name="connsiteX8" fmla="*/ 5484139 w 11580739"/>
              <a:gd name="connsiteY8" fmla="*/ 5874336 h 6964048"/>
              <a:gd name="connsiteX9" fmla="*/ 8071632 w 11580739"/>
              <a:gd name="connsiteY9" fmla="*/ 5853608 h 6964048"/>
              <a:gd name="connsiteX10" fmla="*/ 8314590 w 11580739"/>
              <a:gd name="connsiteY10" fmla="*/ 5877326 h 6964048"/>
              <a:gd name="connsiteX11" fmla="*/ 8575475 w 11580739"/>
              <a:gd name="connsiteY11" fmla="*/ 6964048 h 6964048"/>
              <a:gd name="connsiteX12" fmla="*/ 8926264 w 11580739"/>
              <a:gd name="connsiteY12" fmla="*/ 5864484 h 6964048"/>
              <a:gd name="connsiteX13" fmla="*/ 9774882 w 11580739"/>
              <a:gd name="connsiteY13" fmla="*/ 5851061 h 6964048"/>
              <a:gd name="connsiteX14" fmla="*/ 10927227 w 11580739"/>
              <a:gd name="connsiteY14" fmla="*/ 5873967 h 6964048"/>
              <a:gd name="connsiteX15" fmla="*/ 11562334 w 11580739"/>
              <a:gd name="connsiteY15" fmla="*/ 5869852 h 6964048"/>
              <a:gd name="connsiteX16" fmla="*/ 11571244 w 11580739"/>
              <a:gd name="connsiteY16" fmla="*/ 2573275 h 6964048"/>
              <a:gd name="connsiteX17" fmla="*/ 11572643 w 11580739"/>
              <a:gd name="connsiteY17" fmla="*/ 135715 h 6964048"/>
              <a:gd name="connsiteX18" fmla="*/ 11386303 w 11580739"/>
              <a:gd name="connsiteY18" fmla="*/ 34886 h 6964048"/>
              <a:gd name="connsiteX19" fmla="*/ 10689999 w 11580739"/>
              <a:gd name="connsiteY19" fmla="*/ 22192 h 6964048"/>
              <a:gd name="connsiteX20" fmla="*/ 7599878 w 11580739"/>
              <a:gd name="connsiteY20" fmla="*/ 27511 h 6964048"/>
              <a:gd name="connsiteX21" fmla="*/ 1999684 w 1158073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8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39624 w 11578769"/>
              <a:gd name="connsiteY4" fmla="*/ 860749 h 6964048"/>
              <a:gd name="connsiteX5" fmla="*/ 8569 w 11578769"/>
              <a:gd name="connsiteY5" fmla="*/ 1393284 h 6964048"/>
              <a:gd name="connsiteX6" fmla="*/ 67470 w 11578769"/>
              <a:gd name="connsiteY6" fmla="*/ 4886548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8569 w 11578769"/>
              <a:gd name="connsiteY4" fmla="*/ 1393284 h 6964048"/>
              <a:gd name="connsiteX5" fmla="*/ 67470 w 11578769"/>
              <a:gd name="connsiteY5" fmla="*/ 4886548 h 6964048"/>
              <a:gd name="connsiteX6" fmla="*/ 128464 w 11578769"/>
              <a:gd name="connsiteY6" fmla="*/ 5882443 h 6964048"/>
              <a:gd name="connsiteX7" fmla="*/ 5484139 w 11578769"/>
              <a:gd name="connsiteY7" fmla="*/ 5874336 h 6964048"/>
              <a:gd name="connsiteX8" fmla="*/ 8071632 w 11578769"/>
              <a:gd name="connsiteY8" fmla="*/ 5853608 h 6964048"/>
              <a:gd name="connsiteX9" fmla="*/ 8314590 w 11578769"/>
              <a:gd name="connsiteY9" fmla="*/ 5877326 h 6964048"/>
              <a:gd name="connsiteX10" fmla="*/ 8575475 w 11578769"/>
              <a:gd name="connsiteY10" fmla="*/ 6964048 h 6964048"/>
              <a:gd name="connsiteX11" fmla="*/ 8926264 w 11578769"/>
              <a:gd name="connsiteY11" fmla="*/ 5864484 h 6964048"/>
              <a:gd name="connsiteX12" fmla="*/ 9774882 w 11578769"/>
              <a:gd name="connsiteY12" fmla="*/ 5851061 h 6964048"/>
              <a:gd name="connsiteX13" fmla="*/ 10927227 w 11578769"/>
              <a:gd name="connsiteY13" fmla="*/ 5873967 h 6964048"/>
              <a:gd name="connsiteX14" fmla="*/ 11562334 w 11578769"/>
              <a:gd name="connsiteY14" fmla="*/ 5869852 h 6964048"/>
              <a:gd name="connsiteX15" fmla="*/ 11571244 w 11578769"/>
              <a:gd name="connsiteY15" fmla="*/ 2573275 h 6964048"/>
              <a:gd name="connsiteX16" fmla="*/ 11572643 w 11578769"/>
              <a:gd name="connsiteY16" fmla="*/ 135715 h 6964048"/>
              <a:gd name="connsiteX17" fmla="*/ 11386303 w 11578769"/>
              <a:gd name="connsiteY17" fmla="*/ 34886 h 6964048"/>
              <a:gd name="connsiteX18" fmla="*/ 10689999 w 11578769"/>
              <a:gd name="connsiteY18" fmla="*/ 22192 h 6964048"/>
              <a:gd name="connsiteX19" fmla="*/ 7599878 w 11578769"/>
              <a:gd name="connsiteY19" fmla="*/ 27511 h 6964048"/>
              <a:gd name="connsiteX20" fmla="*/ 1999684 w 11578769"/>
              <a:gd name="connsiteY20" fmla="*/ 0 h 6964048"/>
              <a:gd name="connsiteX0" fmla="*/ 1991115 w 11570200"/>
              <a:gd name="connsiteY0" fmla="*/ 0 h 6964048"/>
              <a:gd name="connsiteX1" fmla="*/ 552751 w 11570200"/>
              <a:gd name="connsiteY1" fmla="*/ 10760 h 6964048"/>
              <a:gd name="connsiteX2" fmla="*/ 11446 w 11570200"/>
              <a:gd name="connsiteY2" fmla="*/ 56664 h 6964048"/>
              <a:gd name="connsiteX3" fmla="*/ 6442 w 11570200"/>
              <a:gd name="connsiteY3" fmla="*/ 845281 h 6964048"/>
              <a:gd name="connsiteX4" fmla="*/ 0 w 11570200"/>
              <a:gd name="connsiteY4" fmla="*/ 1393284 h 6964048"/>
              <a:gd name="connsiteX5" fmla="*/ 58901 w 11570200"/>
              <a:gd name="connsiteY5" fmla="*/ 4886548 h 6964048"/>
              <a:gd name="connsiteX6" fmla="*/ 119895 w 11570200"/>
              <a:gd name="connsiteY6" fmla="*/ 5882443 h 6964048"/>
              <a:gd name="connsiteX7" fmla="*/ 5475570 w 11570200"/>
              <a:gd name="connsiteY7" fmla="*/ 5874336 h 6964048"/>
              <a:gd name="connsiteX8" fmla="*/ 8063063 w 11570200"/>
              <a:gd name="connsiteY8" fmla="*/ 5853608 h 6964048"/>
              <a:gd name="connsiteX9" fmla="*/ 8306021 w 11570200"/>
              <a:gd name="connsiteY9" fmla="*/ 5877326 h 6964048"/>
              <a:gd name="connsiteX10" fmla="*/ 8566906 w 11570200"/>
              <a:gd name="connsiteY10" fmla="*/ 6964048 h 6964048"/>
              <a:gd name="connsiteX11" fmla="*/ 8917695 w 11570200"/>
              <a:gd name="connsiteY11" fmla="*/ 5864484 h 6964048"/>
              <a:gd name="connsiteX12" fmla="*/ 9766313 w 11570200"/>
              <a:gd name="connsiteY12" fmla="*/ 5851061 h 6964048"/>
              <a:gd name="connsiteX13" fmla="*/ 10918658 w 11570200"/>
              <a:gd name="connsiteY13" fmla="*/ 5873967 h 6964048"/>
              <a:gd name="connsiteX14" fmla="*/ 11553765 w 11570200"/>
              <a:gd name="connsiteY14" fmla="*/ 5869852 h 6964048"/>
              <a:gd name="connsiteX15" fmla="*/ 11562675 w 11570200"/>
              <a:gd name="connsiteY15" fmla="*/ 2573275 h 6964048"/>
              <a:gd name="connsiteX16" fmla="*/ 11564074 w 11570200"/>
              <a:gd name="connsiteY16" fmla="*/ 135715 h 6964048"/>
              <a:gd name="connsiteX17" fmla="*/ 11377734 w 11570200"/>
              <a:gd name="connsiteY17" fmla="*/ 34886 h 6964048"/>
              <a:gd name="connsiteX18" fmla="*/ 10681430 w 11570200"/>
              <a:gd name="connsiteY18" fmla="*/ 22192 h 6964048"/>
              <a:gd name="connsiteX19" fmla="*/ 7591309 w 11570200"/>
              <a:gd name="connsiteY19" fmla="*/ 27511 h 6964048"/>
              <a:gd name="connsiteX20" fmla="*/ 1991115 w 11570200"/>
              <a:gd name="connsiteY20" fmla="*/ 0 h 6964048"/>
              <a:gd name="connsiteX0" fmla="*/ 1984916 w 11564001"/>
              <a:gd name="connsiteY0" fmla="*/ 0 h 6964048"/>
              <a:gd name="connsiteX1" fmla="*/ 546552 w 11564001"/>
              <a:gd name="connsiteY1" fmla="*/ 10760 h 6964048"/>
              <a:gd name="connsiteX2" fmla="*/ 5247 w 11564001"/>
              <a:gd name="connsiteY2" fmla="*/ 56664 h 6964048"/>
              <a:gd name="connsiteX3" fmla="*/ 243 w 11564001"/>
              <a:gd name="connsiteY3" fmla="*/ 845281 h 6964048"/>
              <a:gd name="connsiteX4" fmla="*/ 8812 w 11564001"/>
              <a:gd name="connsiteY4" fmla="*/ 1671759 h 6964048"/>
              <a:gd name="connsiteX5" fmla="*/ 52702 w 11564001"/>
              <a:gd name="connsiteY5" fmla="*/ 4886548 h 6964048"/>
              <a:gd name="connsiteX6" fmla="*/ 113696 w 11564001"/>
              <a:gd name="connsiteY6" fmla="*/ 5882443 h 6964048"/>
              <a:gd name="connsiteX7" fmla="*/ 5469371 w 11564001"/>
              <a:gd name="connsiteY7" fmla="*/ 5874336 h 6964048"/>
              <a:gd name="connsiteX8" fmla="*/ 8056864 w 11564001"/>
              <a:gd name="connsiteY8" fmla="*/ 5853608 h 6964048"/>
              <a:gd name="connsiteX9" fmla="*/ 8299822 w 11564001"/>
              <a:gd name="connsiteY9" fmla="*/ 5877326 h 6964048"/>
              <a:gd name="connsiteX10" fmla="*/ 8560707 w 11564001"/>
              <a:gd name="connsiteY10" fmla="*/ 6964048 h 6964048"/>
              <a:gd name="connsiteX11" fmla="*/ 8911496 w 11564001"/>
              <a:gd name="connsiteY11" fmla="*/ 5864484 h 6964048"/>
              <a:gd name="connsiteX12" fmla="*/ 9760114 w 11564001"/>
              <a:gd name="connsiteY12" fmla="*/ 5851061 h 6964048"/>
              <a:gd name="connsiteX13" fmla="*/ 10912459 w 11564001"/>
              <a:gd name="connsiteY13" fmla="*/ 5873967 h 6964048"/>
              <a:gd name="connsiteX14" fmla="*/ 11547566 w 11564001"/>
              <a:gd name="connsiteY14" fmla="*/ 5869852 h 6964048"/>
              <a:gd name="connsiteX15" fmla="*/ 11556476 w 11564001"/>
              <a:gd name="connsiteY15" fmla="*/ 2573275 h 6964048"/>
              <a:gd name="connsiteX16" fmla="*/ 11557875 w 11564001"/>
              <a:gd name="connsiteY16" fmla="*/ 135715 h 6964048"/>
              <a:gd name="connsiteX17" fmla="*/ 11371535 w 11564001"/>
              <a:gd name="connsiteY17" fmla="*/ 34886 h 6964048"/>
              <a:gd name="connsiteX18" fmla="*/ 10675231 w 11564001"/>
              <a:gd name="connsiteY18" fmla="*/ 22192 h 6964048"/>
              <a:gd name="connsiteX19" fmla="*/ 7585110 w 11564001"/>
              <a:gd name="connsiteY19" fmla="*/ 27511 h 6964048"/>
              <a:gd name="connsiteX20" fmla="*/ 1984916 w 11564001"/>
              <a:gd name="connsiteY20" fmla="*/ 0 h 6964048"/>
              <a:gd name="connsiteX0" fmla="*/ 1984673 w 11563758"/>
              <a:gd name="connsiteY0" fmla="*/ 0 h 6964048"/>
              <a:gd name="connsiteX1" fmla="*/ 546309 w 11563758"/>
              <a:gd name="connsiteY1" fmla="*/ 10760 h 6964048"/>
              <a:gd name="connsiteX2" fmla="*/ 5004 w 11563758"/>
              <a:gd name="connsiteY2" fmla="*/ 56664 h 6964048"/>
              <a:gd name="connsiteX3" fmla="*/ 0 w 11563758"/>
              <a:gd name="connsiteY3" fmla="*/ 845281 h 6964048"/>
              <a:gd name="connsiteX4" fmla="*/ 52459 w 11563758"/>
              <a:gd name="connsiteY4" fmla="*/ 4886548 h 6964048"/>
              <a:gd name="connsiteX5" fmla="*/ 113453 w 11563758"/>
              <a:gd name="connsiteY5" fmla="*/ 5882443 h 6964048"/>
              <a:gd name="connsiteX6" fmla="*/ 5469128 w 11563758"/>
              <a:gd name="connsiteY6" fmla="*/ 5874336 h 6964048"/>
              <a:gd name="connsiteX7" fmla="*/ 8056621 w 11563758"/>
              <a:gd name="connsiteY7" fmla="*/ 5853608 h 6964048"/>
              <a:gd name="connsiteX8" fmla="*/ 8299579 w 11563758"/>
              <a:gd name="connsiteY8" fmla="*/ 5877326 h 6964048"/>
              <a:gd name="connsiteX9" fmla="*/ 8560464 w 11563758"/>
              <a:gd name="connsiteY9" fmla="*/ 6964048 h 6964048"/>
              <a:gd name="connsiteX10" fmla="*/ 8911253 w 11563758"/>
              <a:gd name="connsiteY10" fmla="*/ 5864484 h 6964048"/>
              <a:gd name="connsiteX11" fmla="*/ 9759871 w 11563758"/>
              <a:gd name="connsiteY11" fmla="*/ 5851061 h 6964048"/>
              <a:gd name="connsiteX12" fmla="*/ 10912216 w 11563758"/>
              <a:gd name="connsiteY12" fmla="*/ 5873967 h 6964048"/>
              <a:gd name="connsiteX13" fmla="*/ 11547323 w 11563758"/>
              <a:gd name="connsiteY13" fmla="*/ 5869852 h 6964048"/>
              <a:gd name="connsiteX14" fmla="*/ 11556233 w 11563758"/>
              <a:gd name="connsiteY14" fmla="*/ 2573275 h 6964048"/>
              <a:gd name="connsiteX15" fmla="*/ 11557632 w 11563758"/>
              <a:gd name="connsiteY15" fmla="*/ 135715 h 6964048"/>
              <a:gd name="connsiteX16" fmla="*/ 11371292 w 11563758"/>
              <a:gd name="connsiteY16" fmla="*/ 34886 h 6964048"/>
              <a:gd name="connsiteX17" fmla="*/ 10674988 w 11563758"/>
              <a:gd name="connsiteY17" fmla="*/ 22192 h 6964048"/>
              <a:gd name="connsiteX18" fmla="*/ 7584867 w 11563758"/>
              <a:gd name="connsiteY18" fmla="*/ 27511 h 6964048"/>
              <a:gd name="connsiteX19" fmla="*/ 1984673 w 11563758"/>
              <a:gd name="connsiteY19" fmla="*/ 0 h 6964048"/>
              <a:gd name="connsiteX0" fmla="*/ 1979669 w 11558754"/>
              <a:gd name="connsiteY0" fmla="*/ 0 h 6964048"/>
              <a:gd name="connsiteX1" fmla="*/ 541305 w 11558754"/>
              <a:gd name="connsiteY1" fmla="*/ 10760 h 6964048"/>
              <a:gd name="connsiteX2" fmla="*/ 0 w 11558754"/>
              <a:gd name="connsiteY2" fmla="*/ 56664 h 6964048"/>
              <a:gd name="connsiteX3" fmla="*/ 10007 w 11558754"/>
              <a:gd name="connsiteY3" fmla="*/ 907167 h 6964048"/>
              <a:gd name="connsiteX4" fmla="*/ 47455 w 11558754"/>
              <a:gd name="connsiteY4" fmla="*/ 4886548 h 6964048"/>
              <a:gd name="connsiteX5" fmla="*/ 108449 w 11558754"/>
              <a:gd name="connsiteY5" fmla="*/ 5882443 h 6964048"/>
              <a:gd name="connsiteX6" fmla="*/ 5464124 w 11558754"/>
              <a:gd name="connsiteY6" fmla="*/ 5874336 h 6964048"/>
              <a:gd name="connsiteX7" fmla="*/ 8051617 w 11558754"/>
              <a:gd name="connsiteY7" fmla="*/ 5853608 h 6964048"/>
              <a:gd name="connsiteX8" fmla="*/ 8294575 w 11558754"/>
              <a:gd name="connsiteY8" fmla="*/ 5877326 h 6964048"/>
              <a:gd name="connsiteX9" fmla="*/ 8555460 w 11558754"/>
              <a:gd name="connsiteY9" fmla="*/ 6964048 h 6964048"/>
              <a:gd name="connsiteX10" fmla="*/ 8906249 w 11558754"/>
              <a:gd name="connsiteY10" fmla="*/ 5864484 h 6964048"/>
              <a:gd name="connsiteX11" fmla="*/ 9754867 w 11558754"/>
              <a:gd name="connsiteY11" fmla="*/ 5851061 h 6964048"/>
              <a:gd name="connsiteX12" fmla="*/ 10907212 w 11558754"/>
              <a:gd name="connsiteY12" fmla="*/ 5873967 h 6964048"/>
              <a:gd name="connsiteX13" fmla="*/ 11542319 w 11558754"/>
              <a:gd name="connsiteY13" fmla="*/ 5869852 h 6964048"/>
              <a:gd name="connsiteX14" fmla="*/ 11551229 w 11558754"/>
              <a:gd name="connsiteY14" fmla="*/ 2573275 h 6964048"/>
              <a:gd name="connsiteX15" fmla="*/ 11552628 w 11558754"/>
              <a:gd name="connsiteY15" fmla="*/ 135715 h 6964048"/>
              <a:gd name="connsiteX16" fmla="*/ 11366288 w 11558754"/>
              <a:gd name="connsiteY16" fmla="*/ 34886 h 6964048"/>
              <a:gd name="connsiteX17" fmla="*/ 10669984 w 11558754"/>
              <a:gd name="connsiteY17" fmla="*/ 22192 h 6964048"/>
              <a:gd name="connsiteX18" fmla="*/ 7579863 w 11558754"/>
              <a:gd name="connsiteY18" fmla="*/ 27511 h 6964048"/>
              <a:gd name="connsiteX19" fmla="*/ 1979669 w 11558754"/>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8747" h="6964048" extrusionOk="0">
                <a:moveTo>
                  <a:pt x="1969662" y="0"/>
                </a:moveTo>
                <a:lnTo>
                  <a:pt x="531298" y="10760"/>
                </a:lnTo>
                <a:cubicBezTo>
                  <a:pt x="412076" y="17393"/>
                  <a:pt x="40889" y="-5755"/>
                  <a:pt x="10008" y="41197"/>
                </a:cubicBezTo>
                <a:lnTo>
                  <a:pt x="0" y="907167"/>
                </a:lnTo>
                <a:cubicBezTo>
                  <a:pt x="7909" y="1712148"/>
                  <a:pt x="18539" y="4047021"/>
                  <a:pt x="37448" y="4886548"/>
                </a:cubicBezTo>
                <a:cubicBezTo>
                  <a:pt x="53591" y="5571076"/>
                  <a:pt x="27300" y="5894554"/>
                  <a:pt x="98442" y="5882443"/>
                </a:cubicBezTo>
                <a:cubicBezTo>
                  <a:pt x="2272096" y="5944168"/>
                  <a:pt x="3839516" y="5905296"/>
                  <a:pt x="5454117" y="5874336"/>
                </a:cubicBezTo>
                <a:lnTo>
                  <a:pt x="8041610" y="5853608"/>
                </a:lnTo>
                <a:cubicBezTo>
                  <a:pt x="8097057" y="5853135"/>
                  <a:pt x="8260641" y="5816019"/>
                  <a:pt x="8284568" y="5877326"/>
                </a:cubicBezTo>
                <a:cubicBezTo>
                  <a:pt x="8358458" y="6066651"/>
                  <a:pt x="8505494" y="6819821"/>
                  <a:pt x="8545453" y="6964048"/>
                </a:cubicBezTo>
                <a:cubicBezTo>
                  <a:pt x="8592444" y="6853126"/>
                  <a:pt x="8717070" y="6190249"/>
                  <a:pt x="8896242" y="5864484"/>
                </a:cubicBezTo>
                <a:cubicBezTo>
                  <a:pt x="8983231" y="5861744"/>
                  <a:pt x="9383648" y="5857976"/>
                  <a:pt x="9744860" y="5851061"/>
                </a:cubicBezTo>
                <a:lnTo>
                  <a:pt x="10897205" y="5873967"/>
                </a:lnTo>
                <a:cubicBezTo>
                  <a:pt x="11154266" y="5864303"/>
                  <a:pt x="11330236" y="5889853"/>
                  <a:pt x="11532312" y="5869852"/>
                </a:cubicBezTo>
                <a:cubicBezTo>
                  <a:pt x="11570755" y="5664332"/>
                  <a:pt x="11527878" y="4358576"/>
                  <a:pt x="11541222" y="2573275"/>
                </a:cubicBezTo>
                <a:cubicBezTo>
                  <a:pt x="11557330" y="1394689"/>
                  <a:pt x="11525996" y="803887"/>
                  <a:pt x="11542621" y="135715"/>
                </a:cubicBezTo>
                <a:cubicBezTo>
                  <a:pt x="11545135" y="34675"/>
                  <a:pt x="11490844" y="52505"/>
                  <a:pt x="11356281" y="34886"/>
                </a:cubicBezTo>
                <a:cubicBezTo>
                  <a:pt x="11210966" y="17266"/>
                  <a:pt x="10860029" y="38111"/>
                  <a:pt x="10659977" y="22192"/>
                </a:cubicBezTo>
                <a:lnTo>
                  <a:pt x="7569856" y="27511"/>
                </a:lnTo>
                <a:lnTo>
                  <a:pt x="1969662" y="0"/>
                </a:lnTo>
                <a:close/>
              </a:path>
            </a:pathLst>
          </a:custGeom>
          <a:solidFill>
            <a:schemeClr val="bg1"/>
          </a:solidFill>
          <a:ln w="19050" cap="flat">
            <a:noFill/>
            <a:prstDash val="solid"/>
            <a:miter/>
          </a:ln>
        </p:spPr>
        <p:txBody>
          <a:bodyPr wrap="square" rtlCol="0" anchor="ctr">
            <a:noAutofit/>
          </a:bodyPr>
          <a:lstStyle/>
          <a:p>
            <a:pPr>
              <a:defRPr/>
            </a:pPr>
            <a:endParaRPr lang="en-US"/>
          </a:p>
        </p:txBody>
      </p:sp>
      <p:sp>
        <p:nvSpPr>
          <p:cNvPr id="2" name="Title 1"/>
          <p:cNvSpPr>
            <a:spLocks noGrp="1"/>
          </p:cNvSpPr>
          <p:nvPr>
            <p:ph type="title"/>
          </p:nvPr>
        </p:nvSpPr>
        <p:spPr bwMode="auto">
          <a:xfrm>
            <a:off x="1707687" y="4765780"/>
            <a:ext cx="8889663" cy="1235348"/>
          </a:xfrm>
        </p:spPr>
        <p:txBody>
          <a:bodyPr>
            <a:normAutofit/>
          </a:bodyPr>
          <a:lstStyle/>
          <a:p>
            <a:pPr marL="0" marR="0" algn="ctr">
              <a:lnSpc>
                <a:spcPct val="107000"/>
              </a:lnSpc>
              <a:spcBef>
                <a:spcPts val="0"/>
              </a:spcBef>
              <a:spcAft>
                <a:spcPts val="800"/>
              </a:spcAft>
            </a:pPr>
            <a:r>
              <a:rPr lang="el-GR" sz="3600" b="0" dirty="0">
                <a:effectLst/>
                <a:latin typeface="Calibri" panose="020F0502020204030204" pitchFamily="34" charset="0"/>
                <a:ea typeface="Calibri" panose="020F0502020204030204" pitchFamily="34" charset="0"/>
                <a:cs typeface="Times New Roman" panose="02020603050405020304" pitchFamily="18" charset="0"/>
              </a:rPr>
              <a:t>Διαδραστικη Ασκηση: </a:t>
            </a:r>
            <a:r>
              <a:rPr lang="en-US" sz="3600" b="0" dirty="0">
                <a:effectLst/>
                <a:latin typeface="Calibri" panose="020F0502020204030204" pitchFamily="34" charset="0"/>
                <a:ea typeface="Calibri" panose="020F0502020204030204" pitchFamily="34" charset="0"/>
                <a:cs typeface="Times New Roman" panose="02020603050405020304" pitchFamily="18" charset="0"/>
              </a:rPr>
              <a:t>Lose</a:t>
            </a:r>
            <a:r>
              <a:rPr lang="el-GR" sz="3600" b="0" dirty="0">
                <a:effectLst/>
                <a:latin typeface="Calibri" panose="020F0502020204030204" pitchFamily="34" charset="0"/>
                <a:ea typeface="Calibri" panose="020F0502020204030204" pitchFamily="34" charset="0"/>
                <a:cs typeface="Times New Roman" panose="02020603050405020304" pitchFamily="18" charset="0"/>
              </a:rPr>
              <a:t>/</a:t>
            </a:r>
            <a:r>
              <a:rPr lang="en-US" sz="3600" b="0" dirty="0">
                <a:effectLst/>
                <a:latin typeface="Calibri" panose="020F0502020204030204" pitchFamily="34" charset="0"/>
                <a:ea typeface="Calibri" panose="020F0502020204030204" pitchFamily="34" charset="0"/>
                <a:cs typeface="Times New Roman" panose="02020603050405020304" pitchFamily="18" charset="0"/>
              </a:rPr>
              <a:t>Gain Test</a:t>
            </a:r>
          </a:p>
        </p:txBody>
      </p:sp>
      <p:sp>
        <p:nvSpPr>
          <p:cNvPr id="13" name="Freeform: Shape 12"/>
          <p:cNvSpPr>
            <a:spLocks noGrp="1" noRot="1" noChangeAspect="1" noMove="1" noResize="1" noEditPoints="1" noAdjustHandles="1" noChangeArrowheads="1" noChangeShapeType="1" noTextEdit="1"/>
          </p:cNvSpPr>
          <p:nvPr/>
        </p:nvSpPr>
        <p:spPr bwMode="auto">
          <a:xfrm rot="10800000">
            <a:off x="1288721" y="4309700"/>
            <a:ext cx="9614555" cy="187521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10007288 w 11603130"/>
              <a:gd name="connsiteY15" fmla="*/ 5914499 h 6362961"/>
              <a:gd name="connsiteX16" fmla="*/ 10927227 w 11603130"/>
              <a:gd name="connsiteY16" fmla="*/ 5922366 h 6362961"/>
              <a:gd name="connsiteX17" fmla="*/ 11562333 w 11603130"/>
              <a:gd name="connsiteY17" fmla="*/ 5906085 h 6362961"/>
              <a:gd name="connsiteX18" fmla="*/ 11571244 w 11603130"/>
              <a:gd name="connsiteY18" fmla="*/ 2621674 h 6362961"/>
              <a:gd name="connsiteX19" fmla="*/ 11561892 w 11603130"/>
              <a:gd name="connsiteY19" fmla="*/ 176313 h 6362961"/>
              <a:gd name="connsiteX20" fmla="*/ 11289537 w 11603130"/>
              <a:gd name="connsiteY20" fmla="*/ 107615 h 6362961"/>
              <a:gd name="connsiteX21" fmla="*/ 10689999 w 11603130"/>
              <a:gd name="connsiteY21" fmla="*/ 70591 h 6362961"/>
              <a:gd name="connsiteX22" fmla="*/ 7599878 w 11603130"/>
              <a:gd name="connsiteY22" fmla="*/ 75910 h 6362961"/>
              <a:gd name="connsiteX23" fmla="*/ 1892744 w 11603130"/>
              <a:gd name="connsiteY23" fmla="*/ 0 h 6362961"/>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143603 w 11603130"/>
              <a:gd name="connsiteY9" fmla="*/ 5913030 h 6472442"/>
              <a:gd name="connsiteX10" fmla="*/ 8168400 w 11603130"/>
              <a:gd name="connsiteY10" fmla="*/ 5914173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143603 w 11603130"/>
              <a:gd name="connsiteY9" fmla="*/ 5913030 h 6472442"/>
              <a:gd name="connsiteX10" fmla="*/ 8168401 w 11603130"/>
              <a:gd name="connsiteY10" fmla="*/ 5646549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168401 w 11603130"/>
              <a:gd name="connsiteY10" fmla="*/ 5646549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4 w 11603130"/>
              <a:gd name="connsiteY17" fmla="*/ 5918251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4 w 11603130"/>
              <a:gd name="connsiteY17" fmla="*/ 5918251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294199 w 11603130"/>
              <a:gd name="connsiteY9" fmla="*/ 5913031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071632 w 11603130"/>
              <a:gd name="connsiteY9" fmla="*/ 5902007 h 6472442"/>
              <a:gd name="connsiteX10" fmla="*/ 8334742 w 11603130"/>
              <a:gd name="connsiteY10" fmla="*/ 5912754 h 6472442"/>
              <a:gd name="connsiteX11" fmla="*/ 8300328 w 11603130"/>
              <a:gd name="connsiteY11" fmla="*/ 6472442 h 6472442"/>
              <a:gd name="connsiteX12" fmla="*/ 8951337 w 11603130"/>
              <a:gd name="connsiteY12" fmla="*/ 5912879 h 6472442"/>
              <a:gd name="connsiteX13" fmla="*/ 9774882 w 11603130"/>
              <a:gd name="connsiteY13" fmla="*/ 5899460 h 6472442"/>
              <a:gd name="connsiteX14" fmla="*/ 10927227 w 11603130"/>
              <a:gd name="connsiteY14" fmla="*/ 5922366 h 6472442"/>
              <a:gd name="connsiteX15" fmla="*/ 11562334 w 11603130"/>
              <a:gd name="connsiteY15" fmla="*/ 5918251 h 6472442"/>
              <a:gd name="connsiteX16" fmla="*/ 11571244 w 11603130"/>
              <a:gd name="connsiteY16" fmla="*/ 2621674 h 6472442"/>
              <a:gd name="connsiteX17" fmla="*/ 11561892 w 11603130"/>
              <a:gd name="connsiteY17" fmla="*/ 176313 h 6472442"/>
              <a:gd name="connsiteX18" fmla="*/ 11289537 w 11603130"/>
              <a:gd name="connsiteY18" fmla="*/ 107615 h 6472442"/>
              <a:gd name="connsiteX19" fmla="*/ 10689999 w 11603130"/>
              <a:gd name="connsiteY19" fmla="*/ 70591 h 6472442"/>
              <a:gd name="connsiteX20" fmla="*/ 7599878 w 11603130"/>
              <a:gd name="connsiteY20" fmla="*/ 75910 h 6472442"/>
              <a:gd name="connsiteX21" fmla="*/ 1892744 w 11603130"/>
              <a:gd name="connsiteY21"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484139 w 11603130"/>
              <a:gd name="connsiteY8" fmla="*/ 5922735 h 6472442"/>
              <a:gd name="connsiteX9" fmla="*/ 8071632 w 11603130"/>
              <a:gd name="connsiteY9" fmla="*/ 5902007 h 6472442"/>
              <a:gd name="connsiteX10" fmla="*/ 8334742 w 11603130"/>
              <a:gd name="connsiteY10" fmla="*/ 5912754 h 6472442"/>
              <a:gd name="connsiteX11" fmla="*/ 8300328 w 11603130"/>
              <a:gd name="connsiteY11" fmla="*/ 6472442 h 6472442"/>
              <a:gd name="connsiteX12" fmla="*/ 8951337 w 11603130"/>
              <a:gd name="connsiteY12" fmla="*/ 5912879 h 6472442"/>
              <a:gd name="connsiteX13" fmla="*/ 9774882 w 11603130"/>
              <a:gd name="connsiteY13" fmla="*/ 5899460 h 6472442"/>
              <a:gd name="connsiteX14" fmla="*/ 10927227 w 11603130"/>
              <a:gd name="connsiteY14" fmla="*/ 5922366 h 6472442"/>
              <a:gd name="connsiteX15" fmla="*/ 11562334 w 11603130"/>
              <a:gd name="connsiteY15" fmla="*/ 5918251 h 6472442"/>
              <a:gd name="connsiteX16" fmla="*/ 11571244 w 11603130"/>
              <a:gd name="connsiteY16" fmla="*/ 2621674 h 6472442"/>
              <a:gd name="connsiteX17" fmla="*/ 11561892 w 11603130"/>
              <a:gd name="connsiteY17" fmla="*/ 176313 h 6472442"/>
              <a:gd name="connsiteX18" fmla="*/ 11289537 w 11603130"/>
              <a:gd name="connsiteY18" fmla="*/ 107615 h 6472442"/>
              <a:gd name="connsiteX19" fmla="*/ 10689999 w 11603130"/>
              <a:gd name="connsiteY19" fmla="*/ 70591 h 6472442"/>
              <a:gd name="connsiteX20" fmla="*/ 7599878 w 11603130"/>
              <a:gd name="connsiteY20" fmla="*/ 75910 h 6472442"/>
              <a:gd name="connsiteX21" fmla="*/ 1892744 w 11603130"/>
              <a:gd name="connsiteY21" fmla="*/ 0 h 6472442"/>
              <a:gd name="connsiteX0" fmla="*/ 1892744 w 11597724"/>
              <a:gd name="connsiteY0" fmla="*/ 34441 h 6506883"/>
              <a:gd name="connsiteX1" fmla="*/ 304663 w 11597724"/>
              <a:gd name="connsiteY1" fmla="*/ 45202 h 6506883"/>
              <a:gd name="connsiteX2" fmla="*/ 0 w 11597724"/>
              <a:gd name="connsiteY2" fmla="*/ 82383 h 6506883"/>
              <a:gd name="connsiteX3" fmla="*/ 0 w 11597724"/>
              <a:gd name="connsiteY3" fmla="*/ 943587 h 6506883"/>
              <a:gd name="connsiteX4" fmla="*/ 4597 w 11597724"/>
              <a:gd name="connsiteY4" fmla="*/ 943587 h 6506883"/>
              <a:gd name="connsiteX5" fmla="*/ 8568 w 11597724"/>
              <a:gd name="connsiteY5" fmla="*/ 1123349 h 6506883"/>
              <a:gd name="connsiteX6" fmla="*/ 88972 w 11597724"/>
              <a:gd name="connsiteY6" fmla="*/ 3558289 h 6506883"/>
              <a:gd name="connsiteX7" fmla="*/ 148480 w 11597724"/>
              <a:gd name="connsiteY7" fmla="*/ 5965282 h 6506883"/>
              <a:gd name="connsiteX8" fmla="*/ 5484139 w 11597724"/>
              <a:gd name="connsiteY8" fmla="*/ 5957176 h 6506883"/>
              <a:gd name="connsiteX9" fmla="*/ 8071632 w 11597724"/>
              <a:gd name="connsiteY9" fmla="*/ 5936448 h 6506883"/>
              <a:gd name="connsiteX10" fmla="*/ 8334742 w 11597724"/>
              <a:gd name="connsiteY10" fmla="*/ 5947195 h 6506883"/>
              <a:gd name="connsiteX11" fmla="*/ 8300328 w 11597724"/>
              <a:gd name="connsiteY11" fmla="*/ 6506883 h 6506883"/>
              <a:gd name="connsiteX12" fmla="*/ 8951337 w 11597724"/>
              <a:gd name="connsiteY12" fmla="*/ 5947320 h 6506883"/>
              <a:gd name="connsiteX13" fmla="*/ 9774882 w 11597724"/>
              <a:gd name="connsiteY13" fmla="*/ 5933901 h 6506883"/>
              <a:gd name="connsiteX14" fmla="*/ 10927227 w 11597724"/>
              <a:gd name="connsiteY14" fmla="*/ 5956807 h 6506883"/>
              <a:gd name="connsiteX15" fmla="*/ 11562334 w 11597724"/>
              <a:gd name="connsiteY15" fmla="*/ 5952692 h 6506883"/>
              <a:gd name="connsiteX16" fmla="*/ 11571244 w 11597724"/>
              <a:gd name="connsiteY16" fmla="*/ 2656115 h 6506883"/>
              <a:gd name="connsiteX17" fmla="*/ 11561892 w 11597724"/>
              <a:gd name="connsiteY17" fmla="*/ 210754 h 6506883"/>
              <a:gd name="connsiteX18" fmla="*/ 11386303 w 11597724"/>
              <a:gd name="connsiteY18" fmla="*/ 117726 h 6506883"/>
              <a:gd name="connsiteX19" fmla="*/ 10689999 w 11597724"/>
              <a:gd name="connsiteY19" fmla="*/ 105032 h 6506883"/>
              <a:gd name="connsiteX20" fmla="*/ 7599878 w 11597724"/>
              <a:gd name="connsiteY20" fmla="*/ 110351 h 6506883"/>
              <a:gd name="connsiteX21" fmla="*/ 1892744 w 11597724"/>
              <a:gd name="connsiteY21" fmla="*/ 34441 h 6506883"/>
              <a:gd name="connsiteX0" fmla="*/ 1892744 w 11597724"/>
              <a:gd name="connsiteY0" fmla="*/ 34443 h 6506885"/>
              <a:gd name="connsiteX1" fmla="*/ 304663 w 11597724"/>
              <a:gd name="connsiteY1" fmla="*/ 45204 h 6506885"/>
              <a:gd name="connsiteX2" fmla="*/ 0 w 11597724"/>
              <a:gd name="connsiteY2" fmla="*/ 82385 h 6506885"/>
              <a:gd name="connsiteX3" fmla="*/ 0 w 11597724"/>
              <a:gd name="connsiteY3" fmla="*/ 943589 h 6506885"/>
              <a:gd name="connsiteX4" fmla="*/ 4597 w 11597724"/>
              <a:gd name="connsiteY4" fmla="*/ 943589 h 6506885"/>
              <a:gd name="connsiteX5" fmla="*/ 8568 w 11597724"/>
              <a:gd name="connsiteY5" fmla="*/ 1123351 h 6506885"/>
              <a:gd name="connsiteX6" fmla="*/ 88972 w 11597724"/>
              <a:gd name="connsiteY6" fmla="*/ 3558291 h 6506885"/>
              <a:gd name="connsiteX7" fmla="*/ 148480 w 11597724"/>
              <a:gd name="connsiteY7" fmla="*/ 5965284 h 6506885"/>
              <a:gd name="connsiteX8" fmla="*/ 5484139 w 11597724"/>
              <a:gd name="connsiteY8" fmla="*/ 5957178 h 6506885"/>
              <a:gd name="connsiteX9" fmla="*/ 8071632 w 11597724"/>
              <a:gd name="connsiteY9" fmla="*/ 5936450 h 6506885"/>
              <a:gd name="connsiteX10" fmla="*/ 8334742 w 11597724"/>
              <a:gd name="connsiteY10" fmla="*/ 5947197 h 6506885"/>
              <a:gd name="connsiteX11" fmla="*/ 8300328 w 11597724"/>
              <a:gd name="connsiteY11" fmla="*/ 6506885 h 6506885"/>
              <a:gd name="connsiteX12" fmla="*/ 8951337 w 11597724"/>
              <a:gd name="connsiteY12" fmla="*/ 5947322 h 6506885"/>
              <a:gd name="connsiteX13" fmla="*/ 9774882 w 11597724"/>
              <a:gd name="connsiteY13" fmla="*/ 5933903 h 6506885"/>
              <a:gd name="connsiteX14" fmla="*/ 10927227 w 11597724"/>
              <a:gd name="connsiteY14" fmla="*/ 5956809 h 6506885"/>
              <a:gd name="connsiteX15" fmla="*/ 11562334 w 11597724"/>
              <a:gd name="connsiteY15" fmla="*/ 5952694 h 6506885"/>
              <a:gd name="connsiteX16" fmla="*/ 11571244 w 11597724"/>
              <a:gd name="connsiteY16" fmla="*/ 2656117 h 6506885"/>
              <a:gd name="connsiteX17" fmla="*/ 11561892 w 11597724"/>
              <a:gd name="connsiteY17" fmla="*/ 210756 h 6506885"/>
              <a:gd name="connsiteX18" fmla="*/ 11386303 w 11597724"/>
              <a:gd name="connsiteY18" fmla="*/ 117728 h 6506885"/>
              <a:gd name="connsiteX19" fmla="*/ 10689999 w 11597724"/>
              <a:gd name="connsiteY19" fmla="*/ 105034 h 6506885"/>
              <a:gd name="connsiteX20" fmla="*/ 7599878 w 11597724"/>
              <a:gd name="connsiteY20" fmla="*/ 110353 h 6506885"/>
              <a:gd name="connsiteX21" fmla="*/ 1892744 w 11597724"/>
              <a:gd name="connsiteY21" fmla="*/ 34443 h 6506885"/>
              <a:gd name="connsiteX0" fmla="*/ 1892744 w 11601890"/>
              <a:gd name="connsiteY0" fmla="*/ -1 h 6472441"/>
              <a:gd name="connsiteX1" fmla="*/ 304663 w 11601890"/>
              <a:gd name="connsiteY1" fmla="*/ 10760 h 6472441"/>
              <a:gd name="connsiteX2" fmla="*/ 0 w 11601890"/>
              <a:gd name="connsiteY2" fmla="*/ 47941 h 6472441"/>
              <a:gd name="connsiteX3" fmla="*/ 0 w 11601890"/>
              <a:gd name="connsiteY3" fmla="*/ 909145 h 6472441"/>
              <a:gd name="connsiteX4" fmla="*/ 4597 w 11601890"/>
              <a:gd name="connsiteY4" fmla="*/ 909145 h 6472441"/>
              <a:gd name="connsiteX5" fmla="*/ 8568 w 11601890"/>
              <a:gd name="connsiteY5" fmla="*/ 1088907 h 6472441"/>
              <a:gd name="connsiteX6" fmla="*/ 88972 w 11601890"/>
              <a:gd name="connsiteY6" fmla="*/ 3523847 h 6472441"/>
              <a:gd name="connsiteX7" fmla="*/ 148480 w 11601890"/>
              <a:gd name="connsiteY7" fmla="*/ 5930840 h 6472441"/>
              <a:gd name="connsiteX8" fmla="*/ 5484139 w 11601890"/>
              <a:gd name="connsiteY8" fmla="*/ 5922734 h 6472441"/>
              <a:gd name="connsiteX9" fmla="*/ 8071632 w 11601890"/>
              <a:gd name="connsiteY9" fmla="*/ 5902006 h 6472441"/>
              <a:gd name="connsiteX10" fmla="*/ 8334742 w 11601890"/>
              <a:gd name="connsiteY10" fmla="*/ 5912753 h 6472441"/>
              <a:gd name="connsiteX11" fmla="*/ 8300328 w 11601890"/>
              <a:gd name="connsiteY11" fmla="*/ 6472441 h 6472441"/>
              <a:gd name="connsiteX12" fmla="*/ 8951337 w 11601890"/>
              <a:gd name="connsiteY12" fmla="*/ 5912878 h 6472441"/>
              <a:gd name="connsiteX13" fmla="*/ 9774882 w 11601890"/>
              <a:gd name="connsiteY13" fmla="*/ 5899459 h 6472441"/>
              <a:gd name="connsiteX14" fmla="*/ 10927227 w 11601890"/>
              <a:gd name="connsiteY14" fmla="*/ 5922365 h 6472441"/>
              <a:gd name="connsiteX15" fmla="*/ 11562334 w 11601890"/>
              <a:gd name="connsiteY15" fmla="*/ 5918250 h 6472441"/>
              <a:gd name="connsiteX16" fmla="*/ 11571244 w 11601890"/>
              <a:gd name="connsiteY16" fmla="*/ 2621673 h 6472441"/>
              <a:gd name="connsiteX17" fmla="*/ 11572643 w 11601890"/>
              <a:gd name="connsiteY17" fmla="*/ 261466 h 6472441"/>
              <a:gd name="connsiteX18" fmla="*/ 11386303 w 11601890"/>
              <a:gd name="connsiteY18" fmla="*/ 83284 h 6472441"/>
              <a:gd name="connsiteX19" fmla="*/ 10689999 w 11601890"/>
              <a:gd name="connsiteY19" fmla="*/ 70590 h 6472441"/>
              <a:gd name="connsiteX20" fmla="*/ 7599878 w 11601890"/>
              <a:gd name="connsiteY20" fmla="*/ 75909 h 6472441"/>
              <a:gd name="connsiteX21" fmla="*/ 1892744 w 11601890"/>
              <a:gd name="connsiteY21" fmla="*/ -1 h 6472441"/>
              <a:gd name="connsiteX0" fmla="*/ 1892744 w 11592538"/>
              <a:gd name="connsiteY0" fmla="*/ -1 h 6472441"/>
              <a:gd name="connsiteX1" fmla="*/ 304663 w 11592538"/>
              <a:gd name="connsiteY1" fmla="*/ 10760 h 6472441"/>
              <a:gd name="connsiteX2" fmla="*/ 0 w 11592538"/>
              <a:gd name="connsiteY2" fmla="*/ 47941 h 6472441"/>
              <a:gd name="connsiteX3" fmla="*/ 0 w 11592538"/>
              <a:gd name="connsiteY3" fmla="*/ 909145 h 6472441"/>
              <a:gd name="connsiteX4" fmla="*/ 4597 w 11592538"/>
              <a:gd name="connsiteY4" fmla="*/ 909145 h 6472441"/>
              <a:gd name="connsiteX5" fmla="*/ 8568 w 11592538"/>
              <a:gd name="connsiteY5" fmla="*/ 1088907 h 6472441"/>
              <a:gd name="connsiteX6" fmla="*/ 88972 w 11592538"/>
              <a:gd name="connsiteY6" fmla="*/ 3523847 h 6472441"/>
              <a:gd name="connsiteX7" fmla="*/ 148480 w 11592538"/>
              <a:gd name="connsiteY7" fmla="*/ 5930840 h 6472441"/>
              <a:gd name="connsiteX8" fmla="*/ 5484139 w 11592538"/>
              <a:gd name="connsiteY8" fmla="*/ 5922734 h 6472441"/>
              <a:gd name="connsiteX9" fmla="*/ 8071632 w 11592538"/>
              <a:gd name="connsiteY9" fmla="*/ 5902006 h 6472441"/>
              <a:gd name="connsiteX10" fmla="*/ 8334742 w 11592538"/>
              <a:gd name="connsiteY10" fmla="*/ 5912753 h 6472441"/>
              <a:gd name="connsiteX11" fmla="*/ 8300328 w 11592538"/>
              <a:gd name="connsiteY11" fmla="*/ 6472441 h 6472441"/>
              <a:gd name="connsiteX12" fmla="*/ 8951337 w 11592538"/>
              <a:gd name="connsiteY12" fmla="*/ 5912878 h 6472441"/>
              <a:gd name="connsiteX13" fmla="*/ 9774882 w 11592538"/>
              <a:gd name="connsiteY13" fmla="*/ 5899459 h 6472441"/>
              <a:gd name="connsiteX14" fmla="*/ 10927227 w 11592538"/>
              <a:gd name="connsiteY14" fmla="*/ 5922365 h 6472441"/>
              <a:gd name="connsiteX15" fmla="*/ 11562334 w 11592538"/>
              <a:gd name="connsiteY15" fmla="*/ 5918250 h 6472441"/>
              <a:gd name="connsiteX16" fmla="*/ 11571244 w 11592538"/>
              <a:gd name="connsiteY16" fmla="*/ 2621673 h 6472441"/>
              <a:gd name="connsiteX17" fmla="*/ 11572643 w 11592538"/>
              <a:gd name="connsiteY17" fmla="*/ 261466 h 6472441"/>
              <a:gd name="connsiteX18" fmla="*/ 11386303 w 11592538"/>
              <a:gd name="connsiteY18" fmla="*/ 83284 h 6472441"/>
              <a:gd name="connsiteX19" fmla="*/ 10689999 w 11592538"/>
              <a:gd name="connsiteY19" fmla="*/ 70590 h 6472441"/>
              <a:gd name="connsiteX20" fmla="*/ 7599878 w 11592538"/>
              <a:gd name="connsiteY20" fmla="*/ 75909 h 6472441"/>
              <a:gd name="connsiteX21" fmla="*/ 1892744 w 11592538"/>
              <a:gd name="connsiteY21" fmla="*/ -1 h 6472441"/>
              <a:gd name="connsiteX0" fmla="*/ 1892744 w 11586991"/>
              <a:gd name="connsiteY0" fmla="*/ -1 h 6472441"/>
              <a:gd name="connsiteX1" fmla="*/ 304663 w 11586991"/>
              <a:gd name="connsiteY1" fmla="*/ 10760 h 6472441"/>
              <a:gd name="connsiteX2" fmla="*/ 0 w 11586991"/>
              <a:gd name="connsiteY2" fmla="*/ 47941 h 6472441"/>
              <a:gd name="connsiteX3" fmla="*/ 0 w 11586991"/>
              <a:gd name="connsiteY3" fmla="*/ 909145 h 6472441"/>
              <a:gd name="connsiteX4" fmla="*/ 4597 w 11586991"/>
              <a:gd name="connsiteY4" fmla="*/ 909145 h 6472441"/>
              <a:gd name="connsiteX5" fmla="*/ 8568 w 11586991"/>
              <a:gd name="connsiteY5" fmla="*/ 1088907 h 6472441"/>
              <a:gd name="connsiteX6" fmla="*/ 88972 w 11586991"/>
              <a:gd name="connsiteY6" fmla="*/ 3523847 h 6472441"/>
              <a:gd name="connsiteX7" fmla="*/ 148480 w 11586991"/>
              <a:gd name="connsiteY7" fmla="*/ 5930840 h 6472441"/>
              <a:gd name="connsiteX8" fmla="*/ 5484139 w 11586991"/>
              <a:gd name="connsiteY8" fmla="*/ 5922734 h 6472441"/>
              <a:gd name="connsiteX9" fmla="*/ 8071632 w 11586991"/>
              <a:gd name="connsiteY9" fmla="*/ 5902006 h 6472441"/>
              <a:gd name="connsiteX10" fmla="*/ 8334742 w 11586991"/>
              <a:gd name="connsiteY10" fmla="*/ 5912753 h 6472441"/>
              <a:gd name="connsiteX11" fmla="*/ 8300328 w 11586991"/>
              <a:gd name="connsiteY11" fmla="*/ 6472441 h 6472441"/>
              <a:gd name="connsiteX12" fmla="*/ 8951337 w 11586991"/>
              <a:gd name="connsiteY12" fmla="*/ 5912878 h 6472441"/>
              <a:gd name="connsiteX13" fmla="*/ 9774882 w 11586991"/>
              <a:gd name="connsiteY13" fmla="*/ 5899459 h 6472441"/>
              <a:gd name="connsiteX14" fmla="*/ 10927227 w 11586991"/>
              <a:gd name="connsiteY14" fmla="*/ 5922365 h 6472441"/>
              <a:gd name="connsiteX15" fmla="*/ 11562334 w 11586991"/>
              <a:gd name="connsiteY15" fmla="*/ 5918250 h 6472441"/>
              <a:gd name="connsiteX16" fmla="*/ 11571244 w 11586991"/>
              <a:gd name="connsiteY16" fmla="*/ 2621673 h 6472441"/>
              <a:gd name="connsiteX17" fmla="*/ 11572643 w 11586991"/>
              <a:gd name="connsiteY17" fmla="*/ 261466 h 6472441"/>
              <a:gd name="connsiteX18" fmla="*/ 11386303 w 11586991"/>
              <a:gd name="connsiteY18" fmla="*/ 83284 h 6472441"/>
              <a:gd name="connsiteX19" fmla="*/ 10689999 w 11586991"/>
              <a:gd name="connsiteY19" fmla="*/ 70590 h 6472441"/>
              <a:gd name="connsiteX20" fmla="*/ 7599878 w 11586991"/>
              <a:gd name="connsiteY20" fmla="*/ 75909 h 6472441"/>
              <a:gd name="connsiteX21" fmla="*/ 1892744 w 11586991"/>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88972 w 11578768"/>
              <a:gd name="connsiteY6" fmla="*/ 35238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88972 w 11578768"/>
              <a:gd name="connsiteY6" fmla="*/ 35238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56717 w 11578768"/>
              <a:gd name="connsiteY6" fmla="*/ 3876624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56717 w 11578768"/>
              <a:gd name="connsiteY6" fmla="*/ 3876624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095586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095586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78222 w 11578768"/>
              <a:gd name="connsiteY6" fmla="*/ 4679489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78222 w 11578768"/>
              <a:gd name="connsiteY6" fmla="*/ 4679489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120534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432992 w 11578768"/>
              <a:gd name="connsiteY1" fmla="*/ 34958 h 6472441"/>
              <a:gd name="connsiteX2" fmla="*/ 0 w 11578768"/>
              <a:gd name="connsiteY2" fmla="*/ 120534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999684 w 11578768"/>
              <a:gd name="connsiteY0" fmla="*/ 13440 h 6437483"/>
              <a:gd name="connsiteX1" fmla="*/ 432992 w 11578768"/>
              <a:gd name="connsiteY1" fmla="*/ 0 h 6437483"/>
              <a:gd name="connsiteX2" fmla="*/ 0 w 11578768"/>
              <a:gd name="connsiteY2" fmla="*/ 85576 h 6437483"/>
              <a:gd name="connsiteX3" fmla="*/ 0 w 11578768"/>
              <a:gd name="connsiteY3" fmla="*/ 874187 h 6437483"/>
              <a:gd name="connsiteX4" fmla="*/ 4597 w 11578768"/>
              <a:gd name="connsiteY4" fmla="*/ 874187 h 6437483"/>
              <a:gd name="connsiteX5" fmla="*/ 8569 w 11578768"/>
              <a:gd name="connsiteY5" fmla="*/ 1406724 h 6437483"/>
              <a:gd name="connsiteX6" fmla="*/ 67470 w 11578768"/>
              <a:gd name="connsiteY6" fmla="*/ 4899989 h 6437483"/>
              <a:gd name="connsiteX7" fmla="*/ 148480 w 11578768"/>
              <a:gd name="connsiteY7" fmla="*/ 5895882 h 6437483"/>
              <a:gd name="connsiteX8" fmla="*/ 5484139 w 11578768"/>
              <a:gd name="connsiteY8" fmla="*/ 5887776 h 6437483"/>
              <a:gd name="connsiteX9" fmla="*/ 8071632 w 11578768"/>
              <a:gd name="connsiteY9" fmla="*/ 5867048 h 6437483"/>
              <a:gd name="connsiteX10" fmla="*/ 8302487 w 11578768"/>
              <a:gd name="connsiteY10" fmla="*/ 5877796 h 6437483"/>
              <a:gd name="connsiteX11" fmla="*/ 8300328 w 11578768"/>
              <a:gd name="connsiteY11" fmla="*/ 6437483 h 6437483"/>
              <a:gd name="connsiteX12" fmla="*/ 8951337 w 11578768"/>
              <a:gd name="connsiteY12" fmla="*/ 5877920 h 6437483"/>
              <a:gd name="connsiteX13" fmla="*/ 9774882 w 11578768"/>
              <a:gd name="connsiteY13" fmla="*/ 5864501 h 6437483"/>
              <a:gd name="connsiteX14" fmla="*/ 10927227 w 11578768"/>
              <a:gd name="connsiteY14" fmla="*/ 5887407 h 6437483"/>
              <a:gd name="connsiteX15" fmla="*/ 11562334 w 11578768"/>
              <a:gd name="connsiteY15" fmla="*/ 5883292 h 6437483"/>
              <a:gd name="connsiteX16" fmla="*/ 11571244 w 11578768"/>
              <a:gd name="connsiteY16" fmla="*/ 2586715 h 6437483"/>
              <a:gd name="connsiteX17" fmla="*/ 11572643 w 11578768"/>
              <a:gd name="connsiteY17" fmla="*/ 226508 h 6437483"/>
              <a:gd name="connsiteX18" fmla="*/ 11386303 w 11578768"/>
              <a:gd name="connsiteY18" fmla="*/ 48326 h 6437483"/>
              <a:gd name="connsiteX19" fmla="*/ 10689999 w 11578768"/>
              <a:gd name="connsiteY19" fmla="*/ 35632 h 6437483"/>
              <a:gd name="connsiteX20" fmla="*/ 7599878 w 11578768"/>
              <a:gd name="connsiteY20" fmla="*/ 40951 h 6437483"/>
              <a:gd name="connsiteX21" fmla="*/ 1999684 w 11578768"/>
              <a:gd name="connsiteY21" fmla="*/ 13440 h 6437483"/>
              <a:gd name="connsiteX0" fmla="*/ 1999684 w 11578768"/>
              <a:gd name="connsiteY0" fmla="*/ 0 h 6424043"/>
              <a:gd name="connsiteX1" fmla="*/ 561320 w 11578768"/>
              <a:gd name="connsiteY1" fmla="*/ 10760 h 6424043"/>
              <a:gd name="connsiteX2" fmla="*/ 0 w 11578768"/>
              <a:gd name="connsiteY2" fmla="*/ 72136 h 6424043"/>
              <a:gd name="connsiteX3" fmla="*/ 0 w 11578768"/>
              <a:gd name="connsiteY3" fmla="*/ 860747 h 6424043"/>
              <a:gd name="connsiteX4" fmla="*/ 4597 w 11578768"/>
              <a:gd name="connsiteY4" fmla="*/ 860747 h 6424043"/>
              <a:gd name="connsiteX5" fmla="*/ 8569 w 11578768"/>
              <a:gd name="connsiteY5" fmla="*/ 1393284 h 6424043"/>
              <a:gd name="connsiteX6" fmla="*/ 67470 w 11578768"/>
              <a:gd name="connsiteY6" fmla="*/ 4886549 h 6424043"/>
              <a:gd name="connsiteX7" fmla="*/ 148480 w 11578768"/>
              <a:gd name="connsiteY7" fmla="*/ 5882442 h 6424043"/>
              <a:gd name="connsiteX8" fmla="*/ 5484139 w 11578768"/>
              <a:gd name="connsiteY8" fmla="*/ 5874336 h 6424043"/>
              <a:gd name="connsiteX9" fmla="*/ 8071632 w 11578768"/>
              <a:gd name="connsiteY9" fmla="*/ 5853608 h 6424043"/>
              <a:gd name="connsiteX10" fmla="*/ 8302487 w 11578768"/>
              <a:gd name="connsiteY10" fmla="*/ 5864356 h 6424043"/>
              <a:gd name="connsiteX11" fmla="*/ 8300328 w 11578768"/>
              <a:gd name="connsiteY11" fmla="*/ 6424043 h 6424043"/>
              <a:gd name="connsiteX12" fmla="*/ 8951337 w 11578768"/>
              <a:gd name="connsiteY12" fmla="*/ 5864480 h 6424043"/>
              <a:gd name="connsiteX13" fmla="*/ 9774882 w 11578768"/>
              <a:gd name="connsiteY13" fmla="*/ 5851061 h 6424043"/>
              <a:gd name="connsiteX14" fmla="*/ 10927227 w 11578768"/>
              <a:gd name="connsiteY14" fmla="*/ 5873967 h 6424043"/>
              <a:gd name="connsiteX15" fmla="*/ 11562334 w 11578768"/>
              <a:gd name="connsiteY15" fmla="*/ 5869852 h 6424043"/>
              <a:gd name="connsiteX16" fmla="*/ 11571244 w 11578768"/>
              <a:gd name="connsiteY16" fmla="*/ 2573275 h 6424043"/>
              <a:gd name="connsiteX17" fmla="*/ 11572643 w 11578768"/>
              <a:gd name="connsiteY17" fmla="*/ 213068 h 6424043"/>
              <a:gd name="connsiteX18" fmla="*/ 11386303 w 11578768"/>
              <a:gd name="connsiteY18" fmla="*/ 34886 h 6424043"/>
              <a:gd name="connsiteX19" fmla="*/ 10689999 w 11578768"/>
              <a:gd name="connsiteY19" fmla="*/ 22192 h 6424043"/>
              <a:gd name="connsiteX20" fmla="*/ 7599878 w 11578768"/>
              <a:gd name="connsiteY20" fmla="*/ 27511 h 6424043"/>
              <a:gd name="connsiteX21" fmla="*/ 1999684 w 11578768"/>
              <a:gd name="connsiteY21" fmla="*/ 0 h 6424043"/>
              <a:gd name="connsiteX0" fmla="*/ 1999684 w 11578768"/>
              <a:gd name="connsiteY0" fmla="*/ 0 h 6424043"/>
              <a:gd name="connsiteX1" fmla="*/ 561320 w 11578768"/>
              <a:gd name="connsiteY1" fmla="*/ 10760 h 6424043"/>
              <a:gd name="connsiteX2" fmla="*/ 0 w 11578768"/>
              <a:gd name="connsiteY2" fmla="*/ 72136 h 6424043"/>
              <a:gd name="connsiteX3" fmla="*/ 0 w 11578768"/>
              <a:gd name="connsiteY3" fmla="*/ 860747 h 6424043"/>
              <a:gd name="connsiteX4" fmla="*/ 4597 w 11578768"/>
              <a:gd name="connsiteY4" fmla="*/ 860747 h 6424043"/>
              <a:gd name="connsiteX5" fmla="*/ 8569 w 11578768"/>
              <a:gd name="connsiteY5" fmla="*/ 1393284 h 6424043"/>
              <a:gd name="connsiteX6" fmla="*/ 67470 w 11578768"/>
              <a:gd name="connsiteY6" fmla="*/ 4886549 h 6424043"/>
              <a:gd name="connsiteX7" fmla="*/ 148480 w 11578768"/>
              <a:gd name="connsiteY7" fmla="*/ 5882442 h 6424043"/>
              <a:gd name="connsiteX8" fmla="*/ 5484139 w 11578768"/>
              <a:gd name="connsiteY8" fmla="*/ 5874336 h 6424043"/>
              <a:gd name="connsiteX9" fmla="*/ 8071632 w 11578768"/>
              <a:gd name="connsiteY9" fmla="*/ 5853608 h 6424043"/>
              <a:gd name="connsiteX10" fmla="*/ 8302487 w 11578768"/>
              <a:gd name="connsiteY10" fmla="*/ 5864356 h 6424043"/>
              <a:gd name="connsiteX11" fmla="*/ 8300328 w 11578768"/>
              <a:gd name="connsiteY11" fmla="*/ 6424043 h 6424043"/>
              <a:gd name="connsiteX12" fmla="*/ 9084484 w 11578768"/>
              <a:gd name="connsiteY12" fmla="*/ 5864482 h 6424043"/>
              <a:gd name="connsiteX13" fmla="*/ 9774882 w 11578768"/>
              <a:gd name="connsiteY13" fmla="*/ 5851061 h 6424043"/>
              <a:gd name="connsiteX14" fmla="*/ 10927227 w 11578768"/>
              <a:gd name="connsiteY14" fmla="*/ 5873967 h 6424043"/>
              <a:gd name="connsiteX15" fmla="*/ 11562334 w 11578768"/>
              <a:gd name="connsiteY15" fmla="*/ 5869852 h 6424043"/>
              <a:gd name="connsiteX16" fmla="*/ 11571244 w 11578768"/>
              <a:gd name="connsiteY16" fmla="*/ 2573275 h 6424043"/>
              <a:gd name="connsiteX17" fmla="*/ 11572643 w 11578768"/>
              <a:gd name="connsiteY17" fmla="*/ 213068 h 6424043"/>
              <a:gd name="connsiteX18" fmla="*/ 11386303 w 11578768"/>
              <a:gd name="connsiteY18" fmla="*/ 34886 h 6424043"/>
              <a:gd name="connsiteX19" fmla="*/ 10689999 w 11578768"/>
              <a:gd name="connsiteY19" fmla="*/ 22192 h 6424043"/>
              <a:gd name="connsiteX20" fmla="*/ 7599878 w 11578768"/>
              <a:gd name="connsiteY20" fmla="*/ 27511 h 6424043"/>
              <a:gd name="connsiteX21" fmla="*/ 1999684 w 11578768"/>
              <a:gd name="connsiteY21" fmla="*/ 0 h 642404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02487 w 11578768"/>
              <a:gd name="connsiteY10" fmla="*/ 586435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02487 w 11578768"/>
              <a:gd name="connsiteY10" fmla="*/ 586435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14590 w 11578768"/>
              <a:gd name="connsiteY10" fmla="*/ 587732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14590 w 11578768"/>
              <a:gd name="connsiteY10" fmla="*/ 587732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9"/>
              <a:gd name="connsiteY0" fmla="*/ 0 h 6462953"/>
              <a:gd name="connsiteX1" fmla="*/ 561320 w 11578769"/>
              <a:gd name="connsiteY1" fmla="*/ 10760 h 6462953"/>
              <a:gd name="connsiteX2" fmla="*/ 0 w 11578769"/>
              <a:gd name="connsiteY2" fmla="*/ 72136 h 6462953"/>
              <a:gd name="connsiteX3" fmla="*/ 0 w 11578769"/>
              <a:gd name="connsiteY3" fmla="*/ 860747 h 6462953"/>
              <a:gd name="connsiteX4" fmla="*/ 4597 w 11578769"/>
              <a:gd name="connsiteY4" fmla="*/ 860747 h 6462953"/>
              <a:gd name="connsiteX5" fmla="*/ 8569 w 11578769"/>
              <a:gd name="connsiteY5" fmla="*/ 1393284 h 6462953"/>
              <a:gd name="connsiteX6" fmla="*/ 67470 w 11578769"/>
              <a:gd name="connsiteY6" fmla="*/ 4886549 h 6462953"/>
              <a:gd name="connsiteX7" fmla="*/ 148480 w 11578769"/>
              <a:gd name="connsiteY7" fmla="*/ 5882442 h 6462953"/>
              <a:gd name="connsiteX8" fmla="*/ 5484139 w 11578769"/>
              <a:gd name="connsiteY8" fmla="*/ 5874336 h 6462953"/>
              <a:gd name="connsiteX9" fmla="*/ 8071632 w 11578769"/>
              <a:gd name="connsiteY9" fmla="*/ 5853608 h 6462953"/>
              <a:gd name="connsiteX10" fmla="*/ 8314590 w 11578769"/>
              <a:gd name="connsiteY10" fmla="*/ 5877326 h 6462953"/>
              <a:gd name="connsiteX11" fmla="*/ 8469786 w 11578769"/>
              <a:gd name="connsiteY11" fmla="*/ 6462953 h 6462953"/>
              <a:gd name="connsiteX12" fmla="*/ 8926264 w 11578769"/>
              <a:gd name="connsiteY12" fmla="*/ 5864484 h 6462953"/>
              <a:gd name="connsiteX13" fmla="*/ 9774882 w 11578769"/>
              <a:gd name="connsiteY13" fmla="*/ 5851061 h 6462953"/>
              <a:gd name="connsiteX14" fmla="*/ 10927227 w 11578769"/>
              <a:gd name="connsiteY14" fmla="*/ 5873967 h 6462953"/>
              <a:gd name="connsiteX15" fmla="*/ 11562334 w 11578769"/>
              <a:gd name="connsiteY15" fmla="*/ 5869852 h 6462953"/>
              <a:gd name="connsiteX16" fmla="*/ 11571244 w 11578769"/>
              <a:gd name="connsiteY16" fmla="*/ 2573275 h 6462953"/>
              <a:gd name="connsiteX17" fmla="*/ 11572643 w 11578769"/>
              <a:gd name="connsiteY17" fmla="*/ 213068 h 6462953"/>
              <a:gd name="connsiteX18" fmla="*/ 11386303 w 11578769"/>
              <a:gd name="connsiteY18" fmla="*/ 34886 h 6462953"/>
              <a:gd name="connsiteX19" fmla="*/ 10689999 w 11578769"/>
              <a:gd name="connsiteY19" fmla="*/ 22192 h 6462953"/>
              <a:gd name="connsiteX20" fmla="*/ 7599878 w 11578769"/>
              <a:gd name="connsiteY20" fmla="*/ 27511 h 6462953"/>
              <a:gd name="connsiteX21" fmla="*/ 1999684 w 11578769"/>
              <a:gd name="connsiteY21" fmla="*/ 0 h 6462953"/>
              <a:gd name="connsiteX0" fmla="*/ 1999684 w 11578769"/>
              <a:gd name="connsiteY0" fmla="*/ 0 h 6654630"/>
              <a:gd name="connsiteX1" fmla="*/ 561320 w 11578769"/>
              <a:gd name="connsiteY1" fmla="*/ 10760 h 6654630"/>
              <a:gd name="connsiteX2" fmla="*/ 0 w 11578769"/>
              <a:gd name="connsiteY2" fmla="*/ 72136 h 6654630"/>
              <a:gd name="connsiteX3" fmla="*/ 0 w 11578769"/>
              <a:gd name="connsiteY3" fmla="*/ 860747 h 6654630"/>
              <a:gd name="connsiteX4" fmla="*/ 4597 w 11578769"/>
              <a:gd name="connsiteY4" fmla="*/ 860747 h 6654630"/>
              <a:gd name="connsiteX5" fmla="*/ 8569 w 11578769"/>
              <a:gd name="connsiteY5" fmla="*/ 1393284 h 6654630"/>
              <a:gd name="connsiteX6" fmla="*/ 67470 w 11578769"/>
              <a:gd name="connsiteY6" fmla="*/ 4886549 h 6654630"/>
              <a:gd name="connsiteX7" fmla="*/ 148480 w 11578769"/>
              <a:gd name="connsiteY7" fmla="*/ 5882442 h 6654630"/>
              <a:gd name="connsiteX8" fmla="*/ 5484139 w 11578769"/>
              <a:gd name="connsiteY8" fmla="*/ 5874336 h 6654630"/>
              <a:gd name="connsiteX9" fmla="*/ 8071632 w 11578769"/>
              <a:gd name="connsiteY9" fmla="*/ 5853608 h 6654630"/>
              <a:gd name="connsiteX10" fmla="*/ 8314590 w 11578769"/>
              <a:gd name="connsiteY10" fmla="*/ 5877326 h 6654630"/>
              <a:gd name="connsiteX11" fmla="*/ 8570471 w 11578769"/>
              <a:gd name="connsiteY11" fmla="*/ 6654630 h 6654630"/>
              <a:gd name="connsiteX12" fmla="*/ 8926264 w 11578769"/>
              <a:gd name="connsiteY12" fmla="*/ 5864484 h 6654630"/>
              <a:gd name="connsiteX13" fmla="*/ 9774882 w 11578769"/>
              <a:gd name="connsiteY13" fmla="*/ 5851061 h 6654630"/>
              <a:gd name="connsiteX14" fmla="*/ 10927227 w 11578769"/>
              <a:gd name="connsiteY14" fmla="*/ 5873967 h 6654630"/>
              <a:gd name="connsiteX15" fmla="*/ 11562334 w 11578769"/>
              <a:gd name="connsiteY15" fmla="*/ 5869852 h 6654630"/>
              <a:gd name="connsiteX16" fmla="*/ 11571244 w 11578769"/>
              <a:gd name="connsiteY16" fmla="*/ 2573275 h 6654630"/>
              <a:gd name="connsiteX17" fmla="*/ 11572643 w 11578769"/>
              <a:gd name="connsiteY17" fmla="*/ 213068 h 6654630"/>
              <a:gd name="connsiteX18" fmla="*/ 11386303 w 11578769"/>
              <a:gd name="connsiteY18" fmla="*/ 34886 h 6654630"/>
              <a:gd name="connsiteX19" fmla="*/ 10689999 w 11578769"/>
              <a:gd name="connsiteY19" fmla="*/ 22192 h 6654630"/>
              <a:gd name="connsiteX20" fmla="*/ 7599878 w 11578769"/>
              <a:gd name="connsiteY20" fmla="*/ 27511 h 6654630"/>
              <a:gd name="connsiteX21" fmla="*/ 1999684 w 11578769"/>
              <a:gd name="connsiteY21" fmla="*/ 0 h 6654630"/>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80739"/>
              <a:gd name="connsiteY0" fmla="*/ 0 h 6964048"/>
              <a:gd name="connsiteX1" fmla="*/ 561320 w 11580739"/>
              <a:gd name="connsiteY1" fmla="*/ 10760 h 6964048"/>
              <a:gd name="connsiteX2" fmla="*/ 0 w 11580739"/>
              <a:gd name="connsiteY2" fmla="*/ 72136 h 6964048"/>
              <a:gd name="connsiteX3" fmla="*/ 0 w 11580739"/>
              <a:gd name="connsiteY3" fmla="*/ 860747 h 6964048"/>
              <a:gd name="connsiteX4" fmla="*/ 4597 w 11580739"/>
              <a:gd name="connsiteY4" fmla="*/ 860747 h 6964048"/>
              <a:gd name="connsiteX5" fmla="*/ 8569 w 11580739"/>
              <a:gd name="connsiteY5" fmla="*/ 1393284 h 6964048"/>
              <a:gd name="connsiteX6" fmla="*/ 67470 w 11580739"/>
              <a:gd name="connsiteY6" fmla="*/ 4886549 h 6964048"/>
              <a:gd name="connsiteX7" fmla="*/ 148480 w 11580739"/>
              <a:gd name="connsiteY7" fmla="*/ 5882442 h 6964048"/>
              <a:gd name="connsiteX8" fmla="*/ 5484139 w 11580739"/>
              <a:gd name="connsiteY8" fmla="*/ 5874336 h 6964048"/>
              <a:gd name="connsiteX9" fmla="*/ 8071632 w 11580739"/>
              <a:gd name="connsiteY9" fmla="*/ 5853608 h 6964048"/>
              <a:gd name="connsiteX10" fmla="*/ 8314590 w 11580739"/>
              <a:gd name="connsiteY10" fmla="*/ 5877326 h 6964048"/>
              <a:gd name="connsiteX11" fmla="*/ 8575475 w 11580739"/>
              <a:gd name="connsiteY11" fmla="*/ 6964048 h 6964048"/>
              <a:gd name="connsiteX12" fmla="*/ 8926264 w 11580739"/>
              <a:gd name="connsiteY12" fmla="*/ 5864484 h 6964048"/>
              <a:gd name="connsiteX13" fmla="*/ 9774882 w 11580739"/>
              <a:gd name="connsiteY13" fmla="*/ 5851061 h 6964048"/>
              <a:gd name="connsiteX14" fmla="*/ 10927227 w 11580739"/>
              <a:gd name="connsiteY14" fmla="*/ 5873967 h 6964048"/>
              <a:gd name="connsiteX15" fmla="*/ 11562334 w 11580739"/>
              <a:gd name="connsiteY15" fmla="*/ 5869852 h 6964048"/>
              <a:gd name="connsiteX16" fmla="*/ 11571244 w 11580739"/>
              <a:gd name="connsiteY16" fmla="*/ 2573275 h 6964048"/>
              <a:gd name="connsiteX17" fmla="*/ 11572643 w 11580739"/>
              <a:gd name="connsiteY17" fmla="*/ 213068 h 6964048"/>
              <a:gd name="connsiteX18" fmla="*/ 11386303 w 11580739"/>
              <a:gd name="connsiteY18" fmla="*/ 34886 h 6964048"/>
              <a:gd name="connsiteX19" fmla="*/ 10689999 w 11580739"/>
              <a:gd name="connsiteY19" fmla="*/ 22192 h 6964048"/>
              <a:gd name="connsiteX20" fmla="*/ 7599878 w 11580739"/>
              <a:gd name="connsiteY20" fmla="*/ 27511 h 6964048"/>
              <a:gd name="connsiteX21" fmla="*/ 1999684 w 11580739"/>
              <a:gd name="connsiteY21" fmla="*/ 0 h 6964048"/>
              <a:gd name="connsiteX0" fmla="*/ 1999684 w 11580739"/>
              <a:gd name="connsiteY0" fmla="*/ 0 h 6964048"/>
              <a:gd name="connsiteX1" fmla="*/ 561320 w 11580739"/>
              <a:gd name="connsiteY1" fmla="*/ 10760 h 6964048"/>
              <a:gd name="connsiteX2" fmla="*/ 0 w 11580739"/>
              <a:gd name="connsiteY2" fmla="*/ 72136 h 6964048"/>
              <a:gd name="connsiteX3" fmla="*/ 0 w 11580739"/>
              <a:gd name="connsiteY3" fmla="*/ 860747 h 6964048"/>
              <a:gd name="connsiteX4" fmla="*/ 4597 w 11580739"/>
              <a:gd name="connsiteY4" fmla="*/ 860747 h 6964048"/>
              <a:gd name="connsiteX5" fmla="*/ 8569 w 11580739"/>
              <a:gd name="connsiteY5" fmla="*/ 1393284 h 6964048"/>
              <a:gd name="connsiteX6" fmla="*/ 67470 w 11580739"/>
              <a:gd name="connsiteY6" fmla="*/ 4886549 h 6964048"/>
              <a:gd name="connsiteX7" fmla="*/ 148480 w 11580739"/>
              <a:gd name="connsiteY7" fmla="*/ 5882442 h 6964048"/>
              <a:gd name="connsiteX8" fmla="*/ 5484139 w 11580739"/>
              <a:gd name="connsiteY8" fmla="*/ 5874336 h 6964048"/>
              <a:gd name="connsiteX9" fmla="*/ 8071632 w 11580739"/>
              <a:gd name="connsiteY9" fmla="*/ 5853608 h 6964048"/>
              <a:gd name="connsiteX10" fmla="*/ 8314590 w 11580739"/>
              <a:gd name="connsiteY10" fmla="*/ 5877326 h 6964048"/>
              <a:gd name="connsiteX11" fmla="*/ 8575475 w 11580739"/>
              <a:gd name="connsiteY11" fmla="*/ 6964048 h 6964048"/>
              <a:gd name="connsiteX12" fmla="*/ 8926264 w 11580739"/>
              <a:gd name="connsiteY12" fmla="*/ 5864484 h 6964048"/>
              <a:gd name="connsiteX13" fmla="*/ 9774882 w 11580739"/>
              <a:gd name="connsiteY13" fmla="*/ 5851061 h 6964048"/>
              <a:gd name="connsiteX14" fmla="*/ 10927227 w 11580739"/>
              <a:gd name="connsiteY14" fmla="*/ 5873967 h 6964048"/>
              <a:gd name="connsiteX15" fmla="*/ 11562334 w 11580739"/>
              <a:gd name="connsiteY15" fmla="*/ 5869852 h 6964048"/>
              <a:gd name="connsiteX16" fmla="*/ 11571244 w 11580739"/>
              <a:gd name="connsiteY16" fmla="*/ 2573275 h 6964048"/>
              <a:gd name="connsiteX17" fmla="*/ 11572643 w 11580739"/>
              <a:gd name="connsiteY17" fmla="*/ 135715 h 6964048"/>
              <a:gd name="connsiteX18" fmla="*/ 11386303 w 11580739"/>
              <a:gd name="connsiteY18" fmla="*/ 34886 h 6964048"/>
              <a:gd name="connsiteX19" fmla="*/ 10689999 w 11580739"/>
              <a:gd name="connsiteY19" fmla="*/ 22192 h 6964048"/>
              <a:gd name="connsiteX20" fmla="*/ 7599878 w 11580739"/>
              <a:gd name="connsiteY20" fmla="*/ 27511 h 6964048"/>
              <a:gd name="connsiteX21" fmla="*/ 1999684 w 1158073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8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39624 w 11578769"/>
              <a:gd name="connsiteY4" fmla="*/ 860749 h 6964048"/>
              <a:gd name="connsiteX5" fmla="*/ 8569 w 11578769"/>
              <a:gd name="connsiteY5" fmla="*/ 1393284 h 6964048"/>
              <a:gd name="connsiteX6" fmla="*/ 67470 w 11578769"/>
              <a:gd name="connsiteY6" fmla="*/ 4886548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8569 w 11578769"/>
              <a:gd name="connsiteY4" fmla="*/ 1393284 h 6964048"/>
              <a:gd name="connsiteX5" fmla="*/ 67470 w 11578769"/>
              <a:gd name="connsiteY5" fmla="*/ 4886548 h 6964048"/>
              <a:gd name="connsiteX6" fmla="*/ 128464 w 11578769"/>
              <a:gd name="connsiteY6" fmla="*/ 5882443 h 6964048"/>
              <a:gd name="connsiteX7" fmla="*/ 5484139 w 11578769"/>
              <a:gd name="connsiteY7" fmla="*/ 5874336 h 6964048"/>
              <a:gd name="connsiteX8" fmla="*/ 8071632 w 11578769"/>
              <a:gd name="connsiteY8" fmla="*/ 5853608 h 6964048"/>
              <a:gd name="connsiteX9" fmla="*/ 8314590 w 11578769"/>
              <a:gd name="connsiteY9" fmla="*/ 5877326 h 6964048"/>
              <a:gd name="connsiteX10" fmla="*/ 8575475 w 11578769"/>
              <a:gd name="connsiteY10" fmla="*/ 6964048 h 6964048"/>
              <a:gd name="connsiteX11" fmla="*/ 8926264 w 11578769"/>
              <a:gd name="connsiteY11" fmla="*/ 5864484 h 6964048"/>
              <a:gd name="connsiteX12" fmla="*/ 9774882 w 11578769"/>
              <a:gd name="connsiteY12" fmla="*/ 5851061 h 6964048"/>
              <a:gd name="connsiteX13" fmla="*/ 10927227 w 11578769"/>
              <a:gd name="connsiteY13" fmla="*/ 5873967 h 6964048"/>
              <a:gd name="connsiteX14" fmla="*/ 11562334 w 11578769"/>
              <a:gd name="connsiteY14" fmla="*/ 5869852 h 6964048"/>
              <a:gd name="connsiteX15" fmla="*/ 11571244 w 11578769"/>
              <a:gd name="connsiteY15" fmla="*/ 2573275 h 6964048"/>
              <a:gd name="connsiteX16" fmla="*/ 11572643 w 11578769"/>
              <a:gd name="connsiteY16" fmla="*/ 135715 h 6964048"/>
              <a:gd name="connsiteX17" fmla="*/ 11386303 w 11578769"/>
              <a:gd name="connsiteY17" fmla="*/ 34886 h 6964048"/>
              <a:gd name="connsiteX18" fmla="*/ 10689999 w 11578769"/>
              <a:gd name="connsiteY18" fmla="*/ 22192 h 6964048"/>
              <a:gd name="connsiteX19" fmla="*/ 7599878 w 11578769"/>
              <a:gd name="connsiteY19" fmla="*/ 27511 h 6964048"/>
              <a:gd name="connsiteX20" fmla="*/ 1999684 w 11578769"/>
              <a:gd name="connsiteY20" fmla="*/ 0 h 6964048"/>
              <a:gd name="connsiteX0" fmla="*/ 1991115 w 11570200"/>
              <a:gd name="connsiteY0" fmla="*/ 0 h 6964048"/>
              <a:gd name="connsiteX1" fmla="*/ 552751 w 11570200"/>
              <a:gd name="connsiteY1" fmla="*/ 10760 h 6964048"/>
              <a:gd name="connsiteX2" fmla="*/ 11446 w 11570200"/>
              <a:gd name="connsiteY2" fmla="*/ 56664 h 6964048"/>
              <a:gd name="connsiteX3" fmla="*/ 6442 w 11570200"/>
              <a:gd name="connsiteY3" fmla="*/ 845281 h 6964048"/>
              <a:gd name="connsiteX4" fmla="*/ 0 w 11570200"/>
              <a:gd name="connsiteY4" fmla="*/ 1393284 h 6964048"/>
              <a:gd name="connsiteX5" fmla="*/ 58901 w 11570200"/>
              <a:gd name="connsiteY5" fmla="*/ 4886548 h 6964048"/>
              <a:gd name="connsiteX6" fmla="*/ 119895 w 11570200"/>
              <a:gd name="connsiteY6" fmla="*/ 5882443 h 6964048"/>
              <a:gd name="connsiteX7" fmla="*/ 5475570 w 11570200"/>
              <a:gd name="connsiteY7" fmla="*/ 5874336 h 6964048"/>
              <a:gd name="connsiteX8" fmla="*/ 8063063 w 11570200"/>
              <a:gd name="connsiteY8" fmla="*/ 5853608 h 6964048"/>
              <a:gd name="connsiteX9" fmla="*/ 8306021 w 11570200"/>
              <a:gd name="connsiteY9" fmla="*/ 5877326 h 6964048"/>
              <a:gd name="connsiteX10" fmla="*/ 8566906 w 11570200"/>
              <a:gd name="connsiteY10" fmla="*/ 6964048 h 6964048"/>
              <a:gd name="connsiteX11" fmla="*/ 8917695 w 11570200"/>
              <a:gd name="connsiteY11" fmla="*/ 5864484 h 6964048"/>
              <a:gd name="connsiteX12" fmla="*/ 9766313 w 11570200"/>
              <a:gd name="connsiteY12" fmla="*/ 5851061 h 6964048"/>
              <a:gd name="connsiteX13" fmla="*/ 10918658 w 11570200"/>
              <a:gd name="connsiteY13" fmla="*/ 5873967 h 6964048"/>
              <a:gd name="connsiteX14" fmla="*/ 11553765 w 11570200"/>
              <a:gd name="connsiteY14" fmla="*/ 5869852 h 6964048"/>
              <a:gd name="connsiteX15" fmla="*/ 11562675 w 11570200"/>
              <a:gd name="connsiteY15" fmla="*/ 2573275 h 6964048"/>
              <a:gd name="connsiteX16" fmla="*/ 11564074 w 11570200"/>
              <a:gd name="connsiteY16" fmla="*/ 135715 h 6964048"/>
              <a:gd name="connsiteX17" fmla="*/ 11377734 w 11570200"/>
              <a:gd name="connsiteY17" fmla="*/ 34886 h 6964048"/>
              <a:gd name="connsiteX18" fmla="*/ 10681430 w 11570200"/>
              <a:gd name="connsiteY18" fmla="*/ 22192 h 6964048"/>
              <a:gd name="connsiteX19" fmla="*/ 7591309 w 11570200"/>
              <a:gd name="connsiteY19" fmla="*/ 27511 h 6964048"/>
              <a:gd name="connsiteX20" fmla="*/ 1991115 w 11570200"/>
              <a:gd name="connsiteY20" fmla="*/ 0 h 6964048"/>
              <a:gd name="connsiteX0" fmla="*/ 1984916 w 11564001"/>
              <a:gd name="connsiteY0" fmla="*/ 0 h 6964048"/>
              <a:gd name="connsiteX1" fmla="*/ 546552 w 11564001"/>
              <a:gd name="connsiteY1" fmla="*/ 10760 h 6964048"/>
              <a:gd name="connsiteX2" fmla="*/ 5247 w 11564001"/>
              <a:gd name="connsiteY2" fmla="*/ 56664 h 6964048"/>
              <a:gd name="connsiteX3" fmla="*/ 243 w 11564001"/>
              <a:gd name="connsiteY3" fmla="*/ 845281 h 6964048"/>
              <a:gd name="connsiteX4" fmla="*/ 8812 w 11564001"/>
              <a:gd name="connsiteY4" fmla="*/ 1671759 h 6964048"/>
              <a:gd name="connsiteX5" fmla="*/ 52702 w 11564001"/>
              <a:gd name="connsiteY5" fmla="*/ 4886548 h 6964048"/>
              <a:gd name="connsiteX6" fmla="*/ 113696 w 11564001"/>
              <a:gd name="connsiteY6" fmla="*/ 5882443 h 6964048"/>
              <a:gd name="connsiteX7" fmla="*/ 5469371 w 11564001"/>
              <a:gd name="connsiteY7" fmla="*/ 5874336 h 6964048"/>
              <a:gd name="connsiteX8" fmla="*/ 8056864 w 11564001"/>
              <a:gd name="connsiteY8" fmla="*/ 5853608 h 6964048"/>
              <a:gd name="connsiteX9" fmla="*/ 8299822 w 11564001"/>
              <a:gd name="connsiteY9" fmla="*/ 5877326 h 6964048"/>
              <a:gd name="connsiteX10" fmla="*/ 8560707 w 11564001"/>
              <a:gd name="connsiteY10" fmla="*/ 6964048 h 6964048"/>
              <a:gd name="connsiteX11" fmla="*/ 8911496 w 11564001"/>
              <a:gd name="connsiteY11" fmla="*/ 5864484 h 6964048"/>
              <a:gd name="connsiteX12" fmla="*/ 9760114 w 11564001"/>
              <a:gd name="connsiteY12" fmla="*/ 5851061 h 6964048"/>
              <a:gd name="connsiteX13" fmla="*/ 10912459 w 11564001"/>
              <a:gd name="connsiteY13" fmla="*/ 5873967 h 6964048"/>
              <a:gd name="connsiteX14" fmla="*/ 11547566 w 11564001"/>
              <a:gd name="connsiteY14" fmla="*/ 5869852 h 6964048"/>
              <a:gd name="connsiteX15" fmla="*/ 11556476 w 11564001"/>
              <a:gd name="connsiteY15" fmla="*/ 2573275 h 6964048"/>
              <a:gd name="connsiteX16" fmla="*/ 11557875 w 11564001"/>
              <a:gd name="connsiteY16" fmla="*/ 135715 h 6964048"/>
              <a:gd name="connsiteX17" fmla="*/ 11371535 w 11564001"/>
              <a:gd name="connsiteY17" fmla="*/ 34886 h 6964048"/>
              <a:gd name="connsiteX18" fmla="*/ 10675231 w 11564001"/>
              <a:gd name="connsiteY18" fmla="*/ 22192 h 6964048"/>
              <a:gd name="connsiteX19" fmla="*/ 7585110 w 11564001"/>
              <a:gd name="connsiteY19" fmla="*/ 27511 h 6964048"/>
              <a:gd name="connsiteX20" fmla="*/ 1984916 w 11564001"/>
              <a:gd name="connsiteY20" fmla="*/ 0 h 6964048"/>
              <a:gd name="connsiteX0" fmla="*/ 1984673 w 11563758"/>
              <a:gd name="connsiteY0" fmla="*/ 0 h 6964048"/>
              <a:gd name="connsiteX1" fmla="*/ 546309 w 11563758"/>
              <a:gd name="connsiteY1" fmla="*/ 10760 h 6964048"/>
              <a:gd name="connsiteX2" fmla="*/ 5004 w 11563758"/>
              <a:gd name="connsiteY2" fmla="*/ 56664 h 6964048"/>
              <a:gd name="connsiteX3" fmla="*/ 0 w 11563758"/>
              <a:gd name="connsiteY3" fmla="*/ 845281 h 6964048"/>
              <a:gd name="connsiteX4" fmla="*/ 52459 w 11563758"/>
              <a:gd name="connsiteY4" fmla="*/ 4886548 h 6964048"/>
              <a:gd name="connsiteX5" fmla="*/ 113453 w 11563758"/>
              <a:gd name="connsiteY5" fmla="*/ 5882443 h 6964048"/>
              <a:gd name="connsiteX6" fmla="*/ 5469128 w 11563758"/>
              <a:gd name="connsiteY6" fmla="*/ 5874336 h 6964048"/>
              <a:gd name="connsiteX7" fmla="*/ 8056621 w 11563758"/>
              <a:gd name="connsiteY7" fmla="*/ 5853608 h 6964048"/>
              <a:gd name="connsiteX8" fmla="*/ 8299579 w 11563758"/>
              <a:gd name="connsiteY8" fmla="*/ 5877326 h 6964048"/>
              <a:gd name="connsiteX9" fmla="*/ 8560464 w 11563758"/>
              <a:gd name="connsiteY9" fmla="*/ 6964048 h 6964048"/>
              <a:gd name="connsiteX10" fmla="*/ 8911253 w 11563758"/>
              <a:gd name="connsiteY10" fmla="*/ 5864484 h 6964048"/>
              <a:gd name="connsiteX11" fmla="*/ 9759871 w 11563758"/>
              <a:gd name="connsiteY11" fmla="*/ 5851061 h 6964048"/>
              <a:gd name="connsiteX12" fmla="*/ 10912216 w 11563758"/>
              <a:gd name="connsiteY12" fmla="*/ 5873967 h 6964048"/>
              <a:gd name="connsiteX13" fmla="*/ 11547323 w 11563758"/>
              <a:gd name="connsiteY13" fmla="*/ 5869852 h 6964048"/>
              <a:gd name="connsiteX14" fmla="*/ 11556233 w 11563758"/>
              <a:gd name="connsiteY14" fmla="*/ 2573275 h 6964048"/>
              <a:gd name="connsiteX15" fmla="*/ 11557632 w 11563758"/>
              <a:gd name="connsiteY15" fmla="*/ 135715 h 6964048"/>
              <a:gd name="connsiteX16" fmla="*/ 11371292 w 11563758"/>
              <a:gd name="connsiteY16" fmla="*/ 34886 h 6964048"/>
              <a:gd name="connsiteX17" fmla="*/ 10674988 w 11563758"/>
              <a:gd name="connsiteY17" fmla="*/ 22192 h 6964048"/>
              <a:gd name="connsiteX18" fmla="*/ 7584867 w 11563758"/>
              <a:gd name="connsiteY18" fmla="*/ 27511 h 6964048"/>
              <a:gd name="connsiteX19" fmla="*/ 1984673 w 11563758"/>
              <a:gd name="connsiteY19" fmla="*/ 0 h 6964048"/>
              <a:gd name="connsiteX0" fmla="*/ 1979669 w 11558754"/>
              <a:gd name="connsiteY0" fmla="*/ 0 h 6964048"/>
              <a:gd name="connsiteX1" fmla="*/ 541305 w 11558754"/>
              <a:gd name="connsiteY1" fmla="*/ 10760 h 6964048"/>
              <a:gd name="connsiteX2" fmla="*/ 0 w 11558754"/>
              <a:gd name="connsiteY2" fmla="*/ 56664 h 6964048"/>
              <a:gd name="connsiteX3" fmla="*/ 10007 w 11558754"/>
              <a:gd name="connsiteY3" fmla="*/ 907167 h 6964048"/>
              <a:gd name="connsiteX4" fmla="*/ 47455 w 11558754"/>
              <a:gd name="connsiteY4" fmla="*/ 4886548 h 6964048"/>
              <a:gd name="connsiteX5" fmla="*/ 108449 w 11558754"/>
              <a:gd name="connsiteY5" fmla="*/ 5882443 h 6964048"/>
              <a:gd name="connsiteX6" fmla="*/ 5464124 w 11558754"/>
              <a:gd name="connsiteY6" fmla="*/ 5874336 h 6964048"/>
              <a:gd name="connsiteX7" fmla="*/ 8051617 w 11558754"/>
              <a:gd name="connsiteY7" fmla="*/ 5853608 h 6964048"/>
              <a:gd name="connsiteX8" fmla="*/ 8294575 w 11558754"/>
              <a:gd name="connsiteY8" fmla="*/ 5877326 h 6964048"/>
              <a:gd name="connsiteX9" fmla="*/ 8555460 w 11558754"/>
              <a:gd name="connsiteY9" fmla="*/ 6964048 h 6964048"/>
              <a:gd name="connsiteX10" fmla="*/ 8906249 w 11558754"/>
              <a:gd name="connsiteY10" fmla="*/ 5864484 h 6964048"/>
              <a:gd name="connsiteX11" fmla="*/ 9754867 w 11558754"/>
              <a:gd name="connsiteY11" fmla="*/ 5851061 h 6964048"/>
              <a:gd name="connsiteX12" fmla="*/ 10907212 w 11558754"/>
              <a:gd name="connsiteY12" fmla="*/ 5873967 h 6964048"/>
              <a:gd name="connsiteX13" fmla="*/ 11542319 w 11558754"/>
              <a:gd name="connsiteY13" fmla="*/ 5869852 h 6964048"/>
              <a:gd name="connsiteX14" fmla="*/ 11551229 w 11558754"/>
              <a:gd name="connsiteY14" fmla="*/ 2573275 h 6964048"/>
              <a:gd name="connsiteX15" fmla="*/ 11552628 w 11558754"/>
              <a:gd name="connsiteY15" fmla="*/ 135715 h 6964048"/>
              <a:gd name="connsiteX16" fmla="*/ 11366288 w 11558754"/>
              <a:gd name="connsiteY16" fmla="*/ 34886 h 6964048"/>
              <a:gd name="connsiteX17" fmla="*/ 10669984 w 11558754"/>
              <a:gd name="connsiteY17" fmla="*/ 22192 h 6964048"/>
              <a:gd name="connsiteX18" fmla="*/ 7579863 w 11558754"/>
              <a:gd name="connsiteY18" fmla="*/ 27511 h 6964048"/>
              <a:gd name="connsiteX19" fmla="*/ 1979669 w 11558754"/>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8747" h="6964048" extrusionOk="0">
                <a:moveTo>
                  <a:pt x="1969662" y="0"/>
                </a:moveTo>
                <a:lnTo>
                  <a:pt x="531298" y="10760"/>
                </a:lnTo>
                <a:cubicBezTo>
                  <a:pt x="412076" y="17393"/>
                  <a:pt x="40889" y="-5755"/>
                  <a:pt x="10008" y="41197"/>
                </a:cubicBezTo>
                <a:lnTo>
                  <a:pt x="0" y="907167"/>
                </a:lnTo>
                <a:cubicBezTo>
                  <a:pt x="7909" y="1712148"/>
                  <a:pt x="18539" y="4047021"/>
                  <a:pt x="37448" y="4886548"/>
                </a:cubicBezTo>
                <a:cubicBezTo>
                  <a:pt x="53591" y="5571076"/>
                  <a:pt x="27300" y="5894554"/>
                  <a:pt x="98442" y="5882443"/>
                </a:cubicBezTo>
                <a:cubicBezTo>
                  <a:pt x="2272096" y="5944168"/>
                  <a:pt x="3839516" y="5905296"/>
                  <a:pt x="5454117" y="5874336"/>
                </a:cubicBezTo>
                <a:lnTo>
                  <a:pt x="8041610" y="5853608"/>
                </a:lnTo>
                <a:cubicBezTo>
                  <a:pt x="8097057" y="5853135"/>
                  <a:pt x="8260641" y="5816019"/>
                  <a:pt x="8284568" y="5877326"/>
                </a:cubicBezTo>
                <a:cubicBezTo>
                  <a:pt x="8358458" y="6066651"/>
                  <a:pt x="8505494" y="6819821"/>
                  <a:pt x="8545453" y="6964048"/>
                </a:cubicBezTo>
                <a:cubicBezTo>
                  <a:pt x="8592444" y="6853126"/>
                  <a:pt x="8717070" y="6190249"/>
                  <a:pt x="8896242" y="5864484"/>
                </a:cubicBezTo>
                <a:cubicBezTo>
                  <a:pt x="8983231" y="5861744"/>
                  <a:pt x="9383648" y="5857976"/>
                  <a:pt x="9744860" y="5851061"/>
                </a:cubicBezTo>
                <a:lnTo>
                  <a:pt x="10897205" y="5873967"/>
                </a:lnTo>
                <a:cubicBezTo>
                  <a:pt x="11154266" y="5864303"/>
                  <a:pt x="11330236" y="5889853"/>
                  <a:pt x="11532312" y="5869852"/>
                </a:cubicBezTo>
                <a:cubicBezTo>
                  <a:pt x="11570755" y="5664332"/>
                  <a:pt x="11527878" y="4358576"/>
                  <a:pt x="11541222" y="2573275"/>
                </a:cubicBezTo>
                <a:cubicBezTo>
                  <a:pt x="11557330" y="1394689"/>
                  <a:pt x="11525996" y="803887"/>
                  <a:pt x="11542621" y="135715"/>
                </a:cubicBezTo>
                <a:cubicBezTo>
                  <a:pt x="11545135" y="34675"/>
                  <a:pt x="11490844" y="52505"/>
                  <a:pt x="11356281" y="34886"/>
                </a:cubicBezTo>
                <a:cubicBezTo>
                  <a:pt x="11210966" y="17266"/>
                  <a:pt x="10860029" y="38111"/>
                  <a:pt x="10659977" y="22192"/>
                </a:cubicBezTo>
                <a:lnTo>
                  <a:pt x="7569856" y="27511"/>
                </a:lnTo>
                <a:lnTo>
                  <a:pt x="1969662" y="0"/>
                </a:lnTo>
                <a:close/>
              </a:path>
            </a:pathLst>
          </a:custGeom>
          <a:noFill/>
          <a:ln w="19050" cap="flat">
            <a:solidFill>
              <a:schemeClr val="tx1"/>
            </a:solidFill>
            <a:prstDash val="solid"/>
            <a:miter/>
          </a:ln>
        </p:spPr>
        <p:txBody>
          <a:bodyPr wrap="square" rtlCol="0" anchor="ctr">
            <a:noAutofit/>
          </a:bodyPr>
          <a:lstStyle/>
          <a:p>
            <a:pPr>
              <a:defRPr/>
            </a:pPr>
            <a:endParaRPr lang="en-US"/>
          </a:p>
        </p:txBody>
      </p:sp>
      <p:grpSp>
        <p:nvGrpSpPr>
          <p:cNvPr id="5" name="Content Placeholder 2"/>
          <p:cNvGrpSpPr>
            <a:grpSpLocks noGrp="1"/>
          </p:cNvGrpSpPr>
          <p:nvPr/>
        </p:nvGrpSpPr>
        <p:grpSpPr bwMode="auto">
          <a:xfrm>
            <a:off x="1631504" y="503199"/>
            <a:ext cx="8379495" cy="3600000"/>
            <a:chOff x="702023" y="113731"/>
            <a:chExt cx="8379495" cy="3600000"/>
          </a:xfrm>
        </p:grpSpPr>
        <p:sp>
          <p:nvSpPr>
            <p:cNvPr id="6" name="Oval 5"/>
            <p:cNvSpPr/>
            <p:nvPr/>
          </p:nvSpPr>
          <p:spPr bwMode="auto">
            <a:xfrm>
              <a:off x="1953518" y="113731"/>
              <a:ext cx="2196000" cy="2196000"/>
            </a:xfrm>
            <a:prstGeom prst="ellipse">
              <a:avLst/>
            </a:prstGeom>
            <a:solidFill>
              <a:schemeClr val="accent2">
                <a:hueOff val="0"/>
                <a:satOff val="0"/>
                <a:lumOff val="0"/>
                <a:alphaOff val="0"/>
              </a:schemeClr>
            </a:solidFill>
            <a:ln>
              <a:noFill/>
            </a:ln>
            <a:effectLst/>
          </p:spPr>
          <p:style>
            <a:lnRef idx="0">
              <a:srgbClr val="000000"/>
            </a:lnRef>
            <a:fillRef idx="1">
              <a:srgbClr val="000000"/>
            </a:fillRef>
            <a:effectRef idx="0">
              <a:srgbClr val="000000"/>
            </a:effectRef>
            <a:fontRef idx="minor"/>
          </p:style>
        </p:sp>
        <p:sp>
          <p:nvSpPr>
            <p:cNvPr id="7" name="Rectangle 6"/>
            <p:cNvSpPr/>
            <p:nvPr/>
          </p:nvSpPr>
          <p:spPr bwMode="auto">
            <a:xfrm>
              <a:off x="2421518" y="581731"/>
              <a:ext cx="1260000" cy="1260000"/>
            </a:xfrm>
            <a:prstGeom prst="rect">
              <a:avLst/>
            </a:prstGeom>
            <a:blipFill>
              <a:blip r:embed="rId2"/>
              <a:stretch/>
            </a:blipFill>
            <a:ln w="12700" cap="flat" cmpd="sng" algn="ctr">
              <a:noFill/>
              <a:prstDash val="solid"/>
              <a:miter lim="800000"/>
            </a:ln>
            <a:effectLst/>
          </p:spPr>
          <p:style>
            <a:lnRef idx="2">
              <a:srgbClr val="000000"/>
            </a:lnRef>
            <a:fillRef idx="1">
              <a:srgbClr val="000000"/>
            </a:fillRef>
            <a:effectRef idx="0">
              <a:srgbClr val="000000"/>
            </a:effectRef>
            <a:fontRef idx="minor">
              <a:schemeClr val="lt1"/>
            </a:fontRef>
          </p:style>
        </p:sp>
        <p:sp>
          <p:nvSpPr>
            <p:cNvPr id="8" name="Rectangle 7"/>
            <p:cNvSpPr/>
            <p:nvPr/>
          </p:nvSpPr>
          <p:spPr bwMode="auto">
            <a:xfrm>
              <a:off x="702023" y="2993731"/>
              <a:ext cx="4464487" cy="720000"/>
            </a:xfrm>
            <a:prstGeom prst="rect">
              <a:avLst/>
            </a:prstGeom>
            <a:noFill/>
            <a:ln>
              <a:noFill/>
            </a:ln>
            <a:effectLst/>
          </p:spPr>
          <p:style>
            <a:lnRef idx="0">
              <a:srgbClr val="000000"/>
            </a:lnRef>
            <a:fillRef idx="0">
              <a:srgbClr val="000000"/>
            </a:fillRef>
            <a:effectRef idx="0">
              <a:srgbClr val="000000"/>
            </a:effectRef>
            <a:fontRef idx="minor"/>
          </p:style>
          <p:txBody>
            <a:bodyPr spcFirstLastPara="0" vert="horz" wrap="square" lIns="0" tIns="0" rIns="0" bIns="0" numCol="1" spcCol="1270" anchor="t" anchorCtr="0">
              <a:noAutofit/>
            </a:bodyPr>
            <a:lstStyle/>
            <a:p>
              <a:pPr marL="0" marR="0" algn="ctr">
                <a:lnSpc>
                  <a:spcPct val="107000"/>
                </a:lnSpc>
                <a:spcBef>
                  <a:spcPts val="0"/>
                </a:spcBef>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Τι έχουν να κερδίσουν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οι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μεταναστες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αναφέρο</a:t>
              </a:r>
              <a:r>
                <a:rPr lang="el-GR" sz="1800" dirty="0">
                  <a:effectLst/>
                  <a:latin typeface="Calibri" panose="020F0502020204030204" pitchFamily="34" charset="0"/>
                  <a:ea typeface="Calibri" panose="020F0502020204030204" pitchFamily="34" charset="0"/>
                  <a:cs typeface="Times New Roman" panose="02020603050405020304" pitchFamily="18" charset="0"/>
                </a:rPr>
                <a:t>ντας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μια συγκεκριμενη πηγη ενημερωσης</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9"/>
            <p:cNvSpPr/>
            <p:nvPr/>
          </p:nvSpPr>
          <p:spPr bwMode="auto">
            <a:xfrm>
              <a:off x="6183518" y="113731"/>
              <a:ext cx="2196000" cy="2196000"/>
            </a:xfrm>
            <a:prstGeom prst="ellipse">
              <a:avLst/>
            </a:prstGeom>
            <a:solidFill>
              <a:schemeClr val="accent3">
                <a:hueOff val="0"/>
                <a:satOff val="0"/>
                <a:lumOff val="0"/>
                <a:alphaOff val="0"/>
              </a:schemeClr>
            </a:solidFill>
            <a:ln>
              <a:noFill/>
            </a:ln>
            <a:effectLst/>
          </p:spPr>
          <p:style>
            <a:lnRef idx="0">
              <a:srgbClr val="000000"/>
            </a:lnRef>
            <a:fillRef idx="1">
              <a:srgbClr val="000000"/>
            </a:fillRef>
            <a:effectRef idx="0">
              <a:srgbClr val="000000"/>
            </a:effectRef>
            <a:fontRef idx="minor"/>
          </p:style>
        </p:sp>
        <p:sp>
          <p:nvSpPr>
            <p:cNvPr id="12" name="Rectangle 11"/>
            <p:cNvSpPr/>
            <p:nvPr/>
          </p:nvSpPr>
          <p:spPr bwMode="auto">
            <a:xfrm>
              <a:off x="6651518" y="581731"/>
              <a:ext cx="1260000" cy="1260000"/>
            </a:xfrm>
            <a:prstGeom prst="rect">
              <a:avLst/>
            </a:prstGeom>
            <a:blipFill>
              <a:blip r:embed="rId3"/>
              <a:stretch/>
            </a:blipFill>
            <a:ln w="12700" cap="flat" cmpd="sng" algn="ctr">
              <a:noFill/>
              <a:prstDash val="solid"/>
              <a:miter lim="800000"/>
            </a:ln>
            <a:effectLst/>
          </p:spPr>
          <p:style>
            <a:lnRef idx="2">
              <a:srgbClr val="000000"/>
            </a:lnRef>
            <a:fillRef idx="1">
              <a:srgbClr val="000000"/>
            </a:fillRef>
            <a:effectRef idx="0">
              <a:srgbClr val="000000"/>
            </a:effectRef>
            <a:fontRef idx="minor">
              <a:schemeClr val="lt1"/>
            </a:fontRef>
          </p:style>
        </p:sp>
        <p:sp>
          <p:nvSpPr>
            <p:cNvPr id="14" name="Rectangle 13"/>
            <p:cNvSpPr/>
            <p:nvPr/>
          </p:nvSpPr>
          <p:spPr bwMode="auto">
            <a:xfrm>
              <a:off x="5481518" y="2993731"/>
              <a:ext cx="3600000" cy="720000"/>
            </a:xfrm>
            <a:prstGeom prst="rect">
              <a:avLst/>
            </a:prstGeom>
            <a:noFill/>
            <a:ln>
              <a:noFill/>
            </a:ln>
            <a:effectLst/>
          </p:spPr>
          <p:style>
            <a:lnRef idx="0">
              <a:srgbClr val="000000"/>
            </a:lnRef>
            <a:fillRef idx="0">
              <a:srgbClr val="000000"/>
            </a:fillRef>
            <a:effectRef idx="0">
              <a:srgbClr val="000000"/>
            </a:effectRef>
            <a:fontRef idx="minor"/>
          </p:style>
          <p:txBody>
            <a:bodyPr spcFirstLastPara="0" vert="horz" wrap="square" lIns="0" tIns="0" rIns="0" bIns="0" numCol="1" spcCol="1270" anchor="t" anchorCtr="0">
              <a:noAutofit/>
            </a:bodyPr>
            <a:lstStyle/>
            <a:p>
              <a:pPr marL="0" marR="0" algn="ctr">
                <a:lnSpc>
                  <a:spcPct val="107000"/>
                </a:lnSpc>
                <a:spcBef>
                  <a:spcPts val="0"/>
                </a:spcBef>
                <a:spcAft>
                  <a:spcPts val="800"/>
                </a:spcAft>
              </a:pPr>
              <a:r>
                <a:rPr lang="el-GR" dirty="0">
                  <a:latin typeface="Calibri" panose="020F0502020204030204" pitchFamily="34" charset="0"/>
                  <a:cs typeface="Times New Roman" panose="02020603050405020304" pitchFamily="18" charset="0"/>
                </a:rPr>
                <a:t>Τι έχουν να χάσουν; </a:t>
              </a:r>
              <a:endParaRPr lang="en-US" dirty="0">
                <a:latin typeface="Calibri" panose="020F0502020204030204" pitchFamily="34" charset="0"/>
                <a:cs typeface="Times New Roman" panose="02020603050405020304" pitchFamily="18" charset="0"/>
              </a:endParaRPr>
            </a:p>
          </p:txBody>
        </p:sp>
      </p:grpSp>
      <p:cxnSp>
        <p:nvCxnSpPr>
          <p:cNvPr id="3"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4">
            <a:alphaModFix/>
          </a:blip>
          <a:stretch/>
        </p:blipFill>
        <p:spPr bwMode="auto">
          <a:xfrm>
            <a:off x="9144000" y="5229225"/>
            <a:ext cx="3048000" cy="1628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bwMode="auto">
        <a:xfrm>
          <a:off x="0" y="0"/>
          <a:ext cx="0" cy="0"/>
          <a:chOff x="0" y="0"/>
          <a:chExt cx="0" cy="0"/>
        </a:xfrm>
      </p:grpSpPr>
      <p:sp>
        <p:nvSpPr>
          <p:cNvPr id="10" name="Freeform: Shape 9"/>
          <p:cNvSpPr>
            <a:spLocks noGrp="1" noRot="1" noChangeAspect="1" noMove="1" noResize="1" noEditPoints="1" noAdjustHandles="1" noChangeArrowheads="1" noChangeShapeType="1" noTextEdit="1"/>
          </p:cNvSpPr>
          <p:nvPr/>
        </p:nvSpPr>
        <p:spPr bwMode="auto">
          <a:xfrm rot="21133683" flipH="1">
            <a:off x="977627" y="481134"/>
            <a:ext cx="9378187" cy="5238589"/>
          </a:xfrm>
          <a:custGeom>
            <a:avLst/>
            <a:gdLst/>
            <a:ahLst/>
            <a:cxnLst/>
            <a:rect l="l" t="t" r="r" b="b"/>
            <a:pathLst>
              <a:path w="1237972" h="852489" extrusionOk="0">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pPr>
              <a:defRPr/>
            </a:pPr>
            <a:endParaRPr lang="en-US"/>
          </a:p>
        </p:txBody>
      </p:sp>
      <p:sp>
        <p:nvSpPr>
          <p:cNvPr id="12" name="Freeform: Shape 11"/>
          <p:cNvSpPr>
            <a:spLocks noGrp="1" noRot="1" noChangeAspect="1" noMove="1" noResize="1" noEditPoints="1" noAdjustHandles="1" noChangeArrowheads="1" noChangeShapeType="1" noTextEdit="1"/>
          </p:cNvSpPr>
          <p:nvPr/>
        </p:nvSpPr>
        <p:spPr bwMode="auto">
          <a:xfrm rot="21133683" flipH="1">
            <a:off x="1010574" y="456230"/>
            <a:ext cx="9378187" cy="5238589"/>
          </a:xfrm>
          <a:custGeom>
            <a:avLst/>
            <a:gdLst/>
            <a:ahLst/>
            <a:cxnLst/>
            <a:rect l="l" t="t" r="r" b="b"/>
            <a:pathLst>
              <a:path w="1237972" h="852489" extrusionOk="0">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pPr>
              <a:defRPr/>
            </a:pPr>
            <a:endParaRPr lang="en-US"/>
          </a:p>
        </p:txBody>
      </p:sp>
      <p:sp useBgFill="1">
        <p:nvSpPr>
          <p:cNvPr id="14" name="Rectangle 13"/>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6" name="Freeform: Shape 15"/>
          <p:cNvSpPr>
            <a:spLocks noGrp="1" noRot="1" noChangeAspect="1" noMove="1" noResize="1" noEditPoints="1" noAdjustHandles="1" noChangeArrowheads="1" noChangeShapeType="1" noTextEdit="1"/>
          </p:cNvSpPr>
          <p:nvPr/>
        </p:nvSpPr>
        <p:spPr bwMode="auto">
          <a:xfrm rot="10800000">
            <a:off x="5121080" y="0"/>
            <a:ext cx="7070920" cy="6858000"/>
          </a:xfrm>
          <a:custGeom>
            <a:avLst/>
            <a:gdLst>
              <a:gd name="connsiteX0" fmla="*/ 7430701 w 7551955"/>
              <a:gd name="connsiteY0" fmla="*/ 6858000 h 6858000"/>
              <a:gd name="connsiteX1" fmla="*/ 0 w 7551955"/>
              <a:gd name="connsiteY1" fmla="*/ 6858000 h 6858000"/>
              <a:gd name="connsiteX2" fmla="*/ 0 w 7551955"/>
              <a:gd name="connsiteY2" fmla="*/ 0 h 6858000"/>
              <a:gd name="connsiteX3" fmla="*/ 7505795 w 7551955"/>
              <a:gd name="connsiteY3" fmla="*/ 0 h 6858000"/>
              <a:gd name="connsiteX4" fmla="*/ 7520785 w 7551955"/>
              <a:gd name="connsiteY4" fmla="*/ 379063 h 6858000"/>
              <a:gd name="connsiteX5" fmla="*/ 7433327 w 7551955"/>
              <a:gd name="connsiteY5" fmla="*/ 68036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1955" h="6858000" extrusionOk="0">
                <a:moveTo>
                  <a:pt x="7430701" y="6858000"/>
                </a:moveTo>
                <a:lnTo>
                  <a:pt x="0" y="6858000"/>
                </a:lnTo>
                <a:lnTo>
                  <a:pt x="0" y="0"/>
                </a:lnTo>
                <a:lnTo>
                  <a:pt x="7505795" y="0"/>
                </a:lnTo>
                <a:lnTo>
                  <a:pt x="7520785" y="379063"/>
                </a:lnTo>
                <a:cubicBezTo>
                  <a:pt x="7596581" y="2601669"/>
                  <a:pt x="7521128" y="5461844"/>
                  <a:pt x="7433327" y="6803646"/>
                </a:cubicBez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8" name="Freeform: Shape 17"/>
          <p:cNvSpPr>
            <a:spLocks noGrp="1" noRot="1" noChangeAspect="1" noMove="1" noResize="1" noEditPoints="1" noAdjustHandles="1" noChangeArrowheads="1" noChangeShapeType="1" noTextEdit="1"/>
          </p:cNvSpPr>
          <p:nvPr/>
        </p:nvSpPr>
        <p:spPr bwMode="auto">
          <a:xfrm rot="11286043">
            <a:off x="791907" y="958118"/>
            <a:ext cx="4266483"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extrusionOk="0">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solidFill>
            <a:schemeClr val="bg1"/>
          </a:solidFill>
          <a:ln w="19050" cap="flat">
            <a:noFill/>
            <a:prstDash val="solid"/>
            <a:miter/>
          </a:ln>
        </p:spPr>
        <p:txBody>
          <a:bodyPr rtlCol="0" anchor="ctr"/>
          <a:lstStyle/>
          <a:p>
            <a:pPr>
              <a:defRPr/>
            </a:pPr>
            <a:endParaRPr lang="en-US"/>
          </a:p>
        </p:txBody>
      </p:sp>
      <p:sp>
        <p:nvSpPr>
          <p:cNvPr id="2" name="Title 1"/>
          <p:cNvSpPr>
            <a:spLocks noGrp="1"/>
          </p:cNvSpPr>
          <p:nvPr>
            <p:ph type="title"/>
          </p:nvPr>
        </p:nvSpPr>
        <p:spPr bwMode="auto">
          <a:xfrm>
            <a:off x="1198095" y="1589343"/>
            <a:ext cx="3065958" cy="2628672"/>
          </a:xfrm>
        </p:spPr>
        <p:txBody>
          <a:bodyPr vert="horz" lIns="91440" tIns="45720" rIns="91440" bIns="45720" rtlCol="0" anchor="ctr">
            <a:noAutofit/>
          </a:bodyPr>
          <a:lstStyle/>
          <a:p>
            <a:pPr algn="ctr">
              <a:defRPr/>
            </a:pPr>
            <a:r>
              <a:rPr lang="el-GR" sz="2400" b="0" dirty="0">
                <a:latin typeface="Calibri" panose="020F0502020204030204" pitchFamily="34" charset="0"/>
                <a:cs typeface="Calibri" panose="020F0502020204030204" pitchFamily="34" charset="0"/>
              </a:rPr>
              <a:t>Οι μετανάστες καλύπτουν θέματα που αφορούν τους ίδιους τους μετανάστες</a:t>
            </a:r>
          </a:p>
        </p:txBody>
      </p:sp>
      <p:sp>
        <p:nvSpPr>
          <p:cNvPr id="20" name="Freeform: Shape 19"/>
          <p:cNvSpPr>
            <a:spLocks noGrp="1" noRot="1" noChangeAspect="1" noMove="1" noResize="1" noEditPoints="1" noAdjustHandles="1" noChangeArrowheads="1" noChangeShapeType="1" noTextEdit="1"/>
          </p:cNvSpPr>
          <p:nvPr/>
        </p:nvSpPr>
        <p:spPr bwMode="auto">
          <a:xfrm rot="11286043">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extrusionOk="0">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pPr>
              <a:defRPr/>
            </a:pPr>
            <a:endParaRPr lang="en-US"/>
          </a:p>
        </p:txBody>
      </p:sp>
      <p:sp>
        <p:nvSpPr>
          <p:cNvPr id="22" name="Freeform: Shape 21"/>
          <p:cNvSpPr>
            <a:spLocks noGrp="1" noRot="1" noChangeAspect="1" noMove="1" noResize="1" noEditPoints="1" noAdjustHandles="1" noChangeArrowheads="1" noChangeShapeType="1" noTextEdit="1"/>
          </p:cNvSpPr>
          <p:nvPr/>
        </p:nvSpPr>
        <p:spPr bwMode="auto">
          <a:xfrm rot="11286043">
            <a:off x="737159" y="912857"/>
            <a:ext cx="4266483"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extrusionOk="0">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solidFill>
              <a:schemeClr val="tx1"/>
            </a:solidFill>
            <a:prstDash val="solid"/>
            <a:miter/>
          </a:ln>
        </p:spPr>
        <p:txBody>
          <a:bodyPr rtlCol="0" anchor="ctr"/>
          <a:lstStyle/>
          <a:p>
            <a:pPr>
              <a:defRPr/>
            </a:pPr>
            <a:endParaRPr lang="en-US"/>
          </a:p>
        </p:txBody>
      </p:sp>
      <p:pic>
        <p:nvPicPr>
          <p:cNvPr id="5" name="Content Placeholder 4"/>
          <p:cNvPicPr>
            <a:picLocks noGrp="1" noChangeAspect="1"/>
          </p:cNvPicPr>
          <p:nvPr>
            <p:ph idx="1"/>
          </p:nvPr>
        </p:nvPicPr>
        <p:blipFill>
          <a:blip r:embed="rId2"/>
          <a:stretch/>
        </p:blipFill>
        <p:spPr bwMode="auto">
          <a:xfrm>
            <a:off x="5655702" y="548672"/>
            <a:ext cx="5943976" cy="5765657"/>
          </a:xfrm>
          <a:prstGeom prst="rect">
            <a:avLst/>
          </a:prstGeom>
        </p:spPr>
      </p:pic>
      <p:pic>
        <p:nvPicPr>
          <p:cNvPr id="8" name="Ink 7"/>
          <p:cNvPicPr/>
          <p:nvPr/>
        </p:nvPicPr>
        <p:blipFill>
          <a:blip r:embed="rId3"/>
          <a:stretch/>
        </p:blipFill>
        <p:spPr bwMode="auto">
          <a:xfrm>
            <a:off x="7232503" y="3967250"/>
            <a:ext cx="1695240" cy="511920"/>
          </a:xfrm>
          <a:prstGeom prst="rect">
            <a:avLst/>
          </a:prstGeom>
        </p:spPr>
      </p:pic>
      <p:cxnSp>
        <p:nvCxnSpPr>
          <p:cNvPr id="3"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4">
            <a:alphaModFix/>
          </a:blip>
          <a:stretch/>
        </p:blipFill>
        <p:spPr bwMode="auto">
          <a:xfrm>
            <a:off x="9144000" y="5229225"/>
            <a:ext cx="3048000" cy="1628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5" descr="A picture containing person&#10;&#10;Description automatically generated"/>
          <p:cNvPicPr>
            <a:picLocks noChangeAspect="1"/>
          </p:cNvPicPr>
          <p:nvPr/>
        </p:nvPicPr>
        <p:blipFill>
          <a:blip r:embed="rId2">
            <a:alphaModFix amt="84000"/>
          </a:blip>
          <a:srcRect l="30601"/>
          <a:stretch/>
        </p:blipFill>
        <p:spPr bwMode="auto">
          <a:xfrm>
            <a:off x="816531" y="833610"/>
            <a:ext cx="5517787" cy="4472333"/>
          </a:xfrm>
          <a:custGeom>
            <a:avLst/>
            <a:gdLst/>
            <a:ahLst/>
            <a:cxnLst/>
            <a:rect l="l" t="t" r="r" b="b"/>
            <a:pathLst>
              <a:path w="5517787" h="4472333" extrusionOk="0">
                <a:moveTo>
                  <a:pt x="5199334" y="0"/>
                </a:moveTo>
                <a:cubicBezTo>
                  <a:pt x="5209814" y="5031"/>
                  <a:pt x="5211549" y="6498"/>
                  <a:pt x="5218118" y="16022"/>
                </a:cubicBezTo>
                <a:lnTo>
                  <a:pt x="5221430" y="30155"/>
                </a:lnTo>
                <a:cubicBezTo>
                  <a:pt x="5233761" y="196710"/>
                  <a:pt x="5255167" y="487447"/>
                  <a:pt x="5281101" y="840236"/>
                </a:cubicBezTo>
                <a:lnTo>
                  <a:pt x="5282551" y="859969"/>
                </a:lnTo>
                <a:lnTo>
                  <a:pt x="5282562" y="859986"/>
                </a:lnTo>
                <a:lnTo>
                  <a:pt x="5517712" y="4061104"/>
                </a:lnTo>
                <a:cubicBezTo>
                  <a:pt x="5518872" y="4077535"/>
                  <a:pt x="5506545" y="4091821"/>
                  <a:pt x="5490120" y="4093069"/>
                </a:cubicBezTo>
                <a:cubicBezTo>
                  <a:pt x="4625183" y="4161596"/>
                  <a:pt x="1193739" y="4413665"/>
                  <a:pt x="328087" y="4472264"/>
                </a:cubicBezTo>
                <a:cubicBezTo>
                  <a:pt x="311684" y="4473376"/>
                  <a:pt x="297453" y="4461060"/>
                  <a:pt x="296206" y="4444668"/>
                </a:cubicBezTo>
                <a:lnTo>
                  <a:pt x="293235" y="4404230"/>
                </a:lnTo>
                <a:lnTo>
                  <a:pt x="293234" y="4404228"/>
                </a:lnTo>
                <a:lnTo>
                  <a:pt x="94" y="413698"/>
                </a:lnTo>
                <a:cubicBezTo>
                  <a:pt x="-893" y="399508"/>
                  <a:pt x="6013" y="387469"/>
                  <a:pt x="15568" y="386729"/>
                </a:cubicBezTo>
                <a:lnTo>
                  <a:pt x="804553" y="328772"/>
                </a:lnTo>
                <a:lnTo>
                  <a:pt x="829775" y="319650"/>
                </a:lnTo>
                <a:cubicBezTo>
                  <a:pt x="844253" y="318907"/>
                  <a:pt x="847789" y="323174"/>
                  <a:pt x="856796" y="324934"/>
                </a:cubicBezTo>
                <a:lnTo>
                  <a:pt x="1209795" y="299003"/>
                </a:lnTo>
                <a:lnTo>
                  <a:pt x="1256651" y="295561"/>
                </a:lnTo>
                <a:lnTo>
                  <a:pt x="1282256" y="285933"/>
                </a:lnTo>
                <a:cubicBezTo>
                  <a:pt x="1293236" y="291321"/>
                  <a:pt x="1300052" y="278709"/>
                  <a:pt x="1308365" y="275138"/>
                </a:cubicBezTo>
                <a:lnTo>
                  <a:pt x="1333870" y="269436"/>
                </a:lnTo>
                <a:lnTo>
                  <a:pt x="1353677" y="267388"/>
                </a:lnTo>
                <a:lnTo>
                  <a:pt x="1374856" y="271072"/>
                </a:lnTo>
                <a:cubicBezTo>
                  <a:pt x="1380699" y="271151"/>
                  <a:pt x="1381996" y="267795"/>
                  <a:pt x="1388735" y="267872"/>
                </a:cubicBezTo>
                <a:lnTo>
                  <a:pt x="1415290" y="271536"/>
                </a:lnTo>
                <a:lnTo>
                  <a:pt x="1453914" y="273870"/>
                </a:lnTo>
                <a:lnTo>
                  <a:pt x="1480645" y="277419"/>
                </a:lnTo>
                <a:lnTo>
                  <a:pt x="1485845" y="278725"/>
                </a:lnTo>
                <a:lnTo>
                  <a:pt x="1658122" y="266069"/>
                </a:lnTo>
                <a:lnTo>
                  <a:pt x="1670693" y="263259"/>
                </a:lnTo>
                <a:lnTo>
                  <a:pt x="1713706" y="261986"/>
                </a:lnTo>
                <a:lnTo>
                  <a:pt x="1719744" y="258972"/>
                </a:lnTo>
                <a:lnTo>
                  <a:pt x="1761849" y="258450"/>
                </a:lnTo>
                <a:cubicBezTo>
                  <a:pt x="1775704" y="257068"/>
                  <a:pt x="1799799" y="255872"/>
                  <a:pt x="1807616" y="252905"/>
                </a:cubicBezTo>
                <a:lnTo>
                  <a:pt x="1810616" y="246818"/>
                </a:lnTo>
                <a:lnTo>
                  <a:pt x="1820651" y="245565"/>
                </a:lnTo>
                <a:cubicBezTo>
                  <a:pt x="1821421" y="245959"/>
                  <a:pt x="1835914" y="244519"/>
                  <a:pt x="1836516" y="244513"/>
                </a:cubicBezTo>
                <a:lnTo>
                  <a:pt x="1872484" y="248027"/>
                </a:lnTo>
                <a:close/>
              </a:path>
            </a:pathLst>
          </a:custGeom>
        </p:spPr>
      </p:pic>
      <p:sp>
        <p:nvSpPr>
          <p:cNvPr id="2" name="Title 1"/>
          <p:cNvSpPr>
            <a:spLocks noGrp="1"/>
          </p:cNvSpPr>
          <p:nvPr>
            <p:ph type="title"/>
          </p:nvPr>
        </p:nvSpPr>
        <p:spPr bwMode="auto">
          <a:xfrm>
            <a:off x="6774484" y="128107"/>
            <a:ext cx="4336909" cy="801188"/>
          </a:xfrm>
        </p:spPr>
        <p:txBody>
          <a:bodyPr anchor="b">
            <a:normAutofit/>
          </a:bodyPr>
          <a:lstStyle/>
          <a:p>
            <a:pPr>
              <a:defRPr/>
            </a:pPr>
            <a:r>
              <a:rPr lang="el-GR" sz="2800" dirty="0">
                <a:latin typeface="Calibri" panose="020F0502020204030204" pitchFamily="34" charset="0"/>
                <a:cs typeface="Calibri" panose="020F0502020204030204" pitchFamily="34" charset="0"/>
              </a:rPr>
              <a:t>Δεξιότητες συνέντευξης</a:t>
            </a:r>
            <a:endParaRPr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bwMode="auto">
          <a:xfrm>
            <a:off x="6397960" y="752630"/>
            <a:ext cx="4883757" cy="5290982"/>
          </a:xfrm>
        </p:spPr>
        <p:txBody>
          <a:bodyPr>
            <a:noAutofit/>
          </a:bodyPr>
          <a:lstStyle/>
          <a:p>
            <a:pPr algn="just">
              <a:lnSpc>
                <a:spcPct val="110000"/>
              </a:lnSpc>
              <a:spcBef>
                <a:spcPts val="400"/>
              </a:spcBef>
              <a:defRPr/>
            </a:pPr>
            <a:endParaRPr lang="en-US" sz="1600" b="0" dirty="0">
              <a:latin typeface="Calibri" panose="020F0502020204030204" pitchFamily="34" charset="0"/>
              <a:cs typeface="Calibri" panose="020F0502020204030204" pitchFamily="34" charset="0"/>
            </a:endParaRPr>
          </a:p>
          <a:p>
            <a:pPr algn="just">
              <a:lnSpc>
                <a:spcPct val="110000"/>
              </a:lnSpc>
              <a:spcBef>
                <a:spcPts val="400"/>
              </a:spcBef>
              <a:defRPr/>
            </a:pPr>
            <a:r>
              <a:rPr lang="el-GR" sz="1600" b="0" dirty="0">
                <a:latin typeface="Calibri" panose="020F0502020204030204" pitchFamily="34" charset="0"/>
                <a:cs typeface="Calibri" panose="020F0502020204030204" pitchFamily="34" charset="0"/>
              </a:rPr>
              <a:t>Ομιλία και κατανόηση - Μια συνέντευξη είναι απλώς μια συζήτηση</a:t>
            </a:r>
          </a:p>
          <a:p>
            <a:pPr algn="just">
              <a:lnSpc>
                <a:spcPct val="110000"/>
              </a:lnSpc>
              <a:spcBef>
                <a:spcPts val="400"/>
              </a:spcBef>
              <a:defRPr/>
            </a:pPr>
            <a:r>
              <a:rPr lang="el-GR" sz="1600" b="0" dirty="0">
                <a:latin typeface="Calibri" panose="020F0502020204030204" pitchFamily="34" charset="0"/>
                <a:cs typeface="Calibri" panose="020F0502020204030204" pitchFamily="34" charset="0"/>
              </a:rPr>
              <a:t>Κάνετε φίλους - Όλοι μιλούν πιο ελεύθερα όταν είναι χαλαροί </a:t>
            </a:r>
          </a:p>
          <a:p>
            <a:pPr algn="just">
              <a:lnSpc>
                <a:spcPct val="110000"/>
              </a:lnSpc>
              <a:spcBef>
                <a:spcPts val="400"/>
              </a:spcBef>
              <a:defRPr/>
            </a:pPr>
            <a:r>
              <a:rPr lang="el-GR" sz="1600" b="0" dirty="0">
                <a:latin typeface="Calibri" panose="020F0502020204030204" pitchFamily="34" charset="0"/>
                <a:cs typeface="Calibri" panose="020F0502020204030204" pitchFamily="34" charset="0"/>
              </a:rPr>
              <a:t>Οπτικοποίηση - Μπορείτε τώρα να οπτικοποιήσετε ολόκληρη την ιστορία; </a:t>
            </a:r>
          </a:p>
          <a:p>
            <a:pPr algn="just">
              <a:lnSpc>
                <a:spcPct val="110000"/>
              </a:lnSpc>
              <a:spcBef>
                <a:spcPts val="400"/>
              </a:spcBef>
              <a:defRPr/>
            </a:pPr>
            <a:r>
              <a:rPr lang="el-GR" sz="1600" b="0" dirty="0">
                <a:latin typeface="Calibri" panose="020F0502020204030204" pitchFamily="34" charset="0"/>
                <a:cs typeface="Calibri" panose="020F0502020204030204" pitchFamily="34" charset="0"/>
              </a:rPr>
              <a:t>Θα μπορούσατε να απαντήσετε σε οποιαδήποτε ερώτηση σχετικά με αυτή την ιστορία αν σας την έθεταν - Ποιος; Τι; Πού; Πότε; και κυρίως Γιατί; και Πώς; </a:t>
            </a:r>
          </a:p>
          <a:p>
            <a:pPr algn="just">
              <a:lnSpc>
                <a:spcPct val="110000"/>
              </a:lnSpc>
              <a:spcBef>
                <a:spcPts val="400"/>
              </a:spcBef>
              <a:defRPr/>
            </a:pPr>
            <a:r>
              <a:rPr lang="el-GR" sz="1600" b="0" dirty="0">
                <a:latin typeface="Calibri" panose="020F0502020204030204" pitchFamily="34" charset="0"/>
                <a:cs typeface="Calibri" panose="020F0502020204030204" pitchFamily="34" charset="0"/>
              </a:rPr>
              <a:t>Αξιολόγηση - Ρωτήστε τον εαυτό σας ποια είναι η σημασία αυτών που ακούτε; Είναι μια μεγάλη ή μικρή είδηση; Θα έχει αντίκτυπο;</a:t>
            </a:r>
          </a:p>
          <a:p>
            <a:pPr algn="just">
              <a:lnSpc>
                <a:spcPct val="110000"/>
              </a:lnSpc>
              <a:spcBef>
                <a:spcPts val="400"/>
              </a:spcBef>
              <a:defRPr/>
            </a:pPr>
            <a:r>
              <a:rPr lang="el-GR" sz="1600" b="0" dirty="0">
                <a:latin typeface="Calibri" panose="020F0502020204030204" pitchFamily="34" charset="0"/>
                <a:cs typeface="Calibri" panose="020F0502020204030204" pitchFamily="34" charset="0"/>
              </a:rPr>
              <a:t>Καταγραφή - Μην ξεχάσετε να πατήσετε αυτό το κουμπί &amp; να βάλετε το τηλέφωνό σας σε κατάσταση πτήσης!</a:t>
            </a: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9144000" y="5229225"/>
            <a:ext cx="3048000" cy="1628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1219199" y="1053737"/>
            <a:ext cx="5509684" cy="4558024"/>
          </a:xfrm>
        </p:spPr>
        <p:txBody>
          <a:bodyPr>
            <a:normAutofit fontScale="70000" lnSpcReduction="20000"/>
          </a:bodyPr>
          <a:lstStyle/>
          <a:p>
            <a:pPr marL="0" indent="0">
              <a:lnSpc>
                <a:spcPct val="110000"/>
              </a:lnSpc>
              <a:buNone/>
              <a:defRPr/>
            </a:pPr>
            <a:r>
              <a:rPr lang="el-GR" sz="3400" b="0" dirty="0">
                <a:latin typeface="Calibri" panose="020F0502020204030204" pitchFamily="34" charset="0"/>
                <a:cs typeface="Calibri" panose="020F0502020204030204" pitchFamily="34" charset="0"/>
              </a:rPr>
              <a:t>Να είστε σύντομοι και κατανοητοί όταν παρουσιάζετε!</a:t>
            </a:r>
          </a:p>
          <a:p>
            <a:pPr marL="0" indent="0">
              <a:lnSpc>
                <a:spcPct val="110000"/>
              </a:lnSpc>
              <a:buNone/>
              <a:defRPr/>
            </a:pPr>
            <a:endParaRPr lang="el-GR" sz="3400" b="0" dirty="0">
              <a:latin typeface="Calibri" panose="020F0502020204030204" pitchFamily="34" charset="0"/>
              <a:cs typeface="Calibri" panose="020F0502020204030204" pitchFamily="34" charset="0"/>
            </a:endParaRPr>
          </a:p>
          <a:p>
            <a:pPr marL="0" indent="0">
              <a:lnSpc>
                <a:spcPct val="110000"/>
              </a:lnSpc>
              <a:buNone/>
              <a:defRPr/>
            </a:pPr>
            <a:r>
              <a:rPr lang="el-GR" sz="3400" b="0" dirty="0">
                <a:latin typeface="Calibri" panose="020F0502020204030204" pitchFamily="34" charset="0"/>
                <a:cs typeface="Calibri" panose="020F0502020204030204" pitchFamily="34" charset="0"/>
              </a:rPr>
              <a:t>Αποφύγετε άγνωστες λέξεις</a:t>
            </a:r>
          </a:p>
          <a:p>
            <a:pPr marL="0" indent="0">
              <a:lnSpc>
                <a:spcPct val="110000"/>
              </a:lnSpc>
              <a:buNone/>
              <a:defRPr/>
            </a:pPr>
            <a:r>
              <a:rPr lang="el-GR" sz="3400" b="0" dirty="0">
                <a:latin typeface="Calibri" panose="020F0502020204030204" pitchFamily="34" charset="0"/>
                <a:cs typeface="Calibri" panose="020F0502020204030204" pitchFamily="34" charset="0"/>
              </a:rPr>
              <a:t>Επαναλάβετε σημαντικές λέξεις</a:t>
            </a:r>
          </a:p>
          <a:p>
            <a:pPr marL="0" indent="0">
              <a:lnSpc>
                <a:spcPct val="110000"/>
              </a:lnSpc>
              <a:buNone/>
              <a:defRPr/>
            </a:pPr>
            <a:r>
              <a:rPr lang="el-GR" sz="3400" b="0" dirty="0">
                <a:latin typeface="Calibri" panose="020F0502020204030204" pitchFamily="34" charset="0"/>
                <a:cs typeface="Calibri" panose="020F0502020204030204" pitchFamily="34" charset="0"/>
              </a:rPr>
              <a:t>Διατηρήστε τη στίξη απλή</a:t>
            </a:r>
          </a:p>
          <a:p>
            <a:pPr marL="0" indent="0">
              <a:lnSpc>
                <a:spcPct val="110000"/>
              </a:lnSpc>
              <a:buNone/>
              <a:defRPr/>
            </a:pPr>
            <a:r>
              <a:rPr lang="el-GR" sz="3400" b="0" dirty="0">
                <a:latin typeface="Calibri" panose="020F0502020204030204" pitchFamily="34" charset="0"/>
                <a:cs typeface="Calibri" panose="020F0502020204030204" pitchFamily="34" charset="0"/>
              </a:rPr>
              <a:t>Απλοποιήστε τους αριθμούς</a:t>
            </a:r>
          </a:p>
          <a:p>
            <a:pPr marL="0" indent="0">
              <a:lnSpc>
                <a:spcPct val="110000"/>
              </a:lnSpc>
              <a:buNone/>
              <a:defRPr/>
            </a:pPr>
            <a:r>
              <a:rPr lang="el-GR" sz="3400" b="0" dirty="0">
                <a:latin typeface="Calibri" panose="020F0502020204030204" pitchFamily="34" charset="0"/>
                <a:cs typeface="Calibri" panose="020F0502020204030204" pitchFamily="34" charset="0"/>
              </a:rPr>
              <a:t>Αποφύγετε τις συντομογραφίες</a:t>
            </a:r>
          </a:p>
          <a:p>
            <a:pPr marL="0" indent="0">
              <a:lnSpc>
                <a:spcPct val="110000"/>
              </a:lnSpc>
              <a:buNone/>
              <a:defRPr/>
            </a:pPr>
            <a:r>
              <a:rPr lang="el-GR" sz="3400" b="0" dirty="0">
                <a:latin typeface="Calibri" panose="020F0502020204030204" pitchFamily="34" charset="0"/>
                <a:cs typeface="Calibri" panose="020F0502020204030204" pitchFamily="34" charset="0"/>
              </a:rPr>
              <a:t>Μη χρησιμοποιείτε εισαγωγικά στο ραδιόφωνο ή στα τηλεοπτικά κείμενα</a:t>
            </a:r>
          </a:p>
          <a:p>
            <a:pPr marL="0" indent="0">
              <a:lnSpc>
                <a:spcPct val="110000"/>
              </a:lnSpc>
              <a:buNone/>
              <a:defRPr/>
            </a:pPr>
            <a:endParaRPr lang="el-GR" sz="3400" b="0" dirty="0">
              <a:latin typeface="Calibri" panose="020F0502020204030204" pitchFamily="34" charset="0"/>
              <a:cs typeface="Calibri" panose="020F0502020204030204" pitchFamily="34" charset="0"/>
            </a:endParaRPr>
          </a:p>
          <a:p>
            <a:pPr marL="0" indent="0">
              <a:lnSpc>
                <a:spcPct val="110000"/>
              </a:lnSpc>
              <a:buNone/>
              <a:defRPr/>
            </a:pPr>
            <a:endParaRPr lang="el-GR" sz="3400" b="0" dirty="0">
              <a:latin typeface="Calibri" panose="020F0502020204030204" pitchFamily="34" charset="0"/>
              <a:cs typeface="Calibri" panose="020F0502020204030204" pitchFamily="34" charset="0"/>
            </a:endParaRPr>
          </a:p>
        </p:txBody>
      </p:sp>
      <p:pic>
        <p:nvPicPr>
          <p:cNvPr id="6" name="Picture 5" descr="Shape, arrow&#10;&#10;Description automatically generated"/>
          <p:cNvPicPr>
            <a:picLocks noChangeAspect="1"/>
          </p:cNvPicPr>
          <p:nvPr/>
        </p:nvPicPr>
        <p:blipFill>
          <a:blip r:embed="rId2"/>
          <a:stretch/>
        </p:blipFill>
        <p:spPr bwMode="auto">
          <a:xfrm rot="171271">
            <a:off x="7684579" y="2434374"/>
            <a:ext cx="3582518" cy="1987642"/>
          </a:xfrm>
          <a:prstGeom prst="rect">
            <a:avLst/>
          </a:prstGeom>
        </p:spPr>
      </p:pic>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3">
            <a:alphaModFix/>
          </a:blip>
          <a:stretch/>
        </p:blipFill>
        <p:spPr bwMode="auto">
          <a:xfrm>
            <a:off x="9144000" y="5229225"/>
            <a:ext cx="3048000" cy="1628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Picture 4" descr="A picture containing LEGO, toy&#10;&#10;Description automatically generated"/>
          <p:cNvPicPr>
            <a:picLocks noChangeAspect="1"/>
          </p:cNvPicPr>
          <p:nvPr/>
        </p:nvPicPr>
        <p:blipFill>
          <a:blip r:embed="rId2"/>
          <a:srcRect b="8906"/>
          <a:stretch/>
        </p:blipFill>
        <p:spPr bwMode="auto">
          <a:xfrm>
            <a:off x="0" y="293161"/>
            <a:ext cx="12192000" cy="6857990"/>
          </a:xfrm>
          <a:prstGeom prst="rect">
            <a:avLst/>
          </a:prstGeom>
        </p:spPr>
      </p:pic>
      <p:sp>
        <p:nvSpPr>
          <p:cNvPr id="2" name="Title 1"/>
          <p:cNvSpPr>
            <a:spLocks noGrp="1"/>
          </p:cNvSpPr>
          <p:nvPr>
            <p:ph type="title"/>
          </p:nvPr>
        </p:nvSpPr>
        <p:spPr bwMode="auto">
          <a:xfrm>
            <a:off x="618533" y="1766519"/>
            <a:ext cx="4272455" cy="1218113"/>
          </a:xfrm>
        </p:spPr>
        <p:txBody>
          <a:bodyPr>
            <a:normAutofit/>
          </a:bodyPr>
          <a:lstStyle/>
          <a:p>
            <a:pPr algn="ctr">
              <a:defRPr/>
            </a:pPr>
            <a:r>
              <a:rPr lang="el-GR" sz="1800" b="1" dirty="0">
                <a:latin typeface="Calibri" panose="020F0502020204030204" pitchFamily="34" charset="0"/>
                <a:cs typeface="Calibri" panose="020F0502020204030204" pitchFamily="34" charset="0"/>
              </a:rPr>
              <a:t>Βασικές αρχές των μέσων κοινωνικής δικτύωσης</a:t>
            </a:r>
            <a:endParaRPr lang="en-US" sz="1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bwMode="auto">
          <a:xfrm>
            <a:off x="712075" y="3429000"/>
            <a:ext cx="4593021" cy="3429000"/>
          </a:xfrm>
        </p:spPr>
        <p:txBody>
          <a:bodyPr anchor="ctr">
            <a:normAutofit lnSpcReduction="10000"/>
          </a:bodyPr>
          <a:lstStyle/>
          <a:p>
            <a:pPr marL="0" indent="0">
              <a:buNone/>
              <a:defRPr/>
            </a:pPr>
            <a:r>
              <a:rPr lang="el-GR" sz="1400" dirty="0">
                <a:latin typeface="Calibri" panose="020F0502020204030204" pitchFamily="34" charset="0"/>
                <a:cs typeface="Calibri" panose="020F0502020204030204" pitchFamily="34" charset="0"/>
              </a:rPr>
              <a:t>Οι πλατφόρμες κοινωνικής δικτύωσης συνεχίζουν να αναδεικνύονται σε βασικά εργαλεία συλλογής ειδήσεων. Τα μέσα αυτά προσφέρουν εντυπωσιακές ευκαιρίες στους δημοσιογράφους να συλλέγουν πληροφορίες και στους ειδησεογραφικούς οργανισμούς να επεκτείνουν την εμβέλεια του περιεχομένου τους, ωστόσο εγκυμονούν προκλήσεις και κινδύνους. </a:t>
            </a:r>
          </a:p>
          <a:p>
            <a:pPr marL="0" indent="0">
              <a:buNone/>
              <a:defRPr/>
            </a:pPr>
            <a:endParaRPr lang="el-GR" sz="1400" dirty="0">
              <a:latin typeface="Calibri" panose="020F0502020204030204" pitchFamily="34" charset="0"/>
              <a:cs typeface="Calibri" panose="020F0502020204030204" pitchFamily="34" charset="0"/>
            </a:endParaRPr>
          </a:p>
          <a:p>
            <a:pPr marL="0" indent="0">
              <a:buNone/>
              <a:defRPr/>
            </a:pPr>
            <a:r>
              <a:rPr lang="el-GR" sz="1400" dirty="0">
                <a:latin typeface="Calibri" panose="020F0502020204030204" pitchFamily="34" charset="0"/>
                <a:cs typeface="Calibri" panose="020F0502020204030204" pitchFamily="34" charset="0"/>
              </a:rPr>
              <a:t>Ποιες είναι οι πλατφόρμες που χρησιμοποιούμε;</a:t>
            </a:r>
          </a:p>
          <a:p>
            <a:pPr marL="0" indent="0">
              <a:buNone/>
              <a:defRPr/>
            </a:pPr>
            <a:r>
              <a:rPr lang="el-GR" sz="1400" dirty="0">
                <a:latin typeface="Calibri" panose="020F0502020204030204" pitchFamily="34" charset="0"/>
                <a:cs typeface="Calibri" panose="020F0502020204030204" pitchFamily="34" charset="0"/>
              </a:rPr>
              <a:t>Γιατί τις χρησιμοποιούμε;</a:t>
            </a:r>
          </a:p>
          <a:p>
            <a:pPr marL="0" indent="0">
              <a:buNone/>
              <a:defRPr/>
            </a:pPr>
            <a:r>
              <a:rPr lang="el-GR" sz="1400" dirty="0">
                <a:latin typeface="Calibri" panose="020F0502020204030204" pitchFamily="34" charset="0"/>
                <a:cs typeface="Calibri" panose="020F0502020204030204" pitchFamily="34" charset="0"/>
              </a:rPr>
              <a:t>Ποιος χρησιμοποιεί ποια πλατφόρμα;</a:t>
            </a:r>
          </a:p>
          <a:p>
            <a:pPr marL="0" indent="0">
              <a:buNone/>
              <a:defRPr/>
            </a:pPr>
            <a:r>
              <a:rPr lang="el-GR" sz="1400" dirty="0">
                <a:latin typeface="Calibri" panose="020F0502020204030204" pitchFamily="34" charset="0"/>
                <a:cs typeface="Calibri" panose="020F0502020204030204" pitchFamily="34" charset="0"/>
              </a:rPr>
              <a:t>Έχει σημασία ποια πλατφόρμα κοινωνικής δικτύωσης πρέπει να χρησιμοποιείτε και για ποιο λόγο;</a:t>
            </a:r>
          </a:p>
          <a:p>
            <a:pPr marL="0" indent="0">
              <a:buNone/>
              <a:defRPr/>
            </a:pPr>
            <a:endParaRPr lang="el-GR" sz="1400" dirty="0">
              <a:latin typeface="Calibri" panose="020F0502020204030204" pitchFamily="34" charset="0"/>
              <a:cs typeface="Calibri" panose="020F0502020204030204" pitchFamily="34" charset="0"/>
            </a:endParaRPr>
          </a:p>
        </p:txBody>
      </p:sp>
      <p:cxnSp>
        <p:nvCxnSpPr>
          <p:cNvPr id="4" name="Google Shape;233;p13"/>
          <p:cNvCxnSpPr>
            <a:cxnSpLocks/>
          </p:cNvCxnSpPr>
          <p:nvPr/>
        </p:nvCxnSpPr>
        <p:spPr bwMode="auto">
          <a:xfrm>
            <a:off x="230746" y="597140"/>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3">
            <a:alphaModFix/>
          </a:blip>
          <a:stretch/>
        </p:blipFill>
        <p:spPr bwMode="auto">
          <a:xfrm>
            <a:off x="9144000" y="5522376"/>
            <a:ext cx="3048000" cy="1628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6" name="Shape 76"/>
          <p:cNvSpPr txBox="1">
            <a:spLocks noGrp="1"/>
          </p:cNvSpPr>
          <p:nvPr>
            <p:ph type="title"/>
          </p:nvPr>
        </p:nvSpPr>
        <p:spPr bwMode="auto">
          <a:xfrm>
            <a:off x="733197" y="635726"/>
            <a:ext cx="10732772" cy="1114697"/>
          </a:xfrm>
          <a:prstGeom prst="rect">
            <a:avLst/>
          </a:prstGeom>
        </p:spPr>
        <p:txBody>
          <a:bodyPr vert="horz" lIns="91440" tIns="45720" rIns="91440" bIns="45720" rtlCol="0" anchor="ctr" anchorCtr="0">
            <a:normAutofit/>
          </a:bodyPr>
          <a:lstStyle/>
          <a:p>
            <a:pPr algn="ctr">
              <a:spcBef>
                <a:spcPts val="0"/>
              </a:spcBef>
              <a:defRPr/>
            </a:pPr>
            <a:r>
              <a:rPr lang="el-GR" sz="2800" dirty="0">
                <a:latin typeface="Calibri" panose="020F0502020204030204" pitchFamily="34" charset="0"/>
                <a:cs typeface="Calibri" panose="020F0502020204030204" pitchFamily="34" charset="0"/>
              </a:rPr>
              <a:t>Πως μπορούν οι μετανάστες να χρησιμοποιήσουν τα Μέσα Κοινωνικής Δικτύωσης;</a:t>
            </a:r>
            <a:endParaRPr sz="4000" dirty="0">
              <a:latin typeface="Calibri" panose="020F0502020204030204" pitchFamily="34" charset="0"/>
              <a:cs typeface="Calibri" panose="020F0502020204030204" pitchFamily="34" charset="0"/>
            </a:endParaRPr>
          </a:p>
        </p:txBody>
      </p:sp>
      <p:sp>
        <p:nvSpPr>
          <p:cNvPr id="77" name="Shape 77"/>
          <p:cNvSpPr txBox="1">
            <a:spLocks noGrp="1"/>
          </p:cNvSpPr>
          <p:nvPr>
            <p:ph type="body" idx="1"/>
          </p:nvPr>
        </p:nvSpPr>
        <p:spPr bwMode="auto">
          <a:xfrm>
            <a:off x="544827" y="1663337"/>
            <a:ext cx="11527829" cy="4773089"/>
          </a:xfrm>
          <a:prstGeom prst="rect">
            <a:avLst/>
          </a:prstGeom>
        </p:spPr>
        <p:txBody>
          <a:bodyPr vert="horz" lIns="91440" tIns="45720" rIns="91440" bIns="45720" rtlCol="0" anchor="ctr" anchorCtr="0">
            <a:noAutofit/>
          </a:bodyPr>
          <a:lstStyle/>
          <a:p>
            <a:pPr marL="609585">
              <a:spcAft>
                <a:spcPts val="2133"/>
              </a:spcAft>
              <a:buClr>
                <a:srgbClr val="000000"/>
              </a:buClr>
              <a:buSzPct val="100000"/>
              <a:defRPr/>
            </a:pPr>
            <a:r>
              <a:rPr lang="el-GR" sz="2000" b="0" dirty="0">
                <a:latin typeface="Calibri" panose="020F0502020204030204" pitchFamily="34" charset="0"/>
                <a:cs typeface="Calibri" panose="020F0502020204030204" pitchFamily="34" charset="0"/>
              </a:rPr>
              <a:t>Για να βρουν ιστορίες</a:t>
            </a:r>
          </a:p>
          <a:p>
            <a:pPr marL="609585">
              <a:spcAft>
                <a:spcPts val="2133"/>
              </a:spcAft>
              <a:buClr>
                <a:srgbClr val="000000"/>
              </a:buClr>
              <a:buSzPct val="100000"/>
              <a:defRPr/>
            </a:pPr>
            <a:r>
              <a:rPr lang="el-GR" sz="2000" b="0" dirty="0">
                <a:latin typeface="Calibri" panose="020F0502020204030204" pitchFamily="34" charset="0"/>
                <a:cs typeface="Calibri" panose="020F0502020204030204" pitchFamily="34" charset="0"/>
              </a:rPr>
              <a:t>Για να παρακολουθούν τις εξελίξεις σε έκτακτες ειδήσεις καθώς συμβαίνουν</a:t>
            </a:r>
          </a:p>
          <a:p>
            <a:pPr marL="609585">
              <a:spcAft>
                <a:spcPts val="2133"/>
              </a:spcAft>
              <a:buClr>
                <a:srgbClr val="000000"/>
              </a:buClr>
              <a:buSzPct val="100000"/>
              <a:defRPr/>
            </a:pPr>
            <a:r>
              <a:rPr lang="el-GR" sz="2000" b="0" dirty="0">
                <a:latin typeface="Calibri" panose="020F0502020204030204" pitchFamily="34" charset="0"/>
                <a:cs typeface="Calibri" panose="020F0502020204030204" pitchFamily="34" charset="0"/>
              </a:rPr>
              <a:t>Ως εργαλείο ρεπορτάζ για την εύρεση αυτοπτών μαρτύρων, πηγών και εικόνων</a:t>
            </a:r>
          </a:p>
          <a:p>
            <a:pPr marL="609585">
              <a:spcAft>
                <a:spcPts val="2133"/>
              </a:spcAft>
              <a:buClr>
                <a:srgbClr val="000000"/>
              </a:buClr>
              <a:buSzPct val="100000"/>
              <a:defRPr/>
            </a:pPr>
            <a:r>
              <a:rPr lang="el-GR" sz="2000" b="0" dirty="0">
                <a:latin typeface="Calibri" panose="020F0502020204030204" pitchFamily="34" charset="0"/>
                <a:cs typeface="Calibri" panose="020F0502020204030204" pitchFamily="34" charset="0"/>
              </a:rPr>
              <a:t>Για την εμπλοκή των αναγνωστών ή των θεατών μέσω της διαρκούς ενημέρωσης των ειδήσεων</a:t>
            </a:r>
          </a:p>
          <a:p>
            <a:pPr marL="609585">
              <a:spcAft>
                <a:spcPts val="2133"/>
              </a:spcAft>
              <a:buClr>
                <a:srgbClr val="000000"/>
              </a:buClr>
              <a:buSzPct val="100000"/>
              <a:defRPr/>
            </a:pPr>
            <a:r>
              <a:rPr lang="el-GR" sz="2000" b="0" dirty="0">
                <a:latin typeface="Calibri" panose="020F0502020204030204" pitchFamily="34" charset="0"/>
                <a:cs typeface="Calibri" panose="020F0502020204030204" pitchFamily="34" charset="0"/>
              </a:rPr>
              <a:t>Για την προώθηση του περιεχομένου τόσο πριν όσο και μετά τη δημοσίευση</a:t>
            </a:r>
          </a:p>
          <a:p>
            <a:pPr marL="609585">
              <a:spcAft>
                <a:spcPts val="2133"/>
              </a:spcAft>
              <a:buClr>
                <a:srgbClr val="000000"/>
              </a:buClr>
              <a:buSzPct val="100000"/>
              <a:defRPr/>
            </a:pPr>
            <a:r>
              <a:rPr lang="el-GR" sz="2000" b="0" dirty="0">
                <a:latin typeface="Calibri" panose="020F0502020204030204" pitchFamily="34" charset="0"/>
                <a:cs typeface="Calibri" panose="020F0502020204030204" pitchFamily="34" charset="0"/>
              </a:rPr>
              <a:t>Για να αναπτύξουν μια σταθερή σχέση με το κοινό τους </a:t>
            </a:r>
          </a:p>
        </p:txBody>
      </p:sp>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p:cNvPicPr/>
          <p:nvPr/>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Content Placeholder 4" descr="A picture containing text, stop&#10;&#10;Description automatically generated"/>
          <p:cNvPicPr>
            <a:picLocks noGrp="1" noChangeAspect="1"/>
          </p:cNvPicPr>
          <p:nvPr>
            <p:ph idx="1"/>
          </p:nvPr>
        </p:nvPicPr>
        <p:blipFill>
          <a:blip r:embed="rId2"/>
          <a:srcRect t="10951" b="11730"/>
          <a:stretch/>
        </p:blipFill>
        <p:spPr bwMode="auto">
          <a:xfrm>
            <a:off x="20" y="10"/>
            <a:ext cx="12191980" cy="6857990"/>
          </a:xfrm>
          <a:prstGeom prst="rect">
            <a:avLst/>
          </a:prstGeom>
        </p:spPr>
      </p:pic>
      <p:sp>
        <p:nvSpPr>
          <p:cNvPr id="2" name="Title 1"/>
          <p:cNvSpPr>
            <a:spLocks noGrp="1"/>
          </p:cNvSpPr>
          <p:nvPr>
            <p:ph type="title"/>
          </p:nvPr>
        </p:nvSpPr>
        <p:spPr bwMode="auto">
          <a:xfrm>
            <a:off x="523875" y="5317240"/>
            <a:ext cx="11210925" cy="744836"/>
          </a:xfrm>
        </p:spPr>
        <p:txBody>
          <a:bodyPr vert="horz" lIns="91440" tIns="45720" rIns="91440" bIns="45720" rtlCol="0" anchor="ctr">
            <a:normAutofit/>
          </a:bodyPr>
          <a:lstStyle/>
          <a:p>
            <a:pPr algn="ctr">
              <a:defRPr/>
            </a:pPr>
            <a:r>
              <a:rPr lang="el-GR" sz="2800" dirty="0">
                <a:solidFill>
                  <a:schemeClr val="tx1">
                    <a:lumMod val="85000"/>
                    <a:lumOff val="15000"/>
                  </a:schemeClr>
                </a:solidFill>
                <a:latin typeface="Calibri" panose="020F0502020204030204" pitchFamily="34" charset="0"/>
                <a:cs typeface="Calibri" panose="020F0502020204030204" pitchFamily="34" charset="0"/>
              </a:rPr>
              <a:t>Ποια πλατφόρμα για ποιο σκοπό;</a:t>
            </a:r>
            <a:endParaRPr sz="4000" dirty="0">
              <a:latin typeface="Calibri" panose="020F0502020204030204" pitchFamily="34" charset="0"/>
              <a:cs typeface="Calibri" panose="020F0502020204030204" pitchFamily="34" charset="0"/>
            </a:endParaRPr>
          </a:p>
        </p:txBody>
      </p:sp>
      <p:cxnSp>
        <p:nvCxnSpPr>
          <p:cNvPr id="3"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3">
            <a:alphaModFix/>
          </a:blip>
          <a:stretch/>
        </p:blipFill>
        <p:spPr bwMode="auto">
          <a:xfrm>
            <a:off x="9144000" y="5229225"/>
            <a:ext cx="3048000" cy="162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bwMode="auto">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Picture 4" descr="A stack of newspaper"/>
          <p:cNvPicPr>
            <a:picLocks noChangeAspect="1"/>
          </p:cNvPicPr>
          <p:nvPr/>
        </p:nvPicPr>
        <p:blipFill>
          <a:blip r:embed="rId2"/>
          <a:srcRect t="18738" b="2590"/>
          <a:stretch/>
        </p:blipFill>
        <p:spPr bwMode="auto">
          <a:xfrm>
            <a:off x="20" y="10"/>
            <a:ext cx="12191981" cy="6857990"/>
          </a:xfrm>
          <a:prstGeom prst="rect">
            <a:avLst/>
          </a:prstGeom>
        </p:spPr>
      </p:pic>
      <p:sp>
        <p:nvSpPr>
          <p:cNvPr id="11" name="Freeform: Shape 10"/>
          <p:cNvSpPr>
            <a:spLocks noGrp="1" noRot="1" noChangeAspect="1" noMove="1" noResize="1" noEditPoints="1" noAdjustHandles="1" noChangeArrowheads="1" noChangeShapeType="1" noTextEdit="1"/>
          </p:cNvSpPr>
          <p:nvPr/>
        </p:nvSpPr>
        <p:spPr bwMode="auto">
          <a:xfrm>
            <a:off x="6051470" y="1689814"/>
            <a:ext cx="6140530" cy="4647338"/>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extrusionOk="0">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3" name="Freeform: Shape 12"/>
          <p:cNvSpPr>
            <a:spLocks noGrp="1" noRot="1" noChangeAspect="1" noMove="1" noResize="1" noEditPoints="1" noAdjustHandles="1" noChangeArrowheads="1" noChangeShapeType="1" noTextEdit="1"/>
          </p:cNvSpPr>
          <p:nvPr/>
        </p:nvSpPr>
        <p:spPr bwMode="auto">
          <a:xfrm rot="347219">
            <a:off x="6227678" y="1604682"/>
            <a:ext cx="6095974"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extrusionOk="0">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pPr>
              <a:defRPr/>
            </a:pPr>
            <a:endParaRPr lang="en-US"/>
          </a:p>
        </p:txBody>
      </p:sp>
      <p:sp>
        <p:nvSpPr>
          <p:cNvPr id="15" name="Freeform: Shape 14"/>
          <p:cNvSpPr>
            <a:spLocks noGrp="1" noRot="1" noChangeAspect="1" noMove="1" noResize="1" noEditPoints="1" noAdjustHandles="1" noChangeArrowheads="1" noChangeShapeType="1" noTextEdit="1"/>
          </p:cNvSpPr>
          <p:nvPr/>
        </p:nvSpPr>
        <p:spPr bwMode="auto">
          <a:xfrm rot="21381630" flipH="1">
            <a:off x="4128647" y="500207"/>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pPr>
              <a:defRPr/>
            </a:pPr>
            <a:endParaRPr lang="en-US"/>
          </a:p>
        </p:txBody>
      </p:sp>
      <p:sp>
        <p:nvSpPr>
          <p:cNvPr id="17" name="Freeform: Shape 16"/>
          <p:cNvSpPr>
            <a:spLocks noGrp="1" noRot="1" noChangeAspect="1" noMove="1" noResize="1" noEditPoints="1" noAdjustHandles="1" noChangeArrowheads="1" noChangeShapeType="1" noTextEdit="1"/>
          </p:cNvSpPr>
          <p:nvPr/>
        </p:nvSpPr>
        <p:spPr bwMode="auto">
          <a:xfrm rot="21381630" flipH="1">
            <a:off x="4086067" y="493484"/>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pPr>
              <a:defRPr/>
            </a:pPr>
            <a:endParaRPr lang="en-US"/>
          </a:p>
        </p:txBody>
      </p:sp>
      <p:sp>
        <p:nvSpPr>
          <p:cNvPr id="2" name="Title 1"/>
          <p:cNvSpPr>
            <a:spLocks noGrp="1"/>
          </p:cNvSpPr>
          <p:nvPr>
            <p:ph type="title"/>
          </p:nvPr>
        </p:nvSpPr>
        <p:spPr bwMode="auto">
          <a:xfrm>
            <a:off x="4272282" y="860609"/>
            <a:ext cx="4621687" cy="1258293"/>
          </a:xfrm>
        </p:spPr>
        <p:txBody>
          <a:bodyPr>
            <a:normAutofit/>
          </a:bodyPr>
          <a:lstStyle/>
          <a:p>
            <a:pPr algn="ctr">
              <a:defRPr/>
            </a:pPr>
            <a:r>
              <a:rPr lang="el-GR" sz="3600" b="0" dirty="0">
                <a:latin typeface="Calibri" panose="020F0502020204030204" pitchFamily="34" charset="0"/>
                <a:cs typeface="Calibri" panose="020F0502020204030204" pitchFamily="34" charset="0"/>
              </a:rPr>
              <a:t>Τι είναι είδηση;</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bwMode="auto">
          <a:xfrm>
            <a:off x="7457702" y="2265829"/>
            <a:ext cx="4236001" cy="3501011"/>
          </a:xfrm>
        </p:spPr>
        <p:txBody>
          <a:bodyPr anchor="ctr">
            <a:normAutofit fontScale="92500" lnSpcReduction="10000"/>
          </a:bodyPr>
          <a:lstStyle/>
          <a:p>
            <a:pPr lvl="0" algn="ctr">
              <a:lnSpc>
                <a:spcPct val="90000"/>
              </a:lnSpc>
              <a:defRPr/>
            </a:pPr>
            <a:endParaRPr lang="en-US" sz="2000" b="0" dirty="0">
              <a:latin typeface="Calibri" panose="020F0502020204030204" pitchFamily="34" charset="0"/>
              <a:cs typeface="Calibri" panose="020F0502020204030204" pitchFamily="34" charset="0"/>
            </a:endParaRPr>
          </a:p>
          <a:p>
            <a:pPr lvl="0" algn="ctr">
              <a:lnSpc>
                <a:spcPct val="90000"/>
              </a:lnSpc>
              <a:defRPr/>
            </a:pPr>
            <a:r>
              <a:rPr lang="el-GR" sz="2000" b="0" dirty="0">
                <a:latin typeface="Calibri" panose="020F0502020204030204" pitchFamily="34" charset="0"/>
                <a:cs typeface="Calibri" panose="020F0502020204030204" pitchFamily="34" charset="0"/>
              </a:rPr>
              <a:t>Είναι καινούργιο</a:t>
            </a:r>
            <a:r>
              <a:rPr lang="en-US" sz="2000" b="0" dirty="0">
                <a:latin typeface="Calibri" panose="020F0502020204030204" pitchFamily="34" charset="0"/>
                <a:cs typeface="Calibri" panose="020F0502020204030204" pitchFamily="34" charset="0"/>
              </a:rPr>
              <a:t>;</a:t>
            </a:r>
            <a:endParaRPr lang="el-GR" sz="2000" b="0" dirty="0">
              <a:latin typeface="Calibri" panose="020F0502020204030204" pitchFamily="34" charset="0"/>
              <a:cs typeface="Calibri" panose="020F0502020204030204" pitchFamily="34" charset="0"/>
            </a:endParaRPr>
          </a:p>
          <a:p>
            <a:pPr algn="ctr">
              <a:lnSpc>
                <a:spcPct val="90000"/>
              </a:lnSpc>
              <a:defRPr/>
            </a:pPr>
            <a:r>
              <a:rPr lang="el-GR" sz="2000" b="0" dirty="0">
                <a:latin typeface="Calibri" panose="020F0502020204030204" pitchFamily="34" charset="0"/>
                <a:cs typeface="Calibri" panose="020F0502020204030204" pitchFamily="34" charset="0"/>
              </a:rPr>
              <a:t>Είναι ασυνήθιστο;</a:t>
            </a:r>
          </a:p>
          <a:p>
            <a:pPr algn="ctr">
              <a:lnSpc>
                <a:spcPct val="90000"/>
              </a:lnSpc>
              <a:defRPr/>
            </a:pPr>
            <a:r>
              <a:rPr lang="el-GR" sz="2000" b="0" dirty="0">
                <a:latin typeface="Calibri" panose="020F0502020204030204" pitchFamily="34" charset="0"/>
                <a:cs typeface="Calibri" panose="020F0502020204030204" pitchFamily="34" charset="0"/>
              </a:rPr>
              <a:t>Είναι ενδιαφέρον ή σημαντικό;</a:t>
            </a:r>
          </a:p>
          <a:p>
            <a:pPr algn="ctr">
              <a:lnSpc>
                <a:spcPct val="90000"/>
              </a:lnSpc>
              <a:defRPr/>
            </a:pPr>
            <a:r>
              <a:rPr lang="el-GR" sz="2000" b="0" dirty="0">
                <a:latin typeface="Calibri" panose="020F0502020204030204" pitchFamily="34" charset="0"/>
                <a:cs typeface="Calibri" panose="020F0502020204030204" pitchFamily="34" charset="0"/>
              </a:rPr>
              <a:t>Αφορά τους ανθρώπους;</a:t>
            </a:r>
            <a:endParaRPr lang="en-US" sz="2000" b="0" dirty="0">
              <a:latin typeface="Calibri" panose="020F0502020204030204" pitchFamily="34" charset="0"/>
              <a:cs typeface="Calibri" panose="020F0502020204030204" pitchFamily="34" charset="0"/>
            </a:endParaRPr>
          </a:p>
          <a:p>
            <a:pPr algn="ctr">
              <a:lnSpc>
                <a:spcPct val="90000"/>
              </a:lnSpc>
              <a:defRPr/>
            </a:pPr>
            <a:endParaRPr lang="el-GR" sz="2000" b="0" dirty="0">
              <a:latin typeface="Calibri" panose="020F0502020204030204" pitchFamily="34" charset="0"/>
              <a:cs typeface="Calibri" panose="020F0502020204030204" pitchFamily="34" charset="0"/>
            </a:endParaRPr>
          </a:p>
          <a:p>
            <a:pPr algn="just">
              <a:lnSpc>
                <a:spcPct val="90000"/>
              </a:lnSpc>
              <a:defRPr/>
            </a:pPr>
            <a:r>
              <a:rPr lang="el-GR" sz="2000" b="0" dirty="0">
                <a:latin typeface="Calibri" panose="020F0502020204030204" pitchFamily="34" charset="0"/>
                <a:cs typeface="Calibri" panose="020F0502020204030204" pitchFamily="34" charset="0"/>
              </a:rPr>
              <a:t>Αυτά τα στοιχεία συνθέτουν αυτό που ονομάζουμε "ειδησεογραφική αξία" της πληροφορίας. Όσο ισχυρότερα είναι τα στοιχεία, τόσο υψηλότερη είναι η ειδησεογραφική αξία.</a:t>
            </a:r>
          </a:p>
          <a:p>
            <a:pPr lvl="0" algn="ctr">
              <a:lnSpc>
                <a:spcPct val="90000"/>
              </a:lnSpc>
              <a:defRPr/>
            </a:pPr>
            <a:endParaRPr lang="el-GR" sz="2000" b="0" dirty="0">
              <a:latin typeface="Calibri" panose="020F0502020204030204" pitchFamily="34" charset="0"/>
              <a:cs typeface="Calibri" panose="020F0502020204030204" pitchFamily="34" charset="0"/>
            </a:endParaRPr>
          </a:p>
          <a:p>
            <a:pPr algn="ctr">
              <a:lnSpc>
                <a:spcPct val="90000"/>
              </a:lnSpc>
              <a:defRPr/>
            </a:pPr>
            <a:endParaRPr lang="en-US" sz="2000" b="0" dirty="0">
              <a:latin typeface="Calibri" panose="020F0502020204030204" pitchFamily="34" charset="0"/>
              <a:cs typeface="Calibri" panose="020F0502020204030204" pitchFamily="34" charset="0"/>
            </a:endParaRP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3">
            <a:alphaModFix/>
          </a:blip>
          <a:stretch/>
        </p:blipFill>
        <p:spPr bwMode="auto">
          <a:xfrm>
            <a:off x="9144000" y="5229225"/>
            <a:ext cx="3048000" cy="1628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589560" y="357051"/>
            <a:ext cx="4560584" cy="1071155"/>
          </a:xfrm>
        </p:spPr>
        <p:txBody>
          <a:bodyPr anchor="ctr">
            <a:noAutofit/>
          </a:bodyPr>
          <a:lstStyle/>
          <a:p>
            <a:pPr>
              <a:defRPr/>
            </a:pPr>
            <a:r>
              <a:rPr lang="el-GR" sz="1600" b="1" dirty="0">
                <a:latin typeface="Calibri" panose="020F0502020204030204" pitchFamily="34" charset="0"/>
                <a:cs typeface="Calibri" panose="020F0502020204030204" pitchFamily="34" charset="0"/>
              </a:rPr>
              <a:t>Κοινωνικές πλατφόρμες ήχου</a:t>
            </a:r>
            <a:endParaRPr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bwMode="auto">
          <a:xfrm>
            <a:off x="590719" y="1132115"/>
            <a:ext cx="4559425" cy="5177976"/>
          </a:xfrm>
        </p:spPr>
        <p:txBody>
          <a:bodyPr anchor="ctr">
            <a:normAutofit fontScale="85000" lnSpcReduction="20000"/>
          </a:bodyPr>
          <a:lstStyle/>
          <a:p>
            <a:pPr algn="just">
              <a:defRPr/>
            </a:pPr>
            <a:r>
              <a:rPr lang="el-GR" sz="1400" b="0" dirty="0">
                <a:latin typeface="Calibri" panose="020F0502020204030204" pitchFamily="34" charset="0"/>
                <a:cs typeface="Calibri" panose="020F0502020204030204" pitchFamily="34" charset="0"/>
              </a:rPr>
              <a:t>Παραδείγματα</a:t>
            </a:r>
            <a:r>
              <a:rPr lang="en-GB" sz="1400" b="0" dirty="0">
                <a:latin typeface="Calibri" panose="020F0502020204030204" pitchFamily="34" charset="0"/>
                <a:cs typeface="Calibri" panose="020F0502020204030204" pitchFamily="34" charset="0"/>
              </a:rPr>
              <a:t>: Clubhouse, Twitter Spaces, Spotify</a:t>
            </a:r>
            <a:endParaRPr b="0" dirty="0">
              <a:latin typeface="Calibri" panose="020F0502020204030204" pitchFamily="34" charset="0"/>
              <a:cs typeface="Calibri" panose="020F0502020204030204" pitchFamily="34" charset="0"/>
            </a:endParaRPr>
          </a:p>
          <a:p>
            <a:pPr algn="just">
              <a:defRPr/>
            </a:pPr>
            <a:r>
              <a:rPr lang="el-GR" sz="1400" b="0" dirty="0">
                <a:latin typeface="Calibri" panose="020F0502020204030204" pitchFamily="34" charset="0"/>
                <a:cs typeface="Calibri" panose="020F0502020204030204" pitchFamily="34" charset="0"/>
              </a:rPr>
              <a:t>Χρησιμοποιούνται για: Ακρόαση ζωντανών συνομιλιών για συγκεκριμένα θέματα.</a:t>
            </a:r>
          </a:p>
          <a:p>
            <a:pPr algn="just">
              <a:defRPr/>
            </a:pPr>
            <a:r>
              <a:rPr lang="el-GR" sz="1400" b="0" dirty="0">
                <a:latin typeface="Calibri" panose="020F0502020204030204" pitchFamily="34" charset="0"/>
                <a:cs typeface="Calibri" panose="020F0502020204030204" pitchFamily="34" charset="0"/>
              </a:rPr>
              <a:t>Πώς μπορείτε να τις χρησιμοποιήσετε: Οι νέες κοινωνικές πλατφόρμες ήχου (όπως το Clubhouse) και μορφές (όπως το Twitter Spaces) έχουν αναπτυχθεί κατά τη διάρκεια του COVID-19, ενώ οι άνθρωποι βρίσκονταν στο σπίτι και διέθεταν  περισσότερο χρόνο για να συμμετάσχουν σε ζωντανές συζητήσεις.</a:t>
            </a:r>
          </a:p>
          <a:p>
            <a:pPr algn="just">
              <a:defRPr/>
            </a:pPr>
            <a:r>
              <a:rPr lang="el-GR" sz="1400" b="0" dirty="0">
                <a:latin typeface="Calibri" panose="020F0502020204030204" pitchFamily="34" charset="0"/>
                <a:cs typeface="Calibri" panose="020F0502020204030204" pitchFamily="34" charset="0"/>
              </a:rPr>
              <a:t>Το πλεονέκτημα που προφέρουν είναι η υψηλή προσοχή και η δέσμευση που είναι πιθανό να λάβουν από τους ακροατές. Οι ζωηρές, ελκυστικές συζητήσεις μπορούν να σας βοηθήσουν να οικοδομήσετε την εικόνα σας ως ηγέτη και να παρουσιάσετε την επιχείρησή σας ή τα προϊόντα σας σε πολύτιμα ακροατήρια που ήδη ενδιαφέρονται για θέματα που σχετίζονται με τη θέση σας  (διαφορετικά, δεν θα συντονίζονταν).</a:t>
            </a:r>
          </a:p>
          <a:p>
            <a:pPr marL="0" indent="0" algn="just">
              <a:buNone/>
              <a:defRPr/>
            </a:pPr>
            <a:r>
              <a:rPr lang="el-GR" sz="1400" b="0" dirty="0">
                <a:latin typeface="Calibri" panose="020F0502020204030204" pitchFamily="34" charset="0"/>
                <a:cs typeface="Calibri" panose="020F0502020204030204" pitchFamily="34" charset="0"/>
              </a:rPr>
              <a:t>Ακολουθούν ορισμένες σκέψεις για τη χρήση τους</a:t>
            </a:r>
          </a:p>
          <a:p>
            <a:pPr marL="0" indent="0" algn="just">
              <a:buNone/>
              <a:defRPr/>
            </a:pPr>
            <a:r>
              <a:rPr lang="el-GR" sz="1400" b="0" dirty="0">
                <a:latin typeface="Calibri" panose="020F0502020204030204" pitchFamily="34" charset="0"/>
                <a:cs typeface="Calibri" panose="020F0502020204030204" pitchFamily="34" charset="0"/>
              </a:rPr>
              <a:t>Διοργάνωση πάνελ του κλάδου σας.</a:t>
            </a:r>
            <a:endParaRPr lang="en-US" sz="1400" b="0" dirty="0">
              <a:latin typeface="Calibri" panose="020F0502020204030204" pitchFamily="34" charset="0"/>
              <a:cs typeface="Calibri" panose="020F0502020204030204" pitchFamily="34" charset="0"/>
            </a:endParaRPr>
          </a:p>
          <a:p>
            <a:pPr marL="0" indent="0" algn="just">
              <a:buNone/>
              <a:defRPr/>
            </a:pPr>
            <a:r>
              <a:rPr lang="el-GR" sz="1400" b="0" dirty="0">
                <a:latin typeface="Calibri" panose="020F0502020204030204" pitchFamily="34" charset="0"/>
                <a:cs typeface="Calibri" panose="020F0502020204030204" pitchFamily="34" charset="0"/>
              </a:rPr>
              <a:t>Μετάδοση ειδήσεων και μεγάλων ανακοινώσεων.</a:t>
            </a:r>
          </a:p>
          <a:p>
            <a:pPr algn="just">
              <a:defRPr/>
            </a:pPr>
            <a:r>
              <a:rPr lang="el-GR" sz="1400" b="0" dirty="0">
                <a:latin typeface="Calibri" panose="020F0502020204030204" pitchFamily="34" charset="0"/>
                <a:cs typeface="Calibri" panose="020F0502020204030204" pitchFamily="34" charset="0"/>
              </a:rPr>
              <a:t>Διοργάνωση διαδραστικών συνεδριών (όπως AMAs) με το κοινό σας.</a:t>
            </a:r>
          </a:p>
          <a:p>
            <a:pPr algn="just">
              <a:defRPr/>
            </a:pPr>
            <a:r>
              <a:rPr lang="el-GR" sz="1400" b="0" dirty="0">
                <a:latin typeface="Calibri" panose="020F0502020204030204" pitchFamily="34" charset="0"/>
                <a:cs typeface="Calibri" panose="020F0502020204030204" pitchFamily="34" charset="0"/>
              </a:rPr>
              <a:t>Καταγραφή συνεντεύξεων κατά τη διάρκεια μιας ζωντανής συνομιλίας </a:t>
            </a:r>
            <a:r>
              <a:rPr lang="en-GB" sz="1400" b="0" dirty="0">
                <a:latin typeface="Calibri" panose="020F0502020204030204" pitchFamily="34" charset="0"/>
                <a:cs typeface="Calibri" panose="020F0502020204030204" pitchFamily="34" charset="0"/>
              </a:rPr>
              <a:t>Clubhouse/Twitter Spaces </a:t>
            </a:r>
            <a:r>
              <a:rPr lang="el-GR" sz="1400" b="0" dirty="0">
                <a:latin typeface="Calibri" panose="020F0502020204030204" pitchFamily="34" charset="0"/>
                <a:cs typeface="Calibri" panose="020F0502020204030204" pitchFamily="34" charset="0"/>
              </a:rPr>
              <a:t>και αξιοποίηση τους ως </a:t>
            </a:r>
            <a:r>
              <a:rPr lang="en-GB" sz="1400" b="0" dirty="0">
                <a:latin typeface="Calibri" panose="020F0502020204030204" pitchFamily="34" charset="0"/>
                <a:cs typeface="Calibri" panose="020F0502020204030204" pitchFamily="34" charset="0"/>
              </a:rPr>
              <a:t>podcast (</a:t>
            </a:r>
            <a:r>
              <a:rPr lang="el-GR" sz="1400" b="0" dirty="0">
                <a:latin typeface="Calibri" panose="020F0502020204030204" pitchFamily="34" charset="0"/>
                <a:cs typeface="Calibri" panose="020F0502020204030204" pitchFamily="34" charset="0"/>
              </a:rPr>
              <a:t>παράδειγμα: </a:t>
            </a:r>
            <a:r>
              <a:rPr lang="en-GB" sz="1400" b="0" dirty="0">
                <a:latin typeface="Calibri" panose="020F0502020204030204" pitchFamily="34" charset="0"/>
                <a:cs typeface="Calibri" panose="020F0502020204030204" pitchFamily="34" charset="0"/>
              </a:rPr>
              <a:t>The Social Media </a:t>
            </a:r>
            <a:r>
              <a:rPr lang="en-GB" sz="1400" b="0" dirty="0" err="1">
                <a:latin typeface="Calibri" panose="020F0502020204030204" pitchFamily="34" charset="0"/>
                <a:cs typeface="Calibri" panose="020F0502020204030204" pitchFamily="34" charset="0"/>
              </a:rPr>
              <a:t>Geekout</a:t>
            </a:r>
            <a:r>
              <a:rPr lang="en-GB" sz="1400" b="0" dirty="0">
                <a:latin typeface="Calibri" panose="020F0502020204030204" pitchFamily="34" charset="0"/>
                <a:cs typeface="Calibri" panose="020F0502020204030204" pitchFamily="34" charset="0"/>
              </a:rPr>
              <a:t> show).</a:t>
            </a:r>
            <a:endParaRPr lang="el-GR" sz="1400" b="0" dirty="0">
              <a:latin typeface="Calibri" panose="020F0502020204030204" pitchFamily="34" charset="0"/>
              <a:cs typeface="Calibri" panose="020F0502020204030204" pitchFamily="34" charset="0"/>
            </a:endParaRPr>
          </a:p>
          <a:p>
            <a:pPr algn="just">
              <a:defRPr/>
            </a:pPr>
            <a:r>
              <a:rPr lang="el-GR" sz="1400" b="0" dirty="0">
                <a:latin typeface="Calibri" panose="020F0502020204030204" pitchFamily="34" charset="0"/>
                <a:cs typeface="Calibri" panose="020F0502020204030204" pitchFamily="34" charset="0"/>
              </a:rPr>
              <a:t>Δημιουργία της ηγετικής θέσης της επιχείρησής σας μέσω μιας εκπομπής 30-60 λεπτών.</a:t>
            </a:r>
          </a:p>
          <a:p>
            <a:pPr>
              <a:defRPr/>
            </a:pPr>
            <a:endParaRPr lang="en-US" sz="1000" dirty="0"/>
          </a:p>
        </p:txBody>
      </p:sp>
      <p:pic>
        <p:nvPicPr>
          <p:cNvPr id="7" name="Picture 6" descr="Graphical user interface, text, application, chat or text message&#10;&#10;Description automatically generated"/>
          <p:cNvPicPr>
            <a:picLocks noChangeAspect="1"/>
          </p:cNvPicPr>
          <p:nvPr/>
        </p:nvPicPr>
        <p:blipFill>
          <a:blip r:embed="rId2"/>
          <a:srcRect r="-1" b="26084"/>
          <a:stretch/>
        </p:blipFill>
        <p:spPr bwMode="auto">
          <a:xfrm>
            <a:off x="5342238" y="480619"/>
            <a:ext cx="5425410" cy="5084781"/>
          </a:xfrm>
          <a:prstGeom prst="rect">
            <a:avLst/>
          </a:prstGeom>
        </p:spPr>
      </p:pic>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9144000" y="5229225"/>
            <a:ext cx="3048000" cy="1628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2117030" y="0"/>
            <a:ext cx="7134446" cy="2870791"/>
          </a:xfrm>
        </p:spPr>
        <p:txBody>
          <a:bodyPr>
            <a:normAutofit/>
          </a:bodyPr>
          <a:lstStyle/>
          <a:p>
            <a:pPr>
              <a:defRPr/>
            </a:pPr>
            <a:r>
              <a:rPr lang="el-GR" sz="4000" dirty="0">
                <a:latin typeface="Calibri" panose="020F0502020204030204" pitchFamily="34" charset="0"/>
                <a:cs typeface="Calibri" panose="020F0502020204030204" pitchFamily="34" charset="0"/>
              </a:rPr>
              <a:t>Φτιάξτε τη δική σας ιστορία!</a:t>
            </a:r>
            <a:endParaRPr sz="40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bwMode="auto">
          <a:xfrm>
            <a:off x="3485671" y="2370908"/>
            <a:ext cx="4397164" cy="2116183"/>
          </a:xfrm>
        </p:spPr>
        <p:txBody>
          <a:bodyPr>
            <a:normAutofit fontScale="47500" lnSpcReduction="20000"/>
          </a:bodyPr>
          <a:lstStyle/>
          <a:p>
            <a:pPr>
              <a:defRPr/>
            </a:pPr>
            <a:r>
              <a:rPr lang="el-GR" dirty="0">
                <a:latin typeface="Calibri" panose="020F0502020204030204" pitchFamily="34" charset="0"/>
                <a:cs typeface="Calibri" panose="020F0502020204030204" pitchFamily="34" charset="0"/>
              </a:rPr>
              <a:t>Άσκηση 10 λεπτών όπου:</a:t>
            </a:r>
          </a:p>
          <a:p>
            <a:pPr marL="514350" indent="-514350">
              <a:buFont typeface="+mj-lt"/>
              <a:buAutoNum type="arabicPeriod"/>
              <a:defRPr/>
            </a:pPr>
            <a:r>
              <a:rPr lang="el-GR" dirty="0">
                <a:latin typeface="Calibri" panose="020F0502020204030204" pitchFamily="34" charset="0"/>
                <a:cs typeface="Calibri" panose="020F0502020204030204" pitchFamily="34" charset="0"/>
              </a:rPr>
              <a:t>Κάθε οργάνωση μεταναστών παράγει μια είδηση για τις δραστηριότητές της.</a:t>
            </a:r>
          </a:p>
          <a:p>
            <a:pPr marL="514350" indent="-514350">
              <a:buFont typeface="+mj-lt"/>
              <a:buAutoNum type="arabicPeriod"/>
              <a:defRPr/>
            </a:pPr>
            <a:r>
              <a:rPr lang="el-GR" dirty="0">
                <a:latin typeface="Calibri" panose="020F0502020204030204" pitchFamily="34" charset="0"/>
                <a:cs typeface="Calibri" panose="020F0502020204030204" pitchFamily="34" charset="0"/>
              </a:rPr>
              <a:t>2 Μεμονωμένοι μετανάστες παίρνουν συνεντεύξεις ο ένας από τον άλλο</a:t>
            </a:r>
          </a:p>
          <a:p>
            <a:pPr marL="514350" indent="-514350">
              <a:buFont typeface="+mj-lt"/>
              <a:buAutoNum type="arabicPeriod"/>
              <a:defRPr/>
            </a:pPr>
            <a:r>
              <a:rPr lang="el-GR" dirty="0">
                <a:latin typeface="Calibri" panose="020F0502020204030204" pitchFamily="34" charset="0"/>
                <a:cs typeface="Calibri" panose="020F0502020204030204" pitchFamily="34" charset="0"/>
              </a:rPr>
              <a:t>3 Μεμονωμένοι μετανάστες φτιάχνουν μια ιστορία για την εμπειρία τους στην ένταξη</a:t>
            </a: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9144000" y="5229225"/>
            <a:ext cx="3048000" cy="1628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bwMode="auto">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0" name="Freeform: Shape 9"/>
          <p:cNvSpPr>
            <a:spLocks noGrp="1" noRot="1" noChangeAspect="1" noMove="1" noResize="1" noEditPoints="1" noAdjustHandles="1" noChangeArrowheads="1" noChangeShapeType="1" noTextEdit="1"/>
          </p:cNvSpPr>
          <p:nvPr/>
        </p:nvSpPr>
        <p:spPr bwMode="auto">
          <a:xfrm flipH="1">
            <a:off x="645204" y="682072"/>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extrusionOk="0">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solidFill>
            <a:schemeClr val="bg1"/>
          </a:solidFill>
          <a:ln w="19050" cap="flat">
            <a:noFill/>
            <a:prstDash val="solid"/>
            <a:miter/>
          </a:ln>
        </p:spPr>
        <p:txBody>
          <a:bodyPr rtlCol="0" anchor="ctr"/>
          <a:lstStyle/>
          <a:p>
            <a:pPr>
              <a:defRPr/>
            </a:pPr>
            <a:endParaRPr lang="en-US"/>
          </a:p>
        </p:txBody>
      </p:sp>
      <p:sp>
        <p:nvSpPr>
          <p:cNvPr id="2" name="Title 1"/>
          <p:cNvSpPr>
            <a:spLocks noGrp="1"/>
          </p:cNvSpPr>
          <p:nvPr>
            <p:ph type="title"/>
          </p:nvPr>
        </p:nvSpPr>
        <p:spPr bwMode="auto">
          <a:xfrm>
            <a:off x="1057469" y="1181878"/>
            <a:ext cx="3844213" cy="2985795"/>
          </a:xfrm>
        </p:spPr>
        <p:txBody>
          <a:bodyPr>
            <a:noAutofit/>
          </a:bodyPr>
          <a:lstStyle/>
          <a:p>
            <a:pPr algn="ctr">
              <a:defRPr/>
            </a:pPr>
            <a:r>
              <a:rPr lang="el-GR" sz="3200" dirty="0">
                <a:latin typeface="Calibri" panose="020F0502020204030204" pitchFamily="34" charset="0"/>
                <a:cs typeface="Calibri" panose="020F0502020204030204" pitchFamily="34" charset="0"/>
              </a:rPr>
              <a:t>Θα πρέπει να είστε αντικειμενικοί</a:t>
            </a:r>
            <a:r>
              <a:rPr lang="en-US" sz="3200" dirty="0">
                <a:latin typeface="Calibri" panose="020F0502020204030204" pitchFamily="34" charset="0"/>
                <a:cs typeface="Calibri" panose="020F0502020204030204" pitchFamily="34" charset="0"/>
              </a:rPr>
              <a:t> </a:t>
            </a:r>
            <a:r>
              <a:rPr lang="el-GR" sz="3200" dirty="0">
                <a:latin typeface="Calibri" panose="020F0502020204030204" pitchFamily="34" charset="0"/>
                <a:cs typeface="Calibri" panose="020F0502020204030204" pitchFamily="34" charset="0"/>
              </a:rPr>
              <a:t>και  αμερόληπτοι</a:t>
            </a:r>
            <a:endParaRPr sz="3200" dirty="0">
              <a:latin typeface="Calibri" panose="020F0502020204030204" pitchFamily="34" charset="0"/>
              <a:cs typeface="Calibri" panose="020F0502020204030204" pitchFamily="34" charset="0"/>
            </a:endParaRPr>
          </a:p>
        </p:txBody>
      </p:sp>
      <p:sp>
        <p:nvSpPr>
          <p:cNvPr id="12" name="Freeform: Shape 11"/>
          <p:cNvSpPr>
            <a:spLocks noGrp="1" noRot="1" noChangeAspect="1" noMove="1" noResize="1" noEditPoints="1" noAdjustHandles="1" noChangeArrowheads="1" noChangeShapeType="1" noTextEdit="1"/>
          </p:cNvSpPr>
          <p:nvPr/>
        </p:nvSpPr>
        <p:spPr bwMode="auto">
          <a:xfrm flipH="1">
            <a:off x="697916" y="629755"/>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extrusionOk="0">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noFill/>
          <a:ln w="19050" cap="flat">
            <a:solidFill>
              <a:schemeClr val="tx1"/>
            </a:solidFill>
            <a:prstDash val="solid"/>
            <a:miter/>
          </a:ln>
        </p:spPr>
        <p:txBody>
          <a:bodyPr rtlCol="0" anchor="ctr"/>
          <a:lstStyle/>
          <a:p>
            <a:pPr>
              <a:defRPr/>
            </a:pPr>
            <a:endParaRPr lang="en-US"/>
          </a:p>
        </p:txBody>
      </p:sp>
      <p:sp>
        <p:nvSpPr>
          <p:cNvPr id="3" name="Content Placeholder 2"/>
          <p:cNvSpPr>
            <a:spLocks noGrp="1"/>
          </p:cNvSpPr>
          <p:nvPr>
            <p:ph idx="1"/>
          </p:nvPr>
        </p:nvSpPr>
        <p:spPr bwMode="auto">
          <a:xfrm>
            <a:off x="6277970" y="944283"/>
            <a:ext cx="5008729" cy="4944726"/>
          </a:xfrm>
        </p:spPr>
        <p:txBody>
          <a:bodyPr anchor="b">
            <a:normAutofit/>
          </a:bodyPr>
          <a:lstStyle/>
          <a:p>
            <a:pPr>
              <a:defRPr/>
            </a:pPr>
            <a:r>
              <a:rPr lang="el-GR" sz="2800" b="0" dirty="0">
                <a:latin typeface="Calibri" panose="020F0502020204030204" pitchFamily="34" charset="0"/>
                <a:cs typeface="Calibri" panose="020F0502020204030204" pitchFamily="34" charset="0"/>
              </a:rPr>
              <a:t>Να είστε δίκαιοι</a:t>
            </a:r>
            <a:r>
              <a:rPr lang="en-US" sz="2800" b="0" dirty="0">
                <a:latin typeface="Calibri" panose="020F0502020204030204" pitchFamily="34" charset="0"/>
                <a:cs typeface="Calibri" panose="020F0502020204030204" pitchFamily="34" charset="0"/>
              </a:rPr>
              <a:t> </a:t>
            </a:r>
            <a:r>
              <a:rPr lang="el-GR" sz="2800" b="0" dirty="0">
                <a:latin typeface="Calibri" panose="020F0502020204030204" pitchFamily="34" charset="0"/>
                <a:cs typeface="Calibri" panose="020F0502020204030204" pitchFamily="34" charset="0"/>
              </a:rPr>
              <a:t>στην:</a:t>
            </a:r>
          </a:p>
          <a:p>
            <a:pPr>
              <a:defRPr/>
            </a:pPr>
            <a:r>
              <a:rPr lang="el-GR" sz="2800" b="0" dirty="0">
                <a:latin typeface="Calibri" panose="020F0502020204030204" pitchFamily="34" charset="0"/>
                <a:cs typeface="Calibri" panose="020F0502020204030204" pitchFamily="34" charset="0"/>
              </a:rPr>
              <a:t>- επιλογή των ειδήσεων</a:t>
            </a:r>
          </a:p>
          <a:p>
            <a:pPr>
              <a:defRPr/>
            </a:pPr>
            <a:r>
              <a:rPr lang="el-GR" sz="2800" b="0" dirty="0">
                <a:latin typeface="Calibri" panose="020F0502020204030204" pitchFamily="34" charset="0"/>
                <a:cs typeface="Calibri" panose="020F0502020204030204" pitchFamily="34" charset="0"/>
              </a:rPr>
              <a:t>- στην επιλογή των πηγών και στην τεχνική των συνεντεύξεων</a:t>
            </a:r>
          </a:p>
          <a:p>
            <a:pPr>
              <a:defRPr/>
            </a:pPr>
            <a:r>
              <a:rPr lang="el-GR" sz="2800" b="0" dirty="0">
                <a:latin typeface="Calibri" panose="020F0502020204030204" pitchFamily="34" charset="0"/>
                <a:cs typeface="Calibri" panose="020F0502020204030204" pitchFamily="34" charset="0"/>
              </a:rPr>
              <a:t>- σύνταξη ειδήσεων</a:t>
            </a:r>
          </a:p>
          <a:p>
            <a:pPr>
              <a:defRPr/>
            </a:pPr>
            <a:r>
              <a:rPr lang="el-GR" sz="2800" b="0" dirty="0">
                <a:latin typeface="Calibri" panose="020F0502020204030204" pitchFamily="34" charset="0"/>
                <a:cs typeface="Calibri" panose="020F0502020204030204" pitchFamily="34" charset="0"/>
              </a:rPr>
              <a:t>- χρήση της ιστορίας</a:t>
            </a:r>
          </a:p>
          <a:p>
            <a:pPr algn="just">
              <a:defRPr/>
            </a:pPr>
            <a:r>
              <a:rPr lang="el-GR" sz="2800" b="0" dirty="0">
                <a:latin typeface="Calibri" panose="020F0502020204030204" pitchFamily="34" charset="0"/>
                <a:cs typeface="Calibri" panose="020F0502020204030204" pitchFamily="34" charset="0"/>
              </a:rPr>
              <a:t>Αποφύγετε την ανοιχτή υποστήριξης της μιας πλευράς σε μια σύγκρουση</a:t>
            </a:r>
            <a:endParaRPr lang="en-US" sz="2800" b="0" dirty="0">
              <a:latin typeface="Calibri" panose="020F0502020204030204" pitchFamily="34" charset="0"/>
              <a:cs typeface="Calibri" panose="020F0502020204030204" pitchFamily="34" charset="0"/>
            </a:endParaRP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9144000" y="5229225"/>
            <a:ext cx="3048000" cy="1628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a:bodyPr>
          <a:lstStyle/>
          <a:p>
            <a:pPr>
              <a:defRPr/>
            </a:pPr>
            <a:r>
              <a:rPr lang="el-GR" sz="2800" dirty="0">
                <a:latin typeface="Calibri" panose="020F0502020204030204" pitchFamily="34" charset="0"/>
                <a:cs typeface="Calibri" panose="020F0502020204030204" pitchFamily="34" charset="0"/>
              </a:rPr>
              <a:t>Η ιστορία των ειδήσεων και η ανεστραμμένη πυραμίδα</a:t>
            </a:r>
            <a:endParaRPr lang="en-US" sz="2800" dirty="0">
              <a:latin typeface="Calibri" panose="020F0502020204030204" pitchFamily="34" charset="0"/>
              <a:cs typeface="Calibri" panose="020F0502020204030204" pitchFamily="34" charset="0"/>
            </a:endParaRPr>
          </a:p>
        </p:txBody>
      </p:sp>
      <p:pic>
        <p:nvPicPr>
          <p:cNvPr id="6" name="Content Placeholder 5" descr="Diagram&#10;&#10;Description automatically generated"/>
          <p:cNvPicPr>
            <a:picLocks noGrp="1" noChangeAspect="1"/>
          </p:cNvPicPr>
          <p:nvPr>
            <p:ph idx="1"/>
          </p:nvPr>
        </p:nvPicPr>
        <p:blipFill>
          <a:blip r:embed="rId2"/>
          <a:stretch/>
        </p:blipFill>
        <p:spPr bwMode="auto">
          <a:xfrm>
            <a:off x="3346794" y="1516970"/>
            <a:ext cx="5498411" cy="4656817"/>
          </a:xfrm>
          <a:prstGeom prst="rect">
            <a:avLst/>
          </a:prstGeom>
        </p:spPr>
      </p:pic>
      <p:cxnSp>
        <p:nvCxnSpPr>
          <p:cNvPr id="3"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3">
            <a:alphaModFix/>
          </a:blip>
          <a:stretch/>
        </p:blipFill>
        <p:spPr bwMode="auto">
          <a:xfrm>
            <a:off x="9144000" y="5229225"/>
            <a:ext cx="3048000" cy="1628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bwMode="auto">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3" name="Freeform: Shape 12"/>
          <p:cNvSpPr>
            <a:spLocks noGrp="1" noRot="1" noChangeAspect="1" noMove="1" noResize="1" noEditPoints="1" noAdjustHandles="1" noChangeArrowheads="1" noChangeShapeType="1" noTextEdit="1"/>
          </p:cNvSpPr>
          <p:nvPr/>
        </p:nvSpPr>
        <p:spPr bwMode="auto">
          <a:xfrm rot="10800000">
            <a:off x="1023595" y="2950509"/>
            <a:ext cx="4715671" cy="3134603"/>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extrusionOk="0">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5" name="Freeform: Shape 14"/>
          <p:cNvSpPr>
            <a:spLocks noGrp="1" noRot="1" noChangeAspect="1" noMove="1" noResize="1" noEditPoints="1" noAdjustHandles="1" noChangeArrowheads="1" noChangeShapeType="1" noTextEdit="1"/>
          </p:cNvSpPr>
          <p:nvPr/>
        </p:nvSpPr>
        <p:spPr bwMode="auto">
          <a:xfrm rot="21433981" flipH="1">
            <a:off x="561228" y="610976"/>
            <a:ext cx="5552381" cy="243008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extrusionOk="0">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solidFill>
            <a:schemeClr val="bg1"/>
          </a:solidFill>
          <a:ln w="19050" cap="flat">
            <a:noFill/>
            <a:prstDash val="solid"/>
            <a:miter/>
          </a:ln>
        </p:spPr>
        <p:txBody>
          <a:bodyPr rtlCol="0" anchor="ctr"/>
          <a:lstStyle/>
          <a:p>
            <a:pPr>
              <a:defRPr/>
            </a:pPr>
            <a:endParaRPr lang="en-US"/>
          </a:p>
        </p:txBody>
      </p:sp>
      <p:sp>
        <p:nvSpPr>
          <p:cNvPr id="2" name="Title 1"/>
          <p:cNvSpPr>
            <a:spLocks noGrp="1"/>
          </p:cNvSpPr>
          <p:nvPr>
            <p:ph type="title"/>
          </p:nvPr>
        </p:nvSpPr>
        <p:spPr bwMode="auto">
          <a:xfrm>
            <a:off x="801045" y="1110134"/>
            <a:ext cx="4861381" cy="1324229"/>
          </a:xfrm>
        </p:spPr>
        <p:txBody>
          <a:bodyPr>
            <a:normAutofit/>
          </a:bodyPr>
          <a:lstStyle/>
          <a:p>
            <a:pPr algn="ctr">
              <a:lnSpc>
                <a:spcPct val="90000"/>
              </a:lnSpc>
              <a:defRPr/>
            </a:pPr>
            <a:r>
              <a:rPr lang="el-GR" sz="2800" b="0" dirty="0"/>
              <a:t>Γνωρίστε το κοινό σας</a:t>
            </a:r>
            <a:endParaRPr lang="en-US" sz="2800" b="0" dirty="0"/>
          </a:p>
        </p:txBody>
      </p:sp>
      <p:pic>
        <p:nvPicPr>
          <p:cNvPr id="6" name="Picture 5" descr="A large group of people&#10;&#10;Description automatically generated with medium confidence"/>
          <p:cNvPicPr>
            <a:picLocks noChangeAspect="1"/>
          </p:cNvPicPr>
          <p:nvPr/>
        </p:nvPicPr>
        <p:blipFill>
          <a:blip r:embed="rId2"/>
          <a:srcRect l="11541" r="7501" b="-1"/>
          <a:stretch/>
        </p:blipFill>
        <p:spPr bwMode="auto">
          <a:xfrm>
            <a:off x="1266081" y="3214259"/>
            <a:ext cx="4252124" cy="2634498"/>
          </a:xfrm>
          <a:prstGeom prst="rect">
            <a:avLst/>
          </a:prstGeom>
        </p:spPr>
      </p:pic>
      <p:sp>
        <p:nvSpPr>
          <p:cNvPr id="17" name="Freeform: Shape 16"/>
          <p:cNvSpPr>
            <a:spLocks noGrp="1" noRot="1" noChangeAspect="1" noMove="1" noResize="1" noEditPoints="1" noAdjustHandles="1" noChangeArrowheads="1" noChangeShapeType="1" noTextEdit="1"/>
          </p:cNvSpPr>
          <p:nvPr/>
        </p:nvSpPr>
        <p:spPr bwMode="auto">
          <a:xfrm rot="21433981" flipH="1">
            <a:off x="519332" y="639412"/>
            <a:ext cx="5552381" cy="243008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extrusionOk="0">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noFill/>
          <a:ln w="19050" cap="flat">
            <a:solidFill>
              <a:schemeClr val="tx1"/>
            </a:solidFill>
            <a:prstDash val="solid"/>
            <a:miter/>
          </a:ln>
        </p:spPr>
        <p:txBody>
          <a:bodyPr rtlCol="0" anchor="ctr"/>
          <a:lstStyle/>
          <a:p>
            <a:pPr>
              <a:defRPr/>
            </a:pPr>
            <a:endParaRPr lang="en-US"/>
          </a:p>
        </p:txBody>
      </p:sp>
      <p:sp>
        <p:nvSpPr>
          <p:cNvPr id="3" name="Content Placeholder 2"/>
          <p:cNvSpPr>
            <a:spLocks noGrp="1"/>
          </p:cNvSpPr>
          <p:nvPr>
            <p:ph idx="1"/>
          </p:nvPr>
        </p:nvSpPr>
        <p:spPr bwMode="auto">
          <a:xfrm>
            <a:off x="6668677" y="696123"/>
            <a:ext cx="4722279" cy="5481716"/>
          </a:xfrm>
        </p:spPr>
        <p:txBody>
          <a:bodyPr anchor="ctr">
            <a:normAutofit/>
          </a:bodyPr>
          <a:lstStyle/>
          <a:p>
            <a:pPr algn="just">
              <a:defRPr/>
            </a:pPr>
            <a:r>
              <a:rPr lang="el-GR" sz="2400" b="0" dirty="0"/>
              <a:t>Μην κάνετε λανθασμένες υποθέσεις για τους αναγνώστες ή τους ακροατές σας. </a:t>
            </a:r>
          </a:p>
          <a:p>
            <a:pPr algn="just">
              <a:defRPr/>
            </a:pPr>
            <a:r>
              <a:rPr lang="el-GR" sz="2400" b="0" dirty="0"/>
              <a:t>Μην γενικεύετε από τη δική σας προσωπικότητα και τη στενή ομάδα φίλων και συγγενών και μην υποθέτετε ότι οι αναγνώστες ή οι ακροατές σας είναι "σαν εμάς".</a:t>
            </a:r>
            <a:endParaRPr lang="en-US" sz="2400" b="0" dirty="0"/>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9144000" y="5229225"/>
            <a:ext cx="3048000" cy="1628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bwMode="auto">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Picture 4" descr="Different coloured question marks"/>
          <p:cNvPicPr>
            <a:picLocks noChangeAspect="1"/>
          </p:cNvPicPr>
          <p:nvPr/>
        </p:nvPicPr>
        <p:blipFill>
          <a:blip r:embed="rId2"/>
          <a:stretch/>
        </p:blipFill>
        <p:spPr bwMode="auto">
          <a:xfrm>
            <a:off x="18" y="46237"/>
            <a:ext cx="12191981" cy="6857990"/>
          </a:xfrm>
          <a:prstGeom prst="rect">
            <a:avLst/>
          </a:prstGeom>
        </p:spPr>
      </p:pic>
      <p:sp>
        <p:nvSpPr>
          <p:cNvPr id="12" name="Freeform: Shape 11"/>
          <p:cNvSpPr>
            <a:spLocks noGrp="1" noRot="1" noChangeAspect="1" noMove="1" noResize="1" noEditPoints="1" noAdjustHandles="1" noChangeArrowheads="1" noChangeShapeType="1" noTextEdit="1"/>
          </p:cNvSpPr>
          <p:nvPr/>
        </p:nvSpPr>
        <p:spPr bwMode="auto">
          <a:xfrm>
            <a:off x="6051470" y="1689814"/>
            <a:ext cx="6140530" cy="4647338"/>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extrusionOk="0">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4" name="Freeform: Shape 13"/>
          <p:cNvSpPr>
            <a:spLocks noGrp="1" noRot="1" noChangeAspect="1" noMove="1" noResize="1" noEditPoints="1" noAdjustHandles="1" noChangeArrowheads="1" noChangeShapeType="1" noTextEdit="1"/>
          </p:cNvSpPr>
          <p:nvPr/>
        </p:nvSpPr>
        <p:spPr bwMode="auto">
          <a:xfrm rot="347219">
            <a:off x="6227678" y="1604682"/>
            <a:ext cx="6095974"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extrusionOk="0">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pPr>
              <a:defRPr/>
            </a:pPr>
            <a:endParaRPr lang="en-US"/>
          </a:p>
        </p:txBody>
      </p:sp>
      <p:sp>
        <p:nvSpPr>
          <p:cNvPr id="16" name="Freeform: Shape 15"/>
          <p:cNvSpPr>
            <a:spLocks noGrp="1" noRot="1" noChangeAspect="1" noMove="1" noResize="1" noEditPoints="1" noAdjustHandles="1" noChangeArrowheads="1" noChangeShapeType="1" noTextEdit="1"/>
          </p:cNvSpPr>
          <p:nvPr/>
        </p:nvSpPr>
        <p:spPr bwMode="auto">
          <a:xfrm rot="21381630" flipH="1">
            <a:off x="4128647" y="500207"/>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pPr>
              <a:defRPr/>
            </a:pPr>
            <a:endParaRPr lang="en-US"/>
          </a:p>
        </p:txBody>
      </p:sp>
      <p:sp>
        <p:nvSpPr>
          <p:cNvPr id="18" name="Freeform: Shape 17"/>
          <p:cNvSpPr>
            <a:spLocks noGrp="1" noRot="1" noChangeAspect="1" noMove="1" noResize="1" noEditPoints="1" noAdjustHandles="1" noChangeArrowheads="1" noChangeShapeType="1" noTextEdit="1"/>
          </p:cNvSpPr>
          <p:nvPr/>
        </p:nvSpPr>
        <p:spPr bwMode="auto">
          <a:xfrm rot="21381630" flipH="1">
            <a:off x="4086067" y="493484"/>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pPr>
              <a:defRPr/>
            </a:pPr>
            <a:endParaRPr lang="en-US"/>
          </a:p>
        </p:txBody>
      </p:sp>
      <p:sp>
        <p:nvSpPr>
          <p:cNvPr id="2" name="Title 1"/>
          <p:cNvSpPr>
            <a:spLocks noGrp="1"/>
          </p:cNvSpPr>
          <p:nvPr>
            <p:ph type="title"/>
          </p:nvPr>
        </p:nvSpPr>
        <p:spPr bwMode="auto">
          <a:xfrm>
            <a:off x="4272282" y="860609"/>
            <a:ext cx="4558209" cy="1258293"/>
          </a:xfrm>
        </p:spPr>
        <p:txBody>
          <a:bodyPr>
            <a:noAutofit/>
          </a:bodyPr>
          <a:lstStyle/>
          <a:p>
            <a:pPr algn="ctr">
              <a:defRPr/>
            </a:pPr>
            <a:r>
              <a:rPr lang="el-GR" sz="2000" b="0" dirty="0">
                <a:latin typeface="Calibri" panose="020F0502020204030204" pitchFamily="34" charset="0"/>
                <a:cs typeface="Calibri" panose="020F0502020204030204" pitchFamily="34" charset="0"/>
              </a:rPr>
              <a:t>Ποιο είναι το κοινό σας ( ποια μεταναστευτική κοινότητα/ες)</a:t>
            </a:r>
            <a:endParaRPr sz="3200" b="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bwMode="auto">
          <a:xfrm>
            <a:off x="7348986" y="2008143"/>
            <a:ext cx="4236001" cy="3501011"/>
          </a:xfrm>
        </p:spPr>
        <p:txBody>
          <a:bodyPr anchor="ctr">
            <a:normAutofit/>
          </a:bodyPr>
          <a:lstStyle/>
          <a:p>
            <a:pPr algn="ctr">
              <a:lnSpc>
                <a:spcPct val="90000"/>
              </a:lnSpc>
              <a:defRPr/>
            </a:pPr>
            <a:r>
              <a:rPr lang="el-GR" sz="1400" b="0" dirty="0">
                <a:latin typeface="Calibri" panose="020F0502020204030204" pitchFamily="34" charset="0"/>
                <a:cs typeface="Calibri" panose="020F0502020204030204" pitchFamily="34" charset="0"/>
              </a:rPr>
              <a:t>Πόσο μεγάλη είναι η κοινότητα;</a:t>
            </a:r>
          </a:p>
          <a:p>
            <a:pPr algn="ctr">
              <a:lnSpc>
                <a:spcPct val="90000"/>
              </a:lnSpc>
              <a:defRPr/>
            </a:pPr>
            <a:r>
              <a:rPr lang="el-GR" sz="1400" b="0" dirty="0">
                <a:latin typeface="Calibri" panose="020F0502020204030204" pitchFamily="34" charset="0"/>
                <a:cs typeface="Calibri" panose="020F0502020204030204" pitchFamily="34" charset="0"/>
              </a:rPr>
              <a:t>Πού ζουν;</a:t>
            </a:r>
          </a:p>
          <a:p>
            <a:pPr algn="ctr">
              <a:lnSpc>
                <a:spcPct val="90000"/>
              </a:lnSpc>
              <a:defRPr/>
            </a:pPr>
            <a:r>
              <a:rPr lang="el-GR" sz="1400" b="0" dirty="0">
                <a:latin typeface="Calibri" panose="020F0502020204030204" pitchFamily="34" charset="0"/>
                <a:cs typeface="Calibri" panose="020F0502020204030204" pitchFamily="34" charset="0"/>
              </a:rPr>
              <a:t>Τι γλώσσες μιλούν;</a:t>
            </a:r>
          </a:p>
          <a:p>
            <a:pPr algn="ctr">
              <a:lnSpc>
                <a:spcPct val="90000"/>
              </a:lnSpc>
              <a:defRPr/>
            </a:pPr>
            <a:r>
              <a:rPr lang="el-GR" sz="1400" b="0" dirty="0">
                <a:latin typeface="Calibri" panose="020F0502020204030204" pitchFamily="34" charset="0"/>
                <a:cs typeface="Calibri" panose="020F0502020204030204" pitchFamily="34" charset="0"/>
              </a:rPr>
              <a:t>Ανήκουν κυρίως σε μία ή δύο ηλικιακές ομάδες;</a:t>
            </a:r>
          </a:p>
          <a:p>
            <a:pPr algn="ctr">
              <a:lnSpc>
                <a:spcPct val="90000"/>
              </a:lnSpc>
              <a:defRPr/>
            </a:pPr>
            <a:r>
              <a:rPr lang="el-GR" sz="1400" b="0" dirty="0">
                <a:latin typeface="Calibri" panose="020F0502020204030204" pitchFamily="34" charset="0"/>
                <a:cs typeface="Calibri" panose="020F0502020204030204" pitchFamily="34" charset="0"/>
              </a:rPr>
              <a:t>Είναι κατά κύριο λόγο άνδρες ή γυναίκες;</a:t>
            </a:r>
          </a:p>
          <a:p>
            <a:pPr algn="ctr">
              <a:lnSpc>
                <a:spcPct val="90000"/>
              </a:lnSpc>
              <a:defRPr/>
            </a:pPr>
            <a:r>
              <a:rPr lang="el-GR" sz="1400" b="0" dirty="0">
                <a:latin typeface="Calibri" panose="020F0502020204030204" pitchFamily="34" charset="0"/>
                <a:cs typeface="Calibri" panose="020F0502020204030204" pitchFamily="34" charset="0"/>
              </a:rPr>
              <a:t>Πόσο μορφωμένοι είναι;</a:t>
            </a:r>
          </a:p>
          <a:p>
            <a:pPr algn="ctr">
              <a:lnSpc>
                <a:spcPct val="90000"/>
              </a:lnSpc>
              <a:defRPr/>
            </a:pPr>
            <a:r>
              <a:rPr lang="el-GR" sz="1400" b="0" dirty="0">
                <a:latin typeface="Calibri" panose="020F0502020204030204" pitchFamily="34" charset="0"/>
                <a:cs typeface="Calibri" panose="020F0502020204030204" pitchFamily="34" charset="0"/>
              </a:rPr>
              <a:t>Τι είδους εκπαιδευτικό υπόβαθρο έχουν; Πρέπει να χρησιμοποιείτε απλή γλώσσα; Πόση ώρα θα δώσουν προσοχή σε ένα άρθρο ή ένα πρόγραμμα;</a:t>
            </a:r>
          </a:p>
          <a:p>
            <a:pPr algn="ctr">
              <a:lnSpc>
                <a:spcPct val="90000"/>
              </a:lnSpc>
              <a:defRPr/>
            </a:pPr>
            <a:r>
              <a:rPr lang="el-GR" sz="1400" b="0" dirty="0">
                <a:latin typeface="Calibri" panose="020F0502020204030204" pitchFamily="34" charset="0"/>
                <a:cs typeface="Calibri" panose="020F0502020204030204" pitchFamily="34" charset="0"/>
              </a:rPr>
              <a:t>Ποιο είναι το κοινωνικοοικονομικό τους υπόβαθρο;</a:t>
            </a: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3">
            <a:alphaModFix/>
          </a:blip>
          <a:stretch/>
        </p:blipFill>
        <p:spPr bwMode="auto">
          <a:xfrm>
            <a:off x="9144000" y="5275462"/>
            <a:ext cx="3048000" cy="1628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bwMode="auto">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Picture 4" descr="Camera lens"/>
          <p:cNvPicPr>
            <a:picLocks noChangeAspect="1"/>
          </p:cNvPicPr>
          <p:nvPr/>
        </p:nvPicPr>
        <p:blipFill>
          <a:blip r:embed="rId2"/>
          <a:srcRect t="5214" b="10516"/>
          <a:stretch/>
        </p:blipFill>
        <p:spPr bwMode="auto">
          <a:xfrm>
            <a:off x="20" y="10"/>
            <a:ext cx="12191981" cy="6857990"/>
          </a:xfrm>
          <a:prstGeom prst="rect">
            <a:avLst/>
          </a:prstGeom>
        </p:spPr>
      </p:pic>
      <p:sp>
        <p:nvSpPr>
          <p:cNvPr id="12" name="Freeform: Shape 11"/>
          <p:cNvSpPr>
            <a:spLocks noGrp="1" noRot="1" noChangeAspect="1" noMove="1" noResize="1" noEditPoints="1" noAdjustHandles="1" noChangeArrowheads="1" noChangeShapeType="1" noTextEdit="1"/>
          </p:cNvSpPr>
          <p:nvPr/>
        </p:nvSpPr>
        <p:spPr bwMode="auto">
          <a:xfrm>
            <a:off x="6051470" y="1689814"/>
            <a:ext cx="6140530" cy="4647338"/>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extrusionOk="0">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4" name="Freeform: Shape 13"/>
          <p:cNvSpPr>
            <a:spLocks noGrp="1" noRot="1" noChangeAspect="1" noMove="1" noResize="1" noEditPoints="1" noAdjustHandles="1" noChangeArrowheads="1" noChangeShapeType="1" noTextEdit="1"/>
          </p:cNvSpPr>
          <p:nvPr/>
        </p:nvSpPr>
        <p:spPr bwMode="auto">
          <a:xfrm rot="347219">
            <a:off x="6227678" y="1604682"/>
            <a:ext cx="6095974"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extrusionOk="0">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pPr>
              <a:defRPr/>
            </a:pPr>
            <a:endParaRPr lang="en-US"/>
          </a:p>
        </p:txBody>
      </p:sp>
      <p:sp>
        <p:nvSpPr>
          <p:cNvPr id="16" name="Freeform: Shape 15"/>
          <p:cNvSpPr>
            <a:spLocks noGrp="1" noRot="1" noChangeAspect="1" noMove="1" noResize="1" noEditPoints="1" noAdjustHandles="1" noChangeArrowheads="1" noChangeShapeType="1" noTextEdit="1"/>
          </p:cNvSpPr>
          <p:nvPr/>
        </p:nvSpPr>
        <p:spPr bwMode="auto">
          <a:xfrm rot="21381630" flipH="1">
            <a:off x="4128647" y="500207"/>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pPr>
              <a:defRPr/>
            </a:pPr>
            <a:endParaRPr lang="en-US"/>
          </a:p>
        </p:txBody>
      </p:sp>
      <p:sp>
        <p:nvSpPr>
          <p:cNvPr id="18" name="Freeform: Shape 17"/>
          <p:cNvSpPr>
            <a:spLocks noGrp="1" noRot="1" noChangeAspect="1" noMove="1" noResize="1" noEditPoints="1" noAdjustHandles="1" noChangeArrowheads="1" noChangeShapeType="1" noTextEdit="1"/>
          </p:cNvSpPr>
          <p:nvPr/>
        </p:nvSpPr>
        <p:spPr bwMode="auto">
          <a:xfrm rot="21381630" flipH="1">
            <a:off x="4086067" y="493484"/>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pPr>
              <a:defRPr/>
            </a:pPr>
            <a:endParaRPr lang="en-US"/>
          </a:p>
        </p:txBody>
      </p:sp>
      <p:sp>
        <p:nvSpPr>
          <p:cNvPr id="2" name="Title 1"/>
          <p:cNvSpPr>
            <a:spLocks noGrp="1"/>
          </p:cNvSpPr>
          <p:nvPr>
            <p:ph type="title"/>
          </p:nvPr>
        </p:nvSpPr>
        <p:spPr bwMode="auto">
          <a:xfrm>
            <a:off x="4272282" y="860609"/>
            <a:ext cx="4621687" cy="1258293"/>
          </a:xfrm>
        </p:spPr>
        <p:txBody>
          <a:bodyPr>
            <a:normAutofit/>
          </a:bodyPr>
          <a:lstStyle/>
          <a:p>
            <a:pPr marL="0" marR="0" algn="ctr">
              <a:lnSpc>
                <a:spcPct val="107000"/>
              </a:lnSpc>
              <a:spcBef>
                <a:spcPts val="0"/>
              </a:spcBef>
              <a:spcAft>
                <a:spcPts val="800"/>
              </a:spcAft>
            </a:pPr>
            <a:r>
              <a:rPr lang="el-GR" sz="2400" dirty="0">
                <a:latin typeface="Calibri" panose="020F0502020204030204" pitchFamily="34" charset="0"/>
                <a:ea typeface="Calibri" panose="020F0502020204030204" pitchFamily="34" charset="0"/>
                <a:cs typeface="Times New Roman" panose="02020603050405020304" pitchFamily="18" charset="0"/>
              </a:rPr>
              <a:t>Τι πληροφορίες θέλουν;</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bwMode="auto">
          <a:xfrm>
            <a:off x="7457702" y="2265829"/>
            <a:ext cx="4236001" cy="3501011"/>
          </a:xfrm>
        </p:spPr>
        <p:txBody>
          <a:bodyPr anchor="ctr">
            <a:normAutofit/>
          </a:bodyPr>
          <a:lstStyle/>
          <a:p>
            <a:pPr algn="ctr">
              <a:lnSpc>
                <a:spcPct val="90000"/>
              </a:lnSpc>
              <a:defRPr/>
            </a:pPr>
            <a:r>
              <a:rPr lang="el-GR" sz="1800" b="0" dirty="0">
                <a:latin typeface="Calibri" panose="020F0502020204030204" pitchFamily="34" charset="0"/>
                <a:cs typeface="Calibri" panose="020F0502020204030204" pitchFamily="34" charset="0"/>
              </a:rPr>
              <a:t>Παγκόσμια νέα</a:t>
            </a:r>
          </a:p>
          <a:p>
            <a:pPr algn="ctr">
              <a:lnSpc>
                <a:spcPct val="90000"/>
              </a:lnSpc>
              <a:defRPr/>
            </a:pPr>
            <a:r>
              <a:rPr lang="el-GR" sz="1800" b="0" dirty="0">
                <a:latin typeface="Calibri" panose="020F0502020204030204" pitchFamily="34" charset="0"/>
                <a:cs typeface="Calibri" panose="020F0502020204030204" pitchFamily="34" charset="0"/>
              </a:rPr>
              <a:t>Εθνικές ειδήσεις</a:t>
            </a:r>
          </a:p>
          <a:p>
            <a:pPr algn="ctr">
              <a:lnSpc>
                <a:spcPct val="90000"/>
              </a:lnSpc>
              <a:defRPr/>
            </a:pPr>
            <a:r>
              <a:rPr lang="el-GR" sz="1800" b="0" dirty="0">
                <a:latin typeface="Calibri" panose="020F0502020204030204" pitchFamily="34" charset="0"/>
                <a:cs typeface="Calibri" panose="020F0502020204030204" pitchFamily="34" charset="0"/>
              </a:rPr>
              <a:t>Ειδήσεις για την ένταξη</a:t>
            </a:r>
          </a:p>
          <a:p>
            <a:pPr algn="ctr">
              <a:lnSpc>
                <a:spcPct val="90000"/>
              </a:lnSpc>
              <a:defRPr/>
            </a:pPr>
            <a:r>
              <a:rPr lang="el-GR" sz="1800" b="0" dirty="0">
                <a:latin typeface="Calibri" panose="020F0502020204030204" pitchFamily="34" charset="0"/>
                <a:cs typeface="Calibri" panose="020F0502020204030204" pitchFamily="34" charset="0"/>
              </a:rPr>
              <a:t>Ειδήσεις σχετικά με τη συμμετοχή στην πολιτική και κοινωνική  ζωή</a:t>
            </a:r>
          </a:p>
          <a:p>
            <a:pPr algn="ctr">
              <a:lnSpc>
                <a:spcPct val="90000"/>
              </a:lnSpc>
              <a:defRPr/>
            </a:pPr>
            <a:r>
              <a:rPr lang="el-GR" sz="1800" b="0" dirty="0">
                <a:latin typeface="Calibri" panose="020F0502020204030204" pitchFamily="34" charset="0"/>
                <a:cs typeface="Calibri" panose="020F0502020204030204" pitchFamily="34" charset="0"/>
              </a:rPr>
              <a:t>Ειδήσεις για την ίδια την κοινότητα</a:t>
            </a:r>
          </a:p>
          <a:p>
            <a:pPr algn="ctr">
              <a:lnSpc>
                <a:spcPct val="90000"/>
              </a:lnSpc>
              <a:defRPr/>
            </a:pPr>
            <a:r>
              <a:rPr lang="el-GR" sz="1800" b="0" dirty="0">
                <a:latin typeface="Calibri" panose="020F0502020204030204" pitchFamily="34" charset="0"/>
                <a:cs typeface="Calibri" panose="020F0502020204030204" pitchFamily="34" charset="0"/>
              </a:rPr>
              <a:t>Ειδήσεις για άλλες ομάδες/κοινότητες</a:t>
            </a:r>
          </a:p>
          <a:p>
            <a:pPr algn="ctr">
              <a:lnSpc>
                <a:spcPct val="90000"/>
              </a:lnSpc>
              <a:defRPr/>
            </a:pPr>
            <a:r>
              <a:rPr lang="el-GR" sz="1800" b="0" dirty="0">
                <a:latin typeface="Calibri" panose="020F0502020204030204" pitchFamily="34" charset="0"/>
                <a:cs typeface="Calibri" panose="020F0502020204030204" pitchFamily="34" charset="0"/>
              </a:rPr>
              <a:t>Ειδήσεις από συγκεκριμένες χώρες του εξωτερικού</a:t>
            </a:r>
          </a:p>
          <a:p>
            <a:pPr algn="ctr">
              <a:lnSpc>
                <a:spcPct val="90000"/>
              </a:lnSpc>
              <a:defRPr/>
            </a:pPr>
            <a:endParaRPr lang="el-GR" sz="1800" b="0" dirty="0">
              <a:latin typeface="Calibri" panose="020F0502020204030204" pitchFamily="34" charset="0"/>
              <a:cs typeface="Calibri" panose="020F0502020204030204" pitchFamily="34" charset="0"/>
            </a:endParaRP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3">
            <a:alphaModFix/>
          </a:blip>
          <a:stretch/>
        </p:blipFill>
        <p:spPr bwMode="auto">
          <a:xfrm>
            <a:off x="9144000" y="5229225"/>
            <a:ext cx="3048000" cy="1628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bwMode="auto">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0" name="Freeform: Shape 9"/>
          <p:cNvSpPr>
            <a:spLocks noGrp="1" noRot="1" noChangeAspect="1" noMove="1" noResize="1" noEditPoints="1" noAdjustHandles="1" noChangeArrowheads="1" noChangeShapeType="1" noTextEdit="1"/>
          </p:cNvSpPr>
          <p:nvPr/>
        </p:nvSpPr>
        <p:spPr bwMode="auto">
          <a:xfrm flipH="1">
            <a:off x="645204" y="682072"/>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extrusionOk="0">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solidFill>
            <a:schemeClr val="bg1"/>
          </a:solidFill>
          <a:ln w="19050" cap="flat">
            <a:noFill/>
            <a:prstDash val="solid"/>
            <a:miter/>
          </a:ln>
        </p:spPr>
        <p:txBody>
          <a:bodyPr rtlCol="0" anchor="ctr"/>
          <a:lstStyle/>
          <a:p>
            <a:pPr>
              <a:defRPr/>
            </a:pPr>
            <a:endParaRPr lang="en-US"/>
          </a:p>
        </p:txBody>
      </p:sp>
      <p:sp>
        <p:nvSpPr>
          <p:cNvPr id="2" name="Title 1"/>
          <p:cNvSpPr>
            <a:spLocks noGrp="1"/>
          </p:cNvSpPr>
          <p:nvPr>
            <p:ph type="title"/>
          </p:nvPr>
        </p:nvSpPr>
        <p:spPr bwMode="auto">
          <a:xfrm>
            <a:off x="1057469" y="1181878"/>
            <a:ext cx="3844213" cy="2985795"/>
          </a:xfrm>
        </p:spPr>
        <p:txBody>
          <a:bodyPr>
            <a:normAutofit/>
          </a:bodyPr>
          <a:lstStyle/>
          <a:p>
            <a:pPr algn="ctr">
              <a:defRPr/>
            </a:pPr>
            <a:r>
              <a:rPr lang="el-GR" sz="3600" dirty="0">
                <a:latin typeface="Calibri" panose="020F0502020204030204" pitchFamily="34" charset="0"/>
                <a:cs typeface="Calibri" panose="020F0502020204030204" pitchFamily="34" charset="0"/>
              </a:rPr>
              <a:t> Ευαισθησία</a:t>
            </a:r>
            <a:br>
              <a:rPr lang="el-GR" sz="3600" dirty="0">
                <a:latin typeface="Calibri" panose="020F0502020204030204" pitchFamily="34" charset="0"/>
                <a:cs typeface="Calibri" panose="020F0502020204030204" pitchFamily="34" charset="0"/>
              </a:rPr>
            </a:br>
            <a:r>
              <a:rPr lang="el-GR" sz="3600" dirty="0">
                <a:latin typeface="Calibri" panose="020F0502020204030204" pitchFamily="34" charset="0"/>
                <a:cs typeface="Calibri" panose="020F0502020204030204" pitchFamily="34" charset="0"/>
              </a:rPr>
              <a:t>&amp;</a:t>
            </a:r>
            <a:br>
              <a:rPr lang="el-GR" sz="3600" dirty="0">
                <a:latin typeface="Calibri" panose="020F0502020204030204" pitchFamily="34" charset="0"/>
                <a:cs typeface="Calibri" panose="020F0502020204030204" pitchFamily="34" charset="0"/>
              </a:rPr>
            </a:br>
            <a:r>
              <a:rPr lang="el-GR" sz="3600" dirty="0">
                <a:latin typeface="Calibri" panose="020F0502020204030204" pitchFamily="34" charset="0"/>
                <a:cs typeface="Calibri" panose="020F0502020204030204" pitchFamily="34" charset="0"/>
              </a:rPr>
              <a:t>Εγκυρότητα</a:t>
            </a:r>
            <a:endParaRPr lang="en-US" sz="3600" dirty="0">
              <a:solidFill>
                <a:srgbClr val="FF0000"/>
              </a:solidFill>
              <a:latin typeface="Calibri" panose="020F0502020204030204" pitchFamily="34" charset="0"/>
              <a:cs typeface="Calibri" panose="020F0502020204030204" pitchFamily="34" charset="0"/>
            </a:endParaRPr>
          </a:p>
        </p:txBody>
      </p:sp>
      <p:sp>
        <p:nvSpPr>
          <p:cNvPr id="12" name="Freeform: Shape 11"/>
          <p:cNvSpPr>
            <a:spLocks noGrp="1" noRot="1" noChangeAspect="1" noMove="1" noResize="1" noEditPoints="1" noAdjustHandles="1" noChangeArrowheads="1" noChangeShapeType="1" noTextEdit="1"/>
          </p:cNvSpPr>
          <p:nvPr/>
        </p:nvSpPr>
        <p:spPr bwMode="auto">
          <a:xfrm flipH="1">
            <a:off x="697916" y="629755"/>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extrusionOk="0">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noFill/>
          <a:ln w="19050" cap="flat">
            <a:solidFill>
              <a:schemeClr val="tx1"/>
            </a:solidFill>
            <a:prstDash val="solid"/>
            <a:miter/>
          </a:ln>
        </p:spPr>
        <p:txBody>
          <a:bodyPr rtlCol="0" anchor="ctr"/>
          <a:lstStyle/>
          <a:p>
            <a:pPr>
              <a:defRPr/>
            </a:pPr>
            <a:endParaRPr lang="en-US"/>
          </a:p>
        </p:txBody>
      </p:sp>
      <p:sp>
        <p:nvSpPr>
          <p:cNvPr id="3" name="Content Placeholder 2"/>
          <p:cNvSpPr>
            <a:spLocks noGrp="1"/>
          </p:cNvSpPr>
          <p:nvPr>
            <p:ph idx="1"/>
          </p:nvPr>
        </p:nvSpPr>
        <p:spPr bwMode="auto">
          <a:xfrm>
            <a:off x="6245185" y="682072"/>
            <a:ext cx="5008729" cy="4944726"/>
          </a:xfrm>
        </p:spPr>
        <p:txBody>
          <a:bodyPr anchor="b">
            <a:normAutofit/>
          </a:bodyPr>
          <a:lstStyle/>
          <a:p>
            <a:pPr algn="just">
              <a:lnSpc>
                <a:spcPct val="90000"/>
              </a:lnSpc>
              <a:defRPr/>
            </a:pPr>
            <a:r>
              <a:rPr lang="el-GR" sz="2000" dirty="0">
                <a:latin typeface="Calibri" panose="020F0502020204030204" pitchFamily="34" charset="0"/>
                <a:cs typeface="Calibri" panose="020F0502020204030204" pitchFamily="34" charset="0"/>
              </a:rPr>
              <a:t>Ευαισθησία</a:t>
            </a:r>
          </a:p>
          <a:p>
            <a:pPr algn="just">
              <a:lnSpc>
                <a:spcPct val="90000"/>
              </a:lnSpc>
              <a:defRPr/>
            </a:pPr>
            <a:r>
              <a:rPr lang="el-GR" sz="2000" b="0" dirty="0">
                <a:latin typeface="Calibri" panose="020F0502020204030204" pitchFamily="34" charset="0"/>
                <a:cs typeface="Calibri" panose="020F0502020204030204" pitchFamily="34" charset="0"/>
              </a:rPr>
              <a:t>Να είστε ιδιαίτερα ευαισθητοποιημένοι όταν συντάσσετε εκθέσεις. Πολύ συχνά, η θέση των μεταναστών στην κυρίαρχη κοινωνία είναι αβέβαιη. Αυτό δεν σημαίνει ότι θα πρέπει να αγνοείτε την ύπαρξη εντάσεων, απλώς δεν θα πρέπει να τις επιδεινώνετε μέσω της επικοινωνίας σας.</a:t>
            </a:r>
          </a:p>
          <a:p>
            <a:pPr algn="just">
              <a:lnSpc>
                <a:spcPct val="90000"/>
              </a:lnSpc>
              <a:defRPr/>
            </a:pPr>
            <a:r>
              <a:rPr lang="el-GR" sz="2000" dirty="0">
                <a:latin typeface="Calibri" panose="020F0502020204030204" pitchFamily="34" charset="0"/>
                <a:cs typeface="Calibri" panose="020F0502020204030204" pitchFamily="34" charset="0"/>
              </a:rPr>
              <a:t>Εγκυρότητα</a:t>
            </a:r>
          </a:p>
          <a:p>
            <a:pPr algn="just">
              <a:lnSpc>
                <a:spcPct val="90000"/>
              </a:lnSpc>
              <a:defRPr/>
            </a:pPr>
            <a:r>
              <a:rPr lang="el-GR" sz="2000" b="0" dirty="0">
                <a:latin typeface="Calibri" panose="020F0502020204030204" pitchFamily="34" charset="0"/>
                <a:cs typeface="Calibri" panose="020F0502020204030204" pitchFamily="34" charset="0"/>
              </a:rPr>
              <a:t>Όταν γράφετε για τους μετανάστες και βρίσκεστε έξω από την/κάθε κοινότητα, πρέπει να διατηρείτε και πάλι ένα υψηλό επίπεδο εγκυρότητας. </a:t>
            </a:r>
            <a:endParaRPr lang="en-US" sz="2000" b="0" dirty="0">
              <a:latin typeface="Calibri" panose="020F0502020204030204" pitchFamily="34" charset="0"/>
              <a:cs typeface="Calibri" panose="020F0502020204030204" pitchFamily="34" charset="0"/>
            </a:endParaRP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9144000" y="5229225"/>
            <a:ext cx="3048000" cy="1628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bwMode="auto">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Content Placeholder 4" descr="A red and white sign&#10;&#10;Description automatically generated with medium confidence"/>
          <p:cNvPicPr>
            <a:picLocks noGrp="1" noChangeAspect="1"/>
          </p:cNvPicPr>
          <p:nvPr>
            <p:ph idx="1"/>
          </p:nvPr>
        </p:nvPicPr>
        <p:blipFill>
          <a:blip r:embed="rId2"/>
          <a:srcRect t="1804" r="-1" b="-1"/>
          <a:stretch/>
        </p:blipFill>
        <p:spPr bwMode="auto">
          <a:xfrm>
            <a:off x="95190" y="88900"/>
            <a:ext cx="12007910" cy="6632576"/>
          </a:xfrm>
          <a:custGeom>
            <a:avLst/>
            <a:gdLst/>
            <a:ahLst/>
            <a:cxnLst/>
            <a:rect l="l" t="t" r="r" b="b"/>
            <a:pathLst>
              <a:path w="11609843" h="6057523" extrusionOk="0">
                <a:moveTo>
                  <a:pt x="329451" y="1"/>
                </a:moveTo>
                <a:cubicBezTo>
                  <a:pt x="473755" y="7"/>
                  <a:pt x="634888" y="5607"/>
                  <a:pt x="759878" y="7472"/>
                </a:cubicBezTo>
                <a:lnTo>
                  <a:pt x="8811740" y="57994"/>
                </a:lnTo>
                <a:lnTo>
                  <a:pt x="10133387" y="58243"/>
                </a:lnTo>
                <a:lnTo>
                  <a:pt x="11522733" y="71614"/>
                </a:lnTo>
                <a:cubicBezTo>
                  <a:pt x="11582162" y="373219"/>
                  <a:pt x="11479781" y="1696666"/>
                  <a:pt x="11558343" y="2601840"/>
                </a:cubicBezTo>
                <a:cubicBezTo>
                  <a:pt x="11557823" y="3481263"/>
                  <a:pt x="11615629" y="4785263"/>
                  <a:pt x="11609369" y="5359346"/>
                </a:cubicBezTo>
                <a:cubicBezTo>
                  <a:pt x="11598540" y="5592072"/>
                  <a:pt x="11617528" y="5983823"/>
                  <a:pt x="11576881" y="6057523"/>
                </a:cubicBezTo>
                <a:cubicBezTo>
                  <a:pt x="10280371" y="6023920"/>
                  <a:pt x="8904348" y="6049951"/>
                  <a:pt x="7568082" y="6046164"/>
                </a:cubicBezTo>
                <a:lnTo>
                  <a:pt x="137076" y="6038644"/>
                </a:lnTo>
                <a:cubicBezTo>
                  <a:pt x="63429" y="6046562"/>
                  <a:pt x="98349" y="5802385"/>
                  <a:pt x="83401" y="5328816"/>
                </a:cubicBezTo>
                <a:cubicBezTo>
                  <a:pt x="68453" y="4855247"/>
                  <a:pt x="74700" y="4069229"/>
                  <a:pt x="47387" y="3197228"/>
                </a:cubicBezTo>
                <a:cubicBezTo>
                  <a:pt x="33509" y="2471292"/>
                  <a:pt x="41689" y="1591232"/>
                  <a:pt x="33791" y="1062710"/>
                </a:cubicBezTo>
                <a:lnTo>
                  <a:pt x="0" y="26099"/>
                </a:lnTo>
                <a:cubicBezTo>
                  <a:pt x="57672" y="5585"/>
                  <a:pt x="185147" y="-4"/>
                  <a:pt x="329451" y="1"/>
                </a:cubicBezTo>
                <a:close/>
              </a:path>
            </a:pathLst>
          </a:custGeom>
        </p:spPr>
      </p:pic>
      <p:sp>
        <p:nvSpPr>
          <p:cNvPr id="12" name="Freeform: Shape 11"/>
          <p:cNvSpPr>
            <a:spLocks noGrp="1" noRot="1" noChangeAspect="1" noMove="1" noResize="1" noEditPoints="1" noAdjustHandles="1" noChangeArrowheads="1" noChangeShapeType="1" noTextEdit="1"/>
          </p:cNvSpPr>
          <p:nvPr/>
        </p:nvSpPr>
        <p:spPr bwMode="auto">
          <a:xfrm>
            <a:off x="95190" y="88901"/>
            <a:ext cx="12007910" cy="6632574"/>
          </a:xfrm>
          <a:custGeom>
            <a:avLst/>
            <a:gdLst>
              <a:gd name="connsiteX0" fmla="*/ 0 w 11609843"/>
              <a:gd name="connsiteY0" fmla="*/ 0 h 6047850"/>
              <a:gd name="connsiteX1" fmla="*/ 503107 w 11609843"/>
              <a:gd name="connsiteY1" fmla="*/ 0 h 6047850"/>
              <a:gd name="connsiteX2" fmla="*/ 503107 w 11609843"/>
              <a:gd name="connsiteY2" fmla="*/ 68747 h 6047850"/>
              <a:gd name="connsiteX3" fmla="*/ 8800521 w 11609843"/>
              <a:gd name="connsiteY3" fmla="*/ 65641 h 6047850"/>
              <a:gd name="connsiteX4" fmla="*/ 10133387 w 11609843"/>
              <a:gd name="connsiteY4" fmla="*/ 52165 h 6047850"/>
              <a:gd name="connsiteX5" fmla="*/ 11522733 w 11609843"/>
              <a:gd name="connsiteY5" fmla="*/ 45639 h 6047850"/>
              <a:gd name="connsiteX6" fmla="*/ 11558343 w 11609843"/>
              <a:gd name="connsiteY6" fmla="*/ 2582755 h 6047850"/>
              <a:gd name="connsiteX7" fmla="*/ 11609369 w 11609843"/>
              <a:gd name="connsiteY7" fmla="*/ 5347771 h 6047850"/>
              <a:gd name="connsiteX8" fmla="*/ 11576881 w 11609843"/>
              <a:gd name="connsiteY8" fmla="*/ 6047850 h 6047850"/>
              <a:gd name="connsiteX9" fmla="*/ 10387601 w 11609843"/>
              <a:gd name="connsiteY9" fmla="*/ 6036630 h 6047850"/>
              <a:gd name="connsiteX10" fmla="*/ 10387601 w 11609843"/>
              <a:gd name="connsiteY10" fmla="*/ 6028294 h 6047850"/>
              <a:gd name="connsiteX11" fmla="*/ 7568082 w 11609843"/>
              <a:gd name="connsiteY11" fmla="*/ 6036460 h 6047850"/>
              <a:gd name="connsiteX12" fmla="*/ 216206 w 11609843"/>
              <a:gd name="connsiteY12" fmla="*/ 6028917 h 6047850"/>
              <a:gd name="connsiteX13" fmla="*/ 83401 w 11609843"/>
              <a:gd name="connsiteY13" fmla="*/ 5317158 h 6047850"/>
              <a:gd name="connsiteX14" fmla="*/ 47387 w 11609843"/>
              <a:gd name="connsiteY14" fmla="*/ 3179765 h 6047850"/>
              <a:gd name="connsiteX15" fmla="*/ 251 w 11609843"/>
              <a:gd name="connsiteY15" fmla="*/ 1049960 h 6047850"/>
              <a:gd name="connsiteX16" fmla="*/ 132 w 11609843"/>
              <a:gd name="connsiteY16" fmla="*/ 949677 h 6047850"/>
              <a:gd name="connsiteX17" fmla="*/ 0 w 11609843"/>
              <a:gd name="connsiteY17" fmla="*/ 949677 h 6047850"/>
              <a:gd name="connsiteX0" fmla="*/ 0 w 11609843"/>
              <a:gd name="connsiteY0" fmla="*/ 0 h 6047850"/>
              <a:gd name="connsiteX1" fmla="*/ 503107 w 11609843"/>
              <a:gd name="connsiteY1" fmla="*/ 0 h 6047850"/>
              <a:gd name="connsiteX2" fmla="*/ 8800521 w 11609843"/>
              <a:gd name="connsiteY2" fmla="*/ 65641 h 6047850"/>
              <a:gd name="connsiteX3" fmla="*/ 10133387 w 11609843"/>
              <a:gd name="connsiteY3" fmla="*/ 52165 h 6047850"/>
              <a:gd name="connsiteX4" fmla="*/ 11522733 w 11609843"/>
              <a:gd name="connsiteY4" fmla="*/ 45639 h 6047850"/>
              <a:gd name="connsiteX5" fmla="*/ 11558343 w 11609843"/>
              <a:gd name="connsiteY5" fmla="*/ 2582755 h 6047850"/>
              <a:gd name="connsiteX6" fmla="*/ 11609369 w 11609843"/>
              <a:gd name="connsiteY6" fmla="*/ 5347771 h 6047850"/>
              <a:gd name="connsiteX7" fmla="*/ 11576881 w 11609843"/>
              <a:gd name="connsiteY7" fmla="*/ 6047850 h 6047850"/>
              <a:gd name="connsiteX8" fmla="*/ 10387601 w 11609843"/>
              <a:gd name="connsiteY8" fmla="*/ 6036630 h 6047850"/>
              <a:gd name="connsiteX9" fmla="*/ 10387601 w 11609843"/>
              <a:gd name="connsiteY9" fmla="*/ 6028294 h 6047850"/>
              <a:gd name="connsiteX10" fmla="*/ 7568082 w 11609843"/>
              <a:gd name="connsiteY10" fmla="*/ 6036460 h 6047850"/>
              <a:gd name="connsiteX11" fmla="*/ 216206 w 11609843"/>
              <a:gd name="connsiteY11" fmla="*/ 6028917 h 6047850"/>
              <a:gd name="connsiteX12" fmla="*/ 83401 w 11609843"/>
              <a:gd name="connsiteY12" fmla="*/ 5317158 h 6047850"/>
              <a:gd name="connsiteX13" fmla="*/ 47387 w 11609843"/>
              <a:gd name="connsiteY13" fmla="*/ 3179765 h 6047850"/>
              <a:gd name="connsiteX14" fmla="*/ 251 w 11609843"/>
              <a:gd name="connsiteY14" fmla="*/ 1049960 h 6047850"/>
              <a:gd name="connsiteX15" fmla="*/ 132 w 11609843"/>
              <a:gd name="connsiteY15" fmla="*/ 949677 h 6047850"/>
              <a:gd name="connsiteX16" fmla="*/ 0 w 11609843"/>
              <a:gd name="connsiteY16" fmla="*/ 949677 h 6047850"/>
              <a:gd name="connsiteX17" fmla="*/ 0 w 11609843"/>
              <a:gd name="connsiteY17" fmla="*/ 0 h 6047850"/>
              <a:gd name="connsiteX0" fmla="*/ 0 w 11609843"/>
              <a:gd name="connsiteY0" fmla="*/ 0 h 6047850"/>
              <a:gd name="connsiteX1" fmla="*/ 570425 w 11609843"/>
              <a:gd name="connsiteY1" fmla="*/ 89757 h 6047850"/>
              <a:gd name="connsiteX2" fmla="*/ 8800521 w 11609843"/>
              <a:gd name="connsiteY2" fmla="*/ 65641 h 6047850"/>
              <a:gd name="connsiteX3" fmla="*/ 10133387 w 11609843"/>
              <a:gd name="connsiteY3" fmla="*/ 52165 h 6047850"/>
              <a:gd name="connsiteX4" fmla="*/ 11522733 w 11609843"/>
              <a:gd name="connsiteY4" fmla="*/ 45639 h 6047850"/>
              <a:gd name="connsiteX5" fmla="*/ 11558343 w 11609843"/>
              <a:gd name="connsiteY5" fmla="*/ 2582755 h 6047850"/>
              <a:gd name="connsiteX6" fmla="*/ 11609369 w 11609843"/>
              <a:gd name="connsiteY6" fmla="*/ 5347771 h 6047850"/>
              <a:gd name="connsiteX7" fmla="*/ 11576881 w 11609843"/>
              <a:gd name="connsiteY7" fmla="*/ 6047850 h 6047850"/>
              <a:gd name="connsiteX8" fmla="*/ 10387601 w 11609843"/>
              <a:gd name="connsiteY8" fmla="*/ 6036630 h 6047850"/>
              <a:gd name="connsiteX9" fmla="*/ 10387601 w 11609843"/>
              <a:gd name="connsiteY9" fmla="*/ 6028294 h 6047850"/>
              <a:gd name="connsiteX10" fmla="*/ 7568082 w 11609843"/>
              <a:gd name="connsiteY10" fmla="*/ 6036460 h 6047850"/>
              <a:gd name="connsiteX11" fmla="*/ 216206 w 11609843"/>
              <a:gd name="connsiteY11" fmla="*/ 6028917 h 6047850"/>
              <a:gd name="connsiteX12" fmla="*/ 83401 w 11609843"/>
              <a:gd name="connsiteY12" fmla="*/ 5317158 h 6047850"/>
              <a:gd name="connsiteX13" fmla="*/ 47387 w 11609843"/>
              <a:gd name="connsiteY13" fmla="*/ 3179765 h 6047850"/>
              <a:gd name="connsiteX14" fmla="*/ 251 w 11609843"/>
              <a:gd name="connsiteY14" fmla="*/ 1049960 h 6047850"/>
              <a:gd name="connsiteX15" fmla="*/ 132 w 11609843"/>
              <a:gd name="connsiteY15" fmla="*/ 949677 h 6047850"/>
              <a:gd name="connsiteX16" fmla="*/ 0 w 11609843"/>
              <a:gd name="connsiteY16" fmla="*/ 949677 h 6047850"/>
              <a:gd name="connsiteX17" fmla="*/ 0 w 11609843"/>
              <a:gd name="connsiteY17" fmla="*/ 0 h 6047850"/>
              <a:gd name="connsiteX0" fmla="*/ 0 w 11609843"/>
              <a:gd name="connsiteY0" fmla="*/ 0 h 6047850"/>
              <a:gd name="connsiteX1" fmla="*/ 749939 w 11609843"/>
              <a:gd name="connsiteY1" fmla="*/ 11220 h 6047850"/>
              <a:gd name="connsiteX2" fmla="*/ 8800521 w 11609843"/>
              <a:gd name="connsiteY2" fmla="*/ 65641 h 6047850"/>
              <a:gd name="connsiteX3" fmla="*/ 10133387 w 11609843"/>
              <a:gd name="connsiteY3" fmla="*/ 52165 h 6047850"/>
              <a:gd name="connsiteX4" fmla="*/ 11522733 w 11609843"/>
              <a:gd name="connsiteY4" fmla="*/ 45639 h 6047850"/>
              <a:gd name="connsiteX5" fmla="*/ 11558343 w 11609843"/>
              <a:gd name="connsiteY5" fmla="*/ 2582755 h 6047850"/>
              <a:gd name="connsiteX6" fmla="*/ 11609369 w 11609843"/>
              <a:gd name="connsiteY6" fmla="*/ 5347771 h 6047850"/>
              <a:gd name="connsiteX7" fmla="*/ 11576881 w 11609843"/>
              <a:gd name="connsiteY7" fmla="*/ 6047850 h 6047850"/>
              <a:gd name="connsiteX8" fmla="*/ 10387601 w 11609843"/>
              <a:gd name="connsiteY8" fmla="*/ 6036630 h 6047850"/>
              <a:gd name="connsiteX9" fmla="*/ 10387601 w 11609843"/>
              <a:gd name="connsiteY9" fmla="*/ 6028294 h 6047850"/>
              <a:gd name="connsiteX10" fmla="*/ 7568082 w 11609843"/>
              <a:gd name="connsiteY10" fmla="*/ 6036460 h 6047850"/>
              <a:gd name="connsiteX11" fmla="*/ 216206 w 11609843"/>
              <a:gd name="connsiteY11" fmla="*/ 6028917 h 6047850"/>
              <a:gd name="connsiteX12" fmla="*/ 83401 w 11609843"/>
              <a:gd name="connsiteY12" fmla="*/ 5317158 h 6047850"/>
              <a:gd name="connsiteX13" fmla="*/ 47387 w 11609843"/>
              <a:gd name="connsiteY13" fmla="*/ 3179765 h 6047850"/>
              <a:gd name="connsiteX14" fmla="*/ 251 w 11609843"/>
              <a:gd name="connsiteY14" fmla="*/ 1049960 h 6047850"/>
              <a:gd name="connsiteX15" fmla="*/ 132 w 11609843"/>
              <a:gd name="connsiteY15" fmla="*/ 949677 h 6047850"/>
              <a:gd name="connsiteX16" fmla="*/ 0 w 11609843"/>
              <a:gd name="connsiteY16" fmla="*/ 949677 h 6047850"/>
              <a:gd name="connsiteX17" fmla="*/ 0 w 11609843"/>
              <a:gd name="connsiteY17" fmla="*/ 0 h 6047850"/>
              <a:gd name="connsiteX0" fmla="*/ 0 w 11609843"/>
              <a:gd name="connsiteY0" fmla="*/ 0 h 6047850"/>
              <a:gd name="connsiteX1" fmla="*/ 749939 w 11609843"/>
              <a:gd name="connsiteY1" fmla="*/ 11220 h 6047850"/>
              <a:gd name="connsiteX2" fmla="*/ 8800521 w 11609843"/>
              <a:gd name="connsiteY2" fmla="*/ 65641 h 6047850"/>
              <a:gd name="connsiteX3" fmla="*/ 10133387 w 11609843"/>
              <a:gd name="connsiteY3" fmla="*/ 52165 h 6047850"/>
              <a:gd name="connsiteX4" fmla="*/ 11522733 w 11609843"/>
              <a:gd name="connsiteY4" fmla="*/ 45639 h 6047850"/>
              <a:gd name="connsiteX5" fmla="*/ 11558343 w 11609843"/>
              <a:gd name="connsiteY5" fmla="*/ 2582755 h 6047850"/>
              <a:gd name="connsiteX6" fmla="*/ 11609369 w 11609843"/>
              <a:gd name="connsiteY6" fmla="*/ 5347771 h 6047850"/>
              <a:gd name="connsiteX7" fmla="*/ 11576881 w 11609843"/>
              <a:gd name="connsiteY7" fmla="*/ 6047850 h 6047850"/>
              <a:gd name="connsiteX8" fmla="*/ 10387601 w 11609843"/>
              <a:gd name="connsiteY8" fmla="*/ 6036630 h 6047850"/>
              <a:gd name="connsiteX9" fmla="*/ 10387601 w 11609843"/>
              <a:gd name="connsiteY9" fmla="*/ 6028294 h 6047850"/>
              <a:gd name="connsiteX10" fmla="*/ 7568082 w 11609843"/>
              <a:gd name="connsiteY10" fmla="*/ 6036460 h 6047850"/>
              <a:gd name="connsiteX11" fmla="*/ 216206 w 11609843"/>
              <a:gd name="connsiteY11" fmla="*/ 6028917 h 6047850"/>
              <a:gd name="connsiteX12" fmla="*/ 83401 w 11609843"/>
              <a:gd name="connsiteY12" fmla="*/ 5317158 h 6047850"/>
              <a:gd name="connsiteX13" fmla="*/ 47387 w 11609843"/>
              <a:gd name="connsiteY13" fmla="*/ 3179765 h 6047850"/>
              <a:gd name="connsiteX14" fmla="*/ 251 w 11609843"/>
              <a:gd name="connsiteY14" fmla="*/ 1049960 h 6047850"/>
              <a:gd name="connsiteX15" fmla="*/ 132 w 11609843"/>
              <a:gd name="connsiteY15" fmla="*/ 949677 h 6047850"/>
              <a:gd name="connsiteX16" fmla="*/ 0 w 11609843"/>
              <a:gd name="connsiteY16" fmla="*/ 0 h 6047850"/>
              <a:gd name="connsiteX0" fmla="*/ 0 w 11609843"/>
              <a:gd name="connsiteY0" fmla="*/ 16431 h 6064281"/>
              <a:gd name="connsiteX1" fmla="*/ 749939 w 11609843"/>
              <a:gd name="connsiteY1" fmla="*/ 27651 h 6064281"/>
              <a:gd name="connsiteX2" fmla="*/ 8800521 w 11609843"/>
              <a:gd name="connsiteY2" fmla="*/ 82072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216206 w 11609843"/>
              <a:gd name="connsiteY11" fmla="*/ 6045348 h 6064281"/>
              <a:gd name="connsiteX12" fmla="*/ 83401 w 11609843"/>
              <a:gd name="connsiteY12" fmla="*/ 5333589 h 6064281"/>
              <a:gd name="connsiteX13" fmla="*/ 47387 w 11609843"/>
              <a:gd name="connsiteY13" fmla="*/ 3196196 h 6064281"/>
              <a:gd name="connsiteX14" fmla="*/ 251 w 11609843"/>
              <a:gd name="connsiteY14" fmla="*/ 1066391 h 6064281"/>
              <a:gd name="connsiteX15" fmla="*/ 132 w 11609843"/>
              <a:gd name="connsiteY15" fmla="*/ 966108 h 6064281"/>
              <a:gd name="connsiteX16" fmla="*/ 0 w 11609843"/>
              <a:gd name="connsiteY16" fmla="*/ 16431 h 6064281"/>
              <a:gd name="connsiteX0" fmla="*/ 0 w 11609843"/>
              <a:gd name="connsiteY0" fmla="*/ 16431 h 6064281"/>
              <a:gd name="connsiteX1" fmla="*/ 749939 w 11609843"/>
              <a:gd name="connsiteY1" fmla="*/ 27651 h 6064281"/>
              <a:gd name="connsiteX2" fmla="*/ 8800521 w 11609843"/>
              <a:gd name="connsiteY2" fmla="*/ 82072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216206 w 11609843"/>
              <a:gd name="connsiteY11" fmla="*/ 6045348 h 6064281"/>
              <a:gd name="connsiteX12" fmla="*/ 83401 w 11609843"/>
              <a:gd name="connsiteY12" fmla="*/ 5333589 h 6064281"/>
              <a:gd name="connsiteX13" fmla="*/ 47387 w 11609843"/>
              <a:gd name="connsiteY13" fmla="*/ 3196196 h 6064281"/>
              <a:gd name="connsiteX14" fmla="*/ 132 w 11609843"/>
              <a:gd name="connsiteY14" fmla="*/ 966108 h 6064281"/>
              <a:gd name="connsiteX15" fmla="*/ 0 w 11609843"/>
              <a:gd name="connsiteY15" fmla="*/ 16431 h 6064281"/>
              <a:gd name="connsiteX0" fmla="*/ 0 w 11609843"/>
              <a:gd name="connsiteY0" fmla="*/ 16431 h 6064281"/>
              <a:gd name="connsiteX1" fmla="*/ 749939 w 11609843"/>
              <a:gd name="connsiteY1" fmla="*/ 27651 h 6064281"/>
              <a:gd name="connsiteX2" fmla="*/ 8800521 w 11609843"/>
              <a:gd name="connsiteY2" fmla="*/ 82072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216206 w 11609843"/>
              <a:gd name="connsiteY11" fmla="*/ 6045348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216206 w 11609843"/>
              <a:gd name="connsiteY11" fmla="*/ 6045348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59056 w 11609843"/>
              <a:gd name="connsiteY11" fmla="*/ 6045349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59056 w 11609843"/>
              <a:gd name="connsiteY11" fmla="*/ 6045349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37076 w 11609843"/>
              <a:gd name="connsiteY11" fmla="*/ 6045350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37076 w 11609843"/>
              <a:gd name="connsiteY11" fmla="*/ 6045350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37076 w 11609843"/>
              <a:gd name="connsiteY11" fmla="*/ 6045350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37076 w 11609843"/>
              <a:gd name="connsiteY11" fmla="*/ 6045350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78333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10387601 w 11609843"/>
              <a:gd name="connsiteY8" fmla="*/ 6062798 h 6074018"/>
              <a:gd name="connsiteX9" fmla="*/ 10387601 w 11609843"/>
              <a:gd name="connsiteY9" fmla="*/ 6054462 h 6074018"/>
              <a:gd name="connsiteX10" fmla="*/ 7568082 w 11609843"/>
              <a:gd name="connsiteY10" fmla="*/ 6062628 h 6074018"/>
              <a:gd name="connsiteX11" fmla="*/ 137076 w 11609843"/>
              <a:gd name="connsiteY11" fmla="*/ 6055087 h 6074018"/>
              <a:gd name="connsiteX12" fmla="*/ 83401 w 11609843"/>
              <a:gd name="connsiteY12" fmla="*/ 5343326 h 6074018"/>
              <a:gd name="connsiteX13" fmla="*/ 47387 w 11609843"/>
              <a:gd name="connsiteY13" fmla="*/ 3205933 h 6074018"/>
              <a:gd name="connsiteX14" fmla="*/ 33791 w 11609843"/>
              <a:gd name="connsiteY14" fmla="*/ 1065602 h 6074018"/>
              <a:gd name="connsiteX15" fmla="*/ 0 w 11609843"/>
              <a:gd name="connsiteY15" fmla="*/ 26168 h 6074018"/>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58400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10387601 w 11609843"/>
              <a:gd name="connsiteY8" fmla="*/ 6062798 h 6074018"/>
              <a:gd name="connsiteX9" fmla="*/ 10387601 w 11609843"/>
              <a:gd name="connsiteY9" fmla="*/ 6054462 h 6074018"/>
              <a:gd name="connsiteX10" fmla="*/ 7568082 w 11609843"/>
              <a:gd name="connsiteY10" fmla="*/ 6062628 h 6074018"/>
              <a:gd name="connsiteX11" fmla="*/ 137076 w 11609843"/>
              <a:gd name="connsiteY11" fmla="*/ 6055087 h 6074018"/>
              <a:gd name="connsiteX12" fmla="*/ 83401 w 11609843"/>
              <a:gd name="connsiteY12" fmla="*/ 5343326 h 6074018"/>
              <a:gd name="connsiteX13" fmla="*/ 47387 w 11609843"/>
              <a:gd name="connsiteY13" fmla="*/ 3205933 h 6074018"/>
              <a:gd name="connsiteX14" fmla="*/ 33791 w 11609843"/>
              <a:gd name="connsiteY14" fmla="*/ 1065602 h 6074018"/>
              <a:gd name="connsiteX15" fmla="*/ 0 w 11609843"/>
              <a:gd name="connsiteY15" fmla="*/ 26168 h 6074018"/>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58400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10387601 w 11609843"/>
              <a:gd name="connsiteY8" fmla="*/ 6062798 h 6074018"/>
              <a:gd name="connsiteX9" fmla="*/ 10387601 w 11609843"/>
              <a:gd name="connsiteY9" fmla="*/ 6054462 h 6074018"/>
              <a:gd name="connsiteX10" fmla="*/ 7568082 w 11609843"/>
              <a:gd name="connsiteY10" fmla="*/ 6062628 h 6074018"/>
              <a:gd name="connsiteX11" fmla="*/ 137076 w 11609843"/>
              <a:gd name="connsiteY11" fmla="*/ 6055087 h 6074018"/>
              <a:gd name="connsiteX12" fmla="*/ 83401 w 11609843"/>
              <a:gd name="connsiteY12" fmla="*/ 5343326 h 6074018"/>
              <a:gd name="connsiteX13" fmla="*/ 47387 w 11609843"/>
              <a:gd name="connsiteY13" fmla="*/ 3205933 h 6074018"/>
              <a:gd name="connsiteX14" fmla="*/ 33791 w 11609843"/>
              <a:gd name="connsiteY14" fmla="*/ 1065602 h 6074018"/>
              <a:gd name="connsiteX15" fmla="*/ 0 w 11609843"/>
              <a:gd name="connsiteY15" fmla="*/ 26168 h 6074018"/>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58400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10387601 w 11609843"/>
              <a:gd name="connsiteY8" fmla="*/ 6062798 h 6074018"/>
              <a:gd name="connsiteX9" fmla="*/ 7568082 w 11609843"/>
              <a:gd name="connsiteY9" fmla="*/ 6062628 h 6074018"/>
              <a:gd name="connsiteX10" fmla="*/ 137076 w 11609843"/>
              <a:gd name="connsiteY10" fmla="*/ 6055087 h 6074018"/>
              <a:gd name="connsiteX11" fmla="*/ 83401 w 11609843"/>
              <a:gd name="connsiteY11" fmla="*/ 5343326 h 6074018"/>
              <a:gd name="connsiteX12" fmla="*/ 47387 w 11609843"/>
              <a:gd name="connsiteY12" fmla="*/ 3205933 h 6074018"/>
              <a:gd name="connsiteX13" fmla="*/ 33791 w 11609843"/>
              <a:gd name="connsiteY13" fmla="*/ 1065602 h 6074018"/>
              <a:gd name="connsiteX14" fmla="*/ 0 w 11609843"/>
              <a:gd name="connsiteY14" fmla="*/ 26168 h 6074018"/>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58400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7568082 w 11609843"/>
              <a:gd name="connsiteY8" fmla="*/ 6062628 h 6074018"/>
              <a:gd name="connsiteX9" fmla="*/ 137076 w 11609843"/>
              <a:gd name="connsiteY9" fmla="*/ 6055087 h 6074018"/>
              <a:gd name="connsiteX10" fmla="*/ 83401 w 11609843"/>
              <a:gd name="connsiteY10" fmla="*/ 5343326 h 6074018"/>
              <a:gd name="connsiteX11" fmla="*/ 47387 w 11609843"/>
              <a:gd name="connsiteY11" fmla="*/ 3205933 h 6074018"/>
              <a:gd name="connsiteX12" fmla="*/ 33791 w 11609843"/>
              <a:gd name="connsiteY12" fmla="*/ 1065602 h 6074018"/>
              <a:gd name="connsiteX13" fmla="*/ 0 w 11609843"/>
              <a:gd name="connsiteY13" fmla="*/ 26168 h 6074018"/>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58400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7568082 w 11609843"/>
              <a:gd name="connsiteY8" fmla="*/ 6062628 h 6074018"/>
              <a:gd name="connsiteX9" fmla="*/ 137076 w 11609843"/>
              <a:gd name="connsiteY9" fmla="*/ 6055087 h 6074018"/>
              <a:gd name="connsiteX10" fmla="*/ 83401 w 11609843"/>
              <a:gd name="connsiteY10" fmla="*/ 5343326 h 6074018"/>
              <a:gd name="connsiteX11" fmla="*/ 47387 w 11609843"/>
              <a:gd name="connsiteY11" fmla="*/ 3205933 h 6074018"/>
              <a:gd name="connsiteX12" fmla="*/ 33791 w 11609843"/>
              <a:gd name="connsiteY12" fmla="*/ 1065602 h 6074018"/>
              <a:gd name="connsiteX13" fmla="*/ 0 w 11609843"/>
              <a:gd name="connsiteY13" fmla="*/ 26168 h 607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09843" h="6074018" extrusionOk="0">
                <a:moveTo>
                  <a:pt x="0" y="26168"/>
                </a:moveTo>
                <a:cubicBezTo>
                  <a:pt x="115344" y="-14971"/>
                  <a:pt x="509898" y="3750"/>
                  <a:pt x="759878" y="7490"/>
                </a:cubicBezTo>
                <a:lnTo>
                  <a:pt x="8811740" y="58150"/>
                </a:lnTo>
                <a:lnTo>
                  <a:pt x="10133387" y="58400"/>
                </a:lnTo>
                <a:lnTo>
                  <a:pt x="11522733" y="71807"/>
                </a:lnTo>
                <a:cubicBezTo>
                  <a:pt x="11582162" y="374233"/>
                  <a:pt x="11479781" y="1701284"/>
                  <a:pt x="11558343" y="2608923"/>
                </a:cubicBezTo>
                <a:cubicBezTo>
                  <a:pt x="11557823" y="3490742"/>
                  <a:pt x="11615629" y="4798293"/>
                  <a:pt x="11609369" y="5373939"/>
                </a:cubicBezTo>
                <a:cubicBezTo>
                  <a:pt x="11598540" y="5607299"/>
                  <a:pt x="11617528" y="6000117"/>
                  <a:pt x="11576881" y="6074018"/>
                </a:cubicBezTo>
                <a:cubicBezTo>
                  <a:pt x="10280371" y="6040323"/>
                  <a:pt x="8904348" y="6066425"/>
                  <a:pt x="7568082" y="6062628"/>
                </a:cubicBezTo>
                <a:lnTo>
                  <a:pt x="137076" y="6055087"/>
                </a:lnTo>
                <a:cubicBezTo>
                  <a:pt x="63429" y="6063027"/>
                  <a:pt x="98349" y="5818185"/>
                  <a:pt x="83401" y="5343326"/>
                </a:cubicBezTo>
                <a:cubicBezTo>
                  <a:pt x="68453" y="4868467"/>
                  <a:pt x="74700" y="4080309"/>
                  <a:pt x="47387" y="3205933"/>
                </a:cubicBezTo>
                <a:cubicBezTo>
                  <a:pt x="33509" y="2478020"/>
                  <a:pt x="41689" y="1595563"/>
                  <a:pt x="33791" y="1065602"/>
                </a:cubicBezTo>
                <a:lnTo>
                  <a:pt x="0" y="26168"/>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p:cNvPicPr/>
          <p:nvPr/>
        </p:nvPicPr>
        <p:blipFill>
          <a:blip r:embed="rId3">
            <a:alphaModFix/>
          </a:blip>
          <a:stretch/>
        </p:blipFill>
        <p:spPr bwMode="auto">
          <a:xfrm>
            <a:off x="9144000" y="5229225"/>
            <a:ext cx="3048000" cy="1628775"/>
          </a:xfrm>
          <a:prstGeom prst="rect">
            <a:avLst/>
          </a:prstGeom>
          <a:noFill/>
          <a:ln>
            <a:noFill/>
          </a:ln>
        </p:spPr>
      </p:pic>
    </p:spTree>
  </p:cSld>
  <p:clrMapOvr>
    <a:masterClrMapping/>
  </p:clrMapOvr>
</p:sld>
</file>

<file path=ppt/theme/theme1.xml><?xml version="1.0" encoding="utf-8"?>
<a:theme xmlns:a="http://schemas.openxmlformats.org/drawingml/2006/main" name="ChitchatVTI">
  <a:themeElements>
    <a:clrScheme name="AnalogousFromLightSeedLeftStep">
      <a:dk1>
        <a:srgbClr val="000000"/>
      </a:dk1>
      <a:lt1>
        <a:srgbClr val="FFFFFF"/>
      </a:lt1>
      <a:dk2>
        <a:srgbClr val="3E3123"/>
      </a:dk2>
      <a:lt2>
        <a:srgbClr val="E7E2E8"/>
      </a:lt2>
      <a:accent1>
        <a:srgbClr val="7EAC70"/>
      </a:accent1>
      <a:accent2>
        <a:srgbClr val="8EA95E"/>
      </a:accent2>
      <a:accent3>
        <a:srgbClr val="A7A36D"/>
      </a:accent3>
      <a:accent4>
        <a:srgbClr val="C59766"/>
      </a:accent4>
      <a:accent5>
        <a:srgbClr val="D3918A"/>
      </a:accent5>
      <a:accent6>
        <a:srgbClr val="C9708C"/>
      </a:accent6>
      <a:hlink>
        <a:srgbClr val="9E69AE"/>
      </a:hlink>
      <a:folHlink>
        <a:srgbClr val="7F7F7F"/>
      </a:folHlink>
    </a:clrScheme>
    <a:fontScheme name="The Hand">
      <a:majorFont>
        <a:latin typeface="The Serif Hand"/>
        <a:ea typeface="Arial"/>
        <a:cs typeface="Arial"/>
      </a:majorFont>
      <a:minorFont>
        <a:latin typeface="The Hand"/>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TotalTime>
  <Words>1386</Words>
  <Application>Microsoft Office PowerPoint</Application>
  <DocSecurity>0</DocSecurity>
  <PresentationFormat>Widescreen</PresentationFormat>
  <Paragraphs>119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The Hand</vt:lpstr>
      <vt:lpstr>The Serif Hand</vt:lpstr>
      <vt:lpstr>ChitchatVTI</vt:lpstr>
      <vt:lpstr>Στρατηγική Επικοινωνία</vt:lpstr>
      <vt:lpstr>Τι είναι είδηση;</vt:lpstr>
      <vt:lpstr>Θα πρέπει να είστε αντικειμενικοί και  αμερόληπτοι</vt:lpstr>
      <vt:lpstr>Η ιστορία των ειδήσεων και η ανεστραμμένη πυραμίδα</vt:lpstr>
      <vt:lpstr>Γνωρίστε το κοινό σας</vt:lpstr>
      <vt:lpstr>Ποιο είναι το κοινό σας ( ποια μεταναστευτική κοινότητα/ες)</vt:lpstr>
      <vt:lpstr>Τι πληροφορίες θέλουν;</vt:lpstr>
      <vt:lpstr> Ευαισθησία &amp; Εγκυρότητα</vt:lpstr>
      <vt:lpstr>PowerPoint Presentation</vt:lpstr>
      <vt:lpstr>Ψευδείς ειδήσεις &amp; αλυσίδες εμπιστοσύνης</vt:lpstr>
      <vt:lpstr>Διαφορετικά είδη ψευδών ειδήσεων </vt:lpstr>
      <vt:lpstr>Μέσα κοινωνικής δικτύωσης και ψευδείς ειδήσεις</vt:lpstr>
      <vt:lpstr>Διαδραστικη Ασκηση: Lose/Gain Test</vt:lpstr>
      <vt:lpstr>Οι μετανάστες καλύπτουν θέματα που αφορούν τους ίδιους τους μετανάστες</vt:lpstr>
      <vt:lpstr>Δεξιότητες συνέντευξης</vt:lpstr>
      <vt:lpstr>PowerPoint Presentation</vt:lpstr>
      <vt:lpstr>Βασικές αρχές των μέσων κοινωνικής δικτύωσης</vt:lpstr>
      <vt:lpstr>Πως μπορούν οι μετανάστες να χρησιμοποιήσουν τα Μέσα Κοινωνικής Δικτύωσης;</vt:lpstr>
      <vt:lpstr>Ποια πλατφόρμα για ποιο σκοπό;</vt:lpstr>
      <vt:lpstr>Κοινωνικές πλατφόρμες ήχου</vt:lpstr>
      <vt:lpstr>Φτιάξτε τη δική σας ιστορία!</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TELLING  &amp;  JOURNALISM</dc:title>
  <dc:subject/>
  <dc:creator>Symbiosis</dc:creator>
  <cp:keywords/>
  <dc:description/>
  <cp:lastModifiedBy>Despina Syrri</cp:lastModifiedBy>
  <cp:revision>15</cp:revision>
  <dcterms:created xsi:type="dcterms:W3CDTF">2022-01-10T19:38:29Z</dcterms:created>
  <dcterms:modified xsi:type="dcterms:W3CDTF">2022-11-24T08:58:54Z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0x010100AD32C010CB483E4DA82B031ADE897886</vt:lpwstr>
  </property>
</Properties>
</file>