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/>
        </p:nvSpPr>
        <p:spPr bwMode="auto"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 extrusionOk="0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: Shape 7"/>
          <p:cNvSpPr/>
          <p:nvPr/>
        </p:nvSpPr>
        <p:spPr bwMode="auto"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 extrusionOk="0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099550" y="692150"/>
            <a:ext cx="2254250" cy="5309930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692150"/>
            <a:ext cx="8108950" cy="5309930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 bwMode="auto">
          <a:xfrm>
            <a:off x="415600" y="1645433"/>
            <a:ext cx="11360800" cy="44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 bwMode="auto">
          <a:xfrm>
            <a:off x="11330665" y="6251677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20722" y="2095500"/>
            <a:ext cx="4999077" cy="397328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81056" y="2095500"/>
            <a:ext cx="5072743" cy="397328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28700" y="702129"/>
            <a:ext cx="10326688" cy="11256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28700" y="2642190"/>
            <a:ext cx="4968875" cy="340241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81054" y="2642190"/>
            <a:ext cx="5087034" cy="340241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  <p:sp>
        <p:nvSpPr>
          <p:cNvPr id="6" name="Freeform: Shape 5"/>
          <p:cNvSpPr/>
          <p:nvPr/>
        </p:nvSpPr>
        <p:spPr bwMode="auto">
          <a:xfrm rot="492879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 extrusionOk="0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7" name="Freeform: Shape 6"/>
          <p:cNvSpPr/>
          <p:nvPr/>
        </p:nvSpPr>
        <p:spPr bwMode="auto">
          <a:xfrm rot="492879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 extrusionOk="0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 bwMode="auto"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 extrusionOk="0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Fare clic per modificare lo stile del titolo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Fare clic per modificare gli stili di testo Master</a:t>
            </a:r>
            <a:endParaRPr/>
          </a:p>
          <a:p>
            <a:pPr lvl="1">
              <a:defRPr/>
            </a:pPr>
            <a:r>
              <a:rPr lang="en-US"/>
              <a:t>Secondo livello</a:t>
            </a:r>
            <a:endParaRPr/>
          </a:p>
          <a:p>
            <a:pPr lvl="2">
              <a:defRPr/>
            </a:pPr>
            <a:r>
              <a:rPr lang="en-US"/>
              <a:t>Terzo livello</a:t>
            </a:r>
            <a:endParaRPr/>
          </a:p>
          <a:p>
            <a:pPr lvl="3">
              <a:defRPr/>
            </a:pPr>
            <a:r>
              <a:rPr lang="en-US"/>
              <a:t>Quarto livello</a:t>
            </a:r>
            <a:endParaRPr/>
          </a:p>
          <a:p>
            <a:pPr lvl="4">
              <a:defRPr/>
            </a:pPr>
            <a:r>
              <a:rPr lang="en-US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691109-F4F8-4597-962C-A4F4B7960636}" type="datetimeFigureOut">
              <a:rPr lang="en-US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FAD9F-AEE9-406E-B720-57D2B9DB2816}" type="slidenum">
              <a:rPr lang="en-US"/>
              <a:t>‹N›</a:t>
            </a:fld>
            <a:endParaRPr lang="en-US"/>
          </a:p>
        </p:txBody>
      </p:sp>
      <p:sp>
        <p:nvSpPr>
          <p:cNvPr id="14" name="Freeform: Shape 13"/>
          <p:cNvSpPr/>
          <p:nvPr/>
        </p:nvSpPr>
        <p:spPr bwMode="auto"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 extrusionOk="0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4800" b="1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1000"/>
        </a:spcBef>
        <a:buSzPct val="73000"/>
        <a:buFontTx/>
        <a:buNone/>
        <a:defRPr sz="3200" b="1" spc="5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>
        <a:lnSpc>
          <a:spcPct val="100000"/>
        </a:lnSpc>
        <a:spcBef>
          <a:spcPts val="500"/>
        </a:spcBef>
        <a:buSzPct val="70000"/>
        <a:buFont typeface="Arial"/>
        <a:buChar char="•"/>
        <a:defRPr sz="2800" b="1" spc="5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>
        <a:lnSpc>
          <a:spcPct val="100000"/>
        </a:lnSpc>
        <a:spcBef>
          <a:spcPts val="500"/>
        </a:spcBef>
        <a:buSzPct val="73000"/>
        <a:buFontTx/>
        <a:buNone/>
        <a:defRPr sz="2400" b="1" spc="5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>
        <a:lnSpc>
          <a:spcPct val="100000"/>
        </a:lnSpc>
        <a:spcBef>
          <a:spcPts val="500"/>
        </a:spcBef>
        <a:buSzPct val="73000"/>
        <a:buFont typeface="Arial"/>
        <a:buChar char="•"/>
        <a:defRPr sz="2000" b="1" spc="5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>
        <a:lnSpc>
          <a:spcPct val="100000"/>
        </a:lnSpc>
        <a:spcBef>
          <a:spcPts val="500"/>
        </a:spcBef>
        <a:buSzPct val="73000"/>
        <a:buFontTx/>
        <a:buNone/>
        <a:defRPr sz="2000" b="1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ootsuite.com/twitter-spaces/" TargetMode="External"/><Relationship Id="rId2" Type="http://schemas.openxmlformats.org/officeDocument/2006/relationships/hyperlink" Target="https://blog.hootsuite.com/clubhouse-ap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5400"/>
              <a:t>CoMMunicazione strategica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 </a:t>
            </a:r>
            <a:r>
              <a:rPr lang="en-US"/>
              <a:t>migranti </a:t>
            </a:r>
            <a:r>
              <a:rPr lang="en-US" dirty="0" err="1"/>
              <a:t>producono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e </a:t>
            </a:r>
            <a:r>
              <a:rPr lang="en-US" dirty="0" err="1"/>
              <a:t>comunicano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questioni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migranti</a:t>
            </a:r>
            <a:endParaRPr dirty="0"/>
          </a:p>
        </p:txBody>
      </p:sp>
      <p:pic>
        <p:nvPicPr>
          <p:cNvPr id="6" name="Google Shape;86;p1"/>
          <p:cNvPicPr/>
          <p:nvPr/>
        </p:nvPicPr>
        <p:blipFill>
          <a:blip r:embed="rId2">
            <a:alphaModFix/>
          </a:blip>
          <a:srcRect r="712" b="1167"/>
          <a:stretch/>
        </p:blipFill>
        <p:spPr bwMode="auto">
          <a:xfrm>
            <a:off x="10667999" y="212175"/>
            <a:ext cx="1325390" cy="103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p1" descr="Text&#10;&#10;Description automatically generated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52925" y="298813"/>
            <a:ext cx="2416167" cy="5393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0;p1"/>
          <p:cNvSpPr txBox="1"/>
          <p:nvPr/>
        </p:nvSpPr>
        <p:spPr bwMode="auto">
          <a:xfrm>
            <a:off x="1146731" y="5762598"/>
            <a:ext cx="381532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Il progetto è cofinanziato dal Fondo per l'asilo, la migrazione e l'integrazione dell'Unione Europea. Il contenuto di questa presentazione rappresenta esclusivamente il punto di vista del partenariato del progetto EMVI ed è di loro esclusiva responsabilità. La Commissione europea non si assume alcuna responsabilità per l'uso che può essere fatto delle informazioni in essa contenute.</a:t>
            </a:r>
            <a:endParaRPr sz="1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 descr="A close-up of a sign&#10;&#10;Description automatically generated with low confidenc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2925" y="5716653"/>
            <a:ext cx="893806" cy="893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5647" y="472033"/>
            <a:ext cx="8856267" cy="5086727"/>
          </a:xfrm>
          <a:custGeom>
            <a:avLst/>
            <a:gdLst>
              <a:gd name="connsiteX0" fmla="*/ 3259012 w 8764350"/>
              <a:gd name="connsiteY0" fmla="*/ 2 h 4883281"/>
              <a:gd name="connsiteX1" fmla="*/ 7808335 w 8764350"/>
              <a:gd name="connsiteY1" fmla="*/ 594653 h 4883281"/>
              <a:gd name="connsiteX2" fmla="*/ 8489725 w 8764350"/>
              <a:gd name="connsiteY2" fmla="*/ 3215549 h 4883281"/>
              <a:gd name="connsiteX3" fmla="*/ 7259020 w 8764350"/>
              <a:gd name="connsiteY3" fmla="*/ 4136182 h 4883281"/>
              <a:gd name="connsiteX4" fmla="*/ 7158079 w 8764350"/>
              <a:gd name="connsiteY4" fmla="*/ 4777393 h 4883281"/>
              <a:gd name="connsiteX5" fmla="*/ 5781105 w 8764350"/>
              <a:gd name="connsiteY5" fmla="*/ 4557321 h 4883281"/>
              <a:gd name="connsiteX6" fmla="*/ 1370649 w 8764350"/>
              <a:gd name="connsiteY6" fmla="*/ 4781690 h 4883281"/>
              <a:gd name="connsiteX7" fmla="*/ 11353 w 8764350"/>
              <a:gd name="connsiteY7" fmla="*/ 2626604 h 4883281"/>
              <a:gd name="connsiteX8" fmla="*/ 1934008 w 8764350"/>
              <a:gd name="connsiteY8" fmla="*/ 120858 h 4883281"/>
              <a:gd name="connsiteX9" fmla="*/ 3259012 w 8764350"/>
              <a:gd name="connsiteY9" fmla="*/ 2 h 4883281"/>
              <a:gd name="connsiteX0" fmla="*/ 3259012 w 8764350"/>
              <a:gd name="connsiteY0" fmla="*/ 2 h 4882645"/>
              <a:gd name="connsiteX1" fmla="*/ 7808335 w 8764350"/>
              <a:gd name="connsiteY1" fmla="*/ 594653 h 4882645"/>
              <a:gd name="connsiteX2" fmla="*/ 8489725 w 8764350"/>
              <a:gd name="connsiteY2" fmla="*/ 3215549 h 4882645"/>
              <a:gd name="connsiteX3" fmla="*/ 7259020 w 8764350"/>
              <a:gd name="connsiteY3" fmla="*/ 4136182 h 4882645"/>
              <a:gd name="connsiteX4" fmla="*/ 7245828 w 8764350"/>
              <a:gd name="connsiteY4" fmla="*/ 4809310 h 4882645"/>
              <a:gd name="connsiteX5" fmla="*/ 5781105 w 8764350"/>
              <a:gd name="connsiteY5" fmla="*/ 4557321 h 4882645"/>
              <a:gd name="connsiteX6" fmla="*/ 1370649 w 8764350"/>
              <a:gd name="connsiteY6" fmla="*/ 4781690 h 4882645"/>
              <a:gd name="connsiteX7" fmla="*/ 11353 w 8764350"/>
              <a:gd name="connsiteY7" fmla="*/ 2626604 h 4882645"/>
              <a:gd name="connsiteX8" fmla="*/ 1934008 w 8764350"/>
              <a:gd name="connsiteY8" fmla="*/ 120858 h 4882645"/>
              <a:gd name="connsiteX9" fmla="*/ 3259012 w 8764350"/>
              <a:gd name="connsiteY9" fmla="*/ 2 h 488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350" h="4882645" extrusionOk="0">
                <a:moveTo>
                  <a:pt x="3259012" y="2"/>
                </a:moveTo>
                <a:cubicBezTo>
                  <a:pt x="4858763" y="-1060"/>
                  <a:pt x="7055871" y="317235"/>
                  <a:pt x="7808335" y="594653"/>
                </a:cubicBezTo>
                <a:cubicBezTo>
                  <a:pt x="8811622" y="964544"/>
                  <a:pt x="9001190" y="2219751"/>
                  <a:pt x="8489725" y="3215549"/>
                </a:cubicBezTo>
                <a:cubicBezTo>
                  <a:pt x="8280935" y="3681978"/>
                  <a:pt x="7440966" y="3875003"/>
                  <a:pt x="7259020" y="4136182"/>
                </a:cubicBezTo>
                <a:cubicBezTo>
                  <a:pt x="6924513" y="4435250"/>
                  <a:pt x="7245828" y="4809310"/>
                  <a:pt x="7245828" y="4809310"/>
                </a:cubicBezTo>
                <a:cubicBezTo>
                  <a:pt x="6919126" y="4661742"/>
                  <a:pt x="6760301" y="4561924"/>
                  <a:pt x="5781105" y="4557321"/>
                </a:cubicBezTo>
                <a:cubicBezTo>
                  <a:pt x="4801909" y="4552718"/>
                  <a:pt x="2332269" y="5103475"/>
                  <a:pt x="1370649" y="4781690"/>
                </a:cubicBezTo>
                <a:cubicBezTo>
                  <a:pt x="409029" y="4459905"/>
                  <a:pt x="-82538" y="3403409"/>
                  <a:pt x="11353" y="2626604"/>
                </a:cubicBezTo>
                <a:cubicBezTo>
                  <a:pt x="105243" y="1849799"/>
                  <a:pt x="634508" y="459516"/>
                  <a:pt x="1934008" y="120858"/>
                </a:cubicBezTo>
                <a:cubicBezTo>
                  <a:pt x="2258884" y="36194"/>
                  <a:pt x="2725761" y="356"/>
                  <a:pt x="3259012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19253" y="519374"/>
            <a:ext cx="8856267" cy="5086727"/>
          </a:xfrm>
          <a:custGeom>
            <a:avLst/>
            <a:gdLst>
              <a:gd name="connsiteX0" fmla="*/ 3259012 w 8764350"/>
              <a:gd name="connsiteY0" fmla="*/ 2 h 4883281"/>
              <a:gd name="connsiteX1" fmla="*/ 7808335 w 8764350"/>
              <a:gd name="connsiteY1" fmla="*/ 594653 h 4883281"/>
              <a:gd name="connsiteX2" fmla="*/ 8489725 w 8764350"/>
              <a:gd name="connsiteY2" fmla="*/ 3215549 h 4883281"/>
              <a:gd name="connsiteX3" fmla="*/ 7259020 w 8764350"/>
              <a:gd name="connsiteY3" fmla="*/ 4136182 h 4883281"/>
              <a:gd name="connsiteX4" fmla="*/ 7158079 w 8764350"/>
              <a:gd name="connsiteY4" fmla="*/ 4777393 h 4883281"/>
              <a:gd name="connsiteX5" fmla="*/ 5781105 w 8764350"/>
              <a:gd name="connsiteY5" fmla="*/ 4557321 h 4883281"/>
              <a:gd name="connsiteX6" fmla="*/ 1370649 w 8764350"/>
              <a:gd name="connsiteY6" fmla="*/ 4781690 h 4883281"/>
              <a:gd name="connsiteX7" fmla="*/ 11353 w 8764350"/>
              <a:gd name="connsiteY7" fmla="*/ 2626604 h 4883281"/>
              <a:gd name="connsiteX8" fmla="*/ 1934008 w 8764350"/>
              <a:gd name="connsiteY8" fmla="*/ 120858 h 4883281"/>
              <a:gd name="connsiteX9" fmla="*/ 3259012 w 8764350"/>
              <a:gd name="connsiteY9" fmla="*/ 2 h 4883281"/>
              <a:gd name="connsiteX0" fmla="*/ 3259012 w 8764350"/>
              <a:gd name="connsiteY0" fmla="*/ 2 h 4882645"/>
              <a:gd name="connsiteX1" fmla="*/ 7808335 w 8764350"/>
              <a:gd name="connsiteY1" fmla="*/ 594653 h 4882645"/>
              <a:gd name="connsiteX2" fmla="*/ 8489725 w 8764350"/>
              <a:gd name="connsiteY2" fmla="*/ 3215549 h 4882645"/>
              <a:gd name="connsiteX3" fmla="*/ 7259020 w 8764350"/>
              <a:gd name="connsiteY3" fmla="*/ 4136182 h 4882645"/>
              <a:gd name="connsiteX4" fmla="*/ 7245828 w 8764350"/>
              <a:gd name="connsiteY4" fmla="*/ 4809310 h 4882645"/>
              <a:gd name="connsiteX5" fmla="*/ 5781105 w 8764350"/>
              <a:gd name="connsiteY5" fmla="*/ 4557321 h 4882645"/>
              <a:gd name="connsiteX6" fmla="*/ 1370649 w 8764350"/>
              <a:gd name="connsiteY6" fmla="*/ 4781690 h 4882645"/>
              <a:gd name="connsiteX7" fmla="*/ 11353 w 8764350"/>
              <a:gd name="connsiteY7" fmla="*/ 2626604 h 4882645"/>
              <a:gd name="connsiteX8" fmla="*/ 1934008 w 8764350"/>
              <a:gd name="connsiteY8" fmla="*/ 120858 h 4882645"/>
              <a:gd name="connsiteX9" fmla="*/ 3259012 w 8764350"/>
              <a:gd name="connsiteY9" fmla="*/ 2 h 488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350" h="4882645" extrusionOk="0">
                <a:moveTo>
                  <a:pt x="3259012" y="2"/>
                </a:moveTo>
                <a:cubicBezTo>
                  <a:pt x="4858763" y="-1060"/>
                  <a:pt x="7055871" y="317235"/>
                  <a:pt x="7808335" y="594653"/>
                </a:cubicBezTo>
                <a:cubicBezTo>
                  <a:pt x="8811622" y="964544"/>
                  <a:pt x="9001190" y="2219751"/>
                  <a:pt x="8489725" y="3215549"/>
                </a:cubicBezTo>
                <a:cubicBezTo>
                  <a:pt x="8280935" y="3681978"/>
                  <a:pt x="7440966" y="3875003"/>
                  <a:pt x="7259020" y="4136182"/>
                </a:cubicBezTo>
                <a:cubicBezTo>
                  <a:pt x="6924513" y="4435250"/>
                  <a:pt x="7245828" y="4809310"/>
                  <a:pt x="7245828" y="4809310"/>
                </a:cubicBezTo>
                <a:cubicBezTo>
                  <a:pt x="6919126" y="4661742"/>
                  <a:pt x="6760301" y="4561924"/>
                  <a:pt x="5781105" y="4557321"/>
                </a:cubicBezTo>
                <a:cubicBezTo>
                  <a:pt x="4801909" y="4552718"/>
                  <a:pt x="2332269" y="5103475"/>
                  <a:pt x="1370649" y="4781690"/>
                </a:cubicBezTo>
                <a:cubicBezTo>
                  <a:pt x="409029" y="4459905"/>
                  <a:pt x="-82538" y="3403409"/>
                  <a:pt x="11353" y="2626604"/>
                </a:cubicBezTo>
                <a:cubicBezTo>
                  <a:pt x="105243" y="1849799"/>
                  <a:pt x="634508" y="459516"/>
                  <a:pt x="1934008" y="120858"/>
                </a:cubicBezTo>
                <a:cubicBezTo>
                  <a:pt x="2258884" y="36194"/>
                  <a:pt x="2725761" y="356"/>
                  <a:pt x="3259012" y="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386853" y="1122830"/>
            <a:ext cx="5952668" cy="119397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700" u="sng"/>
              <a:t>Fake News e catene di fiducia</a:t>
            </a:r>
            <a:br>
              <a:rPr lang="en-GB" sz="3700"/>
            </a:br>
            <a:endParaRPr lang="en-US" sz="3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091193" y="2544416"/>
            <a:ext cx="6319941" cy="2434155"/>
          </a:xfrm>
        </p:spPr>
        <p:txBody>
          <a:bodyPr anchor="t">
            <a:norm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GB" sz="3000"/>
              <a:t>una storia inventata, non vera o un "fatto" inventato che è stato scritto o presentato per sembrare autentico </a:t>
            </a:r>
            <a:endParaRPr/>
          </a:p>
          <a:p>
            <a:pPr lvl="0" algn="ctr">
              <a:lnSpc>
                <a:spcPct val="90000"/>
              </a:lnSpc>
              <a:defRPr/>
            </a:pPr>
            <a:r>
              <a:rPr lang="en-GB" sz="3000"/>
              <a:t>o </a:t>
            </a:r>
            <a:endParaRPr/>
          </a:p>
          <a:p>
            <a:pPr lvl="0" algn="ctr">
              <a:lnSpc>
                <a:spcPct val="90000"/>
              </a:lnSpc>
              <a:defRPr/>
            </a:pPr>
            <a:r>
              <a:rPr lang="en-GB" sz="3000"/>
              <a:t>l'accusa di falsità di una notizia vera o di un fatto reale, allo scopo di sminuirla.</a:t>
            </a:r>
            <a:endParaRPr/>
          </a:p>
          <a:p>
            <a:pPr algn="ctr">
              <a:lnSpc>
                <a:spcPct val="90000"/>
              </a:lnSpc>
              <a:defRPr/>
            </a:pPr>
            <a:endParaRPr lang="en-US" sz="3000"/>
          </a:p>
        </p:txBody>
      </p:sp>
      <p:pic>
        <p:nvPicPr>
          <p:cNvPr id="5" name="Picture 4" descr="A person in a suit&#10;&#10;Description automatically generated with low confidence"/>
          <p:cNvPicPr>
            <a:picLocks noChangeAspect="1"/>
          </p:cNvPicPr>
          <p:nvPr/>
        </p:nvPicPr>
        <p:blipFill>
          <a:blip r:embed="rId2"/>
          <a:srcRect l="40842" r="1" b="1"/>
          <a:stretch/>
        </p:blipFill>
        <p:spPr bwMode="auto">
          <a:xfrm>
            <a:off x="8674810" y="3918834"/>
            <a:ext cx="2229044" cy="2119473"/>
          </a:xfrm>
          <a:custGeom>
            <a:avLst/>
            <a:gdLst/>
            <a:ahLst/>
            <a:cxnLst/>
            <a:rect l="l" t="t" r="r" b="b"/>
            <a:pathLst>
              <a:path w="3217072" h="3058933" extrusionOk="0">
                <a:moveTo>
                  <a:pt x="1507542" y="266"/>
                </a:moveTo>
                <a:cubicBezTo>
                  <a:pt x="2679034" y="-15637"/>
                  <a:pt x="3217072" y="684886"/>
                  <a:pt x="3217072" y="1529408"/>
                </a:cubicBezTo>
                <a:cubicBezTo>
                  <a:pt x="3217072" y="2882814"/>
                  <a:pt x="2170150" y="3042647"/>
                  <a:pt x="1634762" y="3058550"/>
                </a:cubicBezTo>
                <a:cubicBezTo>
                  <a:pt x="1099374" y="3074453"/>
                  <a:pt x="57752" y="2595714"/>
                  <a:pt x="4744" y="1624824"/>
                </a:cubicBezTo>
                <a:cubicBezTo>
                  <a:pt x="-48264" y="653934"/>
                  <a:pt x="336050" y="16169"/>
                  <a:pt x="1507542" y="266"/>
                </a:cubicBezTo>
                <a:close/>
              </a:path>
            </a:pathLst>
          </a:custGeom>
        </p:spPr>
      </p:pic>
      <p:sp>
        <p:nvSpPr>
          <p:cNvPr id="25" name="Oval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701790" y="3905549"/>
            <a:ext cx="2229043" cy="2119472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 extrusionOk="0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0146" y="604801"/>
            <a:ext cx="5071553" cy="16938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4100"/>
              <a:t>Diversi tipi di fake news </a:t>
            </a:r>
            <a:br>
              <a:rPr lang="en-GB" sz="4100"/>
            </a:br>
            <a:endParaRPr lang="en-US" sz="41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743078" y="1828800"/>
            <a:ext cx="5368789" cy="490292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800"/>
              <a:t>Errori autentici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Notizie sbagliate a causa di errori, di veri e propri malintesi o perché chi genera la notizia o la trasmette non è davvero bravo. Questo tipo di "fake news" è sempre esistito e in genere perdoniamo i responsabili perché "solo umani".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La satira</a:t>
            </a:r>
            <a:br>
              <a:rPr lang="en-GB" sz="1800"/>
            </a:br>
            <a:r>
              <a:rPr lang="en-GB" sz="1800"/>
              <a:t>Notizie presentate come satira - o satira presentata come notizia. Si tratta di notizie inventate, stampate o trasmesse in modo tale da rendere evidente ai lettori e agli spettatori che non sono vere, ma solo uno scherzo.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Mezze verità</a:t>
            </a:r>
            <a:br>
              <a:rPr lang="en-GB" sz="1800"/>
            </a:br>
            <a:r>
              <a:rPr lang="en-GB" sz="1800"/>
              <a:t>Esiste un tipo di disinformazione che prende fatti reali e dimostrabili e li distorce, di solito citando selettivamente alcune parti ma non altre.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Notizie inventate</a:t>
            </a:r>
            <a:br>
              <a:rPr lang="en-GB" sz="1800"/>
            </a:br>
            <a:r>
              <a:rPr lang="en-GB" sz="1800"/>
              <a:t>Il tipo più dannoso di "fake news" è quello inventato o prodotto per ingannare. Ripetute spesso e a lungo, queste "fake news" fabbricate con malizia non solo danneggiano il tipo di discussione razionale necessaria per il funzionamento della democrazia, ma lasciano tutti, abitanti e migranti, lettori, ascoltatori e spettatori a chiedersi a cosa possono credere, se mai a qualcosa. </a:t>
            </a:r>
            <a:endParaRPr/>
          </a:p>
          <a:p>
            <a:pPr algn="ctr">
              <a:lnSpc>
                <a:spcPct val="90000"/>
              </a:lnSpc>
              <a:defRPr/>
            </a:pPr>
            <a:endParaRPr lang="en-US" sz="1300"/>
          </a:p>
          <a:p>
            <a:pPr algn="ctr">
              <a:lnSpc>
                <a:spcPct val="90000"/>
              </a:lnSpc>
              <a:defRPr/>
            </a:pPr>
            <a:endParaRPr lang="en-US" sz="1300"/>
          </a:p>
          <a:p>
            <a:pPr algn="ctr">
              <a:lnSpc>
                <a:spcPct val="90000"/>
              </a:lnSpc>
              <a:defRPr/>
            </a:pPr>
            <a:endParaRPr lang="en-US" sz="1300"/>
          </a:p>
          <a:p>
            <a:pPr algn="ctr">
              <a:lnSpc>
                <a:spcPct val="90000"/>
              </a:lnSpc>
              <a:defRPr/>
            </a:pPr>
            <a:endParaRPr lang="en-US" sz="1300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6199998" flipH="1" flipV="1">
            <a:off x="6307066" y="796793"/>
            <a:ext cx="5689735" cy="5117957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 extrusionOk="0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6199998" flipH="1" flipV="1">
            <a:off x="6379954" y="821227"/>
            <a:ext cx="5689735" cy="5117957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 extrusionOk="0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A group of people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74283" y="1448544"/>
            <a:ext cx="3976204" cy="3876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213878" y="5843524"/>
            <a:ext cx="1860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/>
              <a:t>Immagine: New York Times</a:t>
            </a:r>
            <a:endParaRPr/>
          </a:p>
        </p:txBody>
      </p:sp>
      <p:cxnSp>
        <p:nvCxnSpPr>
          <p:cNvPr id="3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/>
          <a:srcRect b="16667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 extrusionOk="0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 extrusionOk="0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128647" y="500207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4100"/>
              <a:t>Social media e fake news</a:t>
            </a:r>
            <a:br>
              <a:rPr lang="en-GB" sz="4100"/>
            </a:br>
            <a:endParaRPr lang="en-US" sz="4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917669" y="1782146"/>
            <a:ext cx="5115340" cy="4212443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800"/>
              <a:t>Molto importante per le comunità di migranti!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Facebook, Instagram, Twitter e SnapChat sono molto meno affidabili della stampa e delle trasmissioni tradizionali.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I social media mettono in contatto famiglie e amici, segnalando i pericoli in modo così rapido che persino i servizi di emergenza li utilizzano. In generale sono benefici e sono destinati a rimanere.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Ma i social media non sono altrettanto validi nella produzione e trasmissione di notizie.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Le stesse cose che rendono i social media così popolari li rendono anche così pericolosi per la diffusione di notizie false. Tutti possono usarli, sono istantanei e ci sono pochi controlli sui contenuti o sugli standard di qualità.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I social media svolgono un ruolo importante nell'"amplificazione" delle notizie false. </a:t>
            </a:r>
            <a:endParaRPr/>
          </a:p>
          <a:p>
            <a:pPr algn="ctr">
              <a:lnSpc>
                <a:spcPct val="90000"/>
              </a:lnSpc>
              <a:defRPr/>
            </a:pPr>
            <a:endParaRPr lang="en-US" sz="1500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0800000">
            <a:off x="1333442" y="4354041"/>
            <a:ext cx="9614555" cy="18752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10007288 w 11603130"/>
              <a:gd name="connsiteY15" fmla="*/ 5914499 h 6362961"/>
              <a:gd name="connsiteX16" fmla="*/ 10927227 w 11603130"/>
              <a:gd name="connsiteY16" fmla="*/ 5922366 h 6362961"/>
              <a:gd name="connsiteX17" fmla="*/ 11562333 w 11603130"/>
              <a:gd name="connsiteY17" fmla="*/ 5906085 h 6362961"/>
              <a:gd name="connsiteX18" fmla="*/ 11571244 w 11603130"/>
              <a:gd name="connsiteY18" fmla="*/ 2621674 h 6362961"/>
              <a:gd name="connsiteX19" fmla="*/ 11561892 w 11603130"/>
              <a:gd name="connsiteY19" fmla="*/ 176313 h 6362961"/>
              <a:gd name="connsiteX20" fmla="*/ 11289537 w 11603130"/>
              <a:gd name="connsiteY20" fmla="*/ 107615 h 6362961"/>
              <a:gd name="connsiteX21" fmla="*/ 10689999 w 11603130"/>
              <a:gd name="connsiteY21" fmla="*/ 70591 h 6362961"/>
              <a:gd name="connsiteX22" fmla="*/ 7599878 w 11603130"/>
              <a:gd name="connsiteY22" fmla="*/ 75910 h 6362961"/>
              <a:gd name="connsiteX23" fmla="*/ 1892744 w 11603130"/>
              <a:gd name="connsiteY23" fmla="*/ 0 h 6362961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0 w 11603130"/>
              <a:gd name="connsiteY10" fmla="*/ 5914173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294199 w 11603130"/>
              <a:gd name="connsiteY9" fmla="*/ 5913031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484139 w 11603130"/>
              <a:gd name="connsiteY8" fmla="*/ 5922735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597724"/>
              <a:gd name="connsiteY0" fmla="*/ 34441 h 6506883"/>
              <a:gd name="connsiteX1" fmla="*/ 304663 w 11597724"/>
              <a:gd name="connsiteY1" fmla="*/ 45202 h 6506883"/>
              <a:gd name="connsiteX2" fmla="*/ 0 w 11597724"/>
              <a:gd name="connsiteY2" fmla="*/ 82383 h 6506883"/>
              <a:gd name="connsiteX3" fmla="*/ 0 w 11597724"/>
              <a:gd name="connsiteY3" fmla="*/ 943587 h 6506883"/>
              <a:gd name="connsiteX4" fmla="*/ 4597 w 11597724"/>
              <a:gd name="connsiteY4" fmla="*/ 943587 h 6506883"/>
              <a:gd name="connsiteX5" fmla="*/ 8568 w 11597724"/>
              <a:gd name="connsiteY5" fmla="*/ 1123349 h 6506883"/>
              <a:gd name="connsiteX6" fmla="*/ 88972 w 11597724"/>
              <a:gd name="connsiteY6" fmla="*/ 3558289 h 6506883"/>
              <a:gd name="connsiteX7" fmla="*/ 148480 w 11597724"/>
              <a:gd name="connsiteY7" fmla="*/ 5965282 h 6506883"/>
              <a:gd name="connsiteX8" fmla="*/ 5484139 w 11597724"/>
              <a:gd name="connsiteY8" fmla="*/ 5957176 h 6506883"/>
              <a:gd name="connsiteX9" fmla="*/ 8071632 w 11597724"/>
              <a:gd name="connsiteY9" fmla="*/ 5936448 h 6506883"/>
              <a:gd name="connsiteX10" fmla="*/ 8334742 w 11597724"/>
              <a:gd name="connsiteY10" fmla="*/ 5947195 h 6506883"/>
              <a:gd name="connsiteX11" fmla="*/ 8300328 w 11597724"/>
              <a:gd name="connsiteY11" fmla="*/ 6506883 h 6506883"/>
              <a:gd name="connsiteX12" fmla="*/ 8951337 w 11597724"/>
              <a:gd name="connsiteY12" fmla="*/ 5947320 h 6506883"/>
              <a:gd name="connsiteX13" fmla="*/ 9774882 w 11597724"/>
              <a:gd name="connsiteY13" fmla="*/ 5933901 h 6506883"/>
              <a:gd name="connsiteX14" fmla="*/ 10927227 w 11597724"/>
              <a:gd name="connsiteY14" fmla="*/ 5956807 h 6506883"/>
              <a:gd name="connsiteX15" fmla="*/ 11562334 w 11597724"/>
              <a:gd name="connsiteY15" fmla="*/ 5952692 h 6506883"/>
              <a:gd name="connsiteX16" fmla="*/ 11571244 w 11597724"/>
              <a:gd name="connsiteY16" fmla="*/ 2656115 h 6506883"/>
              <a:gd name="connsiteX17" fmla="*/ 11561892 w 11597724"/>
              <a:gd name="connsiteY17" fmla="*/ 210754 h 6506883"/>
              <a:gd name="connsiteX18" fmla="*/ 11386303 w 11597724"/>
              <a:gd name="connsiteY18" fmla="*/ 117726 h 6506883"/>
              <a:gd name="connsiteX19" fmla="*/ 10689999 w 11597724"/>
              <a:gd name="connsiteY19" fmla="*/ 105032 h 6506883"/>
              <a:gd name="connsiteX20" fmla="*/ 7599878 w 11597724"/>
              <a:gd name="connsiteY20" fmla="*/ 110351 h 6506883"/>
              <a:gd name="connsiteX21" fmla="*/ 1892744 w 11597724"/>
              <a:gd name="connsiteY21" fmla="*/ 34441 h 6506883"/>
              <a:gd name="connsiteX0" fmla="*/ 1892744 w 11597724"/>
              <a:gd name="connsiteY0" fmla="*/ 34443 h 6506885"/>
              <a:gd name="connsiteX1" fmla="*/ 304663 w 11597724"/>
              <a:gd name="connsiteY1" fmla="*/ 45204 h 6506885"/>
              <a:gd name="connsiteX2" fmla="*/ 0 w 11597724"/>
              <a:gd name="connsiteY2" fmla="*/ 82385 h 6506885"/>
              <a:gd name="connsiteX3" fmla="*/ 0 w 11597724"/>
              <a:gd name="connsiteY3" fmla="*/ 943589 h 6506885"/>
              <a:gd name="connsiteX4" fmla="*/ 4597 w 11597724"/>
              <a:gd name="connsiteY4" fmla="*/ 943589 h 6506885"/>
              <a:gd name="connsiteX5" fmla="*/ 8568 w 11597724"/>
              <a:gd name="connsiteY5" fmla="*/ 1123351 h 6506885"/>
              <a:gd name="connsiteX6" fmla="*/ 88972 w 11597724"/>
              <a:gd name="connsiteY6" fmla="*/ 3558291 h 6506885"/>
              <a:gd name="connsiteX7" fmla="*/ 148480 w 11597724"/>
              <a:gd name="connsiteY7" fmla="*/ 5965284 h 6506885"/>
              <a:gd name="connsiteX8" fmla="*/ 5484139 w 11597724"/>
              <a:gd name="connsiteY8" fmla="*/ 5957178 h 6506885"/>
              <a:gd name="connsiteX9" fmla="*/ 8071632 w 11597724"/>
              <a:gd name="connsiteY9" fmla="*/ 5936450 h 6506885"/>
              <a:gd name="connsiteX10" fmla="*/ 8334742 w 11597724"/>
              <a:gd name="connsiteY10" fmla="*/ 5947197 h 6506885"/>
              <a:gd name="connsiteX11" fmla="*/ 8300328 w 11597724"/>
              <a:gd name="connsiteY11" fmla="*/ 6506885 h 6506885"/>
              <a:gd name="connsiteX12" fmla="*/ 8951337 w 11597724"/>
              <a:gd name="connsiteY12" fmla="*/ 5947322 h 6506885"/>
              <a:gd name="connsiteX13" fmla="*/ 9774882 w 11597724"/>
              <a:gd name="connsiteY13" fmla="*/ 5933903 h 6506885"/>
              <a:gd name="connsiteX14" fmla="*/ 10927227 w 11597724"/>
              <a:gd name="connsiteY14" fmla="*/ 5956809 h 6506885"/>
              <a:gd name="connsiteX15" fmla="*/ 11562334 w 11597724"/>
              <a:gd name="connsiteY15" fmla="*/ 5952694 h 6506885"/>
              <a:gd name="connsiteX16" fmla="*/ 11571244 w 11597724"/>
              <a:gd name="connsiteY16" fmla="*/ 2656117 h 6506885"/>
              <a:gd name="connsiteX17" fmla="*/ 11561892 w 11597724"/>
              <a:gd name="connsiteY17" fmla="*/ 210756 h 6506885"/>
              <a:gd name="connsiteX18" fmla="*/ 11386303 w 11597724"/>
              <a:gd name="connsiteY18" fmla="*/ 117728 h 6506885"/>
              <a:gd name="connsiteX19" fmla="*/ 10689999 w 11597724"/>
              <a:gd name="connsiteY19" fmla="*/ 105034 h 6506885"/>
              <a:gd name="connsiteX20" fmla="*/ 7599878 w 11597724"/>
              <a:gd name="connsiteY20" fmla="*/ 110353 h 6506885"/>
              <a:gd name="connsiteX21" fmla="*/ 1892744 w 11597724"/>
              <a:gd name="connsiteY21" fmla="*/ 34443 h 6506885"/>
              <a:gd name="connsiteX0" fmla="*/ 1892744 w 11601890"/>
              <a:gd name="connsiteY0" fmla="*/ -1 h 6472441"/>
              <a:gd name="connsiteX1" fmla="*/ 304663 w 11601890"/>
              <a:gd name="connsiteY1" fmla="*/ 10760 h 6472441"/>
              <a:gd name="connsiteX2" fmla="*/ 0 w 11601890"/>
              <a:gd name="connsiteY2" fmla="*/ 47941 h 6472441"/>
              <a:gd name="connsiteX3" fmla="*/ 0 w 11601890"/>
              <a:gd name="connsiteY3" fmla="*/ 909145 h 6472441"/>
              <a:gd name="connsiteX4" fmla="*/ 4597 w 11601890"/>
              <a:gd name="connsiteY4" fmla="*/ 909145 h 6472441"/>
              <a:gd name="connsiteX5" fmla="*/ 8568 w 11601890"/>
              <a:gd name="connsiteY5" fmla="*/ 1088907 h 6472441"/>
              <a:gd name="connsiteX6" fmla="*/ 88972 w 11601890"/>
              <a:gd name="connsiteY6" fmla="*/ 3523847 h 6472441"/>
              <a:gd name="connsiteX7" fmla="*/ 148480 w 11601890"/>
              <a:gd name="connsiteY7" fmla="*/ 5930840 h 6472441"/>
              <a:gd name="connsiteX8" fmla="*/ 5484139 w 11601890"/>
              <a:gd name="connsiteY8" fmla="*/ 5922734 h 6472441"/>
              <a:gd name="connsiteX9" fmla="*/ 8071632 w 11601890"/>
              <a:gd name="connsiteY9" fmla="*/ 5902006 h 6472441"/>
              <a:gd name="connsiteX10" fmla="*/ 8334742 w 11601890"/>
              <a:gd name="connsiteY10" fmla="*/ 5912753 h 6472441"/>
              <a:gd name="connsiteX11" fmla="*/ 8300328 w 11601890"/>
              <a:gd name="connsiteY11" fmla="*/ 6472441 h 6472441"/>
              <a:gd name="connsiteX12" fmla="*/ 8951337 w 11601890"/>
              <a:gd name="connsiteY12" fmla="*/ 5912878 h 6472441"/>
              <a:gd name="connsiteX13" fmla="*/ 9774882 w 11601890"/>
              <a:gd name="connsiteY13" fmla="*/ 5899459 h 6472441"/>
              <a:gd name="connsiteX14" fmla="*/ 10927227 w 11601890"/>
              <a:gd name="connsiteY14" fmla="*/ 5922365 h 6472441"/>
              <a:gd name="connsiteX15" fmla="*/ 11562334 w 11601890"/>
              <a:gd name="connsiteY15" fmla="*/ 5918250 h 6472441"/>
              <a:gd name="connsiteX16" fmla="*/ 11571244 w 11601890"/>
              <a:gd name="connsiteY16" fmla="*/ 2621673 h 6472441"/>
              <a:gd name="connsiteX17" fmla="*/ 11572643 w 11601890"/>
              <a:gd name="connsiteY17" fmla="*/ 261466 h 6472441"/>
              <a:gd name="connsiteX18" fmla="*/ 11386303 w 11601890"/>
              <a:gd name="connsiteY18" fmla="*/ 83284 h 6472441"/>
              <a:gd name="connsiteX19" fmla="*/ 10689999 w 11601890"/>
              <a:gd name="connsiteY19" fmla="*/ 70590 h 6472441"/>
              <a:gd name="connsiteX20" fmla="*/ 7599878 w 11601890"/>
              <a:gd name="connsiteY20" fmla="*/ 75909 h 6472441"/>
              <a:gd name="connsiteX21" fmla="*/ 1892744 w 11601890"/>
              <a:gd name="connsiteY21" fmla="*/ -1 h 6472441"/>
              <a:gd name="connsiteX0" fmla="*/ 1892744 w 11592538"/>
              <a:gd name="connsiteY0" fmla="*/ -1 h 6472441"/>
              <a:gd name="connsiteX1" fmla="*/ 304663 w 11592538"/>
              <a:gd name="connsiteY1" fmla="*/ 10760 h 6472441"/>
              <a:gd name="connsiteX2" fmla="*/ 0 w 11592538"/>
              <a:gd name="connsiteY2" fmla="*/ 47941 h 6472441"/>
              <a:gd name="connsiteX3" fmla="*/ 0 w 11592538"/>
              <a:gd name="connsiteY3" fmla="*/ 909145 h 6472441"/>
              <a:gd name="connsiteX4" fmla="*/ 4597 w 11592538"/>
              <a:gd name="connsiteY4" fmla="*/ 909145 h 6472441"/>
              <a:gd name="connsiteX5" fmla="*/ 8568 w 11592538"/>
              <a:gd name="connsiteY5" fmla="*/ 1088907 h 6472441"/>
              <a:gd name="connsiteX6" fmla="*/ 88972 w 11592538"/>
              <a:gd name="connsiteY6" fmla="*/ 3523847 h 6472441"/>
              <a:gd name="connsiteX7" fmla="*/ 148480 w 11592538"/>
              <a:gd name="connsiteY7" fmla="*/ 5930840 h 6472441"/>
              <a:gd name="connsiteX8" fmla="*/ 5484139 w 11592538"/>
              <a:gd name="connsiteY8" fmla="*/ 5922734 h 6472441"/>
              <a:gd name="connsiteX9" fmla="*/ 8071632 w 11592538"/>
              <a:gd name="connsiteY9" fmla="*/ 5902006 h 6472441"/>
              <a:gd name="connsiteX10" fmla="*/ 8334742 w 11592538"/>
              <a:gd name="connsiteY10" fmla="*/ 5912753 h 6472441"/>
              <a:gd name="connsiteX11" fmla="*/ 8300328 w 11592538"/>
              <a:gd name="connsiteY11" fmla="*/ 6472441 h 6472441"/>
              <a:gd name="connsiteX12" fmla="*/ 8951337 w 11592538"/>
              <a:gd name="connsiteY12" fmla="*/ 5912878 h 6472441"/>
              <a:gd name="connsiteX13" fmla="*/ 9774882 w 11592538"/>
              <a:gd name="connsiteY13" fmla="*/ 5899459 h 6472441"/>
              <a:gd name="connsiteX14" fmla="*/ 10927227 w 11592538"/>
              <a:gd name="connsiteY14" fmla="*/ 5922365 h 6472441"/>
              <a:gd name="connsiteX15" fmla="*/ 11562334 w 11592538"/>
              <a:gd name="connsiteY15" fmla="*/ 5918250 h 6472441"/>
              <a:gd name="connsiteX16" fmla="*/ 11571244 w 11592538"/>
              <a:gd name="connsiteY16" fmla="*/ 2621673 h 6472441"/>
              <a:gd name="connsiteX17" fmla="*/ 11572643 w 11592538"/>
              <a:gd name="connsiteY17" fmla="*/ 261466 h 6472441"/>
              <a:gd name="connsiteX18" fmla="*/ 11386303 w 11592538"/>
              <a:gd name="connsiteY18" fmla="*/ 83284 h 6472441"/>
              <a:gd name="connsiteX19" fmla="*/ 10689999 w 11592538"/>
              <a:gd name="connsiteY19" fmla="*/ 70590 h 6472441"/>
              <a:gd name="connsiteX20" fmla="*/ 7599878 w 11592538"/>
              <a:gd name="connsiteY20" fmla="*/ 75909 h 6472441"/>
              <a:gd name="connsiteX21" fmla="*/ 1892744 w 11592538"/>
              <a:gd name="connsiteY21" fmla="*/ -1 h 6472441"/>
              <a:gd name="connsiteX0" fmla="*/ 1892744 w 11586991"/>
              <a:gd name="connsiteY0" fmla="*/ -1 h 6472441"/>
              <a:gd name="connsiteX1" fmla="*/ 304663 w 11586991"/>
              <a:gd name="connsiteY1" fmla="*/ 10760 h 6472441"/>
              <a:gd name="connsiteX2" fmla="*/ 0 w 11586991"/>
              <a:gd name="connsiteY2" fmla="*/ 47941 h 6472441"/>
              <a:gd name="connsiteX3" fmla="*/ 0 w 11586991"/>
              <a:gd name="connsiteY3" fmla="*/ 909145 h 6472441"/>
              <a:gd name="connsiteX4" fmla="*/ 4597 w 11586991"/>
              <a:gd name="connsiteY4" fmla="*/ 909145 h 6472441"/>
              <a:gd name="connsiteX5" fmla="*/ 8568 w 11586991"/>
              <a:gd name="connsiteY5" fmla="*/ 1088907 h 6472441"/>
              <a:gd name="connsiteX6" fmla="*/ 88972 w 11586991"/>
              <a:gd name="connsiteY6" fmla="*/ 3523847 h 6472441"/>
              <a:gd name="connsiteX7" fmla="*/ 148480 w 11586991"/>
              <a:gd name="connsiteY7" fmla="*/ 5930840 h 6472441"/>
              <a:gd name="connsiteX8" fmla="*/ 5484139 w 11586991"/>
              <a:gd name="connsiteY8" fmla="*/ 5922734 h 6472441"/>
              <a:gd name="connsiteX9" fmla="*/ 8071632 w 11586991"/>
              <a:gd name="connsiteY9" fmla="*/ 5902006 h 6472441"/>
              <a:gd name="connsiteX10" fmla="*/ 8334742 w 11586991"/>
              <a:gd name="connsiteY10" fmla="*/ 5912753 h 6472441"/>
              <a:gd name="connsiteX11" fmla="*/ 8300328 w 11586991"/>
              <a:gd name="connsiteY11" fmla="*/ 6472441 h 6472441"/>
              <a:gd name="connsiteX12" fmla="*/ 8951337 w 11586991"/>
              <a:gd name="connsiteY12" fmla="*/ 5912878 h 6472441"/>
              <a:gd name="connsiteX13" fmla="*/ 9774882 w 11586991"/>
              <a:gd name="connsiteY13" fmla="*/ 5899459 h 6472441"/>
              <a:gd name="connsiteX14" fmla="*/ 10927227 w 11586991"/>
              <a:gd name="connsiteY14" fmla="*/ 5922365 h 6472441"/>
              <a:gd name="connsiteX15" fmla="*/ 11562334 w 11586991"/>
              <a:gd name="connsiteY15" fmla="*/ 5918250 h 6472441"/>
              <a:gd name="connsiteX16" fmla="*/ 11571244 w 11586991"/>
              <a:gd name="connsiteY16" fmla="*/ 2621673 h 6472441"/>
              <a:gd name="connsiteX17" fmla="*/ 11572643 w 11586991"/>
              <a:gd name="connsiteY17" fmla="*/ 261466 h 6472441"/>
              <a:gd name="connsiteX18" fmla="*/ 11386303 w 11586991"/>
              <a:gd name="connsiteY18" fmla="*/ 83284 h 6472441"/>
              <a:gd name="connsiteX19" fmla="*/ 10689999 w 11586991"/>
              <a:gd name="connsiteY19" fmla="*/ 70590 h 6472441"/>
              <a:gd name="connsiteX20" fmla="*/ 7599878 w 11586991"/>
              <a:gd name="connsiteY20" fmla="*/ 75909 h 6472441"/>
              <a:gd name="connsiteX21" fmla="*/ 1892744 w 11586991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432992 w 11578768"/>
              <a:gd name="connsiteY1" fmla="*/ 34958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999684 w 11578768"/>
              <a:gd name="connsiteY0" fmla="*/ 13440 h 6437483"/>
              <a:gd name="connsiteX1" fmla="*/ 432992 w 11578768"/>
              <a:gd name="connsiteY1" fmla="*/ 0 h 6437483"/>
              <a:gd name="connsiteX2" fmla="*/ 0 w 11578768"/>
              <a:gd name="connsiteY2" fmla="*/ 85576 h 6437483"/>
              <a:gd name="connsiteX3" fmla="*/ 0 w 11578768"/>
              <a:gd name="connsiteY3" fmla="*/ 874187 h 6437483"/>
              <a:gd name="connsiteX4" fmla="*/ 4597 w 11578768"/>
              <a:gd name="connsiteY4" fmla="*/ 874187 h 6437483"/>
              <a:gd name="connsiteX5" fmla="*/ 8569 w 11578768"/>
              <a:gd name="connsiteY5" fmla="*/ 1406724 h 6437483"/>
              <a:gd name="connsiteX6" fmla="*/ 67470 w 11578768"/>
              <a:gd name="connsiteY6" fmla="*/ 4899989 h 6437483"/>
              <a:gd name="connsiteX7" fmla="*/ 148480 w 11578768"/>
              <a:gd name="connsiteY7" fmla="*/ 5895882 h 6437483"/>
              <a:gd name="connsiteX8" fmla="*/ 5484139 w 11578768"/>
              <a:gd name="connsiteY8" fmla="*/ 5887776 h 6437483"/>
              <a:gd name="connsiteX9" fmla="*/ 8071632 w 11578768"/>
              <a:gd name="connsiteY9" fmla="*/ 5867048 h 6437483"/>
              <a:gd name="connsiteX10" fmla="*/ 8302487 w 11578768"/>
              <a:gd name="connsiteY10" fmla="*/ 5877796 h 6437483"/>
              <a:gd name="connsiteX11" fmla="*/ 8300328 w 11578768"/>
              <a:gd name="connsiteY11" fmla="*/ 6437483 h 6437483"/>
              <a:gd name="connsiteX12" fmla="*/ 8951337 w 11578768"/>
              <a:gd name="connsiteY12" fmla="*/ 5877920 h 6437483"/>
              <a:gd name="connsiteX13" fmla="*/ 9774882 w 11578768"/>
              <a:gd name="connsiteY13" fmla="*/ 5864501 h 6437483"/>
              <a:gd name="connsiteX14" fmla="*/ 10927227 w 11578768"/>
              <a:gd name="connsiteY14" fmla="*/ 5887407 h 6437483"/>
              <a:gd name="connsiteX15" fmla="*/ 11562334 w 11578768"/>
              <a:gd name="connsiteY15" fmla="*/ 5883292 h 6437483"/>
              <a:gd name="connsiteX16" fmla="*/ 11571244 w 11578768"/>
              <a:gd name="connsiteY16" fmla="*/ 2586715 h 6437483"/>
              <a:gd name="connsiteX17" fmla="*/ 11572643 w 11578768"/>
              <a:gd name="connsiteY17" fmla="*/ 226508 h 6437483"/>
              <a:gd name="connsiteX18" fmla="*/ 11386303 w 11578768"/>
              <a:gd name="connsiteY18" fmla="*/ 48326 h 6437483"/>
              <a:gd name="connsiteX19" fmla="*/ 10689999 w 11578768"/>
              <a:gd name="connsiteY19" fmla="*/ 35632 h 6437483"/>
              <a:gd name="connsiteX20" fmla="*/ 7599878 w 11578768"/>
              <a:gd name="connsiteY20" fmla="*/ 40951 h 6437483"/>
              <a:gd name="connsiteX21" fmla="*/ 1999684 w 11578768"/>
              <a:gd name="connsiteY21" fmla="*/ 13440 h 643748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8951337 w 11578768"/>
              <a:gd name="connsiteY12" fmla="*/ 5864480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9084484 w 11578768"/>
              <a:gd name="connsiteY12" fmla="*/ 5864482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9"/>
              <a:gd name="connsiteY0" fmla="*/ 0 h 6462953"/>
              <a:gd name="connsiteX1" fmla="*/ 561320 w 11578769"/>
              <a:gd name="connsiteY1" fmla="*/ 10760 h 6462953"/>
              <a:gd name="connsiteX2" fmla="*/ 0 w 11578769"/>
              <a:gd name="connsiteY2" fmla="*/ 72136 h 6462953"/>
              <a:gd name="connsiteX3" fmla="*/ 0 w 11578769"/>
              <a:gd name="connsiteY3" fmla="*/ 860747 h 6462953"/>
              <a:gd name="connsiteX4" fmla="*/ 4597 w 11578769"/>
              <a:gd name="connsiteY4" fmla="*/ 860747 h 6462953"/>
              <a:gd name="connsiteX5" fmla="*/ 8569 w 11578769"/>
              <a:gd name="connsiteY5" fmla="*/ 1393284 h 6462953"/>
              <a:gd name="connsiteX6" fmla="*/ 67470 w 11578769"/>
              <a:gd name="connsiteY6" fmla="*/ 4886549 h 6462953"/>
              <a:gd name="connsiteX7" fmla="*/ 148480 w 11578769"/>
              <a:gd name="connsiteY7" fmla="*/ 5882442 h 6462953"/>
              <a:gd name="connsiteX8" fmla="*/ 5484139 w 11578769"/>
              <a:gd name="connsiteY8" fmla="*/ 5874336 h 6462953"/>
              <a:gd name="connsiteX9" fmla="*/ 8071632 w 11578769"/>
              <a:gd name="connsiteY9" fmla="*/ 5853608 h 6462953"/>
              <a:gd name="connsiteX10" fmla="*/ 8314590 w 11578769"/>
              <a:gd name="connsiteY10" fmla="*/ 5877326 h 6462953"/>
              <a:gd name="connsiteX11" fmla="*/ 8469786 w 11578769"/>
              <a:gd name="connsiteY11" fmla="*/ 6462953 h 6462953"/>
              <a:gd name="connsiteX12" fmla="*/ 8926264 w 11578769"/>
              <a:gd name="connsiteY12" fmla="*/ 5864484 h 6462953"/>
              <a:gd name="connsiteX13" fmla="*/ 9774882 w 11578769"/>
              <a:gd name="connsiteY13" fmla="*/ 5851061 h 6462953"/>
              <a:gd name="connsiteX14" fmla="*/ 10927227 w 11578769"/>
              <a:gd name="connsiteY14" fmla="*/ 5873967 h 6462953"/>
              <a:gd name="connsiteX15" fmla="*/ 11562334 w 11578769"/>
              <a:gd name="connsiteY15" fmla="*/ 5869852 h 6462953"/>
              <a:gd name="connsiteX16" fmla="*/ 11571244 w 11578769"/>
              <a:gd name="connsiteY16" fmla="*/ 2573275 h 6462953"/>
              <a:gd name="connsiteX17" fmla="*/ 11572643 w 11578769"/>
              <a:gd name="connsiteY17" fmla="*/ 213068 h 6462953"/>
              <a:gd name="connsiteX18" fmla="*/ 11386303 w 11578769"/>
              <a:gd name="connsiteY18" fmla="*/ 34886 h 6462953"/>
              <a:gd name="connsiteX19" fmla="*/ 10689999 w 11578769"/>
              <a:gd name="connsiteY19" fmla="*/ 22192 h 6462953"/>
              <a:gd name="connsiteX20" fmla="*/ 7599878 w 11578769"/>
              <a:gd name="connsiteY20" fmla="*/ 27511 h 6462953"/>
              <a:gd name="connsiteX21" fmla="*/ 1999684 w 11578769"/>
              <a:gd name="connsiteY21" fmla="*/ 0 h 6462953"/>
              <a:gd name="connsiteX0" fmla="*/ 1999684 w 11578769"/>
              <a:gd name="connsiteY0" fmla="*/ 0 h 6654630"/>
              <a:gd name="connsiteX1" fmla="*/ 561320 w 11578769"/>
              <a:gd name="connsiteY1" fmla="*/ 10760 h 6654630"/>
              <a:gd name="connsiteX2" fmla="*/ 0 w 11578769"/>
              <a:gd name="connsiteY2" fmla="*/ 72136 h 6654630"/>
              <a:gd name="connsiteX3" fmla="*/ 0 w 11578769"/>
              <a:gd name="connsiteY3" fmla="*/ 860747 h 6654630"/>
              <a:gd name="connsiteX4" fmla="*/ 4597 w 11578769"/>
              <a:gd name="connsiteY4" fmla="*/ 860747 h 6654630"/>
              <a:gd name="connsiteX5" fmla="*/ 8569 w 11578769"/>
              <a:gd name="connsiteY5" fmla="*/ 1393284 h 6654630"/>
              <a:gd name="connsiteX6" fmla="*/ 67470 w 11578769"/>
              <a:gd name="connsiteY6" fmla="*/ 4886549 h 6654630"/>
              <a:gd name="connsiteX7" fmla="*/ 148480 w 11578769"/>
              <a:gd name="connsiteY7" fmla="*/ 5882442 h 6654630"/>
              <a:gd name="connsiteX8" fmla="*/ 5484139 w 11578769"/>
              <a:gd name="connsiteY8" fmla="*/ 5874336 h 6654630"/>
              <a:gd name="connsiteX9" fmla="*/ 8071632 w 11578769"/>
              <a:gd name="connsiteY9" fmla="*/ 5853608 h 6654630"/>
              <a:gd name="connsiteX10" fmla="*/ 8314590 w 11578769"/>
              <a:gd name="connsiteY10" fmla="*/ 5877326 h 6654630"/>
              <a:gd name="connsiteX11" fmla="*/ 8570471 w 11578769"/>
              <a:gd name="connsiteY11" fmla="*/ 6654630 h 6654630"/>
              <a:gd name="connsiteX12" fmla="*/ 8926264 w 11578769"/>
              <a:gd name="connsiteY12" fmla="*/ 5864484 h 6654630"/>
              <a:gd name="connsiteX13" fmla="*/ 9774882 w 11578769"/>
              <a:gd name="connsiteY13" fmla="*/ 5851061 h 6654630"/>
              <a:gd name="connsiteX14" fmla="*/ 10927227 w 11578769"/>
              <a:gd name="connsiteY14" fmla="*/ 5873967 h 6654630"/>
              <a:gd name="connsiteX15" fmla="*/ 11562334 w 11578769"/>
              <a:gd name="connsiteY15" fmla="*/ 5869852 h 6654630"/>
              <a:gd name="connsiteX16" fmla="*/ 11571244 w 11578769"/>
              <a:gd name="connsiteY16" fmla="*/ 2573275 h 6654630"/>
              <a:gd name="connsiteX17" fmla="*/ 11572643 w 11578769"/>
              <a:gd name="connsiteY17" fmla="*/ 213068 h 6654630"/>
              <a:gd name="connsiteX18" fmla="*/ 11386303 w 11578769"/>
              <a:gd name="connsiteY18" fmla="*/ 34886 h 6654630"/>
              <a:gd name="connsiteX19" fmla="*/ 10689999 w 11578769"/>
              <a:gd name="connsiteY19" fmla="*/ 22192 h 6654630"/>
              <a:gd name="connsiteX20" fmla="*/ 7599878 w 11578769"/>
              <a:gd name="connsiteY20" fmla="*/ 27511 h 6654630"/>
              <a:gd name="connsiteX21" fmla="*/ 1999684 w 11578769"/>
              <a:gd name="connsiteY21" fmla="*/ 0 h 6654630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213068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135715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39624 w 11578769"/>
              <a:gd name="connsiteY4" fmla="*/ 860749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8569 w 11578769"/>
              <a:gd name="connsiteY4" fmla="*/ 1393284 h 6964048"/>
              <a:gd name="connsiteX5" fmla="*/ 67470 w 11578769"/>
              <a:gd name="connsiteY5" fmla="*/ 4886548 h 6964048"/>
              <a:gd name="connsiteX6" fmla="*/ 128464 w 11578769"/>
              <a:gd name="connsiteY6" fmla="*/ 5882443 h 6964048"/>
              <a:gd name="connsiteX7" fmla="*/ 5484139 w 11578769"/>
              <a:gd name="connsiteY7" fmla="*/ 5874336 h 6964048"/>
              <a:gd name="connsiteX8" fmla="*/ 8071632 w 11578769"/>
              <a:gd name="connsiteY8" fmla="*/ 5853608 h 6964048"/>
              <a:gd name="connsiteX9" fmla="*/ 8314590 w 11578769"/>
              <a:gd name="connsiteY9" fmla="*/ 5877326 h 6964048"/>
              <a:gd name="connsiteX10" fmla="*/ 8575475 w 11578769"/>
              <a:gd name="connsiteY10" fmla="*/ 6964048 h 6964048"/>
              <a:gd name="connsiteX11" fmla="*/ 8926264 w 11578769"/>
              <a:gd name="connsiteY11" fmla="*/ 5864484 h 6964048"/>
              <a:gd name="connsiteX12" fmla="*/ 9774882 w 11578769"/>
              <a:gd name="connsiteY12" fmla="*/ 5851061 h 6964048"/>
              <a:gd name="connsiteX13" fmla="*/ 10927227 w 11578769"/>
              <a:gd name="connsiteY13" fmla="*/ 5873967 h 6964048"/>
              <a:gd name="connsiteX14" fmla="*/ 11562334 w 11578769"/>
              <a:gd name="connsiteY14" fmla="*/ 5869852 h 6964048"/>
              <a:gd name="connsiteX15" fmla="*/ 11571244 w 11578769"/>
              <a:gd name="connsiteY15" fmla="*/ 2573275 h 6964048"/>
              <a:gd name="connsiteX16" fmla="*/ 11572643 w 11578769"/>
              <a:gd name="connsiteY16" fmla="*/ 135715 h 6964048"/>
              <a:gd name="connsiteX17" fmla="*/ 11386303 w 11578769"/>
              <a:gd name="connsiteY17" fmla="*/ 34886 h 6964048"/>
              <a:gd name="connsiteX18" fmla="*/ 10689999 w 11578769"/>
              <a:gd name="connsiteY18" fmla="*/ 22192 h 6964048"/>
              <a:gd name="connsiteX19" fmla="*/ 7599878 w 11578769"/>
              <a:gd name="connsiteY19" fmla="*/ 27511 h 6964048"/>
              <a:gd name="connsiteX20" fmla="*/ 1999684 w 11578769"/>
              <a:gd name="connsiteY20" fmla="*/ 0 h 6964048"/>
              <a:gd name="connsiteX0" fmla="*/ 1991115 w 11570200"/>
              <a:gd name="connsiteY0" fmla="*/ 0 h 6964048"/>
              <a:gd name="connsiteX1" fmla="*/ 552751 w 11570200"/>
              <a:gd name="connsiteY1" fmla="*/ 10760 h 6964048"/>
              <a:gd name="connsiteX2" fmla="*/ 11446 w 11570200"/>
              <a:gd name="connsiteY2" fmla="*/ 56664 h 6964048"/>
              <a:gd name="connsiteX3" fmla="*/ 6442 w 11570200"/>
              <a:gd name="connsiteY3" fmla="*/ 845281 h 6964048"/>
              <a:gd name="connsiteX4" fmla="*/ 0 w 11570200"/>
              <a:gd name="connsiteY4" fmla="*/ 1393284 h 6964048"/>
              <a:gd name="connsiteX5" fmla="*/ 58901 w 11570200"/>
              <a:gd name="connsiteY5" fmla="*/ 4886548 h 6964048"/>
              <a:gd name="connsiteX6" fmla="*/ 119895 w 11570200"/>
              <a:gd name="connsiteY6" fmla="*/ 5882443 h 6964048"/>
              <a:gd name="connsiteX7" fmla="*/ 5475570 w 11570200"/>
              <a:gd name="connsiteY7" fmla="*/ 5874336 h 6964048"/>
              <a:gd name="connsiteX8" fmla="*/ 8063063 w 11570200"/>
              <a:gd name="connsiteY8" fmla="*/ 5853608 h 6964048"/>
              <a:gd name="connsiteX9" fmla="*/ 8306021 w 11570200"/>
              <a:gd name="connsiteY9" fmla="*/ 5877326 h 6964048"/>
              <a:gd name="connsiteX10" fmla="*/ 8566906 w 11570200"/>
              <a:gd name="connsiteY10" fmla="*/ 6964048 h 6964048"/>
              <a:gd name="connsiteX11" fmla="*/ 8917695 w 11570200"/>
              <a:gd name="connsiteY11" fmla="*/ 5864484 h 6964048"/>
              <a:gd name="connsiteX12" fmla="*/ 9766313 w 11570200"/>
              <a:gd name="connsiteY12" fmla="*/ 5851061 h 6964048"/>
              <a:gd name="connsiteX13" fmla="*/ 10918658 w 11570200"/>
              <a:gd name="connsiteY13" fmla="*/ 5873967 h 6964048"/>
              <a:gd name="connsiteX14" fmla="*/ 11553765 w 11570200"/>
              <a:gd name="connsiteY14" fmla="*/ 5869852 h 6964048"/>
              <a:gd name="connsiteX15" fmla="*/ 11562675 w 11570200"/>
              <a:gd name="connsiteY15" fmla="*/ 2573275 h 6964048"/>
              <a:gd name="connsiteX16" fmla="*/ 11564074 w 11570200"/>
              <a:gd name="connsiteY16" fmla="*/ 135715 h 6964048"/>
              <a:gd name="connsiteX17" fmla="*/ 11377734 w 11570200"/>
              <a:gd name="connsiteY17" fmla="*/ 34886 h 6964048"/>
              <a:gd name="connsiteX18" fmla="*/ 10681430 w 11570200"/>
              <a:gd name="connsiteY18" fmla="*/ 22192 h 6964048"/>
              <a:gd name="connsiteX19" fmla="*/ 7591309 w 11570200"/>
              <a:gd name="connsiteY19" fmla="*/ 27511 h 6964048"/>
              <a:gd name="connsiteX20" fmla="*/ 1991115 w 11570200"/>
              <a:gd name="connsiteY20" fmla="*/ 0 h 6964048"/>
              <a:gd name="connsiteX0" fmla="*/ 1984916 w 11564001"/>
              <a:gd name="connsiteY0" fmla="*/ 0 h 6964048"/>
              <a:gd name="connsiteX1" fmla="*/ 546552 w 11564001"/>
              <a:gd name="connsiteY1" fmla="*/ 10760 h 6964048"/>
              <a:gd name="connsiteX2" fmla="*/ 5247 w 11564001"/>
              <a:gd name="connsiteY2" fmla="*/ 56664 h 6964048"/>
              <a:gd name="connsiteX3" fmla="*/ 243 w 11564001"/>
              <a:gd name="connsiteY3" fmla="*/ 845281 h 6964048"/>
              <a:gd name="connsiteX4" fmla="*/ 8812 w 11564001"/>
              <a:gd name="connsiteY4" fmla="*/ 1671759 h 6964048"/>
              <a:gd name="connsiteX5" fmla="*/ 52702 w 11564001"/>
              <a:gd name="connsiteY5" fmla="*/ 4886548 h 6964048"/>
              <a:gd name="connsiteX6" fmla="*/ 113696 w 11564001"/>
              <a:gd name="connsiteY6" fmla="*/ 5882443 h 6964048"/>
              <a:gd name="connsiteX7" fmla="*/ 5469371 w 11564001"/>
              <a:gd name="connsiteY7" fmla="*/ 5874336 h 6964048"/>
              <a:gd name="connsiteX8" fmla="*/ 8056864 w 11564001"/>
              <a:gd name="connsiteY8" fmla="*/ 5853608 h 6964048"/>
              <a:gd name="connsiteX9" fmla="*/ 8299822 w 11564001"/>
              <a:gd name="connsiteY9" fmla="*/ 5877326 h 6964048"/>
              <a:gd name="connsiteX10" fmla="*/ 8560707 w 11564001"/>
              <a:gd name="connsiteY10" fmla="*/ 6964048 h 6964048"/>
              <a:gd name="connsiteX11" fmla="*/ 8911496 w 11564001"/>
              <a:gd name="connsiteY11" fmla="*/ 5864484 h 6964048"/>
              <a:gd name="connsiteX12" fmla="*/ 9760114 w 11564001"/>
              <a:gd name="connsiteY12" fmla="*/ 5851061 h 6964048"/>
              <a:gd name="connsiteX13" fmla="*/ 10912459 w 11564001"/>
              <a:gd name="connsiteY13" fmla="*/ 5873967 h 6964048"/>
              <a:gd name="connsiteX14" fmla="*/ 11547566 w 11564001"/>
              <a:gd name="connsiteY14" fmla="*/ 5869852 h 6964048"/>
              <a:gd name="connsiteX15" fmla="*/ 11556476 w 11564001"/>
              <a:gd name="connsiteY15" fmla="*/ 2573275 h 6964048"/>
              <a:gd name="connsiteX16" fmla="*/ 11557875 w 11564001"/>
              <a:gd name="connsiteY16" fmla="*/ 135715 h 6964048"/>
              <a:gd name="connsiteX17" fmla="*/ 11371535 w 11564001"/>
              <a:gd name="connsiteY17" fmla="*/ 34886 h 6964048"/>
              <a:gd name="connsiteX18" fmla="*/ 10675231 w 11564001"/>
              <a:gd name="connsiteY18" fmla="*/ 22192 h 6964048"/>
              <a:gd name="connsiteX19" fmla="*/ 7585110 w 11564001"/>
              <a:gd name="connsiteY19" fmla="*/ 27511 h 6964048"/>
              <a:gd name="connsiteX20" fmla="*/ 1984916 w 11564001"/>
              <a:gd name="connsiteY20" fmla="*/ 0 h 6964048"/>
              <a:gd name="connsiteX0" fmla="*/ 1984673 w 11563758"/>
              <a:gd name="connsiteY0" fmla="*/ 0 h 6964048"/>
              <a:gd name="connsiteX1" fmla="*/ 546309 w 11563758"/>
              <a:gd name="connsiteY1" fmla="*/ 10760 h 6964048"/>
              <a:gd name="connsiteX2" fmla="*/ 5004 w 11563758"/>
              <a:gd name="connsiteY2" fmla="*/ 56664 h 6964048"/>
              <a:gd name="connsiteX3" fmla="*/ 0 w 11563758"/>
              <a:gd name="connsiteY3" fmla="*/ 845281 h 6964048"/>
              <a:gd name="connsiteX4" fmla="*/ 52459 w 11563758"/>
              <a:gd name="connsiteY4" fmla="*/ 4886548 h 6964048"/>
              <a:gd name="connsiteX5" fmla="*/ 113453 w 11563758"/>
              <a:gd name="connsiteY5" fmla="*/ 5882443 h 6964048"/>
              <a:gd name="connsiteX6" fmla="*/ 5469128 w 11563758"/>
              <a:gd name="connsiteY6" fmla="*/ 5874336 h 6964048"/>
              <a:gd name="connsiteX7" fmla="*/ 8056621 w 11563758"/>
              <a:gd name="connsiteY7" fmla="*/ 5853608 h 6964048"/>
              <a:gd name="connsiteX8" fmla="*/ 8299579 w 11563758"/>
              <a:gd name="connsiteY8" fmla="*/ 5877326 h 6964048"/>
              <a:gd name="connsiteX9" fmla="*/ 8560464 w 11563758"/>
              <a:gd name="connsiteY9" fmla="*/ 6964048 h 6964048"/>
              <a:gd name="connsiteX10" fmla="*/ 8911253 w 11563758"/>
              <a:gd name="connsiteY10" fmla="*/ 5864484 h 6964048"/>
              <a:gd name="connsiteX11" fmla="*/ 9759871 w 11563758"/>
              <a:gd name="connsiteY11" fmla="*/ 5851061 h 6964048"/>
              <a:gd name="connsiteX12" fmla="*/ 10912216 w 11563758"/>
              <a:gd name="connsiteY12" fmla="*/ 5873967 h 6964048"/>
              <a:gd name="connsiteX13" fmla="*/ 11547323 w 11563758"/>
              <a:gd name="connsiteY13" fmla="*/ 5869852 h 6964048"/>
              <a:gd name="connsiteX14" fmla="*/ 11556233 w 11563758"/>
              <a:gd name="connsiteY14" fmla="*/ 2573275 h 6964048"/>
              <a:gd name="connsiteX15" fmla="*/ 11557632 w 11563758"/>
              <a:gd name="connsiteY15" fmla="*/ 135715 h 6964048"/>
              <a:gd name="connsiteX16" fmla="*/ 11371292 w 11563758"/>
              <a:gd name="connsiteY16" fmla="*/ 34886 h 6964048"/>
              <a:gd name="connsiteX17" fmla="*/ 10674988 w 11563758"/>
              <a:gd name="connsiteY17" fmla="*/ 22192 h 6964048"/>
              <a:gd name="connsiteX18" fmla="*/ 7584867 w 11563758"/>
              <a:gd name="connsiteY18" fmla="*/ 27511 h 6964048"/>
              <a:gd name="connsiteX19" fmla="*/ 1984673 w 11563758"/>
              <a:gd name="connsiteY19" fmla="*/ 0 h 6964048"/>
              <a:gd name="connsiteX0" fmla="*/ 1979669 w 11558754"/>
              <a:gd name="connsiteY0" fmla="*/ 0 h 6964048"/>
              <a:gd name="connsiteX1" fmla="*/ 541305 w 11558754"/>
              <a:gd name="connsiteY1" fmla="*/ 10760 h 6964048"/>
              <a:gd name="connsiteX2" fmla="*/ 0 w 11558754"/>
              <a:gd name="connsiteY2" fmla="*/ 56664 h 6964048"/>
              <a:gd name="connsiteX3" fmla="*/ 10007 w 11558754"/>
              <a:gd name="connsiteY3" fmla="*/ 907167 h 6964048"/>
              <a:gd name="connsiteX4" fmla="*/ 47455 w 11558754"/>
              <a:gd name="connsiteY4" fmla="*/ 4886548 h 6964048"/>
              <a:gd name="connsiteX5" fmla="*/ 108449 w 11558754"/>
              <a:gd name="connsiteY5" fmla="*/ 5882443 h 6964048"/>
              <a:gd name="connsiteX6" fmla="*/ 5464124 w 11558754"/>
              <a:gd name="connsiteY6" fmla="*/ 5874336 h 6964048"/>
              <a:gd name="connsiteX7" fmla="*/ 8051617 w 11558754"/>
              <a:gd name="connsiteY7" fmla="*/ 5853608 h 6964048"/>
              <a:gd name="connsiteX8" fmla="*/ 8294575 w 11558754"/>
              <a:gd name="connsiteY8" fmla="*/ 5877326 h 6964048"/>
              <a:gd name="connsiteX9" fmla="*/ 8555460 w 11558754"/>
              <a:gd name="connsiteY9" fmla="*/ 6964048 h 6964048"/>
              <a:gd name="connsiteX10" fmla="*/ 8906249 w 11558754"/>
              <a:gd name="connsiteY10" fmla="*/ 5864484 h 6964048"/>
              <a:gd name="connsiteX11" fmla="*/ 9754867 w 11558754"/>
              <a:gd name="connsiteY11" fmla="*/ 5851061 h 6964048"/>
              <a:gd name="connsiteX12" fmla="*/ 10907212 w 11558754"/>
              <a:gd name="connsiteY12" fmla="*/ 5873967 h 6964048"/>
              <a:gd name="connsiteX13" fmla="*/ 11542319 w 11558754"/>
              <a:gd name="connsiteY13" fmla="*/ 5869852 h 6964048"/>
              <a:gd name="connsiteX14" fmla="*/ 11551229 w 11558754"/>
              <a:gd name="connsiteY14" fmla="*/ 2573275 h 6964048"/>
              <a:gd name="connsiteX15" fmla="*/ 11552628 w 11558754"/>
              <a:gd name="connsiteY15" fmla="*/ 135715 h 6964048"/>
              <a:gd name="connsiteX16" fmla="*/ 11366288 w 11558754"/>
              <a:gd name="connsiteY16" fmla="*/ 34886 h 6964048"/>
              <a:gd name="connsiteX17" fmla="*/ 10669984 w 11558754"/>
              <a:gd name="connsiteY17" fmla="*/ 22192 h 6964048"/>
              <a:gd name="connsiteX18" fmla="*/ 7579863 w 11558754"/>
              <a:gd name="connsiteY18" fmla="*/ 27511 h 6964048"/>
              <a:gd name="connsiteX19" fmla="*/ 1979669 w 11558754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8747" h="6964048" extrusionOk="0">
                <a:moveTo>
                  <a:pt x="1969662" y="0"/>
                </a:moveTo>
                <a:lnTo>
                  <a:pt x="531298" y="10760"/>
                </a:lnTo>
                <a:cubicBezTo>
                  <a:pt x="412076" y="17393"/>
                  <a:pt x="40889" y="-5755"/>
                  <a:pt x="10008" y="41197"/>
                </a:cubicBezTo>
                <a:lnTo>
                  <a:pt x="0" y="907167"/>
                </a:lnTo>
                <a:cubicBezTo>
                  <a:pt x="7909" y="1712148"/>
                  <a:pt x="18539" y="4047021"/>
                  <a:pt x="37448" y="4886548"/>
                </a:cubicBezTo>
                <a:cubicBezTo>
                  <a:pt x="53591" y="5571076"/>
                  <a:pt x="27300" y="5894554"/>
                  <a:pt x="98442" y="5882443"/>
                </a:cubicBezTo>
                <a:cubicBezTo>
                  <a:pt x="2272096" y="5944168"/>
                  <a:pt x="3839516" y="5905296"/>
                  <a:pt x="5454117" y="5874336"/>
                </a:cubicBezTo>
                <a:lnTo>
                  <a:pt x="8041610" y="5853608"/>
                </a:lnTo>
                <a:cubicBezTo>
                  <a:pt x="8097057" y="5853135"/>
                  <a:pt x="8260641" y="5816019"/>
                  <a:pt x="8284568" y="5877326"/>
                </a:cubicBezTo>
                <a:cubicBezTo>
                  <a:pt x="8358458" y="6066651"/>
                  <a:pt x="8505494" y="6819821"/>
                  <a:pt x="8545453" y="6964048"/>
                </a:cubicBezTo>
                <a:cubicBezTo>
                  <a:pt x="8592444" y="6853126"/>
                  <a:pt x="8717070" y="6190249"/>
                  <a:pt x="8896242" y="5864484"/>
                </a:cubicBezTo>
                <a:cubicBezTo>
                  <a:pt x="8983231" y="5861744"/>
                  <a:pt x="9383648" y="5857976"/>
                  <a:pt x="9744860" y="5851061"/>
                </a:cubicBezTo>
                <a:lnTo>
                  <a:pt x="10897205" y="5873967"/>
                </a:lnTo>
                <a:cubicBezTo>
                  <a:pt x="11154266" y="5864303"/>
                  <a:pt x="11330236" y="5889853"/>
                  <a:pt x="11532312" y="5869852"/>
                </a:cubicBezTo>
                <a:cubicBezTo>
                  <a:pt x="11570755" y="5664332"/>
                  <a:pt x="11527878" y="4358576"/>
                  <a:pt x="11541222" y="2573275"/>
                </a:cubicBezTo>
                <a:cubicBezTo>
                  <a:pt x="11557330" y="1394689"/>
                  <a:pt x="11525996" y="803887"/>
                  <a:pt x="11542621" y="135715"/>
                </a:cubicBezTo>
                <a:cubicBezTo>
                  <a:pt x="11545135" y="34675"/>
                  <a:pt x="11490844" y="52505"/>
                  <a:pt x="11356281" y="34886"/>
                </a:cubicBezTo>
                <a:cubicBezTo>
                  <a:pt x="11210966" y="17266"/>
                  <a:pt x="10860029" y="38111"/>
                  <a:pt x="10659977" y="22192"/>
                </a:cubicBezTo>
                <a:lnTo>
                  <a:pt x="7569856" y="27511"/>
                </a:lnTo>
                <a:lnTo>
                  <a:pt x="1969662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07687" y="4765780"/>
            <a:ext cx="8889663" cy="123534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/>
              <a:t>ESERCIZIO INTERATTIVO: il test di perdita/guadagno </a:t>
            </a:r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0800000">
            <a:off x="1288721" y="4309700"/>
            <a:ext cx="9614555" cy="18752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10007288 w 11603130"/>
              <a:gd name="connsiteY15" fmla="*/ 5914499 h 6362961"/>
              <a:gd name="connsiteX16" fmla="*/ 10927227 w 11603130"/>
              <a:gd name="connsiteY16" fmla="*/ 5922366 h 6362961"/>
              <a:gd name="connsiteX17" fmla="*/ 11562333 w 11603130"/>
              <a:gd name="connsiteY17" fmla="*/ 5906085 h 6362961"/>
              <a:gd name="connsiteX18" fmla="*/ 11571244 w 11603130"/>
              <a:gd name="connsiteY18" fmla="*/ 2621674 h 6362961"/>
              <a:gd name="connsiteX19" fmla="*/ 11561892 w 11603130"/>
              <a:gd name="connsiteY19" fmla="*/ 176313 h 6362961"/>
              <a:gd name="connsiteX20" fmla="*/ 11289537 w 11603130"/>
              <a:gd name="connsiteY20" fmla="*/ 107615 h 6362961"/>
              <a:gd name="connsiteX21" fmla="*/ 10689999 w 11603130"/>
              <a:gd name="connsiteY21" fmla="*/ 70591 h 6362961"/>
              <a:gd name="connsiteX22" fmla="*/ 7599878 w 11603130"/>
              <a:gd name="connsiteY22" fmla="*/ 75910 h 6362961"/>
              <a:gd name="connsiteX23" fmla="*/ 1892744 w 11603130"/>
              <a:gd name="connsiteY23" fmla="*/ 0 h 6362961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0 w 11603130"/>
              <a:gd name="connsiteY10" fmla="*/ 5914173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143603 w 11603130"/>
              <a:gd name="connsiteY9" fmla="*/ 5913030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168401 w 11603130"/>
              <a:gd name="connsiteY10" fmla="*/ 5646549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3 w 11603130"/>
              <a:gd name="connsiteY17" fmla="*/ 5906085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007288 w 11603130"/>
              <a:gd name="connsiteY15" fmla="*/ 5914499 h 6472442"/>
              <a:gd name="connsiteX16" fmla="*/ 10927227 w 11603130"/>
              <a:gd name="connsiteY16" fmla="*/ 5922366 h 6472442"/>
              <a:gd name="connsiteX17" fmla="*/ 11562334 w 11603130"/>
              <a:gd name="connsiteY17" fmla="*/ 5918251 h 6472442"/>
              <a:gd name="connsiteX18" fmla="*/ 11571244 w 11603130"/>
              <a:gd name="connsiteY18" fmla="*/ 2621674 h 6472442"/>
              <a:gd name="connsiteX19" fmla="*/ 11561892 w 11603130"/>
              <a:gd name="connsiteY19" fmla="*/ 176313 h 6472442"/>
              <a:gd name="connsiteX20" fmla="*/ 11289537 w 11603130"/>
              <a:gd name="connsiteY20" fmla="*/ 107615 h 6472442"/>
              <a:gd name="connsiteX21" fmla="*/ 10689999 w 11603130"/>
              <a:gd name="connsiteY21" fmla="*/ 70591 h 6472442"/>
              <a:gd name="connsiteX22" fmla="*/ 7599878 w 11603130"/>
              <a:gd name="connsiteY22" fmla="*/ 75910 h 6472442"/>
              <a:gd name="connsiteX23" fmla="*/ 1892744 w 11603130"/>
              <a:gd name="connsiteY23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10371 w 11603130"/>
              <a:gd name="connsiteY14" fmla="*/ 5911624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821045 w 11603130"/>
              <a:gd name="connsiteY9" fmla="*/ 5925196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7294199 w 11603130"/>
              <a:gd name="connsiteY9" fmla="*/ 5913031 h 6472442"/>
              <a:gd name="connsiteX10" fmla="*/ 8071632 w 11603130"/>
              <a:gd name="connsiteY10" fmla="*/ 5902007 h 6472442"/>
              <a:gd name="connsiteX11" fmla="*/ 8334742 w 11603130"/>
              <a:gd name="connsiteY11" fmla="*/ 5912754 h 6472442"/>
              <a:gd name="connsiteX12" fmla="*/ 8300328 w 11603130"/>
              <a:gd name="connsiteY12" fmla="*/ 6472442 h 6472442"/>
              <a:gd name="connsiteX13" fmla="*/ 8951337 w 11603130"/>
              <a:gd name="connsiteY13" fmla="*/ 5912879 h 6472442"/>
              <a:gd name="connsiteX14" fmla="*/ 9774882 w 11603130"/>
              <a:gd name="connsiteY14" fmla="*/ 5899460 h 6472442"/>
              <a:gd name="connsiteX15" fmla="*/ 10927227 w 11603130"/>
              <a:gd name="connsiteY15" fmla="*/ 5922366 h 6472442"/>
              <a:gd name="connsiteX16" fmla="*/ 11562334 w 11603130"/>
              <a:gd name="connsiteY16" fmla="*/ 5918251 h 6472442"/>
              <a:gd name="connsiteX17" fmla="*/ 11571244 w 11603130"/>
              <a:gd name="connsiteY17" fmla="*/ 2621674 h 6472442"/>
              <a:gd name="connsiteX18" fmla="*/ 11561892 w 11603130"/>
              <a:gd name="connsiteY18" fmla="*/ 176313 h 6472442"/>
              <a:gd name="connsiteX19" fmla="*/ 11289537 w 11603130"/>
              <a:gd name="connsiteY19" fmla="*/ 107615 h 6472442"/>
              <a:gd name="connsiteX20" fmla="*/ 10689999 w 11603130"/>
              <a:gd name="connsiteY20" fmla="*/ 70591 h 6472442"/>
              <a:gd name="connsiteX21" fmla="*/ 7599878 w 11603130"/>
              <a:gd name="connsiteY21" fmla="*/ 75910 h 6472442"/>
              <a:gd name="connsiteX22" fmla="*/ 1892744 w 11603130"/>
              <a:gd name="connsiteY22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623915 w 11603130"/>
              <a:gd name="connsiteY8" fmla="*/ 5947064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603130"/>
              <a:gd name="connsiteY0" fmla="*/ 0 h 6472442"/>
              <a:gd name="connsiteX1" fmla="*/ 304663 w 11603130"/>
              <a:gd name="connsiteY1" fmla="*/ 10761 h 6472442"/>
              <a:gd name="connsiteX2" fmla="*/ 0 w 11603130"/>
              <a:gd name="connsiteY2" fmla="*/ 47942 h 6472442"/>
              <a:gd name="connsiteX3" fmla="*/ 0 w 11603130"/>
              <a:gd name="connsiteY3" fmla="*/ 909146 h 6472442"/>
              <a:gd name="connsiteX4" fmla="*/ 4597 w 11603130"/>
              <a:gd name="connsiteY4" fmla="*/ 909146 h 6472442"/>
              <a:gd name="connsiteX5" fmla="*/ 8568 w 11603130"/>
              <a:gd name="connsiteY5" fmla="*/ 1088908 h 6472442"/>
              <a:gd name="connsiteX6" fmla="*/ 88972 w 11603130"/>
              <a:gd name="connsiteY6" fmla="*/ 3523848 h 6472442"/>
              <a:gd name="connsiteX7" fmla="*/ 148480 w 11603130"/>
              <a:gd name="connsiteY7" fmla="*/ 5930841 h 6472442"/>
              <a:gd name="connsiteX8" fmla="*/ 5484139 w 11603130"/>
              <a:gd name="connsiteY8" fmla="*/ 5922735 h 6472442"/>
              <a:gd name="connsiteX9" fmla="*/ 8071632 w 11603130"/>
              <a:gd name="connsiteY9" fmla="*/ 5902007 h 6472442"/>
              <a:gd name="connsiteX10" fmla="*/ 8334742 w 11603130"/>
              <a:gd name="connsiteY10" fmla="*/ 5912754 h 6472442"/>
              <a:gd name="connsiteX11" fmla="*/ 8300328 w 11603130"/>
              <a:gd name="connsiteY11" fmla="*/ 6472442 h 6472442"/>
              <a:gd name="connsiteX12" fmla="*/ 8951337 w 11603130"/>
              <a:gd name="connsiteY12" fmla="*/ 5912879 h 6472442"/>
              <a:gd name="connsiteX13" fmla="*/ 9774882 w 11603130"/>
              <a:gd name="connsiteY13" fmla="*/ 5899460 h 6472442"/>
              <a:gd name="connsiteX14" fmla="*/ 10927227 w 11603130"/>
              <a:gd name="connsiteY14" fmla="*/ 5922366 h 6472442"/>
              <a:gd name="connsiteX15" fmla="*/ 11562334 w 11603130"/>
              <a:gd name="connsiteY15" fmla="*/ 5918251 h 6472442"/>
              <a:gd name="connsiteX16" fmla="*/ 11571244 w 11603130"/>
              <a:gd name="connsiteY16" fmla="*/ 2621674 h 6472442"/>
              <a:gd name="connsiteX17" fmla="*/ 11561892 w 11603130"/>
              <a:gd name="connsiteY17" fmla="*/ 176313 h 6472442"/>
              <a:gd name="connsiteX18" fmla="*/ 11289537 w 11603130"/>
              <a:gd name="connsiteY18" fmla="*/ 107615 h 6472442"/>
              <a:gd name="connsiteX19" fmla="*/ 10689999 w 11603130"/>
              <a:gd name="connsiteY19" fmla="*/ 70591 h 6472442"/>
              <a:gd name="connsiteX20" fmla="*/ 7599878 w 11603130"/>
              <a:gd name="connsiteY20" fmla="*/ 75910 h 6472442"/>
              <a:gd name="connsiteX21" fmla="*/ 1892744 w 11603130"/>
              <a:gd name="connsiteY21" fmla="*/ 0 h 6472442"/>
              <a:gd name="connsiteX0" fmla="*/ 1892744 w 11597724"/>
              <a:gd name="connsiteY0" fmla="*/ 34441 h 6506883"/>
              <a:gd name="connsiteX1" fmla="*/ 304663 w 11597724"/>
              <a:gd name="connsiteY1" fmla="*/ 45202 h 6506883"/>
              <a:gd name="connsiteX2" fmla="*/ 0 w 11597724"/>
              <a:gd name="connsiteY2" fmla="*/ 82383 h 6506883"/>
              <a:gd name="connsiteX3" fmla="*/ 0 w 11597724"/>
              <a:gd name="connsiteY3" fmla="*/ 943587 h 6506883"/>
              <a:gd name="connsiteX4" fmla="*/ 4597 w 11597724"/>
              <a:gd name="connsiteY4" fmla="*/ 943587 h 6506883"/>
              <a:gd name="connsiteX5" fmla="*/ 8568 w 11597724"/>
              <a:gd name="connsiteY5" fmla="*/ 1123349 h 6506883"/>
              <a:gd name="connsiteX6" fmla="*/ 88972 w 11597724"/>
              <a:gd name="connsiteY6" fmla="*/ 3558289 h 6506883"/>
              <a:gd name="connsiteX7" fmla="*/ 148480 w 11597724"/>
              <a:gd name="connsiteY7" fmla="*/ 5965282 h 6506883"/>
              <a:gd name="connsiteX8" fmla="*/ 5484139 w 11597724"/>
              <a:gd name="connsiteY8" fmla="*/ 5957176 h 6506883"/>
              <a:gd name="connsiteX9" fmla="*/ 8071632 w 11597724"/>
              <a:gd name="connsiteY9" fmla="*/ 5936448 h 6506883"/>
              <a:gd name="connsiteX10" fmla="*/ 8334742 w 11597724"/>
              <a:gd name="connsiteY10" fmla="*/ 5947195 h 6506883"/>
              <a:gd name="connsiteX11" fmla="*/ 8300328 w 11597724"/>
              <a:gd name="connsiteY11" fmla="*/ 6506883 h 6506883"/>
              <a:gd name="connsiteX12" fmla="*/ 8951337 w 11597724"/>
              <a:gd name="connsiteY12" fmla="*/ 5947320 h 6506883"/>
              <a:gd name="connsiteX13" fmla="*/ 9774882 w 11597724"/>
              <a:gd name="connsiteY13" fmla="*/ 5933901 h 6506883"/>
              <a:gd name="connsiteX14" fmla="*/ 10927227 w 11597724"/>
              <a:gd name="connsiteY14" fmla="*/ 5956807 h 6506883"/>
              <a:gd name="connsiteX15" fmla="*/ 11562334 w 11597724"/>
              <a:gd name="connsiteY15" fmla="*/ 5952692 h 6506883"/>
              <a:gd name="connsiteX16" fmla="*/ 11571244 w 11597724"/>
              <a:gd name="connsiteY16" fmla="*/ 2656115 h 6506883"/>
              <a:gd name="connsiteX17" fmla="*/ 11561892 w 11597724"/>
              <a:gd name="connsiteY17" fmla="*/ 210754 h 6506883"/>
              <a:gd name="connsiteX18" fmla="*/ 11386303 w 11597724"/>
              <a:gd name="connsiteY18" fmla="*/ 117726 h 6506883"/>
              <a:gd name="connsiteX19" fmla="*/ 10689999 w 11597724"/>
              <a:gd name="connsiteY19" fmla="*/ 105032 h 6506883"/>
              <a:gd name="connsiteX20" fmla="*/ 7599878 w 11597724"/>
              <a:gd name="connsiteY20" fmla="*/ 110351 h 6506883"/>
              <a:gd name="connsiteX21" fmla="*/ 1892744 w 11597724"/>
              <a:gd name="connsiteY21" fmla="*/ 34441 h 6506883"/>
              <a:gd name="connsiteX0" fmla="*/ 1892744 w 11597724"/>
              <a:gd name="connsiteY0" fmla="*/ 34443 h 6506885"/>
              <a:gd name="connsiteX1" fmla="*/ 304663 w 11597724"/>
              <a:gd name="connsiteY1" fmla="*/ 45204 h 6506885"/>
              <a:gd name="connsiteX2" fmla="*/ 0 w 11597724"/>
              <a:gd name="connsiteY2" fmla="*/ 82385 h 6506885"/>
              <a:gd name="connsiteX3" fmla="*/ 0 w 11597724"/>
              <a:gd name="connsiteY3" fmla="*/ 943589 h 6506885"/>
              <a:gd name="connsiteX4" fmla="*/ 4597 w 11597724"/>
              <a:gd name="connsiteY4" fmla="*/ 943589 h 6506885"/>
              <a:gd name="connsiteX5" fmla="*/ 8568 w 11597724"/>
              <a:gd name="connsiteY5" fmla="*/ 1123351 h 6506885"/>
              <a:gd name="connsiteX6" fmla="*/ 88972 w 11597724"/>
              <a:gd name="connsiteY6" fmla="*/ 3558291 h 6506885"/>
              <a:gd name="connsiteX7" fmla="*/ 148480 w 11597724"/>
              <a:gd name="connsiteY7" fmla="*/ 5965284 h 6506885"/>
              <a:gd name="connsiteX8" fmla="*/ 5484139 w 11597724"/>
              <a:gd name="connsiteY8" fmla="*/ 5957178 h 6506885"/>
              <a:gd name="connsiteX9" fmla="*/ 8071632 w 11597724"/>
              <a:gd name="connsiteY9" fmla="*/ 5936450 h 6506885"/>
              <a:gd name="connsiteX10" fmla="*/ 8334742 w 11597724"/>
              <a:gd name="connsiteY10" fmla="*/ 5947197 h 6506885"/>
              <a:gd name="connsiteX11" fmla="*/ 8300328 w 11597724"/>
              <a:gd name="connsiteY11" fmla="*/ 6506885 h 6506885"/>
              <a:gd name="connsiteX12" fmla="*/ 8951337 w 11597724"/>
              <a:gd name="connsiteY12" fmla="*/ 5947322 h 6506885"/>
              <a:gd name="connsiteX13" fmla="*/ 9774882 w 11597724"/>
              <a:gd name="connsiteY13" fmla="*/ 5933903 h 6506885"/>
              <a:gd name="connsiteX14" fmla="*/ 10927227 w 11597724"/>
              <a:gd name="connsiteY14" fmla="*/ 5956809 h 6506885"/>
              <a:gd name="connsiteX15" fmla="*/ 11562334 w 11597724"/>
              <a:gd name="connsiteY15" fmla="*/ 5952694 h 6506885"/>
              <a:gd name="connsiteX16" fmla="*/ 11571244 w 11597724"/>
              <a:gd name="connsiteY16" fmla="*/ 2656117 h 6506885"/>
              <a:gd name="connsiteX17" fmla="*/ 11561892 w 11597724"/>
              <a:gd name="connsiteY17" fmla="*/ 210756 h 6506885"/>
              <a:gd name="connsiteX18" fmla="*/ 11386303 w 11597724"/>
              <a:gd name="connsiteY18" fmla="*/ 117728 h 6506885"/>
              <a:gd name="connsiteX19" fmla="*/ 10689999 w 11597724"/>
              <a:gd name="connsiteY19" fmla="*/ 105034 h 6506885"/>
              <a:gd name="connsiteX20" fmla="*/ 7599878 w 11597724"/>
              <a:gd name="connsiteY20" fmla="*/ 110353 h 6506885"/>
              <a:gd name="connsiteX21" fmla="*/ 1892744 w 11597724"/>
              <a:gd name="connsiteY21" fmla="*/ 34443 h 6506885"/>
              <a:gd name="connsiteX0" fmla="*/ 1892744 w 11601890"/>
              <a:gd name="connsiteY0" fmla="*/ -1 h 6472441"/>
              <a:gd name="connsiteX1" fmla="*/ 304663 w 11601890"/>
              <a:gd name="connsiteY1" fmla="*/ 10760 h 6472441"/>
              <a:gd name="connsiteX2" fmla="*/ 0 w 11601890"/>
              <a:gd name="connsiteY2" fmla="*/ 47941 h 6472441"/>
              <a:gd name="connsiteX3" fmla="*/ 0 w 11601890"/>
              <a:gd name="connsiteY3" fmla="*/ 909145 h 6472441"/>
              <a:gd name="connsiteX4" fmla="*/ 4597 w 11601890"/>
              <a:gd name="connsiteY4" fmla="*/ 909145 h 6472441"/>
              <a:gd name="connsiteX5" fmla="*/ 8568 w 11601890"/>
              <a:gd name="connsiteY5" fmla="*/ 1088907 h 6472441"/>
              <a:gd name="connsiteX6" fmla="*/ 88972 w 11601890"/>
              <a:gd name="connsiteY6" fmla="*/ 3523847 h 6472441"/>
              <a:gd name="connsiteX7" fmla="*/ 148480 w 11601890"/>
              <a:gd name="connsiteY7" fmla="*/ 5930840 h 6472441"/>
              <a:gd name="connsiteX8" fmla="*/ 5484139 w 11601890"/>
              <a:gd name="connsiteY8" fmla="*/ 5922734 h 6472441"/>
              <a:gd name="connsiteX9" fmla="*/ 8071632 w 11601890"/>
              <a:gd name="connsiteY9" fmla="*/ 5902006 h 6472441"/>
              <a:gd name="connsiteX10" fmla="*/ 8334742 w 11601890"/>
              <a:gd name="connsiteY10" fmla="*/ 5912753 h 6472441"/>
              <a:gd name="connsiteX11" fmla="*/ 8300328 w 11601890"/>
              <a:gd name="connsiteY11" fmla="*/ 6472441 h 6472441"/>
              <a:gd name="connsiteX12" fmla="*/ 8951337 w 11601890"/>
              <a:gd name="connsiteY12" fmla="*/ 5912878 h 6472441"/>
              <a:gd name="connsiteX13" fmla="*/ 9774882 w 11601890"/>
              <a:gd name="connsiteY13" fmla="*/ 5899459 h 6472441"/>
              <a:gd name="connsiteX14" fmla="*/ 10927227 w 11601890"/>
              <a:gd name="connsiteY14" fmla="*/ 5922365 h 6472441"/>
              <a:gd name="connsiteX15" fmla="*/ 11562334 w 11601890"/>
              <a:gd name="connsiteY15" fmla="*/ 5918250 h 6472441"/>
              <a:gd name="connsiteX16" fmla="*/ 11571244 w 11601890"/>
              <a:gd name="connsiteY16" fmla="*/ 2621673 h 6472441"/>
              <a:gd name="connsiteX17" fmla="*/ 11572643 w 11601890"/>
              <a:gd name="connsiteY17" fmla="*/ 261466 h 6472441"/>
              <a:gd name="connsiteX18" fmla="*/ 11386303 w 11601890"/>
              <a:gd name="connsiteY18" fmla="*/ 83284 h 6472441"/>
              <a:gd name="connsiteX19" fmla="*/ 10689999 w 11601890"/>
              <a:gd name="connsiteY19" fmla="*/ 70590 h 6472441"/>
              <a:gd name="connsiteX20" fmla="*/ 7599878 w 11601890"/>
              <a:gd name="connsiteY20" fmla="*/ 75909 h 6472441"/>
              <a:gd name="connsiteX21" fmla="*/ 1892744 w 11601890"/>
              <a:gd name="connsiteY21" fmla="*/ -1 h 6472441"/>
              <a:gd name="connsiteX0" fmla="*/ 1892744 w 11592538"/>
              <a:gd name="connsiteY0" fmla="*/ -1 h 6472441"/>
              <a:gd name="connsiteX1" fmla="*/ 304663 w 11592538"/>
              <a:gd name="connsiteY1" fmla="*/ 10760 h 6472441"/>
              <a:gd name="connsiteX2" fmla="*/ 0 w 11592538"/>
              <a:gd name="connsiteY2" fmla="*/ 47941 h 6472441"/>
              <a:gd name="connsiteX3" fmla="*/ 0 w 11592538"/>
              <a:gd name="connsiteY3" fmla="*/ 909145 h 6472441"/>
              <a:gd name="connsiteX4" fmla="*/ 4597 w 11592538"/>
              <a:gd name="connsiteY4" fmla="*/ 909145 h 6472441"/>
              <a:gd name="connsiteX5" fmla="*/ 8568 w 11592538"/>
              <a:gd name="connsiteY5" fmla="*/ 1088907 h 6472441"/>
              <a:gd name="connsiteX6" fmla="*/ 88972 w 11592538"/>
              <a:gd name="connsiteY6" fmla="*/ 3523847 h 6472441"/>
              <a:gd name="connsiteX7" fmla="*/ 148480 w 11592538"/>
              <a:gd name="connsiteY7" fmla="*/ 5930840 h 6472441"/>
              <a:gd name="connsiteX8" fmla="*/ 5484139 w 11592538"/>
              <a:gd name="connsiteY8" fmla="*/ 5922734 h 6472441"/>
              <a:gd name="connsiteX9" fmla="*/ 8071632 w 11592538"/>
              <a:gd name="connsiteY9" fmla="*/ 5902006 h 6472441"/>
              <a:gd name="connsiteX10" fmla="*/ 8334742 w 11592538"/>
              <a:gd name="connsiteY10" fmla="*/ 5912753 h 6472441"/>
              <a:gd name="connsiteX11" fmla="*/ 8300328 w 11592538"/>
              <a:gd name="connsiteY11" fmla="*/ 6472441 h 6472441"/>
              <a:gd name="connsiteX12" fmla="*/ 8951337 w 11592538"/>
              <a:gd name="connsiteY12" fmla="*/ 5912878 h 6472441"/>
              <a:gd name="connsiteX13" fmla="*/ 9774882 w 11592538"/>
              <a:gd name="connsiteY13" fmla="*/ 5899459 h 6472441"/>
              <a:gd name="connsiteX14" fmla="*/ 10927227 w 11592538"/>
              <a:gd name="connsiteY14" fmla="*/ 5922365 h 6472441"/>
              <a:gd name="connsiteX15" fmla="*/ 11562334 w 11592538"/>
              <a:gd name="connsiteY15" fmla="*/ 5918250 h 6472441"/>
              <a:gd name="connsiteX16" fmla="*/ 11571244 w 11592538"/>
              <a:gd name="connsiteY16" fmla="*/ 2621673 h 6472441"/>
              <a:gd name="connsiteX17" fmla="*/ 11572643 w 11592538"/>
              <a:gd name="connsiteY17" fmla="*/ 261466 h 6472441"/>
              <a:gd name="connsiteX18" fmla="*/ 11386303 w 11592538"/>
              <a:gd name="connsiteY18" fmla="*/ 83284 h 6472441"/>
              <a:gd name="connsiteX19" fmla="*/ 10689999 w 11592538"/>
              <a:gd name="connsiteY19" fmla="*/ 70590 h 6472441"/>
              <a:gd name="connsiteX20" fmla="*/ 7599878 w 11592538"/>
              <a:gd name="connsiteY20" fmla="*/ 75909 h 6472441"/>
              <a:gd name="connsiteX21" fmla="*/ 1892744 w 11592538"/>
              <a:gd name="connsiteY21" fmla="*/ -1 h 6472441"/>
              <a:gd name="connsiteX0" fmla="*/ 1892744 w 11586991"/>
              <a:gd name="connsiteY0" fmla="*/ -1 h 6472441"/>
              <a:gd name="connsiteX1" fmla="*/ 304663 w 11586991"/>
              <a:gd name="connsiteY1" fmla="*/ 10760 h 6472441"/>
              <a:gd name="connsiteX2" fmla="*/ 0 w 11586991"/>
              <a:gd name="connsiteY2" fmla="*/ 47941 h 6472441"/>
              <a:gd name="connsiteX3" fmla="*/ 0 w 11586991"/>
              <a:gd name="connsiteY3" fmla="*/ 909145 h 6472441"/>
              <a:gd name="connsiteX4" fmla="*/ 4597 w 11586991"/>
              <a:gd name="connsiteY4" fmla="*/ 909145 h 6472441"/>
              <a:gd name="connsiteX5" fmla="*/ 8568 w 11586991"/>
              <a:gd name="connsiteY5" fmla="*/ 1088907 h 6472441"/>
              <a:gd name="connsiteX6" fmla="*/ 88972 w 11586991"/>
              <a:gd name="connsiteY6" fmla="*/ 3523847 h 6472441"/>
              <a:gd name="connsiteX7" fmla="*/ 148480 w 11586991"/>
              <a:gd name="connsiteY7" fmla="*/ 5930840 h 6472441"/>
              <a:gd name="connsiteX8" fmla="*/ 5484139 w 11586991"/>
              <a:gd name="connsiteY8" fmla="*/ 5922734 h 6472441"/>
              <a:gd name="connsiteX9" fmla="*/ 8071632 w 11586991"/>
              <a:gd name="connsiteY9" fmla="*/ 5902006 h 6472441"/>
              <a:gd name="connsiteX10" fmla="*/ 8334742 w 11586991"/>
              <a:gd name="connsiteY10" fmla="*/ 5912753 h 6472441"/>
              <a:gd name="connsiteX11" fmla="*/ 8300328 w 11586991"/>
              <a:gd name="connsiteY11" fmla="*/ 6472441 h 6472441"/>
              <a:gd name="connsiteX12" fmla="*/ 8951337 w 11586991"/>
              <a:gd name="connsiteY12" fmla="*/ 5912878 h 6472441"/>
              <a:gd name="connsiteX13" fmla="*/ 9774882 w 11586991"/>
              <a:gd name="connsiteY13" fmla="*/ 5899459 h 6472441"/>
              <a:gd name="connsiteX14" fmla="*/ 10927227 w 11586991"/>
              <a:gd name="connsiteY14" fmla="*/ 5922365 h 6472441"/>
              <a:gd name="connsiteX15" fmla="*/ 11562334 w 11586991"/>
              <a:gd name="connsiteY15" fmla="*/ 5918250 h 6472441"/>
              <a:gd name="connsiteX16" fmla="*/ 11571244 w 11586991"/>
              <a:gd name="connsiteY16" fmla="*/ 2621673 h 6472441"/>
              <a:gd name="connsiteX17" fmla="*/ 11572643 w 11586991"/>
              <a:gd name="connsiteY17" fmla="*/ 261466 h 6472441"/>
              <a:gd name="connsiteX18" fmla="*/ 11386303 w 11586991"/>
              <a:gd name="connsiteY18" fmla="*/ 83284 h 6472441"/>
              <a:gd name="connsiteX19" fmla="*/ 10689999 w 11586991"/>
              <a:gd name="connsiteY19" fmla="*/ 70590 h 6472441"/>
              <a:gd name="connsiteX20" fmla="*/ 7599878 w 11586991"/>
              <a:gd name="connsiteY20" fmla="*/ 75909 h 6472441"/>
              <a:gd name="connsiteX21" fmla="*/ 1892744 w 11586991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88972 w 11578768"/>
              <a:gd name="connsiteY6" fmla="*/ 35238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56717 w 11578768"/>
              <a:gd name="connsiteY6" fmla="*/ 3876624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095586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78222 w 11578768"/>
              <a:gd name="connsiteY6" fmla="*/ 4679489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8 w 11578768"/>
              <a:gd name="connsiteY5" fmla="*/ 1088907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34742 w 11578768"/>
              <a:gd name="connsiteY10" fmla="*/ 5912753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47941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304663 w 11578768"/>
              <a:gd name="connsiteY1" fmla="*/ 10760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892744 w 11578768"/>
              <a:gd name="connsiteY0" fmla="*/ -1 h 6472441"/>
              <a:gd name="connsiteX1" fmla="*/ 432992 w 11578768"/>
              <a:gd name="connsiteY1" fmla="*/ 34958 h 6472441"/>
              <a:gd name="connsiteX2" fmla="*/ 0 w 11578768"/>
              <a:gd name="connsiteY2" fmla="*/ 120534 h 6472441"/>
              <a:gd name="connsiteX3" fmla="*/ 0 w 11578768"/>
              <a:gd name="connsiteY3" fmla="*/ 909145 h 6472441"/>
              <a:gd name="connsiteX4" fmla="*/ 4597 w 11578768"/>
              <a:gd name="connsiteY4" fmla="*/ 909145 h 6472441"/>
              <a:gd name="connsiteX5" fmla="*/ 8569 w 11578768"/>
              <a:gd name="connsiteY5" fmla="*/ 1441682 h 6472441"/>
              <a:gd name="connsiteX6" fmla="*/ 67470 w 11578768"/>
              <a:gd name="connsiteY6" fmla="*/ 4934947 h 6472441"/>
              <a:gd name="connsiteX7" fmla="*/ 148480 w 11578768"/>
              <a:gd name="connsiteY7" fmla="*/ 5930840 h 6472441"/>
              <a:gd name="connsiteX8" fmla="*/ 5484139 w 11578768"/>
              <a:gd name="connsiteY8" fmla="*/ 5922734 h 6472441"/>
              <a:gd name="connsiteX9" fmla="*/ 8071632 w 11578768"/>
              <a:gd name="connsiteY9" fmla="*/ 5902006 h 6472441"/>
              <a:gd name="connsiteX10" fmla="*/ 8302487 w 11578768"/>
              <a:gd name="connsiteY10" fmla="*/ 5912754 h 6472441"/>
              <a:gd name="connsiteX11" fmla="*/ 8300328 w 11578768"/>
              <a:gd name="connsiteY11" fmla="*/ 6472441 h 6472441"/>
              <a:gd name="connsiteX12" fmla="*/ 8951337 w 11578768"/>
              <a:gd name="connsiteY12" fmla="*/ 5912878 h 6472441"/>
              <a:gd name="connsiteX13" fmla="*/ 9774882 w 11578768"/>
              <a:gd name="connsiteY13" fmla="*/ 5899459 h 6472441"/>
              <a:gd name="connsiteX14" fmla="*/ 10927227 w 11578768"/>
              <a:gd name="connsiteY14" fmla="*/ 5922365 h 6472441"/>
              <a:gd name="connsiteX15" fmla="*/ 11562334 w 11578768"/>
              <a:gd name="connsiteY15" fmla="*/ 5918250 h 6472441"/>
              <a:gd name="connsiteX16" fmla="*/ 11571244 w 11578768"/>
              <a:gd name="connsiteY16" fmla="*/ 2621673 h 6472441"/>
              <a:gd name="connsiteX17" fmla="*/ 11572643 w 11578768"/>
              <a:gd name="connsiteY17" fmla="*/ 261466 h 6472441"/>
              <a:gd name="connsiteX18" fmla="*/ 11386303 w 11578768"/>
              <a:gd name="connsiteY18" fmla="*/ 83284 h 6472441"/>
              <a:gd name="connsiteX19" fmla="*/ 10689999 w 11578768"/>
              <a:gd name="connsiteY19" fmla="*/ 70590 h 6472441"/>
              <a:gd name="connsiteX20" fmla="*/ 7599878 w 11578768"/>
              <a:gd name="connsiteY20" fmla="*/ 75909 h 6472441"/>
              <a:gd name="connsiteX21" fmla="*/ 1892744 w 11578768"/>
              <a:gd name="connsiteY21" fmla="*/ -1 h 6472441"/>
              <a:gd name="connsiteX0" fmla="*/ 1999684 w 11578768"/>
              <a:gd name="connsiteY0" fmla="*/ 13440 h 6437483"/>
              <a:gd name="connsiteX1" fmla="*/ 432992 w 11578768"/>
              <a:gd name="connsiteY1" fmla="*/ 0 h 6437483"/>
              <a:gd name="connsiteX2" fmla="*/ 0 w 11578768"/>
              <a:gd name="connsiteY2" fmla="*/ 85576 h 6437483"/>
              <a:gd name="connsiteX3" fmla="*/ 0 w 11578768"/>
              <a:gd name="connsiteY3" fmla="*/ 874187 h 6437483"/>
              <a:gd name="connsiteX4" fmla="*/ 4597 w 11578768"/>
              <a:gd name="connsiteY4" fmla="*/ 874187 h 6437483"/>
              <a:gd name="connsiteX5" fmla="*/ 8569 w 11578768"/>
              <a:gd name="connsiteY5" fmla="*/ 1406724 h 6437483"/>
              <a:gd name="connsiteX6" fmla="*/ 67470 w 11578768"/>
              <a:gd name="connsiteY6" fmla="*/ 4899989 h 6437483"/>
              <a:gd name="connsiteX7" fmla="*/ 148480 w 11578768"/>
              <a:gd name="connsiteY7" fmla="*/ 5895882 h 6437483"/>
              <a:gd name="connsiteX8" fmla="*/ 5484139 w 11578768"/>
              <a:gd name="connsiteY8" fmla="*/ 5887776 h 6437483"/>
              <a:gd name="connsiteX9" fmla="*/ 8071632 w 11578768"/>
              <a:gd name="connsiteY9" fmla="*/ 5867048 h 6437483"/>
              <a:gd name="connsiteX10" fmla="*/ 8302487 w 11578768"/>
              <a:gd name="connsiteY10" fmla="*/ 5877796 h 6437483"/>
              <a:gd name="connsiteX11" fmla="*/ 8300328 w 11578768"/>
              <a:gd name="connsiteY11" fmla="*/ 6437483 h 6437483"/>
              <a:gd name="connsiteX12" fmla="*/ 8951337 w 11578768"/>
              <a:gd name="connsiteY12" fmla="*/ 5877920 h 6437483"/>
              <a:gd name="connsiteX13" fmla="*/ 9774882 w 11578768"/>
              <a:gd name="connsiteY13" fmla="*/ 5864501 h 6437483"/>
              <a:gd name="connsiteX14" fmla="*/ 10927227 w 11578768"/>
              <a:gd name="connsiteY14" fmla="*/ 5887407 h 6437483"/>
              <a:gd name="connsiteX15" fmla="*/ 11562334 w 11578768"/>
              <a:gd name="connsiteY15" fmla="*/ 5883292 h 6437483"/>
              <a:gd name="connsiteX16" fmla="*/ 11571244 w 11578768"/>
              <a:gd name="connsiteY16" fmla="*/ 2586715 h 6437483"/>
              <a:gd name="connsiteX17" fmla="*/ 11572643 w 11578768"/>
              <a:gd name="connsiteY17" fmla="*/ 226508 h 6437483"/>
              <a:gd name="connsiteX18" fmla="*/ 11386303 w 11578768"/>
              <a:gd name="connsiteY18" fmla="*/ 48326 h 6437483"/>
              <a:gd name="connsiteX19" fmla="*/ 10689999 w 11578768"/>
              <a:gd name="connsiteY19" fmla="*/ 35632 h 6437483"/>
              <a:gd name="connsiteX20" fmla="*/ 7599878 w 11578768"/>
              <a:gd name="connsiteY20" fmla="*/ 40951 h 6437483"/>
              <a:gd name="connsiteX21" fmla="*/ 1999684 w 11578768"/>
              <a:gd name="connsiteY21" fmla="*/ 13440 h 643748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8951337 w 11578768"/>
              <a:gd name="connsiteY12" fmla="*/ 5864480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24043"/>
              <a:gd name="connsiteX1" fmla="*/ 561320 w 11578768"/>
              <a:gd name="connsiteY1" fmla="*/ 10760 h 6424043"/>
              <a:gd name="connsiteX2" fmla="*/ 0 w 11578768"/>
              <a:gd name="connsiteY2" fmla="*/ 72136 h 6424043"/>
              <a:gd name="connsiteX3" fmla="*/ 0 w 11578768"/>
              <a:gd name="connsiteY3" fmla="*/ 860747 h 6424043"/>
              <a:gd name="connsiteX4" fmla="*/ 4597 w 11578768"/>
              <a:gd name="connsiteY4" fmla="*/ 860747 h 6424043"/>
              <a:gd name="connsiteX5" fmla="*/ 8569 w 11578768"/>
              <a:gd name="connsiteY5" fmla="*/ 1393284 h 6424043"/>
              <a:gd name="connsiteX6" fmla="*/ 67470 w 11578768"/>
              <a:gd name="connsiteY6" fmla="*/ 4886549 h 6424043"/>
              <a:gd name="connsiteX7" fmla="*/ 148480 w 11578768"/>
              <a:gd name="connsiteY7" fmla="*/ 5882442 h 6424043"/>
              <a:gd name="connsiteX8" fmla="*/ 5484139 w 11578768"/>
              <a:gd name="connsiteY8" fmla="*/ 5874336 h 6424043"/>
              <a:gd name="connsiteX9" fmla="*/ 8071632 w 11578768"/>
              <a:gd name="connsiteY9" fmla="*/ 5853608 h 6424043"/>
              <a:gd name="connsiteX10" fmla="*/ 8302487 w 11578768"/>
              <a:gd name="connsiteY10" fmla="*/ 5864356 h 6424043"/>
              <a:gd name="connsiteX11" fmla="*/ 8300328 w 11578768"/>
              <a:gd name="connsiteY11" fmla="*/ 6424043 h 6424043"/>
              <a:gd name="connsiteX12" fmla="*/ 9084484 w 11578768"/>
              <a:gd name="connsiteY12" fmla="*/ 5864482 h 6424043"/>
              <a:gd name="connsiteX13" fmla="*/ 9774882 w 11578768"/>
              <a:gd name="connsiteY13" fmla="*/ 5851061 h 6424043"/>
              <a:gd name="connsiteX14" fmla="*/ 10927227 w 11578768"/>
              <a:gd name="connsiteY14" fmla="*/ 5873967 h 6424043"/>
              <a:gd name="connsiteX15" fmla="*/ 11562334 w 11578768"/>
              <a:gd name="connsiteY15" fmla="*/ 5869852 h 6424043"/>
              <a:gd name="connsiteX16" fmla="*/ 11571244 w 11578768"/>
              <a:gd name="connsiteY16" fmla="*/ 2573275 h 6424043"/>
              <a:gd name="connsiteX17" fmla="*/ 11572643 w 11578768"/>
              <a:gd name="connsiteY17" fmla="*/ 213068 h 6424043"/>
              <a:gd name="connsiteX18" fmla="*/ 11386303 w 11578768"/>
              <a:gd name="connsiteY18" fmla="*/ 34886 h 6424043"/>
              <a:gd name="connsiteX19" fmla="*/ 10689999 w 11578768"/>
              <a:gd name="connsiteY19" fmla="*/ 22192 h 6424043"/>
              <a:gd name="connsiteX20" fmla="*/ 7599878 w 11578768"/>
              <a:gd name="connsiteY20" fmla="*/ 27511 h 6424043"/>
              <a:gd name="connsiteX21" fmla="*/ 1999684 w 11578768"/>
              <a:gd name="connsiteY21" fmla="*/ 0 h 642404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02487 w 11578768"/>
              <a:gd name="connsiteY10" fmla="*/ 586435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49983"/>
              <a:gd name="connsiteX1" fmla="*/ 561320 w 11578768"/>
              <a:gd name="connsiteY1" fmla="*/ 10760 h 6449983"/>
              <a:gd name="connsiteX2" fmla="*/ 0 w 11578768"/>
              <a:gd name="connsiteY2" fmla="*/ 72136 h 6449983"/>
              <a:gd name="connsiteX3" fmla="*/ 0 w 11578768"/>
              <a:gd name="connsiteY3" fmla="*/ 860747 h 6449983"/>
              <a:gd name="connsiteX4" fmla="*/ 4597 w 11578768"/>
              <a:gd name="connsiteY4" fmla="*/ 860747 h 6449983"/>
              <a:gd name="connsiteX5" fmla="*/ 8569 w 11578768"/>
              <a:gd name="connsiteY5" fmla="*/ 1393284 h 6449983"/>
              <a:gd name="connsiteX6" fmla="*/ 67470 w 11578768"/>
              <a:gd name="connsiteY6" fmla="*/ 4886549 h 6449983"/>
              <a:gd name="connsiteX7" fmla="*/ 148480 w 11578768"/>
              <a:gd name="connsiteY7" fmla="*/ 5882442 h 6449983"/>
              <a:gd name="connsiteX8" fmla="*/ 5484139 w 11578768"/>
              <a:gd name="connsiteY8" fmla="*/ 5874336 h 6449983"/>
              <a:gd name="connsiteX9" fmla="*/ 8071632 w 11578768"/>
              <a:gd name="connsiteY9" fmla="*/ 5853608 h 6449983"/>
              <a:gd name="connsiteX10" fmla="*/ 8314590 w 11578768"/>
              <a:gd name="connsiteY10" fmla="*/ 5877326 h 6449983"/>
              <a:gd name="connsiteX11" fmla="*/ 8409265 w 11578768"/>
              <a:gd name="connsiteY11" fmla="*/ 6449983 h 6449983"/>
              <a:gd name="connsiteX12" fmla="*/ 9084484 w 11578768"/>
              <a:gd name="connsiteY12" fmla="*/ 5864482 h 6449983"/>
              <a:gd name="connsiteX13" fmla="*/ 9774882 w 11578768"/>
              <a:gd name="connsiteY13" fmla="*/ 5851061 h 6449983"/>
              <a:gd name="connsiteX14" fmla="*/ 10927227 w 11578768"/>
              <a:gd name="connsiteY14" fmla="*/ 5873967 h 6449983"/>
              <a:gd name="connsiteX15" fmla="*/ 11562334 w 11578768"/>
              <a:gd name="connsiteY15" fmla="*/ 5869852 h 6449983"/>
              <a:gd name="connsiteX16" fmla="*/ 11571244 w 11578768"/>
              <a:gd name="connsiteY16" fmla="*/ 2573275 h 6449983"/>
              <a:gd name="connsiteX17" fmla="*/ 11572643 w 11578768"/>
              <a:gd name="connsiteY17" fmla="*/ 213068 h 6449983"/>
              <a:gd name="connsiteX18" fmla="*/ 11386303 w 11578768"/>
              <a:gd name="connsiteY18" fmla="*/ 34886 h 6449983"/>
              <a:gd name="connsiteX19" fmla="*/ 10689999 w 11578768"/>
              <a:gd name="connsiteY19" fmla="*/ 22192 h 6449983"/>
              <a:gd name="connsiteX20" fmla="*/ 7599878 w 11578768"/>
              <a:gd name="connsiteY20" fmla="*/ 27511 h 6449983"/>
              <a:gd name="connsiteX21" fmla="*/ 1999684 w 11578768"/>
              <a:gd name="connsiteY21" fmla="*/ 0 h 644998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8"/>
              <a:gd name="connsiteY0" fmla="*/ 0 h 6462953"/>
              <a:gd name="connsiteX1" fmla="*/ 561320 w 11578768"/>
              <a:gd name="connsiteY1" fmla="*/ 10760 h 6462953"/>
              <a:gd name="connsiteX2" fmla="*/ 0 w 11578768"/>
              <a:gd name="connsiteY2" fmla="*/ 72136 h 6462953"/>
              <a:gd name="connsiteX3" fmla="*/ 0 w 11578768"/>
              <a:gd name="connsiteY3" fmla="*/ 860747 h 6462953"/>
              <a:gd name="connsiteX4" fmla="*/ 4597 w 11578768"/>
              <a:gd name="connsiteY4" fmla="*/ 860747 h 6462953"/>
              <a:gd name="connsiteX5" fmla="*/ 8569 w 11578768"/>
              <a:gd name="connsiteY5" fmla="*/ 1393284 h 6462953"/>
              <a:gd name="connsiteX6" fmla="*/ 67470 w 11578768"/>
              <a:gd name="connsiteY6" fmla="*/ 4886549 h 6462953"/>
              <a:gd name="connsiteX7" fmla="*/ 148480 w 11578768"/>
              <a:gd name="connsiteY7" fmla="*/ 5882442 h 6462953"/>
              <a:gd name="connsiteX8" fmla="*/ 5484139 w 11578768"/>
              <a:gd name="connsiteY8" fmla="*/ 5874336 h 6462953"/>
              <a:gd name="connsiteX9" fmla="*/ 8071632 w 11578768"/>
              <a:gd name="connsiteY9" fmla="*/ 5853608 h 6462953"/>
              <a:gd name="connsiteX10" fmla="*/ 8314590 w 11578768"/>
              <a:gd name="connsiteY10" fmla="*/ 5877326 h 6462953"/>
              <a:gd name="connsiteX11" fmla="*/ 8469786 w 11578768"/>
              <a:gd name="connsiteY11" fmla="*/ 6462953 h 6462953"/>
              <a:gd name="connsiteX12" fmla="*/ 9084484 w 11578768"/>
              <a:gd name="connsiteY12" fmla="*/ 5864482 h 6462953"/>
              <a:gd name="connsiteX13" fmla="*/ 9774882 w 11578768"/>
              <a:gd name="connsiteY13" fmla="*/ 5851061 h 6462953"/>
              <a:gd name="connsiteX14" fmla="*/ 10927227 w 11578768"/>
              <a:gd name="connsiteY14" fmla="*/ 5873967 h 6462953"/>
              <a:gd name="connsiteX15" fmla="*/ 11562334 w 11578768"/>
              <a:gd name="connsiteY15" fmla="*/ 5869852 h 6462953"/>
              <a:gd name="connsiteX16" fmla="*/ 11571244 w 11578768"/>
              <a:gd name="connsiteY16" fmla="*/ 2573275 h 6462953"/>
              <a:gd name="connsiteX17" fmla="*/ 11572643 w 11578768"/>
              <a:gd name="connsiteY17" fmla="*/ 213068 h 6462953"/>
              <a:gd name="connsiteX18" fmla="*/ 11386303 w 11578768"/>
              <a:gd name="connsiteY18" fmla="*/ 34886 h 6462953"/>
              <a:gd name="connsiteX19" fmla="*/ 10689999 w 11578768"/>
              <a:gd name="connsiteY19" fmla="*/ 22192 h 6462953"/>
              <a:gd name="connsiteX20" fmla="*/ 7599878 w 11578768"/>
              <a:gd name="connsiteY20" fmla="*/ 27511 h 6462953"/>
              <a:gd name="connsiteX21" fmla="*/ 1999684 w 11578768"/>
              <a:gd name="connsiteY21" fmla="*/ 0 h 6462953"/>
              <a:gd name="connsiteX0" fmla="*/ 1999684 w 11578769"/>
              <a:gd name="connsiteY0" fmla="*/ 0 h 6462953"/>
              <a:gd name="connsiteX1" fmla="*/ 561320 w 11578769"/>
              <a:gd name="connsiteY1" fmla="*/ 10760 h 6462953"/>
              <a:gd name="connsiteX2" fmla="*/ 0 w 11578769"/>
              <a:gd name="connsiteY2" fmla="*/ 72136 h 6462953"/>
              <a:gd name="connsiteX3" fmla="*/ 0 w 11578769"/>
              <a:gd name="connsiteY3" fmla="*/ 860747 h 6462953"/>
              <a:gd name="connsiteX4" fmla="*/ 4597 w 11578769"/>
              <a:gd name="connsiteY4" fmla="*/ 860747 h 6462953"/>
              <a:gd name="connsiteX5" fmla="*/ 8569 w 11578769"/>
              <a:gd name="connsiteY5" fmla="*/ 1393284 h 6462953"/>
              <a:gd name="connsiteX6" fmla="*/ 67470 w 11578769"/>
              <a:gd name="connsiteY6" fmla="*/ 4886549 h 6462953"/>
              <a:gd name="connsiteX7" fmla="*/ 148480 w 11578769"/>
              <a:gd name="connsiteY7" fmla="*/ 5882442 h 6462953"/>
              <a:gd name="connsiteX8" fmla="*/ 5484139 w 11578769"/>
              <a:gd name="connsiteY8" fmla="*/ 5874336 h 6462953"/>
              <a:gd name="connsiteX9" fmla="*/ 8071632 w 11578769"/>
              <a:gd name="connsiteY9" fmla="*/ 5853608 h 6462953"/>
              <a:gd name="connsiteX10" fmla="*/ 8314590 w 11578769"/>
              <a:gd name="connsiteY10" fmla="*/ 5877326 h 6462953"/>
              <a:gd name="connsiteX11" fmla="*/ 8469786 w 11578769"/>
              <a:gd name="connsiteY11" fmla="*/ 6462953 h 6462953"/>
              <a:gd name="connsiteX12" fmla="*/ 8926264 w 11578769"/>
              <a:gd name="connsiteY12" fmla="*/ 5864484 h 6462953"/>
              <a:gd name="connsiteX13" fmla="*/ 9774882 w 11578769"/>
              <a:gd name="connsiteY13" fmla="*/ 5851061 h 6462953"/>
              <a:gd name="connsiteX14" fmla="*/ 10927227 w 11578769"/>
              <a:gd name="connsiteY14" fmla="*/ 5873967 h 6462953"/>
              <a:gd name="connsiteX15" fmla="*/ 11562334 w 11578769"/>
              <a:gd name="connsiteY15" fmla="*/ 5869852 h 6462953"/>
              <a:gd name="connsiteX16" fmla="*/ 11571244 w 11578769"/>
              <a:gd name="connsiteY16" fmla="*/ 2573275 h 6462953"/>
              <a:gd name="connsiteX17" fmla="*/ 11572643 w 11578769"/>
              <a:gd name="connsiteY17" fmla="*/ 213068 h 6462953"/>
              <a:gd name="connsiteX18" fmla="*/ 11386303 w 11578769"/>
              <a:gd name="connsiteY18" fmla="*/ 34886 h 6462953"/>
              <a:gd name="connsiteX19" fmla="*/ 10689999 w 11578769"/>
              <a:gd name="connsiteY19" fmla="*/ 22192 h 6462953"/>
              <a:gd name="connsiteX20" fmla="*/ 7599878 w 11578769"/>
              <a:gd name="connsiteY20" fmla="*/ 27511 h 6462953"/>
              <a:gd name="connsiteX21" fmla="*/ 1999684 w 11578769"/>
              <a:gd name="connsiteY21" fmla="*/ 0 h 6462953"/>
              <a:gd name="connsiteX0" fmla="*/ 1999684 w 11578769"/>
              <a:gd name="connsiteY0" fmla="*/ 0 h 6654630"/>
              <a:gd name="connsiteX1" fmla="*/ 561320 w 11578769"/>
              <a:gd name="connsiteY1" fmla="*/ 10760 h 6654630"/>
              <a:gd name="connsiteX2" fmla="*/ 0 w 11578769"/>
              <a:gd name="connsiteY2" fmla="*/ 72136 h 6654630"/>
              <a:gd name="connsiteX3" fmla="*/ 0 w 11578769"/>
              <a:gd name="connsiteY3" fmla="*/ 860747 h 6654630"/>
              <a:gd name="connsiteX4" fmla="*/ 4597 w 11578769"/>
              <a:gd name="connsiteY4" fmla="*/ 860747 h 6654630"/>
              <a:gd name="connsiteX5" fmla="*/ 8569 w 11578769"/>
              <a:gd name="connsiteY5" fmla="*/ 1393284 h 6654630"/>
              <a:gd name="connsiteX6" fmla="*/ 67470 w 11578769"/>
              <a:gd name="connsiteY6" fmla="*/ 4886549 h 6654630"/>
              <a:gd name="connsiteX7" fmla="*/ 148480 w 11578769"/>
              <a:gd name="connsiteY7" fmla="*/ 5882442 h 6654630"/>
              <a:gd name="connsiteX8" fmla="*/ 5484139 w 11578769"/>
              <a:gd name="connsiteY8" fmla="*/ 5874336 h 6654630"/>
              <a:gd name="connsiteX9" fmla="*/ 8071632 w 11578769"/>
              <a:gd name="connsiteY9" fmla="*/ 5853608 h 6654630"/>
              <a:gd name="connsiteX10" fmla="*/ 8314590 w 11578769"/>
              <a:gd name="connsiteY10" fmla="*/ 5877326 h 6654630"/>
              <a:gd name="connsiteX11" fmla="*/ 8570471 w 11578769"/>
              <a:gd name="connsiteY11" fmla="*/ 6654630 h 6654630"/>
              <a:gd name="connsiteX12" fmla="*/ 8926264 w 11578769"/>
              <a:gd name="connsiteY12" fmla="*/ 5864484 h 6654630"/>
              <a:gd name="connsiteX13" fmla="*/ 9774882 w 11578769"/>
              <a:gd name="connsiteY13" fmla="*/ 5851061 h 6654630"/>
              <a:gd name="connsiteX14" fmla="*/ 10927227 w 11578769"/>
              <a:gd name="connsiteY14" fmla="*/ 5873967 h 6654630"/>
              <a:gd name="connsiteX15" fmla="*/ 11562334 w 11578769"/>
              <a:gd name="connsiteY15" fmla="*/ 5869852 h 6654630"/>
              <a:gd name="connsiteX16" fmla="*/ 11571244 w 11578769"/>
              <a:gd name="connsiteY16" fmla="*/ 2573275 h 6654630"/>
              <a:gd name="connsiteX17" fmla="*/ 11572643 w 11578769"/>
              <a:gd name="connsiteY17" fmla="*/ 213068 h 6654630"/>
              <a:gd name="connsiteX18" fmla="*/ 11386303 w 11578769"/>
              <a:gd name="connsiteY18" fmla="*/ 34886 h 6654630"/>
              <a:gd name="connsiteX19" fmla="*/ 10689999 w 11578769"/>
              <a:gd name="connsiteY19" fmla="*/ 22192 h 6654630"/>
              <a:gd name="connsiteX20" fmla="*/ 7599878 w 11578769"/>
              <a:gd name="connsiteY20" fmla="*/ 27511 h 6654630"/>
              <a:gd name="connsiteX21" fmla="*/ 1999684 w 11578769"/>
              <a:gd name="connsiteY21" fmla="*/ 0 h 6654630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809341"/>
              <a:gd name="connsiteX1" fmla="*/ 561320 w 11578769"/>
              <a:gd name="connsiteY1" fmla="*/ 10760 h 6809341"/>
              <a:gd name="connsiteX2" fmla="*/ 0 w 11578769"/>
              <a:gd name="connsiteY2" fmla="*/ 72136 h 6809341"/>
              <a:gd name="connsiteX3" fmla="*/ 0 w 11578769"/>
              <a:gd name="connsiteY3" fmla="*/ 860747 h 6809341"/>
              <a:gd name="connsiteX4" fmla="*/ 4597 w 11578769"/>
              <a:gd name="connsiteY4" fmla="*/ 860747 h 6809341"/>
              <a:gd name="connsiteX5" fmla="*/ 8569 w 11578769"/>
              <a:gd name="connsiteY5" fmla="*/ 1393284 h 6809341"/>
              <a:gd name="connsiteX6" fmla="*/ 67470 w 11578769"/>
              <a:gd name="connsiteY6" fmla="*/ 4886549 h 6809341"/>
              <a:gd name="connsiteX7" fmla="*/ 148480 w 11578769"/>
              <a:gd name="connsiteY7" fmla="*/ 5882442 h 6809341"/>
              <a:gd name="connsiteX8" fmla="*/ 5484139 w 11578769"/>
              <a:gd name="connsiteY8" fmla="*/ 5874336 h 6809341"/>
              <a:gd name="connsiteX9" fmla="*/ 8071632 w 11578769"/>
              <a:gd name="connsiteY9" fmla="*/ 5853608 h 6809341"/>
              <a:gd name="connsiteX10" fmla="*/ 8314590 w 11578769"/>
              <a:gd name="connsiteY10" fmla="*/ 5877326 h 6809341"/>
              <a:gd name="connsiteX11" fmla="*/ 8575475 w 11578769"/>
              <a:gd name="connsiteY11" fmla="*/ 6809341 h 6809341"/>
              <a:gd name="connsiteX12" fmla="*/ 8926264 w 11578769"/>
              <a:gd name="connsiteY12" fmla="*/ 5864484 h 6809341"/>
              <a:gd name="connsiteX13" fmla="*/ 9774882 w 11578769"/>
              <a:gd name="connsiteY13" fmla="*/ 5851061 h 6809341"/>
              <a:gd name="connsiteX14" fmla="*/ 10927227 w 11578769"/>
              <a:gd name="connsiteY14" fmla="*/ 5873967 h 6809341"/>
              <a:gd name="connsiteX15" fmla="*/ 11562334 w 11578769"/>
              <a:gd name="connsiteY15" fmla="*/ 5869852 h 6809341"/>
              <a:gd name="connsiteX16" fmla="*/ 11571244 w 11578769"/>
              <a:gd name="connsiteY16" fmla="*/ 2573275 h 6809341"/>
              <a:gd name="connsiteX17" fmla="*/ 11572643 w 11578769"/>
              <a:gd name="connsiteY17" fmla="*/ 213068 h 6809341"/>
              <a:gd name="connsiteX18" fmla="*/ 11386303 w 11578769"/>
              <a:gd name="connsiteY18" fmla="*/ 34886 h 6809341"/>
              <a:gd name="connsiteX19" fmla="*/ 10689999 w 11578769"/>
              <a:gd name="connsiteY19" fmla="*/ 22192 h 6809341"/>
              <a:gd name="connsiteX20" fmla="*/ 7599878 w 11578769"/>
              <a:gd name="connsiteY20" fmla="*/ 27511 h 6809341"/>
              <a:gd name="connsiteX21" fmla="*/ 1999684 w 11578769"/>
              <a:gd name="connsiteY21" fmla="*/ 0 h 6809341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213068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213068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80739"/>
              <a:gd name="connsiteY0" fmla="*/ 0 h 6964048"/>
              <a:gd name="connsiteX1" fmla="*/ 561320 w 11580739"/>
              <a:gd name="connsiteY1" fmla="*/ 10760 h 6964048"/>
              <a:gd name="connsiteX2" fmla="*/ 0 w 11580739"/>
              <a:gd name="connsiteY2" fmla="*/ 72136 h 6964048"/>
              <a:gd name="connsiteX3" fmla="*/ 0 w 11580739"/>
              <a:gd name="connsiteY3" fmla="*/ 860747 h 6964048"/>
              <a:gd name="connsiteX4" fmla="*/ 4597 w 11580739"/>
              <a:gd name="connsiteY4" fmla="*/ 860747 h 6964048"/>
              <a:gd name="connsiteX5" fmla="*/ 8569 w 11580739"/>
              <a:gd name="connsiteY5" fmla="*/ 1393284 h 6964048"/>
              <a:gd name="connsiteX6" fmla="*/ 67470 w 11580739"/>
              <a:gd name="connsiteY6" fmla="*/ 4886549 h 6964048"/>
              <a:gd name="connsiteX7" fmla="*/ 148480 w 11580739"/>
              <a:gd name="connsiteY7" fmla="*/ 5882442 h 6964048"/>
              <a:gd name="connsiteX8" fmla="*/ 5484139 w 11580739"/>
              <a:gd name="connsiteY8" fmla="*/ 5874336 h 6964048"/>
              <a:gd name="connsiteX9" fmla="*/ 8071632 w 11580739"/>
              <a:gd name="connsiteY9" fmla="*/ 5853608 h 6964048"/>
              <a:gd name="connsiteX10" fmla="*/ 8314590 w 11580739"/>
              <a:gd name="connsiteY10" fmla="*/ 5877326 h 6964048"/>
              <a:gd name="connsiteX11" fmla="*/ 8575475 w 11580739"/>
              <a:gd name="connsiteY11" fmla="*/ 6964048 h 6964048"/>
              <a:gd name="connsiteX12" fmla="*/ 8926264 w 11580739"/>
              <a:gd name="connsiteY12" fmla="*/ 5864484 h 6964048"/>
              <a:gd name="connsiteX13" fmla="*/ 9774882 w 11580739"/>
              <a:gd name="connsiteY13" fmla="*/ 5851061 h 6964048"/>
              <a:gd name="connsiteX14" fmla="*/ 10927227 w 11580739"/>
              <a:gd name="connsiteY14" fmla="*/ 5873967 h 6964048"/>
              <a:gd name="connsiteX15" fmla="*/ 11562334 w 11580739"/>
              <a:gd name="connsiteY15" fmla="*/ 5869852 h 6964048"/>
              <a:gd name="connsiteX16" fmla="*/ 11571244 w 11580739"/>
              <a:gd name="connsiteY16" fmla="*/ 2573275 h 6964048"/>
              <a:gd name="connsiteX17" fmla="*/ 11572643 w 11580739"/>
              <a:gd name="connsiteY17" fmla="*/ 135715 h 6964048"/>
              <a:gd name="connsiteX18" fmla="*/ 11386303 w 11580739"/>
              <a:gd name="connsiteY18" fmla="*/ 34886 h 6964048"/>
              <a:gd name="connsiteX19" fmla="*/ 10689999 w 11580739"/>
              <a:gd name="connsiteY19" fmla="*/ 22192 h 6964048"/>
              <a:gd name="connsiteX20" fmla="*/ 7599878 w 11580739"/>
              <a:gd name="connsiteY20" fmla="*/ 27511 h 6964048"/>
              <a:gd name="connsiteX21" fmla="*/ 1999684 w 1158073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0 w 11578769"/>
              <a:gd name="connsiteY2" fmla="*/ 72136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48480 w 11578769"/>
              <a:gd name="connsiteY7" fmla="*/ 5882442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9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4597 w 11578769"/>
              <a:gd name="connsiteY4" fmla="*/ 860747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39624 w 11578769"/>
              <a:gd name="connsiteY4" fmla="*/ 860749 h 6964048"/>
              <a:gd name="connsiteX5" fmla="*/ 8569 w 11578769"/>
              <a:gd name="connsiteY5" fmla="*/ 1393284 h 6964048"/>
              <a:gd name="connsiteX6" fmla="*/ 67470 w 11578769"/>
              <a:gd name="connsiteY6" fmla="*/ 4886548 h 6964048"/>
              <a:gd name="connsiteX7" fmla="*/ 128464 w 11578769"/>
              <a:gd name="connsiteY7" fmla="*/ 5882443 h 6964048"/>
              <a:gd name="connsiteX8" fmla="*/ 5484139 w 11578769"/>
              <a:gd name="connsiteY8" fmla="*/ 5874336 h 6964048"/>
              <a:gd name="connsiteX9" fmla="*/ 8071632 w 11578769"/>
              <a:gd name="connsiteY9" fmla="*/ 5853608 h 6964048"/>
              <a:gd name="connsiteX10" fmla="*/ 8314590 w 11578769"/>
              <a:gd name="connsiteY10" fmla="*/ 5877326 h 6964048"/>
              <a:gd name="connsiteX11" fmla="*/ 8575475 w 11578769"/>
              <a:gd name="connsiteY11" fmla="*/ 6964048 h 6964048"/>
              <a:gd name="connsiteX12" fmla="*/ 8926264 w 11578769"/>
              <a:gd name="connsiteY12" fmla="*/ 5864484 h 6964048"/>
              <a:gd name="connsiteX13" fmla="*/ 9774882 w 11578769"/>
              <a:gd name="connsiteY13" fmla="*/ 5851061 h 6964048"/>
              <a:gd name="connsiteX14" fmla="*/ 10927227 w 11578769"/>
              <a:gd name="connsiteY14" fmla="*/ 5873967 h 6964048"/>
              <a:gd name="connsiteX15" fmla="*/ 11562334 w 11578769"/>
              <a:gd name="connsiteY15" fmla="*/ 5869852 h 6964048"/>
              <a:gd name="connsiteX16" fmla="*/ 11571244 w 11578769"/>
              <a:gd name="connsiteY16" fmla="*/ 2573275 h 6964048"/>
              <a:gd name="connsiteX17" fmla="*/ 11572643 w 11578769"/>
              <a:gd name="connsiteY17" fmla="*/ 135715 h 6964048"/>
              <a:gd name="connsiteX18" fmla="*/ 11386303 w 11578769"/>
              <a:gd name="connsiteY18" fmla="*/ 34886 h 6964048"/>
              <a:gd name="connsiteX19" fmla="*/ 10689999 w 11578769"/>
              <a:gd name="connsiteY19" fmla="*/ 22192 h 6964048"/>
              <a:gd name="connsiteX20" fmla="*/ 7599878 w 11578769"/>
              <a:gd name="connsiteY20" fmla="*/ 27511 h 6964048"/>
              <a:gd name="connsiteX21" fmla="*/ 1999684 w 11578769"/>
              <a:gd name="connsiteY21" fmla="*/ 0 h 6964048"/>
              <a:gd name="connsiteX0" fmla="*/ 1999684 w 11578769"/>
              <a:gd name="connsiteY0" fmla="*/ 0 h 6964048"/>
              <a:gd name="connsiteX1" fmla="*/ 561320 w 11578769"/>
              <a:gd name="connsiteY1" fmla="*/ 10760 h 6964048"/>
              <a:gd name="connsiteX2" fmla="*/ 20015 w 11578769"/>
              <a:gd name="connsiteY2" fmla="*/ 56664 h 6964048"/>
              <a:gd name="connsiteX3" fmla="*/ 0 w 11578769"/>
              <a:gd name="connsiteY3" fmla="*/ 860747 h 6964048"/>
              <a:gd name="connsiteX4" fmla="*/ 8569 w 11578769"/>
              <a:gd name="connsiteY4" fmla="*/ 1393284 h 6964048"/>
              <a:gd name="connsiteX5" fmla="*/ 67470 w 11578769"/>
              <a:gd name="connsiteY5" fmla="*/ 4886548 h 6964048"/>
              <a:gd name="connsiteX6" fmla="*/ 128464 w 11578769"/>
              <a:gd name="connsiteY6" fmla="*/ 5882443 h 6964048"/>
              <a:gd name="connsiteX7" fmla="*/ 5484139 w 11578769"/>
              <a:gd name="connsiteY7" fmla="*/ 5874336 h 6964048"/>
              <a:gd name="connsiteX8" fmla="*/ 8071632 w 11578769"/>
              <a:gd name="connsiteY8" fmla="*/ 5853608 h 6964048"/>
              <a:gd name="connsiteX9" fmla="*/ 8314590 w 11578769"/>
              <a:gd name="connsiteY9" fmla="*/ 5877326 h 6964048"/>
              <a:gd name="connsiteX10" fmla="*/ 8575475 w 11578769"/>
              <a:gd name="connsiteY10" fmla="*/ 6964048 h 6964048"/>
              <a:gd name="connsiteX11" fmla="*/ 8926264 w 11578769"/>
              <a:gd name="connsiteY11" fmla="*/ 5864484 h 6964048"/>
              <a:gd name="connsiteX12" fmla="*/ 9774882 w 11578769"/>
              <a:gd name="connsiteY12" fmla="*/ 5851061 h 6964048"/>
              <a:gd name="connsiteX13" fmla="*/ 10927227 w 11578769"/>
              <a:gd name="connsiteY13" fmla="*/ 5873967 h 6964048"/>
              <a:gd name="connsiteX14" fmla="*/ 11562334 w 11578769"/>
              <a:gd name="connsiteY14" fmla="*/ 5869852 h 6964048"/>
              <a:gd name="connsiteX15" fmla="*/ 11571244 w 11578769"/>
              <a:gd name="connsiteY15" fmla="*/ 2573275 h 6964048"/>
              <a:gd name="connsiteX16" fmla="*/ 11572643 w 11578769"/>
              <a:gd name="connsiteY16" fmla="*/ 135715 h 6964048"/>
              <a:gd name="connsiteX17" fmla="*/ 11386303 w 11578769"/>
              <a:gd name="connsiteY17" fmla="*/ 34886 h 6964048"/>
              <a:gd name="connsiteX18" fmla="*/ 10689999 w 11578769"/>
              <a:gd name="connsiteY18" fmla="*/ 22192 h 6964048"/>
              <a:gd name="connsiteX19" fmla="*/ 7599878 w 11578769"/>
              <a:gd name="connsiteY19" fmla="*/ 27511 h 6964048"/>
              <a:gd name="connsiteX20" fmla="*/ 1999684 w 11578769"/>
              <a:gd name="connsiteY20" fmla="*/ 0 h 6964048"/>
              <a:gd name="connsiteX0" fmla="*/ 1991115 w 11570200"/>
              <a:gd name="connsiteY0" fmla="*/ 0 h 6964048"/>
              <a:gd name="connsiteX1" fmla="*/ 552751 w 11570200"/>
              <a:gd name="connsiteY1" fmla="*/ 10760 h 6964048"/>
              <a:gd name="connsiteX2" fmla="*/ 11446 w 11570200"/>
              <a:gd name="connsiteY2" fmla="*/ 56664 h 6964048"/>
              <a:gd name="connsiteX3" fmla="*/ 6442 w 11570200"/>
              <a:gd name="connsiteY3" fmla="*/ 845281 h 6964048"/>
              <a:gd name="connsiteX4" fmla="*/ 0 w 11570200"/>
              <a:gd name="connsiteY4" fmla="*/ 1393284 h 6964048"/>
              <a:gd name="connsiteX5" fmla="*/ 58901 w 11570200"/>
              <a:gd name="connsiteY5" fmla="*/ 4886548 h 6964048"/>
              <a:gd name="connsiteX6" fmla="*/ 119895 w 11570200"/>
              <a:gd name="connsiteY6" fmla="*/ 5882443 h 6964048"/>
              <a:gd name="connsiteX7" fmla="*/ 5475570 w 11570200"/>
              <a:gd name="connsiteY7" fmla="*/ 5874336 h 6964048"/>
              <a:gd name="connsiteX8" fmla="*/ 8063063 w 11570200"/>
              <a:gd name="connsiteY8" fmla="*/ 5853608 h 6964048"/>
              <a:gd name="connsiteX9" fmla="*/ 8306021 w 11570200"/>
              <a:gd name="connsiteY9" fmla="*/ 5877326 h 6964048"/>
              <a:gd name="connsiteX10" fmla="*/ 8566906 w 11570200"/>
              <a:gd name="connsiteY10" fmla="*/ 6964048 h 6964048"/>
              <a:gd name="connsiteX11" fmla="*/ 8917695 w 11570200"/>
              <a:gd name="connsiteY11" fmla="*/ 5864484 h 6964048"/>
              <a:gd name="connsiteX12" fmla="*/ 9766313 w 11570200"/>
              <a:gd name="connsiteY12" fmla="*/ 5851061 h 6964048"/>
              <a:gd name="connsiteX13" fmla="*/ 10918658 w 11570200"/>
              <a:gd name="connsiteY13" fmla="*/ 5873967 h 6964048"/>
              <a:gd name="connsiteX14" fmla="*/ 11553765 w 11570200"/>
              <a:gd name="connsiteY14" fmla="*/ 5869852 h 6964048"/>
              <a:gd name="connsiteX15" fmla="*/ 11562675 w 11570200"/>
              <a:gd name="connsiteY15" fmla="*/ 2573275 h 6964048"/>
              <a:gd name="connsiteX16" fmla="*/ 11564074 w 11570200"/>
              <a:gd name="connsiteY16" fmla="*/ 135715 h 6964048"/>
              <a:gd name="connsiteX17" fmla="*/ 11377734 w 11570200"/>
              <a:gd name="connsiteY17" fmla="*/ 34886 h 6964048"/>
              <a:gd name="connsiteX18" fmla="*/ 10681430 w 11570200"/>
              <a:gd name="connsiteY18" fmla="*/ 22192 h 6964048"/>
              <a:gd name="connsiteX19" fmla="*/ 7591309 w 11570200"/>
              <a:gd name="connsiteY19" fmla="*/ 27511 h 6964048"/>
              <a:gd name="connsiteX20" fmla="*/ 1991115 w 11570200"/>
              <a:gd name="connsiteY20" fmla="*/ 0 h 6964048"/>
              <a:gd name="connsiteX0" fmla="*/ 1984916 w 11564001"/>
              <a:gd name="connsiteY0" fmla="*/ 0 h 6964048"/>
              <a:gd name="connsiteX1" fmla="*/ 546552 w 11564001"/>
              <a:gd name="connsiteY1" fmla="*/ 10760 h 6964048"/>
              <a:gd name="connsiteX2" fmla="*/ 5247 w 11564001"/>
              <a:gd name="connsiteY2" fmla="*/ 56664 h 6964048"/>
              <a:gd name="connsiteX3" fmla="*/ 243 w 11564001"/>
              <a:gd name="connsiteY3" fmla="*/ 845281 h 6964048"/>
              <a:gd name="connsiteX4" fmla="*/ 8812 w 11564001"/>
              <a:gd name="connsiteY4" fmla="*/ 1671759 h 6964048"/>
              <a:gd name="connsiteX5" fmla="*/ 52702 w 11564001"/>
              <a:gd name="connsiteY5" fmla="*/ 4886548 h 6964048"/>
              <a:gd name="connsiteX6" fmla="*/ 113696 w 11564001"/>
              <a:gd name="connsiteY6" fmla="*/ 5882443 h 6964048"/>
              <a:gd name="connsiteX7" fmla="*/ 5469371 w 11564001"/>
              <a:gd name="connsiteY7" fmla="*/ 5874336 h 6964048"/>
              <a:gd name="connsiteX8" fmla="*/ 8056864 w 11564001"/>
              <a:gd name="connsiteY8" fmla="*/ 5853608 h 6964048"/>
              <a:gd name="connsiteX9" fmla="*/ 8299822 w 11564001"/>
              <a:gd name="connsiteY9" fmla="*/ 5877326 h 6964048"/>
              <a:gd name="connsiteX10" fmla="*/ 8560707 w 11564001"/>
              <a:gd name="connsiteY10" fmla="*/ 6964048 h 6964048"/>
              <a:gd name="connsiteX11" fmla="*/ 8911496 w 11564001"/>
              <a:gd name="connsiteY11" fmla="*/ 5864484 h 6964048"/>
              <a:gd name="connsiteX12" fmla="*/ 9760114 w 11564001"/>
              <a:gd name="connsiteY12" fmla="*/ 5851061 h 6964048"/>
              <a:gd name="connsiteX13" fmla="*/ 10912459 w 11564001"/>
              <a:gd name="connsiteY13" fmla="*/ 5873967 h 6964048"/>
              <a:gd name="connsiteX14" fmla="*/ 11547566 w 11564001"/>
              <a:gd name="connsiteY14" fmla="*/ 5869852 h 6964048"/>
              <a:gd name="connsiteX15" fmla="*/ 11556476 w 11564001"/>
              <a:gd name="connsiteY15" fmla="*/ 2573275 h 6964048"/>
              <a:gd name="connsiteX16" fmla="*/ 11557875 w 11564001"/>
              <a:gd name="connsiteY16" fmla="*/ 135715 h 6964048"/>
              <a:gd name="connsiteX17" fmla="*/ 11371535 w 11564001"/>
              <a:gd name="connsiteY17" fmla="*/ 34886 h 6964048"/>
              <a:gd name="connsiteX18" fmla="*/ 10675231 w 11564001"/>
              <a:gd name="connsiteY18" fmla="*/ 22192 h 6964048"/>
              <a:gd name="connsiteX19" fmla="*/ 7585110 w 11564001"/>
              <a:gd name="connsiteY19" fmla="*/ 27511 h 6964048"/>
              <a:gd name="connsiteX20" fmla="*/ 1984916 w 11564001"/>
              <a:gd name="connsiteY20" fmla="*/ 0 h 6964048"/>
              <a:gd name="connsiteX0" fmla="*/ 1984673 w 11563758"/>
              <a:gd name="connsiteY0" fmla="*/ 0 h 6964048"/>
              <a:gd name="connsiteX1" fmla="*/ 546309 w 11563758"/>
              <a:gd name="connsiteY1" fmla="*/ 10760 h 6964048"/>
              <a:gd name="connsiteX2" fmla="*/ 5004 w 11563758"/>
              <a:gd name="connsiteY2" fmla="*/ 56664 h 6964048"/>
              <a:gd name="connsiteX3" fmla="*/ 0 w 11563758"/>
              <a:gd name="connsiteY3" fmla="*/ 845281 h 6964048"/>
              <a:gd name="connsiteX4" fmla="*/ 52459 w 11563758"/>
              <a:gd name="connsiteY4" fmla="*/ 4886548 h 6964048"/>
              <a:gd name="connsiteX5" fmla="*/ 113453 w 11563758"/>
              <a:gd name="connsiteY5" fmla="*/ 5882443 h 6964048"/>
              <a:gd name="connsiteX6" fmla="*/ 5469128 w 11563758"/>
              <a:gd name="connsiteY6" fmla="*/ 5874336 h 6964048"/>
              <a:gd name="connsiteX7" fmla="*/ 8056621 w 11563758"/>
              <a:gd name="connsiteY7" fmla="*/ 5853608 h 6964048"/>
              <a:gd name="connsiteX8" fmla="*/ 8299579 w 11563758"/>
              <a:gd name="connsiteY8" fmla="*/ 5877326 h 6964048"/>
              <a:gd name="connsiteX9" fmla="*/ 8560464 w 11563758"/>
              <a:gd name="connsiteY9" fmla="*/ 6964048 h 6964048"/>
              <a:gd name="connsiteX10" fmla="*/ 8911253 w 11563758"/>
              <a:gd name="connsiteY10" fmla="*/ 5864484 h 6964048"/>
              <a:gd name="connsiteX11" fmla="*/ 9759871 w 11563758"/>
              <a:gd name="connsiteY11" fmla="*/ 5851061 h 6964048"/>
              <a:gd name="connsiteX12" fmla="*/ 10912216 w 11563758"/>
              <a:gd name="connsiteY12" fmla="*/ 5873967 h 6964048"/>
              <a:gd name="connsiteX13" fmla="*/ 11547323 w 11563758"/>
              <a:gd name="connsiteY13" fmla="*/ 5869852 h 6964048"/>
              <a:gd name="connsiteX14" fmla="*/ 11556233 w 11563758"/>
              <a:gd name="connsiteY14" fmla="*/ 2573275 h 6964048"/>
              <a:gd name="connsiteX15" fmla="*/ 11557632 w 11563758"/>
              <a:gd name="connsiteY15" fmla="*/ 135715 h 6964048"/>
              <a:gd name="connsiteX16" fmla="*/ 11371292 w 11563758"/>
              <a:gd name="connsiteY16" fmla="*/ 34886 h 6964048"/>
              <a:gd name="connsiteX17" fmla="*/ 10674988 w 11563758"/>
              <a:gd name="connsiteY17" fmla="*/ 22192 h 6964048"/>
              <a:gd name="connsiteX18" fmla="*/ 7584867 w 11563758"/>
              <a:gd name="connsiteY18" fmla="*/ 27511 h 6964048"/>
              <a:gd name="connsiteX19" fmla="*/ 1984673 w 11563758"/>
              <a:gd name="connsiteY19" fmla="*/ 0 h 6964048"/>
              <a:gd name="connsiteX0" fmla="*/ 1979669 w 11558754"/>
              <a:gd name="connsiteY0" fmla="*/ 0 h 6964048"/>
              <a:gd name="connsiteX1" fmla="*/ 541305 w 11558754"/>
              <a:gd name="connsiteY1" fmla="*/ 10760 h 6964048"/>
              <a:gd name="connsiteX2" fmla="*/ 0 w 11558754"/>
              <a:gd name="connsiteY2" fmla="*/ 56664 h 6964048"/>
              <a:gd name="connsiteX3" fmla="*/ 10007 w 11558754"/>
              <a:gd name="connsiteY3" fmla="*/ 907167 h 6964048"/>
              <a:gd name="connsiteX4" fmla="*/ 47455 w 11558754"/>
              <a:gd name="connsiteY4" fmla="*/ 4886548 h 6964048"/>
              <a:gd name="connsiteX5" fmla="*/ 108449 w 11558754"/>
              <a:gd name="connsiteY5" fmla="*/ 5882443 h 6964048"/>
              <a:gd name="connsiteX6" fmla="*/ 5464124 w 11558754"/>
              <a:gd name="connsiteY6" fmla="*/ 5874336 h 6964048"/>
              <a:gd name="connsiteX7" fmla="*/ 8051617 w 11558754"/>
              <a:gd name="connsiteY7" fmla="*/ 5853608 h 6964048"/>
              <a:gd name="connsiteX8" fmla="*/ 8294575 w 11558754"/>
              <a:gd name="connsiteY8" fmla="*/ 5877326 h 6964048"/>
              <a:gd name="connsiteX9" fmla="*/ 8555460 w 11558754"/>
              <a:gd name="connsiteY9" fmla="*/ 6964048 h 6964048"/>
              <a:gd name="connsiteX10" fmla="*/ 8906249 w 11558754"/>
              <a:gd name="connsiteY10" fmla="*/ 5864484 h 6964048"/>
              <a:gd name="connsiteX11" fmla="*/ 9754867 w 11558754"/>
              <a:gd name="connsiteY11" fmla="*/ 5851061 h 6964048"/>
              <a:gd name="connsiteX12" fmla="*/ 10907212 w 11558754"/>
              <a:gd name="connsiteY12" fmla="*/ 5873967 h 6964048"/>
              <a:gd name="connsiteX13" fmla="*/ 11542319 w 11558754"/>
              <a:gd name="connsiteY13" fmla="*/ 5869852 h 6964048"/>
              <a:gd name="connsiteX14" fmla="*/ 11551229 w 11558754"/>
              <a:gd name="connsiteY14" fmla="*/ 2573275 h 6964048"/>
              <a:gd name="connsiteX15" fmla="*/ 11552628 w 11558754"/>
              <a:gd name="connsiteY15" fmla="*/ 135715 h 6964048"/>
              <a:gd name="connsiteX16" fmla="*/ 11366288 w 11558754"/>
              <a:gd name="connsiteY16" fmla="*/ 34886 h 6964048"/>
              <a:gd name="connsiteX17" fmla="*/ 10669984 w 11558754"/>
              <a:gd name="connsiteY17" fmla="*/ 22192 h 6964048"/>
              <a:gd name="connsiteX18" fmla="*/ 7579863 w 11558754"/>
              <a:gd name="connsiteY18" fmla="*/ 27511 h 6964048"/>
              <a:gd name="connsiteX19" fmla="*/ 1979669 w 11558754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  <a:gd name="connsiteX0" fmla="*/ 1969662 w 11548747"/>
              <a:gd name="connsiteY0" fmla="*/ 0 h 6964048"/>
              <a:gd name="connsiteX1" fmla="*/ 531298 w 11548747"/>
              <a:gd name="connsiteY1" fmla="*/ 10760 h 6964048"/>
              <a:gd name="connsiteX2" fmla="*/ 10008 w 11548747"/>
              <a:gd name="connsiteY2" fmla="*/ 41197 h 6964048"/>
              <a:gd name="connsiteX3" fmla="*/ 0 w 11548747"/>
              <a:gd name="connsiteY3" fmla="*/ 907167 h 6964048"/>
              <a:gd name="connsiteX4" fmla="*/ 37448 w 11548747"/>
              <a:gd name="connsiteY4" fmla="*/ 4886548 h 6964048"/>
              <a:gd name="connsiteX5" fmla="*/ 98442 w 11548747"/>
              <a:gd name="connsiteY5" fmla="*/ 5882443 h 6964048"/>
              <a:gd name="connsiteX6" fmla="*/ 5454117 w 11548747"/>
              <a:gd name="connsiteY6" fmla="*/ 5874336 h 6964048"/>
              <a:gd name="connsiteX7" fmla="*/ 8041610 w 11548747"/>
              <a:gd name="connsiteY7" fmla="*/ 5853608 h 6964048"/>
              <a:gd name="connsiteX8" fmla="*/ 8284568 w 11548747"/>
              <a:gd name="connsiteY8" fmla="*/ 5877326 h 6964048"/>
              <a:gd name="connsiteX9" fmla="*/ 8545453 w 11548747"/>
              <a:gd name="connsiteY9" fmla="*/ 6964048 h 6964048"/>
              <a:gd name="connsiteX10" fmla="*/ 8896242 w 11548747"/>
              <a:gd name="connsiteY10" fmla="*/ 5864484 h 6964048"/>
              <a:gd name="connsiteX11" fmla="*/ 9744860 w 11548747"/>
              <a:gd name="connsiteY11" fmla="*/ 5851061 h 6964048"/>
              <a:gd name="connsiteX12" fmla="*/ 10897205 w 11548747"/>
              <a:gd name="connsiteY12" fmla="*/ 5873967 h 6964048"/>
              <a:gd name="connsiteX13" fmla="*/ 11532312 w 11548747"/>
              <a:gd name="connsiteY13" fmla="*/ 5869852 h 6964048"/>
              <a:gd name="connsiteX14" fmla="*/ 11541222 w 11548747"/>
              <a:gd name="connsiteY14" fmla="*/ 2573275 h 6964048"/>
              <a:gd name="connsiteX15" fmla="*/ 11542621 w 11548747"/>
              <a:gd name="connsiteY15" fmla="*/ 135715 h 6964048"/>
              <a:gd name="connsiteX16" fmla="*/ 11356281 w 11548747"/>
              <a:gd name="connsiteY16" fmla="*/ 34886 h 6964048"/>
              <a:gd name="connsiteX17" fmla="*/ 10659977 w 11548747"/>
              <a:gd name="connsiteY17" fmla="*/ 22192 h 6964048"/>
              <a:gd name="connsiteX18" fmla="*/ 7569856 w 11548747"/>
              <a:gd name="connsiteY18" fmla="*/ 27511 h 6964048"/>
              <a:gd name="connsiteX19" fmla="*/ 1969662 w 11548747"/>
              <a:gd name="connsiteY19" fmla="*/ 0 h 69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8747" h="6964048" extrusionOk="0">
                <a:moveTo>
                  <a:pt x="1969662" y="0"/>
                </a:moveTo>
                <a:lnTo>
                  <a:pt x="531298" y="10760"/>
                </a:lnTo>
                <a:cubicBezTo>
                  <a:pt x="412076" y="17393"/>
                  <a:pt x="40889" y="-5755"/>
                  <a:pt x="10008" y="41197"/>
                </a:cubicBezTo>
                <a:lnTo>
                  <a:pt x="0" y="907167"/>
                </a:lnTo>
                <a:cubicBezTo>
                  <a:pt x="7909" y="1712148"/>
                  <a:pt x="18539" y="4047021"/>
                  <a:pt x="37448" y="4886548"/>
                </a:cubicBezTo>
                <a:cubicBezTo>
                  <a:pt x="53591" y="5571076"/>
                  <a:pt x="27300" y="5894554"/>
                  <a:pt x="98442" y="5882443"/>
                </a:cubicBezTo>
                <a:cubicBezTo>
                  <a:pt x="2272096" y="5944168"/>
                  <a:pt x="3839516" y="5905296"/>
                  <a:pt x="5454117" y="5874336"/>
                </a:cubicBezTo>
                <a:lnTo>
                  <a:pt x="8041610" y="5853608"/>
                </a:lnTo>
                <a:cubicBezTo>
                  <a:pt x="8097057" y="5853135"/>
                  <a:pt x="8260641" y="5816019"/>
                  <a:pt x="8284568" y="5877326"/>
                </a:cubicBezTo>
                <a:cubicBezTo>
                  <a:pt x="8358458" y="6066651"/>
                  <a:pt x="8505494" y="6819821"/>
                  <a:pt x="8545453" y="6964048"/>
                </a:cubicBezTo>
                <a:cubicBezTo>
                  <a:pt x="8592444" y="6853126"/>
                  <a:pt x="8717070" y="6190249"/>
                  <a:pt x="8896242" y="5864484"/>
                </a:cubicBezTo>
                <a:cubicBezTo>
                  <a:pt x="8983231" y="5861744"/>
                  <a:pt x="9383648" y="5857976"/>
                  <a:pt x="9744860" y="5851061"/>
                </a:cubicBezTo>
                <a:lnTo>
                  <a:pt x="10897205" y="5873967"/>
                </a:lnTo>
                <a:cubicBezTo>
                  <a:pt x="11154266" y="5864303"/>
                  <a:pt x="11330236" y="5889853"/>
                  <a:pt x="11532312" y="5869852"/>
                </a:cubicBezTo>
                <a:cubicBezTo>
                  <a:pt x="11570755" y="5664332"/>
                  <a:pt x="11527878" y="4358576"/>
                  <a:pt x="11541222" y="2573275"/>
                </a:cubicBezTo>
                <a:cubicBezTo>
                  <a:pt x="11557330" y="1394689"/>
                  <a:pt x="11525996" y="803887"/>
                  <a:pt x="11542621" y="135715"/>
                </a:cubicBezTo>
                <a:cubicBezTo>
                  <a:pt x="11545135" y="34675"/>
                  <a:pt x="11490844" y="52505"/>
                  <a:pt x="11356281" y="34886"/>
                </a:cubicBezTo>
                <a:cubicBezTo>
                  <a:pt x="11210966" y="17266"/>
                  <a:pt x="10860029" y="38111"/>
                  <a:pt x="10659977" y="22192"/>
                </a:cubicBezTo>
                <a:lnTo>
                  <a:pt x="7569856" y="27511"/>
                </a:lnTo>
                <a:lnTo>
                  <a:pt x="1969662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" name="Content Placeholder 2"/>
          <p:cNvGrpSpPr>
            <a:grpSpLocks noGrp="1"/>
          </p:cNvGrpSpPr>
          <p:nvPr/>
        </p:nvGrpSpPr>
        <p:grpSpPr bwMode="auto">
          <a:xfrm>
            <a:off x="929481" y="389468"/>
            <a:ext cx="10333037" cy="3827463"/>
            <a:chOff x="0" y="0"/>
            <a:chExt cx="0" cy="0"/>
          </a:xfrm>
        </p:grpSpPr>
        <p:sp>
          <p:nvSpPr>
            <p:cNvPr id="6" name="Ovale 5"/>
            <p:cNvSpPr/>
            <p:nvPr/>
          </p:nvSpPr>
          <p:spPr bwMode="auto">
            <a:xfrm>
              <a:off x="1953518" y="113731"/>
              <a:ext cx="2196000" cy="2196000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Rettangolo 6"/>
            <p:cNvSpPr/>
            <p:nvPr/>
          </p:nvSpPr>
          <p:spPr bwMode="auto">
            <a:xfrm>
              <a:off x="2421518" y="581731"/>
              <a:ext cx="1260000" cy="1260000"/>
            </a:xfrm>
            <a:prstGeom prst="rect">
              <a:avLst/>
            </a:prstGeom>
            <a:blipFill>
              <a:blip r:embed="rId2"/>
              <a:stretch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 bwMode="auto">
            <a:xfrm>
              <a:off x="1251518" y="2993731"/>
              <a:ext cx="3600000" cy="72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cap="all"/>
              </a:pPr>
              <a:r>
                <a:rPr lang="en-GB" sz="2600"/>
                <a:t>Cosa hanno da guadagnare i MIGRANTI nel dire UNA FONTE DI INFORMAZIONE SPECIFICA?</a:t>
              </a:r>
              <a:endParaRPr lang="en-US" sz="2600"/>
            </a:p>
          </p:txBody>
        </p:sp>
        <p:sp>
          <p:nvSpPr>
            <p:cNvPr id="10" name="Ovale 9"/>
            <p:cNvSpPr/>
            <p:nvPr/>
          </p:nvSpPr>
          <p:spPr bwMode="auto">
            <a:xfrm>
              <a:off x="6183518" y="113731"/>
              <a:ext cx="2196000" cy="2196000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ttangolo 11"/>
            <p:cNvSpPr/>
            <p:nvPr/>
          </p:nvSpPr>
          <p:spPr bwMode="auto">
            <a:xfrm>
              <a:off x="6651518" y="581731"/>
              <a:ext cx="1260000" cy="1260000"/>
            </a:xfrm>
            <a:prstGeom prst="rect">
              <a:avLst/>
            </a:prstGeom>
            <a:blipFill>
              <a:blip r:embed="rId3"/>
              <a:stretch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 bwMode="auto">
            <a:xfrm>
              <a:off x="5481518" y="2993731"/>
              <a:ext cx="3600000" cy="72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1556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cap="all"/>
              </a:pPr>
              <a:r>
                <a:rPr lang="en-GB" sz="2600"/>
                <a:t>Cosa hanno da perdere? </a:t>
              </a:r>
              <a:endParaRPr lang="en-US" sz="2600"/>
            </a:p>
          </p:txBody>
        </p:sp>
      </p:grpSp>
      <p:cxnSp>
        <p:nvCxnSpPr>
          <p:cNvPr id="3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234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 extrusionOk="0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 extrusionOk="0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0800000">
            <a:off x="5121080" y="0"/>
            <a:ext cx="7070920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 extrusionOk="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1286043">
            <a:off x="791907" y="958118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 extrusionOk="0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98095" y="1589343"/>
            <a:ext cx="3065958" cy="2628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dirty="0"/>
              <a:t>MIGRANTI CHE RACCONTANO I PROBLEMI DEI MIGRANTI</a:t>
            </a:r>
            <a:endParaRPr dirty="0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1286043">
            <a:off x="735556" y="935488"/>
            <a:ext cx="4587669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 extrusionOk="0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1286043">
            <a:off x="737159" y="912857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 extrusionOk="0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655702" y="548672"/>
            <a:ext cx="5943976" cy="5765657"/>
          </a:xfrm>
          <a:prstGeom prst="rect">
            <a:avLst/>
          </a:prstGeom>
        </p:spPr>
      </p:pic>
      <p:pic>
        <p:nvPicPr>
          <p:cNvPr id="8" name="Ink 7"/>
          <p:cNvPicPr/>
          <p:nvPr/>
        </p:nvPicPr>
        <p:blipFill>
          <a:blip r:embed="rId3"/>
          <a:stretch/>
        </p:blipFill>
        <p:spPr bwMode="auto">
          <a:xfrm>
            <a:off x="7232503" y="3967250"/>
            <a:ext cx="1695240" cy="511920"/>
          </a:xfrm>
          <a:prstGeom prst="rect">
            <a:avLst/>
          </a:prstGeom>
        </p:spPr>
      </p:pic>
      <p:cxnSp>
        <p:nvCxnSpPr>
          <p:cNvPr id="3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234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E2611E-9BAC-3833-E88D-35BAE4DD6831}"/>
              </a:ext>
            </a:extLst>
          </p:cNvPr>
          <p:cNvSpPr/>
          <p:nvPr/>
        </p:nvSpPr>
        <p:spPr>
          <a:xfrm>
            <a:off x="699438" y="5053331"/>
            <a:ext cx="3829319" cy="14000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Se qualcuno dice che sta piovendo e un’altra persona dice che è asciutto, non è compito tuo citarli entrambi. Il tuo compito è guardare fuori dalla finestra e scoprire qual è la verità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&#10;&#10;Description automatically generated"/>
          <p:cNvPicPr>
            <a:picLocks noChangeAspect="1"/>
          </p:cNvPicPr>
          <p:nvPr/>
        </p:nvPicPr>
        <p:blipFill>
          <a:blip r:embed="rId2">
            <a:alphaModFix amt="84000"/>
          </a:blip>
          <a:srcRect l="30601"/>
          <a:stretch/>
        </p:blipFill>
        <p:spPr bwMode="auto">
          <a:xfrm>
            <a:off x="816531" y="833610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 extrusionOk="0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4484" y="128107"/>
            <a:ext cx="4336909" cy="801188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200"/>
              <a:t>ABILITÀ DI INTERVISTA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397960" y="752630"/>
            <a:ext cx="4883757" cy="529098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400"/>
              <a:t>Parlare e ascoltare - </a:t>
            </a:r>
            <a:r>
              <a:rPr lang="en-GB" sz="2400"/>
              <a:t>Un colloquio è solo una conversazione</a:t>
            </a:r>
            <a:endParaRPr/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GB" sz="2400"/>
              <a:t>Fare amicizia - Tutti parlano più liberamente quando sono rilassati. </a:t>
            </a:r>
            <a:endParaRPr lang="en-US" sz="2400"/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400"/>
              <a:t>Visualizzazione - </a:t>
            </a:r>
            <a:r>
              <a:rPr lang="en-GB" sz="2400"/>
              <a:t>Riuscite a visualizzare l'intera storia? </a:t>
            </a:r>
            <a:endParaRPr/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GB" sz="2400"/>
              <a:t>Sapreste rispondere a qualsiasi domanda su questa storia se vi venisse posta - Chi? Cosa? Dove? Quando? e soprattutto Perché? e Come? </a:t>
            </a:r>
            <a:endParaRPr/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GB" sz="2400"/>
              <a:t>Valutare - Chiedetevi qual è il significato di ciò che state ascoltando. È una notizia importante o piccola? Avrà un impatto?</a:t>
            </a:r>
            <a:endParaRPr/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GB" sz="2400"/>
              <a:t>Registrazione - Non dimenticare di premere il pulsante e mettere il telefono in modalità volo!</a:t>
            </a:r>
            <a:endParaRPr lang="en-US" sz="2400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219199" y="1053737"/>
            <a:ext cx="5509684" cy="45580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3400"/>
              <a:t>Quando si presenta, bisogna essere brevi e semplici!</a:t>
            </a:r>
            <a:endParaRPr/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3400"/>
          </a:p>
          <a:p>
            <a:pPr lvl="0">
              <a:lnSpc>
                <a:spcPct val="110000"/>
              </a:lnSpc>
              <a:defRPr/>
            </a:pPr>
            <a:r>
              <a:rPr lang="en-GB" sz="3400" b="1"/>
              <a:t>Evitare parole sconosciute</a:t>
            </a:r>
            <a:endParaRPr lang="en-GB" sz="3400"/>
          </a:p>
          <a:p>
            <a:pPr lvl="0">
              <a:lnSpc>
                <a:spcPct val="110000"/>
              </a:lnSpc>
              <a:defRPr/>
            </a:pPr>
            <a:r>
              <a:rPr lang="en-GB" sz="3400" b="1"/>
              <a:t>Ripetere le parole importanti</a:t>
            </a:r>
            <a:endParaRPr lang="en-GB" sz="3400"/>
          </a:p>
          <a:p>
            <a:pPr lvl="0">
              <a:lnSpc>
                <a:spcPct val="110000"/>
              </a:lnSpc>
              <a:defRPr/>
            </a:pPr>
            <a:r>
              <a:rPr lang="en-GB" sz="3400" b="1"/>
              <a:t>Mantenere una punteggiatura semplice</a:t>
            </a:r>
            <a:endParaRPr lang="en-GB" sz="3400"/>
          </a:p>
          <a:p>
            <a:pPr lvl="0">
              <a:lnSpc>
                <a:spcPct val="110000"/>
              </a:lnSpc>
              <a:defRPr/>
            </a:pPr>
            <a:r>
              <a:rPr lang="en-GB" sz="3400" b="1"/>
              <a:t>Semplificare i numeri</a:t>
            </a:r>
            <a:endParaRPr lang="en-GB" sz="3400"/>
          </a:p>
          <a:p>
            <a:pPr lvl="0">
              <a:lnSpc>
                <a:spcPct val="110000"/>
              </a:lnSpc>
              <a:defRPr/>
            </a:pPr>
            <a:r>
              <a:rPr lang="en-GB" sz="3400" b="1"/>
              <a:t>Evitare le abbreviazioni</a:t>
            </a:r>
            <a:endParaRPr lang="en-GB" sz="3400"/>
          </a:p>
          <a:p>
            <a:pPr>
              <a:lnSpc>
                <a:spcPct val="110000"/>
              </a:lnSpc>
              <a:defRPr/>
            </a:pPr>
            <a:r>
              <a:rPr lang="en-GB" sz="3400"/>
              <a:t>Non utilizzare citazioni alla radio o nei copioni televisivi.</a:t>
            </a:r>
            <a:endParaRPr/>
          </a:p>
          <a:p>
            <a:pPr lvl="0">
              <a:lnSpc>
                <a:spcPct val="110000"/>
              </a:lnSpc>
              <a:defRPr/>
            </a:pPr>
            <a:endParaRPr lang="en-GB" sz="3400"/>
          </a:p>
          <a:p>
            <a:pPr>
              <a:lnSpc>
                <a:spcPct val="110000"/>
              </a:lnSpc>
              <a:defRPr/>
            </a:pPr>
            <a:endParaRPr lang="en-US"/>
          </a:p>
        </p:txBody>
      </p:sp>
      <p:pic>
        <p:nvPicPr>
          <p:cNvPr id="6" name="Picture 5" descr="Shape, arrow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1270">
            <a:off x="7684579" y="2434374"/>
            <a:ext cx="3582518" cy="1987642"/>
          </a:xfrm>
          <a:prstGeom prst="rect">
            <a:avLst/>
          </a:prstGeom>
        </p:spPr>
      </p:pic>
      <p:cxnSp>
        <p:nvCxnSpPr>
          <p:cNvPr id="2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EGO, toy&#10;&#10;Description automatically generated"/>
          <p:cNvPicPr>
            <a:picLocks noChangeAspect="1"/>
          </p:cNvPicPr>
          <p:nvPr/>
        </p:nvPicPr>
        <p:blipFill>
          <a:blip r:embed="rId2"/>
          <a:srcRect b="8906"/>
          <a:stretch/>
        </p:blipFill>
        <p:spPr bwMode="auto">
          <a:xfrm>
            <a:off x="0" y="293161"/>
            <a:ext cx="12192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8533" y="1766519"/>
            <a:ext cx="4272455" cy="12181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GB" sz="1400" b="1"/>
            </a:br>
            <a:br>
              <a:rPr lang="en-GB" sz="1400" b="1"/>
            </a:br>
            <a:r>
              <a:rPr lang="en-GB" sz="2700" b="1">
                <a:latin typeface="American Typewriter"/>
              </a:rPr>
              <a:t>Principi di base </a:t>
            </a:r>
            <a:br>
              <a:rPr lang="en-GB" sz="2700" b="1">
                <a:latin typeface="American Typewriter"/>
              </a:rPr>
            </a:br>
            <a:r>
              <a:rPr lang="en-GB" sz="2700" b="1">
                <a:latin typeface="American Typewriter"/>
              </a:rPr>
              <a:t>di </a:t>
            </a:r>
            <a:br>
              <a:rPr lang="en-GB" sz="2700" b="1">
                <a:latin typeface="American Typewriter"/>
              </a:rPr>
            </a:br>
            <a:r>
              <a:rPr lang="en-GB" sz="2700" b="1">
                <a:latin typeface="American Typewriter"/>
              </a:rPr>
              <a:t>Media sociali</a:t>
            </a:r>
            <a:br>
              <a:rPr lang="en-GB" sz="1400" b="1"/>
            </a:br>
            <a:br>
              <a:rPr lang="en-GB" sz="1400" b="1"/>
            </a:br>
            <a:br>
              <a:rPr lang="en-GB" sz="1400"/>
            </a:br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12075" y="3429000"/>
            <a:ext cx="4593021" cy="34290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1400">
                <a:latin typeface="American Typewriter"/>
              </a:rPr>
              <a:t>Le piattaforme dei social media continuano a emergere come strumenti essenziali per la raccolta di notizie. Questi mezzi offrono ai giornalisti interessanti opportunità di raccogliere informazioni e alle organizzazioni giornalistiche di espandere la portata dei loro contenuti, ma comportano anche sfide e rischi. </a:t>
            </a:r>
            <a:endParaRPr/>
          </a:p>
          <a:p>
            <a:pPr marL="0" indent="0">
              <a:buNone/>
              <a:defRPr/>
            </a:pPr>
            <a:endParaRPr lang="en-GB" sz="1400">
              <a:latin typeface="American Typewriter"/>
            </a:endParaRPr>
          </a:p>
          <a:p>
            <a:pPr lvl="0">
              <a:defRPr/>
            </a:pPr>
            <a:r>
              <a:rPr lang="en-GB" sz="1400">
                <a:latin typeface="American Typewriter"/>
              </a:rPr>
              <a:t>Quali sono le piattaforme che utilizziamo?</a:t>
            </a:r>
            <a:endParaRPr/>
          </a:p>
          <a:p>
            <a:pPr lvl="0">
              <a:defRPr/>
            </a:pPr>
            <a:r>
              <a:rPr lang="en-GB" sz="1400">
                <a:latin typeface="American Typewriter"/>
              </a:rPr>
              <a:t>Perché li usiamo?</a:t>
            </a:r>
            <a:endParaRPr/>
          </a:p>
          <a:p>
            <a:pPr lvl="0">
              <a:defRPr/>
            </a:pPr>
            <a:r>
              <a:rPr lang="en-GB" sz="1400">
                <a:latin typeface="American Typewriter"/>
              </a:rPr>
              <a:t>Chi usa quale piattaforma?</a:t>
            </a:r>
            <a:endParaRPr/>
          </a:p>
          <a:p>
            <a:pPr lvl="0">
              <a:defRPr/>
            </a:pPr>
            <a:r>
              <a:rPr lang="en-GB" sz="1400">
                <a:latin typeface="American Typewriter"/>
              </a:rPr>
              <a:t>Fa differenza quale piattaforma di social media utilizzare e per cosa?</a:t>
            </a:r>
            <a:endParaRPr/>
          </a:p>
          <a:p>
            <a:pPr>
              <a:defRPr/>
            </a:pPr>
            <a:endParaRPr lang="en-US" sz="1100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597140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522376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 bwMode="auto">
          <a:xfrm>
            <a:off x="733197" y="635726"/>
            <a:ext cx="10732772" cy="111469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300"/>
              <a:t>Come possono i MIGRANTI utilizzare i SOCIAL MEDIA?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 bwMode="auto">
          <a:xfrm>
            <a:off x="544828" y="1663337"/>
            <a:ext cx="10732772" cy="47730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609585">
              <a:spcAft>
                <a:spcPts val="2133"/>
              </a:spcAft>
              <a:buClr>
                <a:srgbClr val="000000"/>
              </a:buClr>
              <a:buSzPct val="100000"/>
              <a:defRPr/>
            </a:pPr>
            <a:r>
              <a:rPr lang="en-US" sz="2800" b="1"/>
              <a:t>Per trovare storie</a:t>
            </a:r>
            <a:endParaRPr/>
          </a:p>
          <a:p>
            <a:pPr marL="609585">
              <a:spcAft>
                <a:spcPts val="2133"/>
              </a:spcAft>
              <a:buClr>
                <a:srgbClr val="000000"/>
              </a:buClr>
              <a:buSzPct val="100000"/>
              <a:defRPr/>
            </a:pPr>
            <a:r>
              <a:rPr lang="en-US" sz="2800" b="1"/>
              <a:t>Monitorare gli sviluppi delle notizie di attualità non appena si verificano</a:t>
            </a:r>
            <a:endParaRPr/>
          </a:p>
          <a:p>
            <a:pPr marL="609585">
              <a:spcAft>
                <a:spcPts val="2133"/>
              </a:spcAft>
              <a:buClr>
                <a:srgbClr val="000000"/>
              </a:buClr>
              <a:buSzPct val="100000"/>
              <a:defRPr/>
            </a:pPr>
            <a:r>
              <a:rPr lang="en-US" sz="2800" b="1"/>
              <a:t>Come strumento di reportistica per trovare testimoni oculari, fonti e immagini</a:t>
            </a:r>
            <a:endParaRPr/>
          </a:p>
          <a:p>
            <a:pPr marL="609585">
              <a:spcAft>
                <a:spcPts val="2133"/>
              </a:spcAft>
              <a:buClr>
                <a:srgbClr val="000000"/>
              </a:buClr>
              <a:buSzPct val="100000"/>
              <a:defRPr/>
            </a:pPr>
            <a:r>
              <a:rPr lang="en-US" sz="2800" b="1"/>
              <a:t>Coinvolgere i lettori o i telespettatori attraverso un continuo aggiornamento delle notizie.</a:t>
            </a:r>
            <a:endParaRPr/>
          </a:p>
          <a:p>
            <a:pPr marL="609585">
              <a:spcAft>
                <a:spcPts val="2133"/>
              </a:spcAft>
              <a:buClr>
                <a:srgbClr val="000000"/>
              </a:buClr>
              <a:buSzPct val="100000"/>
              <a:defRPr/>
            </a:pPr>
            <a:r>
              <a:rPr lang="en-US" sz="2800" b="1"/>
              <a:t>Promuovere i contenuti prima e dopo la pubblicazione</a:t>
            </a:r>
            <a:endParaRPr/>
          </a:p>
          <a:p>
            <a:pPr marL="609585">
              <a:spcAft>
                <a:spcPts val="2133"/>
              </a:spcAft>
              <a:buClr>
                <a:srgbClr val="000000"/>
              </a:buClr>
              <a:buSzPct val="100000"/>
              <a:defRPr/>
            </a:pPr>
            <a:r>
              <a:rPr lang="en-US" sz="2800" b="1"/>
              <a:t>Sviluppare un rapporto continuativo con il proprio pubblico </a:t>
            </a:r>
            <a:endParaRPr/>
          </a:p>
        </p:txBody>
      </p:sp>
      <p:cxnSp>
        <p:nvCxnSpPr>
          <p:cNvPr id="2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234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top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rcRect t="10951" b="11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Quale piattaforma per cosa?</a:t>
            </a:r>
            <a:endParaRPr/>
          </a:p>
        </p:txBody>
      </p:sp>
      <p:cxnSp>
        <p:nvCxnSpPr>
          <p:cNvPr id="3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A stack of newspaper"/>
          <p:cNvPicPr>
            <a:picLocks noChangeAspect="1"/>
          </p:cNvPicPr>
          <p:nvPr/>
        </p:nvPicPr>
        <p:blipFill>
          <a:blip r:embed="rId2"/>
          <a:srcRect t="18738" b="259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 extrusionOk="0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 extrusionOk="0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128647" y="500207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/>
              <a:t>Che cos'è una notizia?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57702" y="2265829"/>
            <a:ext cx="4236001" cy="3501011"/>
          </a:xfrm>
        </p:spPr>
        <p:txBody>
          <a:bodyPr anchor="ctr">
            <a:norm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GB" sz="2700"/>
              <a:t>È nuovo?</a:t>
            </a:r>
            <a:endParaRPr/>
          </a:p>
          <a:p>
            <a:pPr lvl="0" algn="ctr">
              <a:lnSpc>
                <a:spcPct val="90000"/>
              </a:lnSpc>
              <a:defRPr/>
            </a:pPr>
            <a:r>
              <a:rPr lang="en-GB" sz="2700"/>
              <a:t>È insolito?</a:t>
            </a:r>
            <a:endParaRPr/>
          </a:p>
          <a:p>
            <a:pPr lvl="0" algn="ctr">
              <a:lnSpc>
                <a:spcPct val="90000"/>
              </a:lnSpc>
              <a:defRPr/>
            </a:pPr>
            <a:r>
              <a:rPr lang="en-GB" sz="2700"/>
              <a:t>È interessante o significativo?</a:t>
            </a:r>
            <a:endParaRPr/>
          </a:p>
          <a:p>
            <a:pPr lvl="0" algn="ctr">
              <a:lnSpc>
                <a:spcPct val="90000"/>
              </a:lnSpc>
              <a:defRPr/>
            </a:pPr>
            <a:r>
              <a:rPr lang="en-GB" sz="2700"/>
              <a:t>Si tratta di persone?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2700"/>
              <a:t>Questi elementi costituiscono quello che chiamiamo "valore di notizia" dell'informazione. Più forti sono gli elementi, più alto è il valore della notizia.</a:t>
            </a:r>
            <a:endParaRPr/>
          </a:p>
          <a:p>
            <a:pPr algn="ctr">
              <a:lnSpc>
                <a:spcPct val="90000"/>
              </a:lnSpc>
              <a:defRPr/>
            </a:pPr>
            <a:endParaRPr lang="en-US" sz="2700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9560" y="357051"/>
            <a:ext cx="4560584" cy="1071155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GB" sz="2000" b="1"/>
              <a:t>1. Piattaforme e formati audio sociali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90719" y="1132115"/>
            <a:ext cx="4559425" cy="517797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1400" b="1"/>
              <a:t>Esempi: </a:t>
            </a:r>
            <a:r>
              <a:rPr lang="en-GB" sz="1400"/>
              <a:t>Clubhouse, Twitter Spaces, Spotify</a:t>
            </a:r>
            <a:endParaRPr/>
          </a:p>
          <a:p>
            <a:pPr>
              <a:defRPr/>
            </a:pPr>
            <a:r>
              <a:rPr lang="en-GB" sz="1400" b="1"/>
              <a:t>Utilizzato per: </a:t>
            </a:r>
            <a:r>
              <a:rPr lang="en-GB" sz="1400"/>
              <a:t>Ascoltare conversazioni in diretta su argomenti specifici.</a:t>
            </a:r>
            <a:endParaRPr/>
          </a:p>
          <a:p>
            <a:pPr>
              <a:defRPr/>
            </a:pPr>
            <a:r>
              <a:rPr lang="en-GB" sz="1400" b="1"/>
              <a:t>Come si possono usare: Le </a:t>
            </a:r>
            <a:r>
              <a:rPr lang="en-GB" sz="1400"/>
              <a:t>nuove piattaforme audio sociali (come </a:t>
            </a:r>
            <a:r>
              <a:rPr lang="en-GB" sz="1400" u="sng">
                <a:hlinkClick r:id="rId2" tooltip="https://blog.hootsuite.com/clubhouse-app/"/>
              </a:rPr>
              <a:t>Clubhouse</a:t>
            </a:r>
            <a:r>
              <a:rPr lang="en-GB" sz="1400"/>
              <a:t>) e i nuovi formati (come </a:t>
            </a:r>
            <a:r>
              <a:rPr lang="en-GB" sz="1400" u="sng">
                <a:hlinkClick r:id="rId3" tooltip="https://blog.hootsuite.com/twitter-spaces/"/>
              </a:rPr>
              <a:t>Twitter Spaces</a:t>
            </a:r>
            <a:r>
              <a:rPr lang="en-GB" sz="1400"/>
              <a:t>) hanno prosperato durante i blocchi del COVID-19, mentre le persone erano a casa e avevano più tempo per partecipare alle conversazioni dal vivo.</a:t>
            </a:r>
            <a:endParaRPr/>
          </a:p>
          <a:p>
            <a:pPr marL="0" indent="0">
              <a:buNone/>
              <a:defRPr/>
            </a:pPr>
            <a:r>
              <a:rPr lang="en-GB" sz="1400"/>
              <a:t>Il vantaggio delle piattaforme e dei formati di social media audio è l'elevata attenzione e il coinvolgimento che è probabile ottenere dagli ascoltatori opt-in. Conversazioni vivaci e coinvolgenti possono aiutarvi a costruire la vostra immagine di leader nella vostra nicchia e a presentare la vostra attività o i vostri prodotti a un pubblico di valore già interessato ad argomenti correlati alla vostra nicchia (altrimenti non si sintonizzerebbero).</a:t>
            </a:r>
            <a:endParaRPr/>
          </a:p>
          <a:p>
            <a:pPr marL="0" indent="0">
              <a:buNone/>
              <a:defRPr/>
            </a:pPr>
            <a:r>
              <a:rPr lang="en-GB" sz="1400" b="1"/>
              <a:t>Ecco alcuni spunti di riflessione per l'utilizzo delle piattaforme di social media audio:</a:t>
            </a:r>
            <a:endParaRPr/>
          </a:p>
          <a:p>
            <a:pPr>
              <a:defRPr/>
            </a:pPr>
            <a:r>
              <a:rPr lang="en-GB" sz="1400"/>
              <a:t>Ospitare panel di settore.</a:t>
            </a:r>
            <a:endParaRPr/>
          </a:p>
          <a:p>
            <a:pPr>
              <a:defRPr/>
            </a:pPr>
            <a:r>
              <a:rPr lang="en-GB" sz="1400"/>
              <a:t>Trasmissione di notizie e annunci importanti.</a:t>
            </a:r>
            <a:endParaRPr/>
          </a:p>
          <a:p>
            <a:pPr>
              <a:defRPr/>
            </a:pPr>
            <a:r>
              <a:rPr lang="en-GB" sz="1400"/>
              <a:t>Organizzate sessioni interattive (come gli AMA) con il vostro pubblico.</a:t>
            </a:r>
            <a:endParaRPr/>
          </a:p>
          <a:p>
            <a:pPr>
              <a:defRPr/>
            </a:pPr>
            <a:r>
              <a:rPr lang="en-GB" sz="1400"/>
              <a:t>Registrare le interviste durante una chat live di Clubhouse/Twitter Spaces e caricarle come podcast (esempio: The Social Media Geekout show).</a:t>
            </a:r>
            <a:endParaRPr/>
          </a:p>
          <a:p>
            <a:pPr>
              <a:defRPr/>
            </a:pPr>
            <a:r>
              <a:rPr lang="en-GB" sz="1400"/>
              <a:t>Costruite la leadership di pensiero della vostra azienda attraverso uno spettacolo di 30-60 minuti.</a:t>
            </a:r>
            <a:endParaRPr/>
          </a:p>
          <a:p>
            <a:pPr>
              <a:defRPr/>
            </a:pPr>
            <a:endParaRPr lang="en-US" sz="1000"/>
          </a:p>
        </p:txBody>
      </p:sp>
      <p:pic>
        <p:nvPicPr>
          <p:cNvPr id="7" name="Picture 6" descr="Graphical user interface, text, application, chat or text message&#10;&#10;Description automatically generated"/>
          <p:cNvPicPr>
            <a:picLocks noChangeAspect="1"/>
          </p:cNvPicPr>
          <p:nvPr/>
        </p:nvPicPr>
        <p:blipFill>
          <a:blip r:embed="rId4"/>
          <a:srcRect r="-1" b="26084"/>
          <a:stretch/>
        </p:blipFill>
        <p:spPr bwMode="auto">
          <a:xfrm>
            <a:off x="5342238" y="480619"/>
            <a:ext cx="5425410" cy="5084781"/>
          </a:xfrm>
          <a:prstGeom prst="rect">
            <a:avLst/>
          </a:prstGeom>
        </p:spPr>
      </p:pic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234;p13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17030" y="0"/>
            <a:ext cx="7134446" cy="2870791"/>
          </a:xfrm>
        </p:spPr>
        <p:txBody>
          <a:bodyPr/>
          <a:lstStyle/>
          <a:p>
            <a:pPr>
              <a:defRPr/>
            </a:pPr>
            <a:r>
              <a:rPr lang="en-US"/>
              <a:t>CREA LA TUA STORIA!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5671" y="2370908"/>
            <a:ext cx="4397164" cy="211618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/>
              <a:t>10 minuti di esercizio in cui:</a:t>
            </a:r>
            <a:endParaRPr/>
          </a:p>
          <a:p>
            <a:pPr marL="514350" indent="-514350">
              <a:buAutoNum type="arabicPeriod"/>
              <a:defRPr/>
            </a:pPr>
            <a:r>
              <a:rPr lang="en-US"/>
              <a:t>Ogni organizzazione di migranti produce un notiziario sulle proprie attività.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en-US"/>
              <a:t>2. I singoli migranti si intervistano a vicenda</a:t>
            </a:r>
            <a:endParaRPr/>
          </a:p>
          <a:p>
            <a:pPr marL="514350" indent="-514350">
              <a:buAutoNum type="arabicPeriod"/>
              <a:defRPr/>
            </a:pPr>
            <a:r>
              <a:rPr lang="en-US"/>
              <a:t>3 I singoli migranti raccontano la loro esperienza di integrazione</a:t>
            </a:r>
            <a:endParaRPr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234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45204" y="682072"/>
            <a:ext cx="4609183" cy="3976940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5126" h="5353967" extrusionOk="0">
                <a:moveTo>
                  <a:pt x="1211353" y="5255358"/>
                </a:moveTo>
                <a:cubicBezTo>
                  <a:pt x="2053554" y="5463015"/>
                  <a:pt x="5113009" y="5442759"/>
                  <a:pt x="5756648" y="4182489"/>
                </a:cubicBezTo>
                <a:cubicBezTo>
                  <a:pt x="6066135" y="3581429"/>
                  <a:pt x="6552688" y="2278993"/>
                  <a:pt x="5825821" y="1344608"/>
                </a:cubicBezTo>
                <a:cubicBezTo>
                  <a:pt x="5354563" y="738725"/>
                  <a:pt x="4240355" y="214554"/>
                  <a:pt x="3184022" y="52507"/>
                </a:cubicBezTo>
                <a:cubicBezTo>
                  <a:pt x="1913555" y="-151291"/>
                  <a:pt x="23150" y="156267"/>
                  <a:pt x="0" y="2452064"/>
                </a:cubicBezTo>
                <a:cubicBezTo>
                  <a:pt x="413" y="3449559"/>
                  <a:pt x="783501" y="4588157"/>
                  <a:pt x="1938082" y="4966954"/>
                </a:cubicBezTo>
                <a:cubicBezTo>
                  <a:pt x="1834185" y="5251638"/>
                  <a:pt x="1211353" y="5255358"/>
                  <a:pt x="1211353" y="525535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57469" y="1181878"/>
            <a:ext cx="3844213" cy="298579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/>
              <a:t>Dovete essere obiettivi e imparziali</a:t>
            </a:r>
            <a:endParaRPr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97916" y="629755"/>
            <a:ext cx="4609183" cy="3976940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5126" h="5353967" extrusionOk="0">
                <a:moveTo>
                  <a:pt x="1211353" y="5255358"/>
                </a:moveTo>
                <a:cubicBezTo>
                  <a:pt x="2053554" y="5463015"/>
                  <a:pt x="5113009" y="5442759"/>
                  <a:pt x="5756648" y="4182489"/>
                </a:cubicBezTo>
                <a:cubicBezTo>
                  <a:pt x="6066135" y="3581429"/>
                  <a:pt x="6552688" y="2278993"/>
                  <a:pt x="5825821" y="1344608"/>
                </a:cubicBezTo>
                <a:cubicBezTo>
                  <a:pt x="5354563" y="738725"/>
                  <a:pt x="4240355" y="214554"/>
                  <a:pt x="3184022" y="52507"/>
                </a:cubicBezTo>
                <a:cubicBezTo>
                  <a:pt x="1913555" y="-151291"/>
                  <a:pt x="23150" y="156267"/>
                  <a:pt x="0" y="2452064"/>
                </a:cubicBezTo>
                <a:cubicBezTo>
                  <a:pt x="413" y="3449559"/>
                  <a:pt x="783501" y="4588157"/>
                  <a:pt x="1938082" y="4966954"/>
                </a:cubicBezTo>
                <a:cubicBezTo>
                  <a:pt x="1834185" y="5251638"/>
                  <a:pt x="1211353" y="5255358"/>
                  <a:pt x="1211353" y="5255358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77970" y="944283"/>
            <a:ext cx="5008729" cy="4944726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GB"/>
              <a:t>Siate corretti:</a:t>
            </a:r>
            <a:endParaRPr/>
          </a:p>
          <a:p>
            <a:pPr lvl="0">
              <a:defRPr/>
            </a:pPr>
            <a:r>
              <a:rPr lang="en-GB"/>
              <a:t>- selezione di notizie</a:t>
            </a:r>
            <a:endParaRPr/>
          </a:p>
          <a:p>
            <a:pPr lvl="0">
              <a:defRPr/>
            </a:pPr>
            <a:r>
              <a:rPr lang="en-GB"/>
              <a:t>- scelta delle fonti e tecnica di intervista</a:t>
            </a:r>
            <a:endParaRPr/>
          </a:p>
          <a:p>
            <a:pPr lvl="0">
              <a:defRPr/>
            </a:pPr>
            <a:r>
              <a:rPr lang="en-GB"/>
              <a:t>- scrittura di notizie</a:t>
            </a:r>
            <a:endParaRPr/>
          </a:p>
          <a:p>
            <a:pPr lvl="0">
              <a:defRPr/>
            </a:pPr>
            <a:r>
              <a:rPr lang="en-GB"/>
              <a:t>- uso della storia</a:t>
            </a:r>
            <a:endParaRPr/>
          </a:p>
          <a:p>
            <a:pPr>
              <a:defRPr/>
            </a:pPr>
            <a:r>
              <a:rPr lang="en-GB"/>
              <a:t>Evitare di manifestare apertamente il proprio sostegno a una delle parti in conflitto.</a:t>
            </a:r>
            <a:endParaRPr/>
          </a:p>
          <a:p>
            <a:pPr>
              <a:defRPr/>
            </a:pPr>
            <a:endParaRPr lang="en-US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234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La </a:t>
            </a:r>
            <a:r>
              <a:rPr lang="en-US" dirty="0" err="1"/>
              <a:t>notizia</a:t>
            </a:r>
            <a:r>
              <a:rPr lang="en-US" dirty="0"/>
              <a:t> &amp; LA PIRAMIDE INVERTITA</a:t>
            </a:r>
            <a:br>
              <a:rPr lang="en-US" dirty="0"/>
            </a:br>
            <a:endParaRPr lang="en-US" dirty="0"/>
          </a:p>
        </p:txBody>
      </p:sp>
      <p:cxnSp>
        <p:nvCxnSpPr>
          <p:cNvPr id="3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Google Shape;234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usione 6">
            <a:extLst>
              <a:ext uri="{FF2B5EF4-FFF2-40B4-BE49-F238E27FC236}">
                <a16:creationId xmlns:a16="http://schemas.microsoft.com/office/drawing/2014/main" id="{F365143C-F492-304B-23F0-79A797AD298C}"/>
              </a:ext>
            </a:extLst>
          </p:cNvPr>
          <p:cNvSpPr/>
          <p:nvPr/>
        </p:nvSpPr>
        <p:spPr>
          <a:xfrm>
            <a:off x="2520165" y="1268760"/>
            <a:ext cx="7824307" cy="5031031"/>
          </a:xfrm>
          <a:prstGeom prst="flowChartMer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L’inizio: Le informazioni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pù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importanti 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Chi? Cosa? Dove? Quando? Perché? Come? Approssimativamente 30 parole(1-2 piccoli paragrafi) Si può includere una frase provocativa o una domanda</a:t>
            </a:r>
          </a:p>
          <a:p>
            <a:pPr algn="ctr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Il corpo: Le informazioni principali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Argomento, Controversia, Storia, Questione, Prove, background, dettagli, logica ecc.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Citazioni, foto, video o audio che supporti, contesti ed espanda l’argomento</a:t>
            </a:r>
          </a:p>
          <a:p>
            <a:pPr algn="ctr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La coda: Informazioni aggiuntive: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    elementi interessanti e correlati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Si può includere contenuto extra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    nei blog, giornali e altri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editoriali: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 il giudizio del giornalista</a:t>
            </a:r>
          </a:p>
          <a:p>
            <a:pPr algn="just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0800000">
            <a:off x="1023595" y="2950509"/>
            <a:ext cx="4715671" cy="313460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 extrusionOk="0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433981" flipH="1">
            <a:off x="561228" y="610976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 extrusionOk="0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01045" y="1110134"/>
            <a:ext cx="4861381" cy="132422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4400"/>
              <a:t>Conoscere il pubblico</a:t>
            </a:r>
            <a:br>
              <a:rPr lang="en-GB" sz="4400" i="1"/>
            </a:br>
            <a:endParaRPr lang="en-US" sz="4400"/>
          </a:p>
        </p:txBody>
      </p:sp>
      <p:pic>
        <p:nvPicPr>
          <p:cNvPr id="6" name="Picture 5" descr="A large group of people&#10;&#10;Description automatically generated with medium confidence"/>
          <p:cNvPicPr>
            <a:picLocks noChangeAspect="1"/>
          </p:cNvPicPr>
          <p:nvPr/>
        </p:nvPicPr>
        <p:blipFill>
          <a:blip r:embed="rId2"/>
          <a:srcRect l="11541" r="7501" b="-1"/>
          <a:stretch/>
        </p:blipFill>
        <p:spPr bwMode="auto">
          <a:xfrm>
            <a:off x="1266081" y="3214259"/>
            <a:ext cx="4252124" cy="2634498"/>
          </a:xfrm>
          <a:prstGeom prst="rect">
            <a:avLst/>
          </a:prstGeom>
        </p:spPr>
      </p:pic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433981" flipH="1">
            <a:off x="519332" y="639412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 extrusionOk="0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668677" y="696123"/>
            <a:ext cx="4722279" cy="548171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GB"/>
              <a:t>Non fate false ipotesi sui vostri lettori o ascoltatori. </a:t>
            </a:r>
            <a:endParaRPr/>
          </a:p>
          <a:p>
            <a:pPr algn="ctr">
              <a:defRPr/>
            </a:pPr>
            <a:r>
              <a:rPr lang="en-GB"/>
              <a:t>Non generalizzare a partire dalla propria personalità e dal ristretto gruppo di amici e parenti, dando per scontato che i lettori o gli ascoltatori siano "come noi".</a:t>
            </a:r>
            <a:endParaRPr lang="en-US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Different coloured question marks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" y="46237"/>
            <a:ext cx="12191981" cy="6857990"/>
          </a:xfrm>
          <a:prstGeom prst="rect">
            <a:avLst/>
          </a:pr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 extrusionOk="0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 extrusionOk="0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128647" y="500207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272282" y="860609"/>
            <a:ext cx="4558209" cy="12582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/>
              <a:t>Chi è il vostro pubblico (quale comunità di migranti/IES)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348986" y="2008143"/>
            <a:ext cx="4236001" cy="350101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800"/>
              <a:t>Quanto è grande la comunità?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Dove vivono?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Che lingue parlano?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Si tratta principalmente di uno o due gruppi di età?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Sono principalmente uomini o donne?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Quanto sono istruiti?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Che tipo di formazione hanno? Dovete usare un linguaggio semplice? Per quanto tempo presteranno attenzione a un articolo o a un programma?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1800"/>
              <a:t>Qual è il loro background socio-economico?</a:t>
            </a:r>
            <a:endParaRPr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75462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Camera lens"/>
          <p:cNvPicPr>
            <a:picLocks noChangeAspect="1"/>
          </p:cNvPicPr>
          <p:nvPr/>
        </p:nvPicPr>
        <p:blipFill>
          <a:blip r:embed="rId2"/>
          <a:srcRect t="5214" b="10516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 extrusionOk="0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 extrusionOk="0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128647" y="500207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21381629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 extrusionOk="0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/>
              <a:t>quali INFO vogliono?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57702" y="2265829"/>
            <a:ext cx="4236001" cy="350101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000"/>
              <a:t>Notizie dal mondo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2000"/>
              <a:t>Notizie nazionali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2000"/>
              <a:t>Notizie sull'integrazione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2000"/>
              <a:t>Notizie sulla partecipazione alla vita civile e politica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2000"/>
              <a:t>Notizie sulla comunità stessa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2000"/>
              <a:t>Notizie su altri gruppi/comunità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en-GB" sz="2000"/>
              <a:t>Notizie dai paesi speciali all'estero</a:t>
            </a:r>
            <a:endParaRPr/>
          </a:p>
          <a:p>
            <a:pPr algn="ctr">
              <a:lnSpc>
                <a:spcPct val="90000"/>
              </a:lnSpc>
              <a:defRPr/>
            </a:pPr>
            <a:endParaRPr lang="en-US" sz="2000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45204" y="682072"/>
            <a:ext cx="4609183" cy="3976940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5126" h="5353967" extrusionOk="0">
                <a:moveTo>
                  <a:pt x="1211353" y="5255358"/>
                </a:moveTo>
                <a:cubicBezTo>
                  <a:pt x="2053554" y="5463015"/>
                  <a:pt x="5113009" y="5442759"/>
                  <a:pt x="5756648" y="4182489"/>
                </a:cubicBezTo>
                <a:cubicBezTo>
                  <a:pt x="6066135" y="3581429"/>
                  <a:pt x="6552688" y="2278993"/>
                  <a:pt x="5825821" y="1344608"/>
                </a:cubicBezTo>
                <a:cubicBezTo>
                  <a:pt x="5354563" y="738725"/>
                  <a:pt x="4240355" y="214554"/>
                  <a:pt x="3184022" y="52507"/>
                </a:cubicBezTo>
                <a:cubicBezTo>
                  <a:pt x="1913555" y="-151291"/>
                  <a:pt x="23150" y="156267"/>
                  <a:pt x="0" y="2452064"/>
                </a:cubicBezTo>
                <a:cubicBezTo>
                  <a:pt x="413" y="3449559"/>
                  <a:pt x="783501" y="4588157"/>
                  <a:pt x="1938082" y="4966954"/>
                </a:cubicBezTo>
                <a:cubicBezTo>
                  <a:pt x="1834185" y="5251638"/>
                  <a:pt x="1211353" y="5255358"/>
                  <a:pt x="1211353" y="525535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57469" y="1181878"/>
            <a:ext cx="3844213" cy="298579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/>
              <a:t>Sensibilità e precisione</a:t>
            </a:r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697916" y="629755"/>
            <a:ext cx="4609183" cy="3976940"/>
          </a:xfrm>
          <a:custGeom>
            <a:avLst/>
            <a:gdLst>
              <a:gd name="connsiteX0" fmla="*/ 1211353 w 6205126"/>
              <a:gd name="connsiteY0" fmla="*/ 5255358 h 5353967"/>
              <a:gd name="connsiteX1" fmla="*/ 5756648 w 6205126"/>
              <a:gd name="connsiteY1" fmla="*/ 4182489 h 5353967"/>
              <a:gd name="connsiteX2" fmla="*/ 5825821 w 6205126"/>
              <a:gd name="connsiteY2" fmla="*/ 1344608 h 5353967"/>
              <a:gd name="connsiteX3" fmla="*/ 3184022 w 6205126"/>
              <a:gd name="connsiteY3" fmla="*/ 52507 h 5353967"/>
              <a:gd name="connsiteX4" fmla="*/ 0 w 6205126"/>
              <a:gd name="connsiteY4" fmla="*/ 2452064 h 5353967"/>
              <a:gd name="connsiteX5" fmla="*/ 1938082 w 6205126"/>
              <a:gd name="connsiteY5" fmla="*/ 4966954 h 5353967"/>
              <a:gd name="connsiteX6" fmla="*/ 1211353 w 6205126"/>
              <a:gd name="connsiteY6" fmla="*/ 5255358 h 535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5126" h="5353967" extrusionOk="0">
                <a:moveTo>
                  <a:pt x="1211353" y="5255358"/>
                </a:moveTo>
                <a:cubicBezTo>
                  <a:pt x="2053554" y="5463015"/>
                  <a:pt x="5113009" y="5442759"/>
                  <a:pt x="5756648" y="4182489"/>
                </a:cubicBezTo>
                <a:cubicBezTo>
                  <a:pt x="6066135" y="3581429"/>
                  <a:pt x="6552688" y="2278993"/>
                  <a:pt x="5825821" y="1344608"/>
                </a:cubicBezTo>
                <a:cubicBezTo>
                  <a:pt x="5354563" y="738725"/>
                  <a:pt x="4240355" y="214554"/>
                  <a:pt x="3184022" y="52507"/>
                </a:cubicBezTo>
                <a:cubicBezTo>
                  <a:pt x="1913555" y="-151291"/>
                  <a:pt x="23150" y="156267"/>
                  <a:pt x="0" y="2452064"/>
                </a:cubicBezTo>
                <a:cubicBezTo>
                  <a:pt x="413" y="3449559"/>
                  <a:pt x="783501" y="4588157"/>
                  <a:pt x="1938082" y="4966954"/>
                </a:cubicBezTo>
                <a:cubicBezTo>
                  <a:pt x="1834185" y="5251638"/>
                  <a:pt x="1211353" y="5255358"/>
                  <a:pt x="1211353" y="5255358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5185" y="682072"/>
            <a:ext cx="5008729" cy="49447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500"/>
              <a:t>Sensibilità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en-GB" sz="2500"/>
              <a:t>Siate molto sensibili quando fate i resoconti. Molto spesso il posto dei migranti nella società tradizionale è incerto. Questo non significa che dobbiate ignorare l'esistenza di tensioni, ma semplicemente che non dovete aggravarle con la vostra comunicazione.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en-GB" sz="2500"/>
              <a:t>Precisione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en-GB" sz="2500"/>
              <a:t>Quando si parla di migranti dall'esterno di ogni singola comunità, è necessario mantenere un alto livello di accuratezza. </a:t>
            </a:r>
            <a:endParaRPr lang="en-US" sz="2500"/>
          </a:p>
        </p:txBody>
      </p:sp>
      <p:cxnSp>
        <p:nvCxnSpPr>
          <p:cNvPr id="4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234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Content Placeholder 4" descr="A red and white sign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2"/>
          <a:srcRect t="1804" r="-1" b="-1"/>
          <a:stretch/>
        </p:blipFill>
        <p:spPr bwMode="auto">
          <a:xfrm>
            <a:off x="95190" y="88900"/>
            <a:ext cx="12007910" cy="6632576"/>
          </a:xfrm>
          <a:custGeom>
            <a:avLst/>
            <a:gdLst/>
            <a:ahLst/>
            <a:cxnLst/>
            <a:rect l="l" t="t" r="r" b="b"/>
            <a:pathLst>
              <a:path w="11609843" h="6057523" extrusionOk="0">
                <a:moveTo>
                  <a:pt x="329451" y="1"/>
                </a:moveTo>
                <a:cubicBezTo>
                  <a:pt x="473755" y="7"/>
                  <a:pt x="634888" y="5607"/>
                  <a:pt x="759878" y="7472"/>
                </a:cubicBezTo>
                <a:lnTo>
                  <a:pt x="8811740" y="57994"/>
                </a:lnTo>
                <a:lnTo>
                  <a:pt x="10133387" y="58243"/>
                </a:lnTo>
                <a:lnTo>
                  <a:pt x="11522733" y="71614"/>
                </a:lnTo>
                <a:cubicBezTo>
                  <a:pt x="11582162" y="373219"/>
                  <a:pt x="11479781" y="1696666"/>
                  <a:pt x="11558343" y="2601840"/>
                </a:cubicBezTo>
                <a:cubicBezTo>
                  <a:pt x="11557823" y="3481263"/>
                  <a:pt x="11615629" y="4785263"/>
                  <a:pt x="11609369" y="5359346"/>
                </a:cubicBezTo>
                <a:cubicBezTo>
                  <a:pt x="11598540" y="5592072"/>
                  <a:pt x="11617528" y="5983823"/>
                  <a:pt x="11576881" y="6057523"/>
                </a:cubicBezTo>
                <a:cubicBezTo>
                  <a:pt x="10280371" y="6023920"/>
                  <a:pt x="8904348" y="6049951"/>
                  <a:pt x="7568082" y="6046164"/>
                </a:cubicBezTo>
                <a:lnTo>
                  <a:pt x="137076" y="6038644"/>
                </a:lnTo>
                <a:cubicBezTo>
                  <a:pt x="63429" y="6046562"/>
                  <a:pt x="98349" y="5802385"/>
                  <a:pt x="83401" y="5328816"/>
                </a:cubicBezTo>
                <a:cubicBezTo>
                  <a:pt x="68453" y="4855247"/>
                  <a:pt x="74700" y="4069229"/>
                  <a:pt x="47387" y="3197228"/>
                </a:cubicBezTo>
                <a:cubicBezTo>
                  <a:pt x="33509" y="2471292"/>
                  <a:pt x="41689" y="1591232"/>
                  <a:pt x="33791" y="1062710"/>
                </a:cubicBezTo>
                <a:lnTo>
                  <a:pt x="0" y="26099"/>
                </a:lnTo>
                <a:cubicBezTo>
                  <a:pt x="57672" y="5585"/>
                  <a:pt x="185147" y="-4"/>
                  <a:pt x="329451" y="1"/>
                </a:cubicBezTo>
                <a:close/>
              </a:path>
            </a:pathLst>
          </a:cu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5190" y="88901"/>
            <a:ext cx="12007910" cy="6632574"/>
          </a:xfrm>
          <a:custGeom>
            <a:avLst/>
            <a:gdLst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503107 w 11609843"/>
              <a:gd name="connsiteY2" fmla="*/ 68747 h 6047850"/>
              <a:gd name="connsiteX3" fmla="*/ 8800521 w 11609843"/>
              <a:gd name="connsiteY3" fmla="*/ 65641 h 6047850"/>
              <a:gd name="connsiteX4" fmla="*/ 10133387 w 11609843"/>
              <a:gd name="connsiteY4" fmla="*/ 52165 h 6047850"/>
              <a:gd name="connsiteX5" fmla="*/ 11522733 w 11609843"/>
              <a:gd name="connsiteY5" fmla="*/ 45639 h 6047850"/>
              <a:gd name="connsiteX6" fmla="*/ 11558343 w 11609843"/>
              <a:gd name="connsiteY6" fmla="*/ 2582755 h 6047850"/>
              <a:gd name="connsiteX7" fmla="*/ 11609369 w 11609843"/>
              <a:gd name="connsiteY7" fmla="*/ 5347771 h 6047850"/>
              <a:gd name="connsiteX8" fmla="*/ 11576881 w 11609843"/>
              <a:gd name="connsiteY8" fmla="*/ 6047850 h 6047850"/>
              <a:gd name="connsiteX9" fmla="*/ 10387601 w 11609843"/>
              <a:gd name="connsiteY9" fmla="*/ 6036630 h 6047850"/>
              <a:gd name="connsiteX10" fmla="*/ 10387601 w 11609843"/>
              <a:gd name="connsiteY10" fmla="*/ 6028294 h 6047850"/>
              <a:gd name="connsiteX11" fmla="*/ 7568082 w 11609843"/>
              <a:gd name="connsiteY11" fmla="*/ 6036460 h 6047850"/>
              <a:gd name="connsiteX12" fmla="*/ 216206 w 11609843"/>
              <a:gd name="connsiteY12" fmla="*/ 6028917 h 6047850"/>
              <a:gd name="connsiteX13" fmla="*/ 83401 w 11609843"/>
              <a:gd name="connsiteY13" fmla="*/ 5317158 h 6047850"/>
              <a:gd name="connsiteX14" fmla="*/ 47387 w 11609843"/>
              <a:gd name="connsiteY14" fmla="*/ 3179765 h 6047850"/>
              <a:gd name="connsiteX15" fmla="*/ 251 w 11609843"/>
              <a:gd name="connsiteY15" fmla="*/ 1049960 h 6047850"/>
              <a:gd name="connsiteX16" fmla="*/ 132 w 11609843"/>
              <a:gd name="connsiteY16" fmla="*/ 949677 h 6047850"/>
              <a:gd name="connsiteX17" fmla="*/ 0 w 11609843"/>
              <a:gd name="connsiteY17" fmla="*/ 949677 h 6047850"/>
              <a:gd name="connsiteX0" fmla="*/ 0 w 11609843"/>
              <a:gd name="connsiteY0" fmla="*/ 0 h 6047850"/>
              <a:gd name="connsiteX1" fmla="*/ 503107 w 11609843"/>
              <a:gd name="connsiteY1" fmla="*/ 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570425 w 11609843"/>
              <a:gd name="connsiteY1" fmla="*/ 89757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949677 h 6047850"/>
              <a:gd name="connsiteX17" fmla="*/ 0 w 11609843"/>
              <a:gd name="connsiteY17" fmla="*/ 0 h 6047850"/>
              <a:gd name="connsiteX0" fmla="*/ 0 w 11609843"/>
              <a:gd name="connsiteY0" fmla="*/ 0 h 6047850"/>
              <a:gd name="connsiteX1" fmla="*/ 749939 w 11609843"/>
              <a:gd name="connsiteY1" fmla="*/ 11220 h 6047850"/>
              <a:gd name="connsiteX2" fmla="*/ 8800521 w 11609843"/>
              <a:gd name="connsiteY2" fmla="*/ 65641 h 6047850"/>
              <a:gd name="connsiteX3" fmla="*/ 10133387 w 11609843"/>
              <a:gd name="connsiteY3" fmla="*/ 52165 h 6047850"/>
              <a:gd name="connsiteX4" fmla="*/ 11522733 w 11609843"/>
              <a:gd name="connsiteY4" fmla="*/ 45639 h 6047850"/>
              <a:gd name="connsiteX5" fmla="*/ 11558343 w 11609843"/>
              <a:gd name="connsiteY5" fmla="*/ 2582755 h 6047850"/>
              <a:gd name="connsiteX6" fmla="*/ 11609369 w 11609843"/>
              <a:gd name="connsiteY6" fmla="*/ 5347771 h 6047850"/>
              <a:gd name="connsiteX7" fmla="*/ 11576881 w 11609843"/>
              <a:gd name="connsiteY7" fmla="*/ 6047850 h 6047850"/>
              <a:gd name="connsiteX8" fmla="*/ 10387601 w 11609843"/>
              <a:gd name="connsiteY8" fmla="*/ 6036630 h 6047850"/>
              <a:gd name="connsiteX9" fmla="*/ 10387601 w 11609843"/>
              <a:gd name="connsiteY9" fmla="*/ 6028294 h 6047850"/>
              <a:gd name="connsiteX10" fmla="*/ 7568082 w 11609843"/>
              <a:gd name="connsiteY10" fmla="*/ 6036460 h 6047850"/>
              <a:gd name="connsiteX11" fmla="*/ 216206 w 11609843"/>
              <a:gd name="connsiteY11" fmla="*/ 6028917 h 6047850"/>
              <a:gd name="connsiteX12" fmla="*/ 83401 w 11609843"/>
              <a:gd name="connsiteY12" fmla="*/ 5317158 h 6047850"/>
              <a:gd name="connsiteX13" fmla="*/ 47387 w 11609843"/>
              <a:gd name="connsiteY13" fmla="*/ 3179765 h 6047850"/>
              <a:gd name="connsiteX14" fmla="*/ 251 w 11609843"/>
              <a:gd name="connsiteY14" fmla="*/ 1049960 h 6047850"/>
              <a:gd name="connsiteX15" fmla="*/ 132 w 11609843"/>
              <a:gd name="connsiteY15" fmla="*/ 949677 h 6047850"/>
              <a:gd name="connsiteX16" fmla="*/ 0 w 11609843"/>
              <a:gd name="connsiteY16" fmla="*/ 0 h 6047850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251 w 11609843"/>
              <a:gd name="connsiteY14" fmla="*/ 1066391 h 6064281"/>
              <a:gd name="connsiteX15" fmla="*/ 132 w 11609843"/>
              <a:gd name="connsiteY15" fmla="*/ 966108 h 6064281"/>
              <a:gd name="connsiteX16" fmla="*/ 0 w 11609843"/>
              <a:gd name="connsiteY16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132 w 11609843"/>
              <a:gd name="connsiteY14" fmla="*/ 966108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00521 w 11609843"/>
              <a:gd name="connsiteY2" fmla="*/ 82072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216206 w 11609843"/>
              <a:gd name="connsiteY11" fmla="*/ 6045348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59056 w 11609843"/>
              <a:gd name="connsiteY11" fmla="*/ 6045349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16431 h 6064281"/>
              <a:gd name="connsiteX1" fmla="*/ 749939 w 11609843"/>
              <a:gd name="connsiteY1" fmla="*/ 27651 h 6064281"/>
              <a:gd name="connsiteX2" fmla="*/ 8811740 w 11609843"/>
              <a:gd name="connsiteY2" fmla="*/ 48413 h 6064281"/>
              <a:gd name="connsiteX3" fmla="*/ 10133387 w 11609843"/>
              <a:gd name="connsiteY3" fmla="*/ 68596 h 6064281"/>
              <a:gd name="connsiteX4" fmla="*/ 11522733 w 11609843"/>
              <a:gd name="connsiteY4" fmla="*/ 62070 h 6064281"/>
              <a:gd name="connsiteX5" fmla="*/ 11558343 w 11609843"/>
              <a:gd name="connsiteY5" fmla="*/ 2599186 h 6064281"/>
              <a:gd name="connsiteX6" fmla="*/ 11609369 w 11609843"/>
              <a:gd name="connsiteY6" fmla="*/ 5364202 h 6064281"/>
              <a:gd name="connsiteX7" fmla="*/ 11576881 w 11609843"/>
              <a:gd name="connsiteY7" fmla="*/ 6064281 h 6064281"/>
              <a:gd name="connsiteX8" fmla="*/ 10387601 w 11609843"/>
              <a:gd name="connsiteY8" fmla="*/ 6053061 h 6064281"/>
              <a:gd name="connsiteX9" fmla="*/ 10387601 w 11609843"/>
              <a:gd name="connsiteY9" fmla="*/ 6044725 h 6064281"/>
              <a:gd name="connsiteX10" fmla="*/ 7568082 w 11609843"/>
              <a:gd name="connsiteY10" fmla="*/ 6052891 h 6064281"/>
              <a:gd name="connsiteX11" fmla="*/ 137076 w 11609843"/>
              <a:gd name="connsiteY11" fmla="*/ 6045350 h 6064281"/>
              <a:gd name="connsiteX12" fmla="*/ 83401 w 11609843"/>
              <a:gd name="connsiteY12" fmla="*/ 5333589 h 6064281"/>
              <a:gd name="connsiteX13" fmla="*/ 47387 w 11609843"/>
              <a:gd name="connsiteY13" fmla="*/ 3196196 h 6064281"/>
              <a:gd name="connsiteX14" fmla="*/ 33791 w 11609843"/>
              <a:gd name="connsiteY14" fmla="*/ 1055865 h 6064281"/>
              <a:gd name="connsiteX15" fmla="*/ 0 w 11609843"/>
              <a:gd name="connsiteY15" fmla="*/ 16431 h 6064281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78333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10387601 w 11609843"/>
              <a:gd name="connsiteY9" fmla="*/ 6054462 h 6074018"/>
              <a:gd name="connsiteX10" fmla="*/ 7568082 w 11609843"/>
              <a:gd name="connsiteY10" fmla="*/ 6062628 h 6074018"/>
              <a:gd name="connsiteX11" fmla="*/ 137076 w 11609843"/>
              <a:gd name="connsiteY11" fmla="*/ 6055087 h 6074018"/>
              <a:gd name="connsiteX12" fmla="*/ 83401 w 11609843"/>
              <a:gd name="connsiteY12" fmla="*/ 5343326 h 6074018"/>
              <a:gd name="connsiteX13" fmla="*/ 47387 w 11609843"/>
              <a:gd name="connsiteY13" fmla="*/ 3205933 h 6074018"/>
              <a:gd name="connsiteX14" fmla="*/ 33791 w 11609843"/>
              <a:gd name="connsiteY14" fmla="*/ 1065602 h 6074018"/>
              <a:gd name="connsiteX15" fmla="*/ 0 w 11609843"/>
              <a:gd name="connsiteY15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10387601 w 11609843"/>
              <a:gd name="connsiteY8" fmla="*/ 6062798 h 6074018"/>
              <a:gd name="connsiteX9" fmla="*/ 7568082 w 11609843"/>
              <a:gd name="connsiteY9" fmla="*/ 6062628 h 6074018"/>
              <a:gd name="connsiteX10" fmla="*/ 137076 w 11609843"/>
              <a:gd name="connsiteY10" fmla="*/ 6055087 h 6074018"/>
              <a:gd name="connsiteX11" fmla="*/ 83401 w 11609843"/>
              <a:gd name="connsiteY11" fmla="*/ 5343326 h 6074018"/>
              <a:gd name="connsiteX12" fmla="*/ 47387 w 11609843"/>
              <a:gd name="connsiteY12" fmla="*/ 3205933 h 6074018"/>
              <a:gd name="connsiteX13" fmla="*/ 33791 w 11609843"/>
              <a:gd name="connsiteY13" fmla="*/ 1065602 h 6074018"/>
              <a:gd name="connsiteX14" fmla="*/ 0 w 11609843"/>
              <a:gd name="connsiteY14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  <a:gd name="connsiteX0" fmla="*/ 0 w 11609843"/>
              <a:gd name="connsiteY0" fmla="*/ 26168 h 6074018"/>
              <a:gd name="connsiteX1" fmla="*/ 759878 w 11609843"/>
              <a:gd name="connsiteY1" fmla="*/ 7490 h 6074018"/>
              <a:gd name="connsiteX2" fmla="*/ 8811740 w 11609843"/>
              <a:gd name="connsiteY2" fmla="*/ 58150 h 6074018"/>
              <a:gd name="connsiteX3" fmla="*/ 10133387 w 11609843"/>
              <a:gd name="connsiteY3" fmla="*/ 58400 h 6074018"/>
              <a:gd name="connsiteX4" fmla="*/ 11522733 w 11609843"/>
              <a:gd name="connsiteY4" fmla="*/ 71807 h 6074018"/>
              <a:gd name="connsiteX5" fmla="*/ 11558343 w 11609843"/>
              <a:gd name="connsiteY5" fmla="*/ 2608923 h 6074018"/>
              <a:gd name="connsiteX6" fmla="*/ 11609369 w 11609843"/>
              <a:gd name="connsiteY6" fmla="*/ 5373939 h 6074018"/>
              <a:gd name="connsiteX7" fmla="*/ 11576881 w 11609843"/>
              <a:gd name="connsiteY7" fmla="*/ 6074018 h 6074018"/>
              <a:gd name="connsiteX8" fmla="*/ 7568082 w 11609843"/>
              <a:gd name="connsiteY8" fmla="*/ 6062628 h 6074018"/>
              <a:gd name="connsiteX9" fmla="*/ 137076 w 11609843"/>
              <a:gd name="connsiteY9" fmla="*/ 6055087 h 6074018"/>
              <a:gd name="connsiteX10" fmla="*/ 83401 w 11609843"/>
              <a:gd name="connsiteY10" fmla="*/ 5343326 h 6074018"/>
              <a:gd name="connsiteX11" fmla="*/ 47387 w 11609843"/>
              <a:gd name="connsiteY11" fmla="*/ 3205933 h 6074018"/>
              <a:gd name="connsiteX12" fmla="*/ 33791 w 11609843"/>
              <a:gd name="connsiteY12" fmla="*/ 1065602 h 6074018"/>
              <a:gd name="connsiteX13" fmla="*/ 0 w 11609843"/>
              <a:gd name="connsiteY13" fmla="*/ 26168 h 607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9843" h="6074018" extrusionOk="0">
                <a:moveTo>
                  <a:pt x="0" y="26168"/>
                </a:moveTo>
                <a:cubicBezTo>
                  <a:pt x="115344" y="-14971"/>
                  <a:pt x="509898" y="3750"/>
                  <a:pt x="759878" y="7490"/>
                </a:cubicBezTo>
                <a:lnTo>
                  <a:pt x="8811740" y="58150"/>
                </a:lnTo>
                <a:lnTo>
                  <a:pt x="10133387" y="58400"/>
                </a:lnTo>
                <a:lnTo>
                  <a:pt x="11522733" y="71807"/>
                </a:lnTo>
                <a:cubicBezTo>
                  <a:pt x="11582162" y="374233"/>
                  <a:pt x="11479781" y="1701284"/>
                  <a:pt x="11558343" y="2608923"/>
                </a:cubicBezTo>
                <a:cubicBezTo>
                  <a:pt x="11557823" y="3490742"/>
                  <a:pt x="11615629" y="4798293"/>
                  <a:pt x="11609369" y="5373939"/>
                </a:cubicBezTo>
                <a:cubicBezTo>
                  <a:pt x="11598540" y="5607299"/>
                  <a:pt x="11617528" y="6000117"/>
                  <a:pt x="11576881" y="6074018"/>
                </a:cubicBezTo>
                <a:cubicBezTo>
                  <a:pt x="10280371" y="6040323"/>
                  <a:pt x="8904348" y="6066425"/>
                  <a:pt x="7568082" y="6062628"/>
                </a:cubicBezTo>
                <a:lnTo>
                  <a:pt x="137076" y="6055087"/>
                </a:lnTo>
                <a:cubicBezTo>
                  <a:pt x="63429" y="6063027"/>
                  <a:pt x="98349" y="5818185"/>
                  <a:pt x="83401" y="5343326"/>
                </a:cubicBezTo>
                <a:cubicBezTo>
                  <a:pt x="68453" y="4868467"/>
                  <a:pt x="74700" y="4080309"/>
                  <a:pt x="47387" y="3205933"/>
                </a:cubicBezTo>
                <a:cubicBezTo>
                  <a:pt x="33509" y="2478020"/>
                  <a:pt x="41689" y="1595563"/>
                  <a:pt x="33791" y="1065602"/>
                </a:cubicBezTo>
                <a:lnTo>
                  <a:pt x="0" y="2616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cxnSp>
        <p:nvCxnSpPr>
          <p:cNvPr id="2" name="Google Shape;233;p13"/>
          <p:cNvCxnSpPr>
            <a:cxnSpLocks/>
          </p:cNvCxnSpPr>
          <p:nvPr/>
        </p:nvCxnSpPr>
        <p:spPr bwMode="auto">
          <a:xfrm>
            <a:off x="230746" y="303989"/>
            <a:ext cx="0" cy="6250022"/>
          </a:xfrm>
          <a:prstGeom prst="straightConnector1">
            <a:avLst/>
          </a:prstGeom>
          <a:noFill/>
          <a:ln w="76200" cap="flat" cmpd="sng">
            <a:solidFill>
              <a:srgbClr val="AED7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234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144000" y="5229225"/>
            <a:ext cx="3048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3E3123"/>
      </a:dk2>
      <a:lt2>
        <a:srgbClr val="E7E2E8"/>
      </a:lt2>
      <a:accent1>
        <a:srgbClr val="7EAC70"/>
      </a:accent1>
      <a:accent2>
        <a:srgbClr val="8EA95E"/>
      </a:accent2>
      <a:accent3>
        <a:srgbClr val="A7A36D"/>
      </a:accent3>
      <a:accent4>
        <a:srgbClr val="C59766"/>
      </a:accent4>
      <a:accent5>
        <a:srgbClr val="D3918A"/>
      </a:accent5>
      <a:accent6>
        <a:srgbClr val="C9708C"/>
      </a:accent6>
      <a:hlink>
        <a:srgbClr val="9E69AE"/>
      </a:hlink>
      <a:folHlink>
        <a:srgbClr val="7F7F7F"/>
      </a:folHlink>
    </a:clrScheme>
    <a:fontScheme name="The Hand">
      <a:majorFont>
        <a:latin typeface="The Serif Hand"/>
        <a:ea typeface="Arial"/>
        <a:cs typeface="Arial"/>
      </a:majorFont>
      <a:minorFont>
        <a:latin typeface="The Han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1516</Words>
  <Application>Microsoft Office PowerPoint</Application>
  <DocSecurity>0</DocSecurity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American Typewriter</vt:lpstr>
      <vt:lpstr>Arial</vt:lpstr>
      <vt:lpstr>Calibri</vt:lpstr>
      <vt:lpstr>The Hand</vt:lpstr>
      <vt:lpstr>The Serif Hand</vt:lpstr>
      <vt:lpstr>ChitchatVTI</vt:lpstr>
      <vt:lpstr>CoMMunicazione strategica</vt:lpstr>
      <vt:lpstr>Che cos'è una notizia?</vt:lpstr>
      <vt:lpstr>Dovete essere obiettivi e imparziali</vt:lpstr>
      <vt:lpstr>La notizia &amp; LA PIRAMIDE INVERTITA </vt:lpstr>
      <vt:lpstr>Conoscere il pubblico </vt:lpstr>
      <vt:lpstr>Chi è il vostro pubblico (quale comunità di migranti/IES)</vt:lpstr>
      <vt:lpstr>quali INFO vogliono?</vt:lpstr>
      <vt:lpstr>Sensibilità e precisione</vt:lpstr>
      <vt:lpstr>Presentazione standard di PowerPoint</vt:lpstr>
      <vt:lpstr>Fake News e catene di fiducia </vt:lpstr>
      <vt:lpstr>Diversi tipi di fake news  </vt:lpstr>
      <vt:lpstr>Social media e fake news </vt:lpstr>
      <vt:lpstr>ESERCIZIO INTERATTIVO: il test di perdita/guadagno </vt:lpstr>
      <vt:lpstr>MIGRANTI CHE RACCONTANO I PROBLEMI DEI MIGRANTI</vt:lpstr>
      <vt:lpstr>ABILITÀ DI INTERVISTA</vt:lpstr>
      <vt:lpstr>Presentazione standard di PowerPoint</vt:lpstr>
      <vt:lpstr>  Principi di base  di  Media sociali   </vt:lpstr>
      <vt:lpstr>Come possono i MIGRANTI utilizzare i SOCIAL MEDIA?</vt:lpstr>
      <vt:lpstr>Quale piattaforma per cosa?</vt:lpstr>
      <vt:lpstr>1. Piattaforme e formati audio sociali</vt:lpstr>
      <vt:lpstr>CREA LA TUA STORIA!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TELLING  &amp;  JOURNALISM</dc:title>
  <dc:subject/>
  <dc:creator>Symbiosis</dc:creator>
  <cp:keywords>, docId:AC7895CF0D40D10A0750B0F2B521CB84</cp:keywords>
  <dc:description/>
  <cp:lastModifiedBy>Sonila Tafili</cp:lastModifiedBy>
  <cp:revision>13</cp:revision>
  <dcterms:created xsi:type="dcterms:W3CDTF">2022-01-10T19:38:29Z</dcterms:created>
  <dcterms:modified xsi:type="dcterms:W3CDTF">2022-11-30T13:34:25Z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0x010100AD32C010CB483E4DA82B031ADE897886</vt:lpwstr>
  </property>
</Properties>
</file>