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12192000" cy="6858000"/>
  <p:custDataLst>
    <p:tags r:id="rId23"/>
  </p:custDataLst>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186" y="72"/>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le Slide">
    <p:spTree>
      <p:nvGrpSpPr>
        <p:cNvPr id="1" name=""/>
        <p:cNvGrpSpPr/>
        <p:nvPr/>
      </p:nvGrpSpPr>
      <p:grpSpPr>
        <a:xfrm>
          <a:off x="0" y="0"/>
          <a:ext cx="0" cy="0"/>
          <a:chOff x="0" y="0"/>
          <a:chExt cx="0" cy="0"/>
        </a:xfrm>
      </p:grpSpPr>
      <p:sp>
        <p:nvSpPr>
          <p:cNvPr id="7" name="Freeform: Shape 6"/>
          <p:cNvSpPr/>
          <p:nvPr/>
        </p:nvSpPr>
        <p:spPr bwMode="auto">
          <a:xfrm rot="21133684" flipH="1">
            <a:off x="977627" y="481134"/>
            <a:ext cx="9378187" cy="5238589"/>
          </a:xfrm>
          <a:custGeom>
            <a:avLst/>
            <a:gdLst>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8"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a:defRPr/>
            </a:pPr>
            <a:endParaRPr lang="en-US"/>
          </a:p>
        </p:txBody>
      </p:sp>
      <p:sp>
        <p:nvSpPr>
          <p:cNvPr id="8" name="Freeform: Shape 7"/>
          <p:cNvSpPr/>
          <p:nvPr/>
        </p:nvSpPr>
        <p:spPr bwMode="auto">
          <a:xfrm rot="21133684" flipH="1">
            <a:off x="1010574" y="456230"/>
            <a:ext cx="9378187" cy="5238589"/>
          </a:xfrm>
          <a:custGeom>
            <a:avLst/>
            <a:gdLst>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8"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ctrTitle"/>
          </p:nvPr>
        </p:nvSpPr>
        <p:spPr bwMode="auto">
          <a:xfrm>
            <a:off x="1956392" y="1398181"/>
            <a:ext cx="7134446" cy="2870791"/>
          </a:xfrm>
        </p:spPr>
        <p:txBody>
          <a:bodyPr anchor="ctr">
            <a:normAutofit/>
          </a:bodyPr>
          <a:lstStyle>
            <a:lvl1pPr algn="ctr">
              <a:defRPr sz="4800"/>
            </a:lvl1pPr>
          </a:lstStyle>
          <a:p>
            <a:pPr>
              <a:defRPr/>
            </a:pPr>
            <a:r>
              <a:rPr lang="en-US"/>
              <a:t>Click to edit Master title style</a:t>
            </a:r>
          </a:p>
        </p:txBody>
      </p:sp>
      <p:sp>
        <p:nvSpPr>
          <p:cNvPr id="3" name="Subtitle 2"/>
          <p:cNvSpPr>
            <a:spLocks noGrp="1"/>
          </p:cNvSpPr>
          <p:nvPr>
            <p:ph type="subTitle" idx="1"/>
          </p:nvPr>
        </p:nvSpPr>
        <p:spPr bwMode="auto">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auto">
          <a:xfrm>
            <a:off x="9099550" y="692150"/>
            <a:ext cx="2254250" cy="5309930"/>
          </a:xfrm>
        </p:spPr>
        <p:txBody>
          <a:bodyPr vert="eaVert"/>
          <a:lstStyle/>
          <a:p>
            <a:pPr>
              <a:defRPr/>
            </a:pPr>
            <a:r>
              <a:rPr lang="en-US"/>
              <a:t>Click to edit Master title style</a:t>
            </a:r>
          </a:p>
        </p:txBody>
      </p:sp>
      <p:sp>
        <p:nvSpPr>
          <p:cNvPr id="3" name="Vertical Text Placeholder 2"/>
          <p:cNvSpPr>
            <a:spLocks noGrp="1"/>
          </p:cNvSpPr>
          <p:nvPr>
            <p:ph type="body" orient="vert" idx="1"/>
          </p:nvPr>
        </p:nvSpPr>
        <p:spPr bwMode="auto">
          <a:xfrm>
            <a:off x="838200" y="692150"/>
            <a:ext cx="8108950" cy="5309930"/>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x" userDrawn="1">
  <p:cSld name="Title and body">
    <p:spTree>
      <p:nvGrpSpPr>
        <p:cNvPr id="1" name=""/>
        <p:cNvGrpSpPr/>
        <p:nvPr/>
      </p:nvGrpSpPr>
      <p:grpSpPr>
        <a:xfrm>
          <a:off x="0" y="0"/>
          <a:ext cx="0" cy="0"/>
          <a:chOff x="0" y="0"/>
          <a:chExt cx="0" cy="0"/>
        </a:xfrm>
      </p:grpSpPr>
      <p:sp>
        <p:nvSpPr>
          <p:cNvPr id="20" name="Shape 20"/>
          <p:cNvSpPr txBox="1">
            <a:spLocks noGrp="1"/>
          </p:cNvSpPr>
          <p:nvPr>
            <p:ph type="title"/>
          </p:nvPr>
        </p:nvSpPr>
        <p:spPr bwMode="auto">
          <a:xfrm>
            <a:off x="415600" y="593367"/>
            <a:ext cx="11360800" cy="763600"/>
          </a:xfrm>
          <a:prstGeom prst="rect">
            <a:avLst/>
          </a:prstGeom>
        </p:spPr>
        <p:txBody>
          <a:bodyPr lIns="91425" tIns="91425" rIns="91425" bIns="91425" anchor="t" anchorCtr="0"/>
          <a:lstStyle>
            <a:lvl1pPr lvl="0">
              <a:spcBef>
                <a:spcPct val="0"/>
              </a:spcBef>
              <a:defRPr/>
            </a:lvl1pPr>
            <a:lvl2pPr lvl="1">
              <a:spcBef>
                <a:spcPct val="0"/>
              </a:spcBef>
              <a:defRPr/>
            </a:lvl2pPr>
            <a:lvl3pPr lvl="2">
              <a:spcBef>
                <a:spcPct val="0"/>
              </a:spcBef>
              <a:defRPr/>
            </a:lvl3pPr>
            <a:lvl4pPr lvl="3">
              <a:spcBef>
                <a:spcPct val="0"/>
              </a:spcBef>
              <a:defRPr/>
            </a:lvl4pPr>
            <a:lvl5pPr lvl="4">
              <a:spcBef>
                <a:spcPct val="0"/>
              </a:spcBef>
              <a:defRPr/>
            </a:lvl5pPr>
            <a:lvl6pPr lvl="5">
              <a:spcBef>
                <a:spcPct val="0"/>
              </a:spcBef>
              <a:defRPr/>
            </a:lvl6pPr>
            <a:lvl7pPr lvl="6">
              <a:spcBef>
                <a:spcPct val="0"/>
              </a:spcBef>
              <a:defRPr/>
            </a:lvl7pPr>
            <a:lvl8pPr lvl="7">
              <a:spcBef>
                <a:spcPct val="0"/>
              </a:spcBef>
              <a:defRPr/>
            </a:lvl8pPr>
            <a:lvl9pPr lvl="8">
              <a:spcBef>
                <a:spcPct val="0"/>
              </a:spcBef>
              <a:defRPr/>
            </a:lvl9pPr>
          </a:lstStyle>
          <a:p>
            <a:pPr>
              <a:defRPr/>
            </a:pPr>
            <a:endParaRPr/>
          </a:p>
        </p:txBody>
      </p:sp>
      <p:sp>
        <p:nvSpPr>
          <p:cNvPr id="21" name="Shape 21"/>
          <p:cNvSpPr txBox="1">
            <a:spLocks noGrp="1"/>
          </p:cNvSpPr>
          <p:nvPr>
            <p:ph type="body" idx="1"/>
          </p:nvPr>
        </p:nvSpPr>
        <p:spPr bwMode="auto">
          <a:xfrm>
            <a:off x="415600" y="1645433"/>
            <a:ext cx="11360800" cy="4446400"/>
          </a:xfrm>
          <a:prstGeom prst="rect">
            <a:avLst/>
          </a:prstGeom>
        </p:spPr>
        <p:txBody>
          <a:bodyPr lIns="91425" tIns="91425" rIns="91425" bIns="91425" anchor="t" anchorCtr="0"/>
          <a:lstStyle>
            <a:lvl1pPr lvl="0">
              <a:spcBef>
                <a:spcPct val="0"/>
              </a:spcBef>
              <a:defRPr/>
            </a:lvl1pPr>
            <a:lvl2pPr lvl="1">
              <a:spcBef>
                <a:spcPct val="0"/>
              </a:spcBef>
              <a:defRPr/>
            </a:lvl2pPr>
            <a:lvl3pPr lvl="2">
              <a:spcBef>
                <a:spcPct val="0"/>
              </a:spcBef>
              <a:defRPr/>
            </a:lvl3pPr>
            <a:lvl4pPr lvl="3">
              <a:spcBef>
                <a:spcPct val="0"/>
              </a:spcBef>
              <a:defRPr/>
            </a:lvl4pPr>
            <a:lvl5pPr lvl="4">
              <a:spcBef>
                <a:spcPct val="0"/>
              </a:spcBef>
              <a:defRPr/>
            </a:lvl5pPr>
            <a:lvl6pPr lvl="5">
              <a:spcBef>
                <a:spcPct val="0"/>
              </a:spcBef>
              <a:defRPr/>
            </a:lvl6pPr>
            <a:lvl7pPr lvl="6">
              <a:spcBef>
                <a:spcPct val="0"/>
              </a:spcBef>
              <a:defRPr/>
            </a:lvl7pPr>
            <a:lvl8pPr lvl="7">
              <a:spcBef>
                <a:spcPct val="0"/>
              </a:spcBef>
              <a:defRPr/>
            </a:lvl8pPr>
            <a:lvl9pPr lvl="8">
              <a:spcBef>
                <a:spcPct val="0"/>
              </a:spcBef>
              <a:defRPr/>
            </a:lvl9pPr>
          </a:lstStyle>
          <a:p>
            <a:pPr>
              <a:defRPr/>
            </a:pPr>
            <a:endParaRPr/>
          </a:p>
        </p:txBody>
      </p:sp>
      <p:sp>
        <p:nvSpPr>
          <p:cNvPr id="22" name="Shape 22"/>
          <p:cNvSpPr txBox="1">
            <a:spLocks noGrp="1"/>
          </p:cNvSpPr>
          <p:nvPr>
            <p:ph type="sldNum" idx="12"/>
          </p:nvPr>
        </p:nvSpPr>
        <p:spPr bwMode="auto">
          <a:xfrm>
            <a:off x="11330665" y="6251677"/>
            <a:ext cx="731600" cy="524800"/>
          </a:xfrm>
          <a:prstGeom prst="rect">
            <a:avLst/>
          </a:prstGeom>
        </p:spPr>
        <p:txBody>
          <a:bodyPr lIns="91425" tIns="91425" rIns="91425" bIns="91425" anchor="ctr" anchorCtr="0">
            <a:noAutofit/>
          </a:bodyPr>
          <a:lstStyle/>
          <a:p>
            <a:pPr>
              <a:defRPr/>
            </a:pPr>
            <a:fld id="{00000000-1234-1234-1234-123412341234}" type="slidenum">
              <a:rPr lang="en"/>
              <a:t>‹#›</a:t>
            </a:fld>
            <a:endParaRPr lang="e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621971" y="1709738"/>
            <a:ext cx="9165772" cy="2963271"/>
          </a:xfrm>
        </p:spPr>
        <p:txBody>
          <a:bodyPr anchor="b"/>
          <a:lstStyle>
            <a:lvl1pPr algn="ctr">
              <a:defRPr sz="6000"/>
            </a:lvl1pPr>
          </a:lstStyle>
          <a:p>
            <a:pPr>
              <a:defRPr/>
            </a:pPr>
            <a:r>
              <a:rPr lang="en-US"/>
              <a:t>Click to edit Master title style</a:t>
            </a:r>
          </a:p>
        </p:txBody>
      </p:sp>
      <p:sp>
        <p:nvSpPr>
          <p:cNvPr id="3" name="Text Placeholder 2"/>
          <p:cNvSpPr>
            <a:spLocks noGrp="1"/>
          </p:cNvSpPr>
          <p:nvPr>
            <p:ph type="body" idx="1"/>
          </p:nvPr>
        </p:nvSpPr>
        <p:spPr bwMode="auto">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1020722" y="2095500"/>
            <a:ext cx="4999077" cy="39732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6281056" y="2095500"/>
            <a:ext cx="5072743" cy="39732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4"/>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028700" y="702129"/>
            <a:ext cx="10326688" cy="1125675"/>
          </a:xfrm>
        </p:spPr>
        <p:txBody>
          <a:bodyPr/>
          <a:lstStyle/>
          <a:p>
            <a:pPr>
              <a:defRPr/>
            </a:pPr>
            <a:r>
              <a:rPr lang="en-US"/>
              <a:t>Click to edit Master title style</a:t>
            </a:r>
            <a:endParaRPr/>
          </a:p>
        </p:txBody>
      </p:sp>
      <p:sp>
        <p:nvSpPr>
          <p:cNvPr id="3" name="Text Placeholder 2"/>
          <p:cNvSpPr>
            <a:spLocks noGrp="1"/>
          </p:cNvSpPr>
          <p:nvPr>
            <p:ph type="body" idx="1"/>
          </p:nvPr>
        </p:nvSpPr>
        <p:spPr bwMode="auto">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1028700" y="2642190"/>
            <a:ext cx="4968875" cy="340241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281054" y="2642190"/>
            <a:ext cx="5087034" cy="340241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7C7FAD9F-AEE9-406E-B720-57D2B9DB2816}" type="slidenum">
              <a:rPr lang="en-US"/>
              <a:t>‹#›</a:t>
            </a:fld>
            <a:endParaRPr lang="en-US"/>
          </a:p>
        </p:txBody>
      </p:sp>
      <p:sp>
        <p:nvSpPr>
          <p:cNvPr id="6" name="Freeform: Shape 5"/>
          <p:cNvSpPr/>
          <p:nvPr/>
        </p:nvSpPr>
        <p:spPr bwMode="auto">
          <a:xfrm rot="492879">
            <a:off x="2401240" y="1130240"/>
            <a:ext cx="8982171" cy="5009917"/>
          </a:xfrm>
          <a:custGeom>
            <a:avLst/>
            <a:gdLst>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extrusionOk="0">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3412671" y="1932214"/>
            <a:ext cx="6966858" cy="3091544"/>
          </a:xfrm>
        </p:spPr>
        <p:txBody>
          <a:bodyPr/>
          <a:lstStyle>
            <a:lvl1pPr algn="ctr">
              <a:defRPr/>
            </a:lvl1pPr>
          </a:lstStyle>
          <a:p>
            <a:pPr>
              <a:defRPr/>
            </a:pPr>
            <a:r>
              <a:rPr lang="en-US"/>
              <a:t>Click to edit Master title style</a:t>
            </a:r>
          </a:p>
        </p:txBody>
      </p:sp>
      <p:sp>
        <p:nvSpPr>
          <p:cNvPr id="7" name="Freeform: Shape 6"/>
          <p:cNvSpPr/>
          <p:nvPr/>
        </p:nvSpPr>
        <p:spPr bwMode="auto">
          <a:xfrm rot="492879">
            <a:off x="2455668" y="1103025"/>
            <a:ext cx="8982171" cy="5009917"/>
          </a:xfrm>
          <a:custGeom>
            <a:avLst/>
            <a:gdLst>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extrusionOk="0">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auto">
          <a:xfrm>
            <a:off x="839788" y="553272"/>
            <a:ext cx="3932237" cy="1732727"/>
          </a:xfrm>
        </p:spPr>
        <p:txBody>
          <a:bodyPr anchor="b">
            <a:normAutofit/>
          </a:bodyPr>
          <a:lstStyle>
            <a:lvl1pPr>
              <a:defRPr sz="3600"/>
            </a:lvl1pPr>
          </a:lstStyle>
          <a:p>
            <a:pPr>
              <a:defRPr/>
            </a:pPr>
            <a:r>
              <a:rPr lang="en-US"/>
              <a:t>Click to edit Master title style</a:t>
            </a:r>
          </a:p>
        </p:txBody>
      </p:sp>
      <p:sp>
        <p:nvSpPr>
          <p:cNvPr id="3" name="Content Placeholder 2"/>
          <p:cNvSpPr>
            <a:spLocks noGrp="1"/>
          </p:cNvSpPr>
          <p:nvPr>
            <p:ph idx="1"/>
          </p:nvPr>
        </p:nvSpPr>
        <p:spPr bwMode="auto">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Text Placeholder 3"/>
          <p:cNvSpPr>
            <a:spLocks noGrp="1"/>
          </p:cNvSpPr>
          <p:nvPr>
            <p:ph type="body" sz="half" idx="2"/>
          </p:nvPr>
        </p:nvSpPr>
        <p:spPr bwMode="auto">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auto">
          <a:xfrm>
            <a:off x="839788" y="615915"/>
            <a:ext cx="3932237" cy="1670085"/>
          </a:xfrm>
        </p:spPr>
        <p:txBody>
          <a:bodyPr anchor="b">
            <a:normAutofit/>
          </a:bodyPr>
          <a:lstStyle>
            <a:lvl1pPr>
              <a:defRPr sz="3600"/>
            </a:lvl1pPr>
          </a:lstStyle>
          <a:p>
            <a:pPr>
              <a:defRPr/>
            </a:pPr>
            <a:r>
              <a:rPr lang="en-US"/>
              <a:t>Click to edit Master title style</a:t>
            </a:r>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4" name="Text Placeholder 3"/>
          <p:cNvSpPr>
            <a:spLocks noGrp="1"/>
          </p:cNvSpPr>
          <p:nvPr>
            <p:ph type="body" sz="half" idx="2"/>
          </p:nvPr>
        </p:nvSpPr>
        <p:spPr bwMode="auto">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C1691109-F4F8-4597-962C-A4F4B7960636}" type="datetimeFigureOut">
              <a:rPr lang="en-US"/>
              <a:t>11/28/2022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7C7FAD9F-AEE9-406E-B720-57D2B9DB2816}" type="slidenum">
              <a:rPr lang="en-US"/>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p:cNvSpPr/>
          <p:nvPr/>
        </p:nvSpPr>
        <p:spPr bwMode="auto">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28" fmla="*/ 9680053 w 11499601"/>
              <a:gd name="connsiteY28" fmla="*/ 0 h 6250474"/>
              <a:gd name="connsiteX29" fmla="*/ 9680053 w 11499601"/>
              <a:gd name="connsiteY29" fmla="*/ 0 h 6250474"/>
              <a:gd name="connsiteX30" fmla="*/ 9680053 w 11499601"/>
              <a:gd name="connsiteY30" fmla="*/ 0 h 6250474"/>
              <a:gd name="connsiteX31" fmla="*/ 9680053 w 11499601"/>
              <a:gd name="connsiteY31" fmla="*/ 0 h 6250474"/>
              <a:gd name="connsiteX32" fmla="*/ 9680053 w 11499601"/>
              <a:gd name="connsiteY32"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extrusionOk="0">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 name="Title Placeholder 1"/>
          <p:cNvSpPr>
            <a:spLocks noGrp="1"/>
          </p:cNvSpPr>
          <p:nvPr>
            <p:ph type="title"/>
          </p:nvPr>
        </p:nvSpPr>
        <p:spPr bwMode="auto">
          <a:xfrm>
            <a:off x="1020724" y="558209"/>
            <a:ext cx="10333075" cy="1414131"/>
          </a:xfrm>
          <a:prstGeom prst="rect">
            <a:avLst/>
          </a:prstGeom>
        </p:spPr>
        <p:txBody>
          <a:bodyPr vert="horz" lIns="91440" tIns="45720" rIns="91440" bIns="45720" rtlCol="0" anchor="ctr">
            <a:normAutofit/>
          </a:bodyPr>
          <a:lstStyle/>
          <a:p>
            <a:pPr>
              <a:defRPr/>
            </a:pPr>
            <a:r>
              <a:rPr lang="en-US"/>
              <a:t>Click to edit Master title style</a:t>
            </a:r>
          </a:p>
        </p:txBody>
      </p:sp>
      <p:sp>
        <p:nvSpPr>
          <p:cNvPr id="3" name="Text Placeholder 2"/>
          <p:cNvSpPr>
            <a:spLocks noGrp="1"/>
          </p:cNvSpPr>
          <p:nvPr>
            <p:ph type="body" idx="1"/>
          </p:nvPr>
        </p:nvSpPr>
        <p:spPr bwMode="auto">
          <a:xfrm>
            <a:off x="1020726" y="2089298"/>
            <a:ext cx="10333074" cy="3827722"/>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2"/>
          </p:nvPr>
        </p:nvSpPr>
        <p:spPr bwMode="auto">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pPr>
              <a:defRPr/>
            </a:pPr>
            <a:fld id="{C1691109-F4F8-4597-962C-A4F4B7960636}" type="datetimeFigureOut">
              <a:rPr lang="en-US"/>
              <a:t>11/28/2022</a:t>
            </a:fld>
            <a:endParaRPr lang="en-US"/>
          </a:p>
        </p:txBody>
      </p:sp>
      <p:sp>
        <p:nvSpPr>
          <p:cNvPr id="5" name="Footer Placeholder 4"/>
          <p:cNvSpPr>
            <a:spLocks noGrp="1"/>
          </p:cNvSpPr>
          <p:nvPr>
            <p:ph type="ftr" sz="quarter" idx="3"/>
          </p:nvPr>
        </p:nvSpPr>
        <p:spPr bwMode="auto">
          <a:xfrm>
            <a:off x="7756153" y="6356350"/>
            <a:ext cx="3444109" cy="365125"/>
          </a:xfrm>
          <a:prstGeom prst="rect">
            <a:avLst/>
          </a:prstGeom>
        </p:spPr>
        <p:txBody>
          <a:bodyPr vert="horz" lIns="91440" tIns="45720" rIns="91440" bIns="45720" rtlCol="0" anchor="ctr"/>
          <a:lstStyle>
            <a:lvl1pPr algn="r">
              <a:defRPr sz="1200" b="1" cap="all" spc="100">
                <a:solidFill>
                  <a:schemeClr val="tx1"/>
                </a:solidFill>
              </a:defRPr>
            </a:lvl1pPr>
          </a:lstStyle>
          <a:p>
            <a:pPr>
              <a:defRPr/>
            </a:pPr>
            <a:endParaRPr lang="en-US"/>
          </a:p>
        </p:txBody>
      </p:sp>
      <p:sp>
        <p:nvSpPr>
          <p:cNvPr id="6" name="Slide Number Placeholder 5"/>
          <p:cNvSpPr>
            <a:spLocks noGrp="1"/>
          </p:cNvSpPr>
          <p:nvPr>
            <p:ph type="sldNum" sz="quarter" idx="4"/>
          </p:nvPr>
        </p:nvSpPr>
        <p:spPr bwMode="auto">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pPr>
              <a:defRPr/>
            </a:pPr>
            <a:fld id="{7C7FAD9F-AEE9-406E-B720-57D2B9DB2816}" type="slidenum">
              <a:rPr lang="en-US"/>
              <a:t>‹#›</a:t>
            </a:fld>
            <a:endParaRPr lang="en-US"/>
          </a:p>
        </p:txBody>
      </p:sp>
      <p:sp>
        <p:nvSpPr>
          <p:cNvPr id="14" name="Freeform: Shape 13"/>
          <p:cNvSpPr/>
          <p:nvPr/>
        </p:nvSpPr>
        <p:spPr bwMode="auto">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28" fmla="*/ 9680053 w 11499601"/>
              <a:gd name="connsiteY28" fmla="*/ 0 h 6250474"/>
              <a:gd name="connsiteX29" fmla="*/ 9680053 w 11499601"/>
              <a:gd name="connsiteY29" fmla="*/ 0 h 6250474"/>
              <a:gd name="connsiteX30" fmla="*/ 9680053 w 11499601"/>
              <a:gd name="connsiteY30" fmla="*/ 0 h 6250474"/>
              <a:gd name="connsiteX31" fmla="*/ 9680053 w 11499601"/>
              <a:gd name="connsiteY31" fmla="*/ 0 h 6250474"/>
              <a:gd name="connsiteX32" fmla="*/ 9680053 w 11499601"/>
              <a:gd name="connsiteY32"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extrusionOk="0">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a:lnSpc>
          <a:spcPct val="100000"/>
        </a:lnSpc>
        <a:spcBef>
          <a:spcPct val="0"/>
        </a:spcBef>
        <a:buNone/>
        <a:defRPr sz="4800" b="1" spc="100">
          <a:solidFill>
            <a:schemeClr val="tx1"/>
          </a:solidFill>
          <a:latin typeface="+mj-lt"/>
          <a:ea typeface="+mj-ea"/>
          <a:cs typeface="+mj-cs"/>
        </a:defRPr>
      </a:lvl1pPr>
    </p:titleStyle>
    <p:bodyStyle>
      <a:lvl1pPr marL="0" indent="0" algn="l" defTabSz="914400">
        <a:lnSpc>
          <a:spcPct val="100000"/>
        </a:lnSpc>
        <a:spcBef>
          <a:spcPts val="1000"/>
        </a:spcBef>
        <a:buSzPct val="73000"/>
        <a:buFontTx/>
        <a:buNone/>
        <a:defRPr sz="3200" b="1" spc="50">
          <a:solidFill>
            <a:schemeClr val="tx1"/>
          </a:solidFill>
          <a:latin typeface="+mn-lt"/>
          <a:ea typeface="+mn-ea"/>
          <a:cs typeface="+mn-cs"/>
        </a:defRPr>
      </a:lvl1pPr>
      <a:lvl2pPr marL="228600" indent="-182880" algn="l" defTabSz="914400">
        <a:lnSpc>
          <a:spcPct val="100000"/>
        </a:lnSpc>
        <a:spcBef>
          <a:spcPts val="500"/>
        </a:spcBef>
        <a:buSzPct val="70000"/>
        <a:buFont typeface="Arial"/>
        <a:buChar char="•"/>
        <a:defRPr sz="2800" b="1" spc="50">
          <a:solidFill>
            <a:schemeClr val="tx1"/>
          </a:solidFill>
          <a:latin typeface="+mn-lt"/>
          <a:ea typeface="+mn-ea"/>
          <a:cs typeface="+mn-cs"/>
        </a:defRPr>
      </a:lvl2pPr>
      <a:lvl3pPr marL="274320" indent="0" algn="l" defTabSz="914400">
        <a:lnSpc>
          <a:spcPct val="100000"/>
        </a:lnSpc>
        <a:spcBef>
          <a:spcPts val="500"/>
        </a:spcBef>
        <a:buSzPct val="73000"/>
        <a:buFontTx/>
        <a:buNone/>
        <a:defRPr sz="2400" b="1" spc="50">
          <a:solidFill>
            <a:schemeClr val="tx1"/>
          </a:solidFill>
          <a:latin typeface="+mn-lt"/>
          <a:ea typeface="+mn-ea"/>
          <a:cs typeface="+mn-cs"/>
        </a:defRPr>
      </a:lvl3pPr>
      <a:lvl4pPr marL="548640" indent="-182880" algn="l" defTabSz="914400">
        <a:lnSpc>
          <a:spcPct val="100000"/>
        </a:lnSpc>
        <a:spcBef>
          <a:spcPts val="500"/>
        </a:spcBef>
        <a:buSzPct val="73000"/>
        <a:buFont typeface="Arial"/>
        <a:buChar char="•"/>
        <a:defRPr sz="2000" b="1" spc="50">
          <a:solidFill>
            <a:schemeClr val="tx1"/>
          </a:solidFill>
          <a:latin typeface="+mn-lt"/>
          <a:ea typeface="+mn-ea"/>
          <a:cs typeface="+mn-cs"/>
        </a:defRPr>
      </a:lvl4pPr>
      <a:lvl5pPr marL="548640" indent="0" algn="l" defTabSz="914400">
        <a:lnSpc>
          <a:spcPct val="100000"/>
        </a:lnSpc>
        <a:spcBef>
          <a:spcPts val="500"/>
        </a:spcBef>
        <a:buSzPct val="73000"/>
        <a:buFontTx/>
        <a:buNone/>
        <a:defRPr sz="2000" b="1" spc="5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log.hootsuite.com/twitter-spaces/" TargetMode="External"/><Relationship Id="rId2" Type="http://schemas.openxmlformats.org/officeDocument/2006/relationships/hyperlink" Target="https://blog.hootsuite.com/clubhouse-app/"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bwMode="auto"/>
        <p:txBody>
          <a:bodyPr>
            <a:normAutofit/>
          </a:bodyPr>
          <a:lstStyle/>
          <a:p>
            <a:pPr>
              <a:defRPr/>
            </a:pPr>
            <a:r>
              <a:rPr lang="sl" sz="5400" b="1" i="0" strike="noStrike" cap="none" spc="100" baseline="0">
                <a:solidFill>
                  <a:srgbClr val="000000"/>
                </a:solidFill>
                <a:effectLst/>
                <a:latin typeface="The Serif Hand"/>
                <a:ea typeface="The Serif Hand"/>
                <a:cs typeface="The Serif Hand"/>
              </a:rPr>
              <a:t>Strateško KOMUNICIRANJE</a:t>
            </a:r>
            <a:endParaRPr lang="en-US" sz="5400"/>
          </a:p>
        </p:txBody>
      </p:sp>
      <p:sp>
        <p:nvSpPr>
          <p:cNvPr id="3" name="Subtitle 2"/>
          <p:cNvSpPr>
            <a:spLocks noGrp="1"/>
          </p:cNvSpPr>
          <p:nvPr>
            <p:ph type="subTitle" idx="1"/>
          </p:nvPr>
        </p:nvSpPr>
        <p:spPr bwMode="auto"/>
        <p:txBody>
          <a:bodyPr>
            <a:normAutofit lnSpcReduction="10000"/>
          </a:bodyPr>
          <a:lstStyle/>
          <a:p>
            <a:pPr>
              <a:defRPr/>
            </a:pPr>
            <a:r>
              <a:rPr lang="sl" sz="2200" b="1" i="0" strike="noStrike" cap="none" spc="50" baseline="0" dirty="0">
                <a:solidFill>
                  <a:srgbClr val="000000"/>
                </a:solidFill>
                <a:effectLst/>
                <a:latin typeface="The Hand"/>
                <a:ea typeface="The Hand"/>
                <a:cs typeface="The Hand"/>
              </a:rPr>
              <a:t>P</a:t>
            </a:r>
            <a:r>
              <a:rPr lang="sl" sz="2200" i="0" strike="noStrike" cap="none" spc="50" baseline="0" dirty="0">
                <a:solidFill>
                  <a:srgbClr val="000000"/>
                </a:solidFill>
                <a:effectLst/>
                <a:latin typeface="The Hand"/>
                <a:ea typeface="The Hand"/>
                <a:cs typeface="The Hand"/>
              </a:rPr>
              <a:t>oročanje</a:t>
            </a:r>
            <a:r>
              <a:rPr lang="sl" sz="2200" b="1" i="0" strike="noStrike" cap="none" spc="50" baseline="0" dirty="0">
                <a:solidFill>
                  <a:srgbClr val="000000"/>
                </a:solidFill>
                <a:effectLst/>
                <a:latin typeface="The Hand"/>
                <a:ea typeface="The Hand"/>
                <a:cs typeface="The Hand"/>
              </a:rPr>
              <a:t> in komuniciranje migrantov o migrantski problematiki</a:t>
            </a:r>
            <a:endParaRPr dirty="0"/>
          </a:p>
        </p:txBody>
      </p:sp>
      <p:pic>
        <p:nvPicPr>
          <p:cNvPr id="6" name="Google Shape;86;p1"/>
          <p:cNvPicPr/>
          <p:nvPr/>
        </p:nvPicPr>
        <p:blipFill>
          <a:blip r:embed="rId2">
            <a:alphaModFix/>
          </a:blip>
          <a:srcRect r="713" b="1167"/>
          <a:stretch>
            <a:fillRect/>
          </a:stretch>
        </p:blipFill>
        <p:spPr bwMode="auto">
          <a:xfrm>
            <a:off x="10667999" y="212175"/>
            <a:ext cx="1325390" cy="1036644"/>
          </a:xfrm>
          <a:prstGeom prst="rect">
            <a:avLst/>
          </a:prstGeom>
          <a:noFill/>
          <a:ln>
            <a:noFill/>
          </a:ln>
        </p:spPr>
      </p:pic>
      <p:pic>
        <p:nvPicPr>
          <p:cNvPr id="7" name="Google Shape;89;p1" descr="Text&#10;&#10;Description automatically generated"/>
          <p:cNvPicPr/>
          <p:nvPr/>
        </p:nvPicPr>
        <p:blipFill>
          <a:blip r:embed="rId3">
            <a:alphaModFix/>
          </a:blip>
          <a:stretch>
            <a:fillRect/>
          </a:stretch>
        </p:blipFill>
        <p:spPr bwMode="auto">
          <a:xfrm>
            <a:off x="252925" y="298813"/>
            <a:ext cx="2416167" cy="539387"/>
          </a:xfrm>
          <a:prstGeom prst="rect">
            <a:avLst/>
          </a:prstGeom>
          <a:noFill/>
          <a:ln>
            <a:noFill/>
          </a:ln>
        </p:spPr>
      </p:pic>
      <p:sp>
        <p:nvSpPr>
          <p:cNvPr id="8" name="Google Shape;90;p1"/>
          <p:cNvSpPr txBox="1"/>
          <p:nvPr/>
        </p:nvSpPr>
        <p:spPr bwMode="auto">
          <a:xfrm>
            <a:off x="1146731" y="5762597"/>
            <a:ext cx="3815327" cy="853400"/>
          </a:xfrm>
          <a:prstGeom prst="rect">
            <a:avLst/>
          </a:prstGeom>
          <a:noFill/>
          <a:ln>
            <a:noFill/>
          </a:ln>
        </p:spPr>
        <p:txBody>
          <a:bodyPr spcFirstLastPara="1" wrap="square" lIns="91425" tIns="45700" rIns="91425" bIns="45700" anchor="t" anchorCtr="0">
            <a:spAutoFit/>
          </a:bodyPr>
          <a:lstStyle/>
          <a:p>
            <a:pPr marL="0" marR="0" lvl="0" indent="0">
              <a:spcBef>
                <a:spcPct val="0"/>
              </a:spcBef>
              <a:spcAft>
                <a:spcPct val="0"/>
              </a:spcAft>
              <a:buNone/>
              <a:defRPr/>
            </a:pPr>
            <a:r>
              <a:rPr lang="sl" sz="1000" b="0" i="1" strike="noStrike" cap="none" spc="0" baseline="0" dirty="0">
                <a:solidFill>
                  <a:srgbClr val="000000"/>
                </a:solidFill>
                <a:effectLst/>
                <a:latin typeface="Calibri"/>
                <a:ea typeface="Calibri" panose="020F0502020204030204"/>
                <a:cs typeface="Calibri"/>
              </a:rPr>
              <a:t>Projekt sofinancira Sklad Evropske unije za azil, migracije in vključevanje. Vsebina te predstavitve predstavlja samo stališča projektnega partnerstva EMVI in je njihova izključna odgovornost. Evropska komisija ne prevzema nobene odgovornosti za uporabo informacij, ki jih vsebuje.</a:t>
            </a:r>
            <a:endParaRPr sz="1000" b="0" i="1" u="none" strike="noStrike" cap="none" dirty="0">
              <a:solidFill>
                <a:schemeClr val="dk1"/>
              </a:solidFill>
              <a:latin typeface="Calibri"/>
              <a:ea typeface="Calibri"/>
              <a:cs typeface="Calibri"/>
            </a:endParaRPr>
          </a:p>
        </p:txBody>
      </p:sp>
      <p:pic>
        <p:nvPicPr>
          <p:cNvPr id="10" name="Picture 9" descr="A close-up of a sign&#10;&#10;Description automatically generated with low confidence"/>
          <p:cNvPicPr>
            <a:picLocks noChangeAspect="1"/>
          </p:cNvPicPr>
          <p:nvPr/>
        </p:nvPicPr>
        <p:blipFill>
          <a:blip r:embed="rId4"/>
          <a:stretch>
            <a:fillRect/>
          </a:stretch>
        </p:blipFill>
        <p:spPr bwMode="auto">
          <a:xfrm>
            <a:off x="252925" y="5716653"/>
            <a:ext cx="893806" cy="8938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1" name="Freeform: Shape 20"/>
          <p:cNvSpPr>
            <a:spLocks noGrp="1" noRot="1" noChangeAspect="1" noMove="1" noResize="1" noEditPoints="1" noAdjustHandles="1" noChangeArrowheads="1" noChangeShapeType="1" noTextEdit="1"/>
          </p:cNvSpPr>
          <p:nvPr/>
        </p:nvSpPr>
        <p:spPr bwMode="auto">
          <a:xfrm>
            <a:off x="975647" y="472033"/>
            <a:ext cx="8856267" cy="5086727"/>
          </a:xfrm>
          <a:custGeom>
            <a:avLst/>
            <a:gdLst>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extrusionOk="0">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3" name="Freeform: Shape 22"/>
          <p:cNvSpPr>
            <a:spLocks noGrp="1" noRot="1" noChangeAspect="1" noMove="1" noResize="1" noEditPoints="1" noAdjustHandles="1" noChangeArrowheads="1" noChangeShapeType="1" noTextEdit="1"/>
          </p:cNvSpPr>
          <p:nvPr/>
        </p:nvSpPr>
        <p:spPr bwMode="auto">
          <a:xfrm>
            <a:off x="1019253" y="519374"/>
            <a:ext cx="8856267" cy="5086727"/>
          </a:xfrm>
          <a:custGeom>
            <a:avLst/>
            <a:gdLst>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extrusionOk="0">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2" name="Title 1"/>
          <p:cNvSpPr>
            <a:spLocks noGrp="1"/>
          </p:cNvSpPr>
          <p:nvPr>
            <p:ph type="title"/>
          </p:nvPr>
        </p:nvSpPr>
        <p:spPr bwMode="auto">
          <a:xfrm>
            <a:off x="2386853" y="1122830"/>
            <a:ext cx="5952668" cy="1193970"/>
          </a:xfrm>
        </p:spPr>
        <p:txBody>
          <a:bodyPr anchor="b">
            <a:normAutofit fontScale="90000"/>
          </a:bodyPr>
          <a:lstStyle/>
          <a:p>
            <a:pPr algn="ctr">
              <a:lnSpc>
                <a:spcPct val="90000"/>
              </a:lnSpc>
              <a:defRPr/>
            </a:pPr>
            <a:r>
              <a:rPr lang="sl" sz="3300" b="1" i="0" u="sng" strike="noStrike" cap="none" spc="100" baseline="0">
                <a:solidFill>
                  <a:srgbClr val="000000"/>
                </a:solidFill>
                <a:effectLst/>
                <a:uFill>
                  <a:solidFill>
                    <a:srgbClr val="000000"/>
                  </a:solidFill>
                </a:uFill>
                <a:latin typeface="The Serif Hand"/>
                <a:ea typeface="The Serif Hand"/>
                <a:cs typeface="The Serif Hand"/>
              </a:rPr>
              <a:t>Lažne novice &amp; verige zaupanja</a:t>
            </a:r>
            <a:r>
              <a:rPr sz="3300"/>
              <a:t/>
            </a:r>
            <a:br>
              <a:rPr sz="3300"/>
            </a:br>
            <a:endParaRPr lang="en-US" sz="3700"/>
          </a:p>
        </p:txBody>
      </p:sp>
      <p:sp>
        <p:nvSpPr>
          <p:cNvPr id="3" name="Content Placeholder 2"/>
          <p:cNvSpPr>
            <a:spLocks noGrp="1"/>
          </p:cNvSpPr>
          <p:nvPr>
            <p:ph idx="1"/>
          </p:nvPr>
        </p:nvSpPr>
        <p:spPr bwMode="auto">
          <a:xfrm>
            <a:off x="2091193" y="2544416"/>
            <a:ext cx="6319941" cy="2434155"/>
          </a:xfrm>
        </p:spPr>
        <p:txBody>
          <a:bodyPr anchor="t">
            <a:normAutofit fontScale="92500" lnSpcReduction="10000"/>
          </a:bodyPr>
          <a:lstStyle/>
          <a:p>
            <a:pPr lvl="0" algn="ctr">
              <a:lnSpc>
                <a:spcPct val="90000"/>
              </a:lnSpc>
              <a:defRPr/>
            </a:pPr>
            <a:r>
              <a:rPr lang="sl" sz="2600" b="1" i="0" strike="noStrike" cap="none" spc="50" baseline="0" dirty="0">
                <a:solidFill>
                  <a:srgbClr val="000000"/>
                </a:solidFill>
                <a:effectLst/>
                <a:latin typeface="The Hand"/>
                <a:ea typeface="The Hand"/>
                <a:cs typeface="The Hand"/>
              </a:rPr>
              <a:t>izmišljena, neresni</a:t>
            </a:r>
            <a:r>
              <a:rPr lang="sl" sz="2600" b="0" i="0" strike="noStrike" cap="none" spc="50" baseline="0" dirty="0">
                <a:solidFill>
                  <a:srgbClr val="000000"/>
                </a:solidFill>
                <a:effectLst/>
                <a:latin typeface="The Hand"/>
                <a:ea typeface="The Hand"/>
                <a:cs typeface="The Hand"/>
              </a:rPr>
              <a:t>č</a:t>
            </a:r>
            <a:r>
              <a:rPr lang="sl" sz="2600" b="1" i="0" strike="noStrike" cap="none" spc="50" baseline="0" dirty="0">
                <a:solidFill>
                  <a:srgbClr val="000000"/>
                </a:solidFill>
                <a:effectLst/>
                <a:latin typeface="The Hand"/>
                <a:ea typeface="The Hand"/>
                <a:cs typeface="The Hand"/>
              </a:rPr>
              <a:t>na zgodba ali izmišljeno „dejstvo“, ki je bilo napisano ali predstavljeno tako, da se zdi pristno </a:t>
            </a:r>
            <a:endParaRPr dirty="0"/>
          </a:p>
          <a:p>
            <a:pPr lvl="0" algn="ctr">
              <a:lnSpc>
                <a:spcPct val="90000"/>
              </a:lnSpc>
              <a:defRPr/>
            </a:pPr>
            <a:r>
              <a:rPr lang="sl" sz="2600" b="1" i="0" strike="noStrike" cap="none" spc="50" baseline="0" dirty="0">
                <a:solidFill>
                  <a:srgbClr val="000000"/>
                </a:solidFill>
                <a:effectLst/>
                <a:latin typeface="The Hand"/>
                <a:ea typeface="The Hand"/>
                <a:cs typeface="The Hand"/>
              </a:rPr>
              <a:t>ali</a:t>
            </a:r>
            <a:endParaRPr dirty="0"/>
          </a:p>
          <a:p>
            <a:pPr lvl="0" algn="ctr">
              <a:lnSpc>
                <a:spcPct val="90000"/>
              </a:lnSpc>
              <a:defRPr/>
            </a:pPr>
            <a:r>
              <a:rPr lang="sl" sz="2600" b="1" i="0" strike="noStrike" cap="none" spc="50" baseline="0" dirty="0">
                <a:solidFill>
                  <a:srgbClr val="000000"/>
                </a:solidFill>
                <a:effectLst/>
                <a:latin typeface="The Hand"/>
                <a:ea typeface="The Hand"/>
                <a:cs typeface="The Hand"/>
              </a:rPr>
              <a:t>obtožba, da je pristna novica ali dejansko dejstvo lažno, da bi ga spodkopali.</a:t>
            </a:r>
            <a:endParaRPr dirty="0"/>
          </a:p>
          <a:p>
            <a:pPr algn="ctr">
              <a:lnSpc>
                <a:spcPct val="90000"/>
              </a:lnSpc>
              <a:defRPr/>
            </a:pPr>
            <a:endParaRPr lang="en-US" sz="3000" dirty="0"/>
          </a:p>
        </p:txBody>
      </p:sp>
      <p:pic>
        <p:nvPicPr>
          <p:cNvPr id="5" name="Picture 4" descr="A person in a suit&#10;&#10;Description automatically generated with low confidence"/>
          <p:cNvPicPr>
            <a:picLocks noChangeAspect="1"/>
          </p:cNvPicPr>
          <p:nvPr/>
        </p:nvPicPr>
        <p:blipFill>
          <a:blip r:embed="rId2"/>
          <a:srcRect l="40842" r="1" b="1"/>
          <a:stretch>
            <a:fillRect/>
          </a:stretch>
        </p:blipFill>
        <p:spPr bwMode="auto">
          <a:xfrm>
            <a:off x="8674810" y="3918834"/>
            <a:ext cx="2229044" cy="2119473"/>
          </a:xfrm>
          <a:custGeom>
            <a:avLst/>
            <a:gdLst/>
            <a:ahLst/>
            <a:cxnLst/>
            <a:rect l="l" t="t" r="r" b="b"/>
            <a:pathLst>
              <a:path w="3217072" h="3058933" extrusionOk="0">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p:spPr>
      </p:pic>
      <p:sp>
        <p:nvSpPr>
          <p:cNvPr id="25" name="Oval 5"/>
          <p:cNvSpPr>
            <a:spLocks noGrp="1" noRot="1" noChangeAspect="1" noMove="1" noResize="1" noEditPoints="1" noAdjustHandles="1" noChangeArrowheads="1" noChangeShapeType="1" noTextEdit="1"/>
          </p:cNvSpPr>
          <p:nvPr/>
        </p:nvSpPr>
        <p:spPr bwMode="auto">
          <a:xfrm>
            <a:off x="8701790" y="3905549"/>
            <a:ext cx="2229043" cy="2119472"/>
          </a:xfrm>
          <a:custGeom>
            <a:avLst/>
            <a:gdLst>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extrusionOk="0">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le 1"/>
          <p:cNvSpPr>
            <a:spLocks noGrp="1"/>
          </p:cNvSpPr>
          <p:nvPr>
            <p:ph type="title"/>
          </p:nvPr>
        </p:nvSpPr>
        <p:spPr bwMode="auto">
          <a:xfrm>
            <a:off x="910146" y="604801"/>
            <a:ext cx="5071553" cy="1693899"/>
          </a:xfrm>
        </p:spPr>
        <p:txBody>
          <a:bodyPr>
            <a:normAutofit/>
          </a:bodyPr>
          <a:lstStyle/>
          <a:p>
            <a:pPr algn="ctr">
              <a:lnSpc>
                <a:spcPct val="90000"/>
              </a:lnSpc>
              <a:defRPr/>
            </a:pPr>
            <a:r>
              <a:rPr lang="sl" sz="3700" b="1" i="0" strike="noStrike" cap="none" spc="100" baseline="0" dirty="0" smtClean="0">
                <a:solidFill>
                  <a:srgbClr val="000000"/>
                </a:solidFill>
                <a:effectLst/>
                <a:latin typeface="The Serif Hand"/>
                <a:ea typeface="The Serif Hand"/>
                <a:cs typeface="The Serif Hand"/>
              </a:rPr>
              <a:t>Razli</a:t>
            </a:r>
            <a:r>
              <a:rPr lang="sl" sz="3700" dirty="0">
                <a:solidFill>
                  <a:srgbClr val="000000"/>
                </a:solidFill>
                <a:latin typeface="The Serif Hand"/>
                <a:ea typeface="The Serif Hand"/>
                <a:cs typeface="The Serif Hand"/>
              </a:rPr>
              <a:t>č</a:t>
            </a:r>
            <a:r>
              <a:rPr lang="sl" sz="3700" b="1" i="0" strike="noStrike" cap="none" spc="100" baseline="0" dirty="0" smtClean="0">
                <a:solidFill>
                  <a:srgbClr val="000000"/>
                </a:solidFill>
                <a:effectLst/>
                <a:latin typeface="The Serif Hand"/>
                <a:ea typeface="The Serif Hand"/>
                <a:cs typeface="The Serif Hand"/>
              </a:rPr>
              <a:t>ne </a:t>
            </a:r>
            <a:r>
              <a:rPr lang="sl" sz="3700" b="1" i="0" strike="noStrike" cap="none" spc="100" baseline="0" dirty="0">
                <a:solidFill>
                  <a:srgbClr val="000000"/>
                </a:solidFill>
                <a:effectLst/>
                <a:latin typeface="The Serif Hand"/>
                <a:ea typeface="The Serif Hand"/>
                <a:cs typeface="The Serif Hand"/>
              </a:rPr>
              <a:t>vrste lažnih novic </a:t>
            </a:r>
            <a:r>
              <a:rPr sz="3700" dirty="0"/>
              <a:t/>
            </a:r>
            <a:br>
              <a:rPr sz="3700" dirty="0"/>
            </a:br>
            <a:endParaRPr lang="en-US" sz="4100" dirty="0"/>
          </a:p>
        </p:txBody>
      </p:sp>
      <p:sp>
        <p:nvSpPr>
          <p:cNvPr id="11" name="Content Placeholder 2"/>
          <p:cNvSpPr>
            <a:spLocks noGrp="1"/>
          </p:cNvSpPr>
          <p:nvPr>
            <p:ph idx="1"/>
          </p:nvPr>
        </p:nvSpPr>
        <p:spPr bwMode="auto">
          <a:xfrm>
            <a:off x="743078" y="1828800"/>
            <a:ext cx="5368789" cy="4902924"/>
          </a:xfrm>
        </p:spPr>
        <p:txBody>
          <a:bodyPr>
            <a:normAutofit fontScale="92500" lnSpcReduction="10000"/>
          </a:bodyPr>
          <a:lstStyle/>
          <a:p>
            <a:pPr algn="ctr">
              <a:lnSpc>
                <a:spcPct val="90000"/>
              </a:lnSpc>
              <a:defRPr/>
            </a:pPr>
            <a:r>
              <a:rPr lang="sl" sz="1500" b="1" i="0" strike="noStrike" cap="none" spc="50" baseline="0" dirty="0">
                <a:solidFill>
                  <a:srgbClr val="000000"/>
                </a:solidFill>
                <a:effectLst/>
                <a:latin typeface="The Hand"/>
                <a:ea typeface="The Hand"/>
                <a:cs typeface="The Hand"/>
              </a:rPr>
              <a:t>Resni</a:t>
            </a:r>
            <a:r>
              <a:rPr lang="sl" sz="1500" b="0" i="0" strike="noStrike" cap="none" spc="50" baseline="0" dirty="0">
                <a:solidFill>
                  <a:srgbClr val="000000"/>
                </a:solidFill>
                <a:effectLst/>
                <a:latin typeface="The Hand"/>
                <a:ea typeface="The Hand"/>
                <a:cs typeface="The Hand"/>
              </a:rPr>
              <a:t>č</a:t>
            </a:r>
            <a:r>
              <a:rPr lang="sl" sz="1500" b="1" i="0" strike="noStrike" cap="none" spc="50" baseline="0" dirty="0">
                <a:solidFill>
                  <a:srgbClr val="000000"/>
                </a:solidFill>
                <a:effectLst/>
                <a:latin typeface="The Hand"/>
                <a:ea typeface="The Hand"/>
                <a:cs typeface="The Hand"/>
              </a:rPr>
              <a:t>ne napake</a:t>
            </a:r>
            <a:endParaRPr dirty="0"/>
          </a:p>
          <a:p>
            <a:pPr algn="ctr">
              <a:lnSpc>
                <a:spcPct val="90000"/>
              </a:lnSpc>
              <a:defRPr/>
            </a:pPr>
            <a:r>
              <a:rPr lang="sl" sz="1500" b="0" i="0" strike="noStrike" cap="none" spc="50" baseline="0" dirty="0">
                <a:solidFill>
                  <a:srgbClr val="000000"/>
                </a:solidFill>
                <a:effectLst/>
                <a:latin typeface="The Hand"/>
                <a:ea typeface="The Hand"/>
                <a:cs typeface="The Hand"/>
              </a:rPr>
              <a:t>Novice, ki so napa</a:t>
            </a:r>
            <a:r>
              <a:rPr lang="sl" sz="1500" b="0" strike="noStrike" cap="none" spc="50" baseline="0" dirty="0">
                <a:solidFill>
                  <a:srgbClr val="000000"/>
                </a:solidFill>
                <a:effectLst/>
                <a:latin typeface="The Hand"/>
                <a:ea typeface="The Hand"/>
                <a:cs typeface="The Hand"/>
              </a:rPr>
              <a:t>č</a:t>
            </a:r>
            <a:r>
              <a:rPr lang="sl" sz="1500" b="0" i="0" strike="noStrike" cap="none" spc="50" baseline="0" dirty="0">
                <a:solidFill>
                  <a:srgbClr val="000000"/>
                </a:solidFill>
                <a:effectLst/>
                <a:latin typeface="The Hand"/>
                <a:ea typeface="The Hand"/>
                <a:cs typeface="The Hand"/>
              </a:rPr>
              <a:t>ne zaradi napak, resničnega nesporazuma ali zato, ker oseba, ki jih ustvarja ali posreduje, v tem res ni dobra. Take „lažne novice“ so vedno obstajale in odgovornim na splošno odpustimo, češ saj so „samo ljudje“. </a:t>
            </a:r>
            <a:endParaRPr b="0" dirty="0"/>
          </a:p>
          <a:p>
            <a:pPr algn="ctr">
              <a:lnSpc>
                <a:spcPct val="90000"/>
              </a:lnSpc>
              <a:defRPr/>
            </a:pPr>
            <a:r>
              <a:rPr lang="sl" sz="1500" b="1" i="0" strike="noStrike" cap="none" spc="50" baseline="0" dirty="0">
                <a:solidFill>
                  <a:srgbClr val="000000"/>
                </a:solidFill>
                <a:effectLst/>
                <a:latin typeface="The Hand"/>
                <a:ea typeface="The Hand"/>
                <a:cs typeface="The Hand"/>
              </a:rPr>
              <a:t>Satira</a:t>
            </a:r>
            <a:r>
              <a:rPr sz="1500" dirty="0"/>
              <a:t/>
            </a:r>
            <a:br>
              <a:rPr sz="1500" dirty="0"/>
            </a:br>
            <a:r>
              <a:rPr lang="sl" sz="1500" b="0" i="0" strike="noStrike" cap="none" spc="50" baseline="0" dirty="0">
                <a:solidFill>
                  <a:srgbClr val="000000"/>
                </a:solidFill>
                <a:effectLst/>
                <a:latin typeface="The Hand"/>
                <a:ea typeface="The Hand"/>
                <a:cs typeface="The Hand"/>
              </a:rPr>
              <a:t>Novice, predstavljene kot satira, ali satira, predstavljena kot novice. To je izmišljena novica, ki je natisnjena ali predvajana tako, da je bralcem in gledalcem očitno, da ni res, temveč je le šala.</a:t>
            </a:r>
            <a:endParaRPr b="0" dirty="0"/>
          </a:p>
          <a:p>
            <a:pPr algn="ctr">
              <a:lnSpc>
                <a:spcPct val="90000"/>
              </a:lnSpc>
              <a:defRPr/>
            </a:pPr>
            <a:r>
              <a:rPr lang="sl" sz="1500" b="1" i="0" strike="noStrike" cap="none" spc="50" baseline="0" dirty="0">
                <a:solidFill>
                  <a:srgbClr val="000000"/>
                </a:solidFill>
                <a:effectLst/>
                <a:latin typeface="The Hand"/>
                <a:ea typeface="The Hand"/>
                <a:cs typeface="The Hand"/>
              </a:rPr>
              <a:t>Polresnice</a:t>
            </a:r>
            <a:r>
              <a:rPr sz="1500" dirty="0"/>
              <a:t/>
            </a:r>
            <a:br>
              <a:rPr sz="1500" dirty="0"/>
            </a:br>
            <a:r>
              <a:rPr lang="sl" sz="1500" b="0" i="0" strike="noStrike" cap="none" spc="50" baseline="0" dirty="0">
                <a:solidFill>
                  <a:srgbClr val="000000"/>
                </a:solidFill>
                <a:effectLst/>
                <a:latin typeface="The Hand"/>
                <a:ea typeface="The Hand"/>
                <a:cs typeface="The Hand"/>
              </a:rPr>
              <a:t>Obstaja vrsta dezinformacij, ki vzamejo resnična, dokazljiva dejstva in jih sprevržejo, običajno s selektivnim navajanjem nekaterih delov, drugih pa ne. </a:t>
            </a:r>
            <a:endParaRPr b="0" dirty="0"/>
          </a:p>
          <a:p>
            <a:pPr algn="ctr">
              <a:lnSpc>
                <a:spcPct val="90000"/>
              </a:lnSpc>
              <a:defRPr/>
            </a:pPr>
            <a:r>
              <a:rPr lang="sl" sz="1500" b="1" i="0" strike="noStrike" cap="none" spc="50" baseline="0" dirty="0">
                <a:solidFill>
                  <a:srgbClr val="000000"/>
                </a:solidFill>
                <a:effectLst/>
                <a:latin typeface="The Hand"/>
                <a:ea typeface="The Hand"/>
                <a:cs typeface="The Hand"/>
              </a:rPr>
              <a:t>Proizvedene novice</a:t>
            </a:r>
            <a:r>
              <a:rPr sz="1500" dirty="0"/>
              <a:t/>
            </a:r>
            <a:br>
              <a:rPr sz="1500" dirty="0"/>
            </a:br>
            <a:r>
              <a:rPr lang="sl" sz="1500" b="0" i="0" strike="noStrike" cap="none" spc="50" baseline="0" dirty="0">
                <a:solidFill>
                  <a:srgbClr val="000000"/>
                </a:solidFill>
                <a:effectLst/>
                <a:latin typeface="The Hand"/>
                <a:ea typeface="The Hand"/>
                <a:cs typeface="The Hand"/>
              </a:rPr>
              <a:t>Najbolj škodljive vrste „lažnih novic“ so izmišljene ali proizvedene z namenom zavajanja. Te zlonamerno proizvedene „lažne novice“, ki se ponavljajo pogosto in dovolj dolgo, ne le škodujejo vrsti razumske razprave, ki je potrebna za delovanje demokracije, ampak pustijo vse, domačine in migrante, bralce, poslušalce in gledalce, da se sprašujejo, čemu lahko verjamejo, če sploh komu. </a:t>
            </a:r>
            <a:endParaRPr b="0" dirty="0"/>
          </a:p>
          <a:p>
            <a:pPr algn="ctr">
              <a:lnSpc>
                <a:spcPct val="90000"/>
              </a:lnSpc>
              <a:defRPr/>
            </a:pPr>
            <a:endParaRPr lang="en-US" sz="1300" dirty="0"/>
          </a:p>
          <a:p>
            <a:pPr algn="ctr">
              <a:lnSpc>
                <a:spcPct val="90000"/>
              </a:lnSpc>
              <a:defRPr/>
            </a:pPr>
            <a:endParaRPr lang="en-US" sz="1300" dirty="0"/>
          </a:p>
          <a:p>
            <a:pPr algn="ctr">
              <a:lnSpc>
                <a:spcPct val="90000"/>
              </a:lnSpc>
              <a:defRPr/>
            </a:pPr>
            <a:endParaRPr lang="en-US" sz="1300" dirty="0"/>
          </a:p>
          <a:p>
            <a:pPr algn="ctr">
              <a:lnSpc>
                <a:spcPct val="90000"/>
              </a:lnSpc>
              <a:defRPr/>
            </a:pPr>
            <a:endParaRPr lang="en-US" sz="1300" dirty="0"/>
          </a:p>
        </p:txBody>
      </p:sp>
      <p:sp>
        <p:nvSpPr>
          <p:cNvPr id="20" name="Freeform: Shape 19"/>
          <p:cNvSpPr>
            <a:spLocks noGrp="1" noRot="1" noChangeAspect="1" noMove="1" noResize="1" noEditPoints="1" noAdjustHandles="1" noChangeArrowheads="1" noChangeShapeType="1" noTextEdit="1"/>
          </p:cNvSpPr>
          <p:nvPr/>
        </p:nvSpPr>
        <p:spPr bwMode="auto">
          <a:xfrm rot="16199998" flipH="1" flipV="1">
            <a:off x="6307066" y="796793"/>
            <a:ext cx="5689735" cy="5117957"/>
          </a:xfrm>
          <a:custGeom>
            <a:avLst/>
            <a:gdLst>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 name="connsiteX22" fmla="*/ 1892744 w 11603130"/>
              <a:gd name="connsiteY22" fmla="*/ 0 h 6335587"/>
              <a:gd name="connsiteX23" fmla="*/ 1892744 w 11603130"/>
              <a:gd name="connsiteY23" fmla="*/ 0 h 6335587"/>
              <a:gd name="connsiteX24" fmla="*/ 1892744 w 11603130"/>
              <a:gd name="connsiteY24" fmla="*/ 0 h 63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extrusionOk="0">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pPr>
              <a:defRPr/>
            </a:pPr>
            <a:endParaRPr lang="en-US"/>
          </a:p>
        </p:txBody>
      </p:sp>
      <p:sp>
        <p:nvSpPr>
          <p:cNvPr id="22" name="Freeform: Shape 21"/>
          <p:cNvSpPr>
            <a:spLocks noGrp="1" noRot="1" noChangeAspect="1" noMove="1" noResize="1" noEditPoints="1" noAdjustHandles="1" noChangeArrowheads="1" noChangeShapeType="1" noTextEdit="1"/>
          </p:cNvSpPr>
          <p:nvPr/>
        </p:nvSpPr>
        <p:spPr bwMode="auto">
          <a:xfrm rot="16199998" flipH="1" flipV="1">
            <a:off x="6379954" y="821227"/>
            <a:ext cx="5689735" cy="5117957"/>
          </a:xfrm>
          <a:custGeom>
            <a:avLst/>
            <a:gdLst>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 name="connsiteX22" fmla="*/ 1892744 w 11603130"/>
              <a:gd name="connsiteY22" fmla="*/ 0 h 6335587"/>
              <a:gd name="connsiteX23" fmla="*/ 1892744 w 11603130"/>
              <a:gd name="connsiteY23" fmla="*/ 0 h 6335587"/>
              <a:gd name="connsiteX24" fmla="*/ 1892744 w 11603130"/>
              <a:gd name="connsiteY24" fmla="*/ 0 h 63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extrusionOk="0">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pPr>
              <a:defRPr/>
            </a:pPr>
            <a:endParaRPr lang="en-US"/>
          </a:p>
        </p:txBody>
      </p:sp>
      <p:pic>
        <p:nvPicPr>
          <p:cNvPr id="13" name="Picture 12" descr="A group of people&#10;&#10;Description automatically generated with medium confidence"/>
          <p:cNvPicPr>
            <a:picLocks noChangeAspect="1"/>
          </p:cNvPicPr>
          <p:nvPr/>
        </p:nvPicPr>
        <p:blipFill>
          <a:blip r:embed="rId2"/>
          <a:stretch>
            <a:fillRect/>
          </a:stretch>
        </p:blipFill>
        <p:spPr bwMode="auto">
          <a:xfrm>
            <a:off x="7374283" y="1448544"/>
            <a:ext cx="3976204" cy="3876797"/>
          </a:xfrm>
          <a:prstGeom prst="rect">
            <a:avLst/>
          </a:prstGeom>
        </p:spPr>
      </p:pic>
      <p:sp>
        <p:nvSpPr>
          <p:cNvPr id="6" name="Rectangle 5"/>
          <p:cNvSpPr/>
          <p:nvPr/>
        </p:nvSpPr>
        <p:spPr bwMode="auto">
          <a:xfrm>
            <a:off x="8213878" y="5843524"/>
            <a:ext cx="1860244" cy="640080"/>
          </a:xfrm>
          <a:prstGeom prst="rect">
            <a:avLst/>
          </a:prstGeom>
        </p:spPr>
        <p:txBody>
          <a:bodyPr wrap="square">
            <a:spAutoFit/>
          </a:bodyPr>
          <a:lstStyle/>
          <a:p>
            <a:pPr>
              <a:defRPr/>
            </a:pPr>
            <a:r>
              <a:rPr lang="sl" sz="1800" b="0" i="0" strike="noStrike" cap="none" spc="0" baseline="0">
                <a:solidFill>
                  <a:srgbClr val="000000"/>
                </a:solidFill>
                <a:effectLst/>
                <a:latin typeface="The Hand"/>
                <a:ea typeface="The Hand"/>
                <a:cs typeface="The Hand"/>
              </a:rPr>
              <a:t>Avtor slike: New York Times</a:t>
            </a:r>
            <a:endParaRPr/>
          </a:p>
        </p:txBody>
      </p:sp>
      <p:cxnSp>
        <p:nvCxnSpPr>
          <p:cNvPr id="3"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Graphical user interface, application&#10;&#10;Description automatically generated"/>
          <p:cNvPicPr>
            <a:picLocks noChangeAspect="1"/>
          </p:cNvPicPr>
          <p:nvPr/>
        </p:nvPicPr>
        <p:blipFill>
          <a:blip r:embed="rId2"/>
          <a:srcRect b="16667"/>
          <a:stretch>
            <a:fillRect/>
          </a:stretch>
        </p:blipFill>
        <p:spPr bwMode="auto">
          <a:xfrm>
            <a:off x="20" y="10"/>
            <a:ext cx="12191981" cy="6857990"/>
          </a:xfrm>
          <a:prstGeom prst="rect">
            <a:avLst/>
          </a:prstGeom>
        </p:spPr>
      </p:pic>
      <p:sp>
        <p:nvSpPr>
          <p:cNvPr id="12" name="Freeform: Shape 11"/>
          <p:cNvSpPr>
            <a:spLocks noGrp="1" noRot="1" noChangeAspect="1" noMove="1" noResize="1" noEditPoints="1" noAdjustHandles="1" noChangeArrowheads="1" noChangeShapeType="1" noTextEdit="1"/>
          </p:cNvSpPr>
          <p:nvPr/>
        </p:nvSpPr>
        <p:spPr bwMode="auto">
          <a:xfrm>
            <a:off x="6051470" y="1689814"/>
            <a:ext cx="6140530" cy="4647338"/>
          </a:xfrm>
          <a:custGeom>
            <a:avLst/>
            <a:gdLst>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4" name="Freeform: Shape 13"/>
          <p:cNvSpPr>
            <a:spLocks noGrp="1" noRot="1" noChangeAspect="1" noMove="1" noResize="1" noEditPoints="1" noAdjustHandles="1" noChangeArrowheads="1" noChangeShapeType="1" noTextEdit="1"/>
          </p:cNvSpPr>
          <p:nvPr/>
        </p:nvSpPr>
        <p:spPr bwMode="auto">
          <a:xfrm rot="347219">
            <a:off x="6227678" y="1604682"/>
            <a:ext cx="6095974" cy="4725794"/>
          </a:xfrm>
          <a:custGeom>
            <a:avLst/>
            <a:gdLst>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 name="connsiteX7" fmla="*/ 806268 w 837028"/>
              <a:gd name="connsiteY7" fmla="*/ 201919 h 76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6" name="Freeform: Shape 15"/>
          <p:cNvSpPr>
            <a:spLocks noGrp="1" noRot="1" noChangeAspect="1" noMove="1" noResize="1" noEditPoints="1" noAdjustHandles="1" noChangeArrowheads="1" noChangeShapeType="1" noTextEdit="1"/>
          </p:cNvSpPr>
          <p:nvPr/>
        </p:nvSpPr>
        <p:spPr bwMode="auto">
          <a:xfrm rot="21381630" flipH="1">
            <a:off x="4128647" y="500207"/>
            <a:ext cx="5016912" cy="2271814"/>
          </a:xfrm>
          <a:custGeom>
            <a:avLst/>
            <a:gdLst>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8" name="Freeform: Shape 17"/>
          <p:cNvSpPr>
            <a:spLocks noGrp="1" noRot="1" noChangeAspect="1" noMove="1" noResize="1" noEditPoints="1" noAdjustHandles="1" noChangeArrowheads="1" noChangeShapeType="1" noTextEdit="1"/>
          </p:cNvSpPr>
          <p:nvPr/>
        </p:nvSpPr>
        <p:spPr bwMode="auto">
          <a:xfrm rot="21381630" flipH="1">
            <a:off x="4086067" y="493484"/>
            <a:ext cx="5016912" cy="2271814"/>
          </a:xfrm>
          <a:custGeom>
            <a:avLst/>
            <a:gdLst>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title"/>
          </p:nvPr>
        </p:nvSpPr>
        <p:spPr bwMode="auto">
          <a:xfrm>
            <a:off x="4272282" y="860609"/>
            <a:ext cx="4621687" cy="1258293"/>
          </a:xfrm>
        </p:spPr>
        <p:txBody>
          <a:bodyPr>
            <a:normAutofit fontScale="90000"/>
          </a:bodyPr>
          <a:lstStyle/>
          <a:p>
            <a:pPr algn="ctr">
              <a:lnSpc>
                <a:spcPct val="90000"/>
              </a:lnSpc>
              <a:defRPr/>
            </a:pPr>
            <a:r>
              <a:rPr sz="3700"/>
              <a:t/>
            </a:r>
            <a:br>
              <a:rPr sz="3700"/>
            </a:br>
            <a:r>
              <a:rPr lang="sl" sz="3700" b="1" i="0" strike="noStrike" cap="none" spc="100" baseline="0">
                <a:solidFill>
                  <a:srgbClr val="000000"/>
                </a:solidFill>
                <a:effectLst/>
                <a:latin typeface="The Serif Hand"/>
                <a:ea typeface="The Serif Hand"/>
                <a:cs typeface="The Serif Hand"/>
              </a:rPr>
              <a:t>Družbeni mediji in lažne novice</a:t>
            </a:r>
            <a:r>
              <a:rPr sz="3700"/>
              <a:t/>
            </a:r>
            <a:br>
              <a:rPr sz="3700"/>
            </a:br>
            <a:endParaRPr lang="en-US" sz="4100"/>
          </a:p>
        </p:txBody>
      </p:sp>
      <p:sp>
        <p:nvSpPr>
          <p:cNvPr id="3" name="Content Placeholder 2"/>
          <p:cNvSpPr>
            <a:spLocks noGrp="1"/>
          </p:cNvSpPr>
          <p:nvPr>
            <p:ph idx="1"/>
          </p:nvPr>
        </p:nvSpPr>
        <p:spPr bwMode="auto">
          <a:xfrm>
            <a:off x="6917669" y="1782146"/>
            <a:ext cx="5115340" cy="4212443"/>
          </a:xfrm>
        </p:spPr>
        <p:txBody>
          <a:bodyPr anchor="ctr">
            <a:normAutofit/>
          </a:bodyPr>
          <a:lstStyle/>
          <a:p>
            <a:pPr algn="ctr">
              <a:lnSpc>
                <a:spcPct val="90000"/>
              </a:lnSpc>
              <a:defRPr/>
            </a:pPr>
            <a:endParaRPr lang="sl-SI" sz="1400" dirty="0"/>
          </a:p>
          <a:p>
            <a:pPr algn="ctr">
              <a:lnSpc>
                <a:spcPct val="90000"/>
              </a:lnSpc>
              <a:defRPr/>
            </a:pPr>
            <a:r>
              <a:rPr lang="sl" sz="1200" b="1" i="0" strike="noStrike" cap="none" spc="50" baseline="0" dirty="0">
                <a:solidFill>
                  <a:srgbClr val="000000"/>
                </a:solidFill>
                <a:effectLst/>
                <a:latin typeface="The Hand"/>
                <a:ea typeface="The Hand"/>
                <a:cs typeface="The Hand"/>
              </a:rPr>
              <a:t>Zelo pomembno za migrantske skupnosti!</a:t>
            </a:r>
            <a:endParaRPr sz="1200" dirty="0"/>
          </a:p>
          <a:p>
            <a:pPr algn="ctr">
              <a:lnSpc>
                <a:spcPct val="90000"/>
              </a:lnSpc>
              <a:defRPr/>
            </a:pPr>
            <a:r>
              <a:rPr lang="sl" sz="1200" b="1" i="0" strike="noStrike" cap="none" spc="50" baseline="0" dirty="0">
                <a:solidFill>
                  <a:srgbClr val="000000"/>
                </a:solidFill>
                <a:effectLst/>
                <a:latin typeface="The Hand"/>
                <a:ea typeface="The Hand"/>
                <a:cs typeface="The Hand"/>
              </a:rPr>
              <a:t>Facebook, Instagram, Twitter in SnapChat so veliko manj zaupanja vredni kot tradicionalni tisk in radio/TV. </a:t>
            </a:r>
            <a:endParaRPr sz="1200" dirty="0"/>
          </a:p>
          <a:p>
            <a:pPr algn="ctr">
              <a:lnSpc>
                <a:spcPct val="90000"/>
              </a:lnSpc>
              <a:defRPr/>
            </a:pPr>
            <a:r>
              <a:rPr lang="sl" sz="1200" b="1" i="0" strike="noStrike" cap="none" spc="50" baseline="0" dirty="0">
                <a:solidFill>
                  <a:srgbClr val="000000"/>
                </a:solidFill>
                <a:effectLst/>
                <a:latin typeface="The Hand"/>
                <a:ea typeface="The Hand"/>
                <a:cs typeface="The Hand"/>
              </a:rPr>
              <a:t>Družbeni mediji povezujejo družine in prijatelje ter tako hitro opozarjajo na nevarnost, da jih uporabljajo celo službe za nujno </a:t>
            </a:r>
            <a:r>
              <a:rPr lang="sl" sz="1200" i="0" strike="noStrike" cap="none" spc="50" baseline="0" dirty="0" smtClean="0">
                <a:solidFill>
                  <a:srgbClr val="000000"/>
                </a:solidFill>
                <a:effectLst/>
                <a:latin typeface="The Hand"/>
                <a:ea typeface="The Hand"/>
                <a:cs typeface="The Hand"/>
              </a:rPr>
              <a:t>pomo</a:t>
            </a:r>
            <a:r>
              <a:rPr lang="sl" sz="1200" dirty="0">
                <a:solidFill>
                  <a:srgbClr val="000000"/>
                </a:solidFill>
                <a:latin typeface="The Hand"/>
                <a:ea typeface="The Hand"/>
                <a:cs typeface="The Hand"/>
              </a:rPr>
              <a:t>č</a:t>
            </a:r>
            <a:r>
              <a:rPr lang="sl" sz="1200" i="0" strike="noStrike" cap="none" spc="50" baseline="0" dirty="0" smtClean="0">
                <a:solidFill>
                  <a:srgbClr val="000000"/>
                </a:solidFill>
                <a:effectLst/>
                <a:latin typeface="The Hand"/>
                <a:ea typeface="The Hand"/>
                <a:cs typeface="The Hand"/>
              </a:rPr>
              <a:t>. </a:t>
            </a:r>
            <a:r>
              <a:rPr lang="sl" sz="1200" i="0" strike="noStrike" cap="none" spc="50" baseline="0" dirty="0">
                <a:solidFill>
                  <a:srgbClr val="000000"/>
                </a:solidFill>
                <a:effectLst/>
                <a:latin typeface="The Hand"/>
                <a:ea typeface="The Hand"/>
                <a:cs typeface="The Hand"/>
              </a:rPr>
              <a:t>Na splošno so koristni in bodo z nami še nekaj časa. </a:t>
            </a:r>
            <a:endParaRPr sz="1200" dirty="0"/>
          </a:p>
          <a:p>
            <a:pPr algn="ctr">
              <a:lnSpc>
                <a:spcPct val="90000"/>
              </a:lnSpc>
              <a:defRPr/>
            </a:pPr>
            <a:r>
              <a:rPr lang="sl" sz="1200" b="1" i="0" strike="noStrike" cap="none" spc="50" baseline="0" dirty="0">
                <a:solidFill>
                  <a:srgbClr val="000000"/>
                </a:solidFill>
                <a:effectLst/>
                <a:latin typeface="The Hand"/>
                <a:ea typeface="The Hand"/>
                <a:cs typeface="The Hand"/>
              </a:rPr>
              <a:t>Toda družbeni mediji niso tako dobri pri produkciji in prenosu novic. </a:t>
            </a:r>
            <a:endParaRPr sz="1200" dirty="0"/>
          </a:p>
          <a:p>
            <a:pPr algn="ctr">
              <a:lnSpc>
                <a:spcPct val="90000"/>
              </a:lnSpc>
              <a:defRPr/>
            </a:pPr>
            <a:r>
              <a:rPr lang="sl" sz="1200" b="1" i="0" strike="noStrike" cap="none" spc="50" baseline="0" dirty="0">
                <a:solidFill>
                  <a:srgbClr val="000000"/>
                </a:solidFill>
                <a:effectLst/>
                <a:latin typeface="The Hand"/>
                <a:ea typeface="The Hand"/>
                <a:cs typeface="The Hand"/>
              </a:rPr>
              <a:t>Zaradi stvari, zaradi katerih so družbeni mediji tako priljubljeni, so tudi tako nevarni pri širjenju lažnih novic. Uporablja jih lahko kdorkoli, takojšnji so in malo je nadzora nad vsebino ali standardi kakovosti. </a:t>
            </a:r>
            <a:endParaRPr sz="1200" dirty="0"/>
          </a:p>
          <a:p>
            <a:pPr algn="ctr">
              <a:lnSpc>
                <a:spcPct val="90000"/>
              </a:lnSpc>
              <a:defRPr/>
            </a:pPr>
            <a:r>
              <a:rPr lang="sl" sz="1200" b="1" i="0" strike="noStrike" cap="none" spc="50" baseline="0" dirty="0">
                <a:solidFill>
                  <a:srgbClr val="000000"/>
                </a:solidFill>
                <a:effectLst/>
                <a:latin typeface="The Hand"/>
                <a:ea typeface="The Hand"/>
                <a:cs typeface="The Hand"/>
              </a:rPr>
              <a:t>Družbeni mediji imajo pomembno vlogo pri „širjenju“ lažnih novic. </a:t>
            </a:r>
            <a:endParaRPr sz="1200" dirty="0"/>
          </a:p>
          <a:p>
            <a:pPr algn="ctr">
              <a:lnSpc>
                <a:spcPct val="90000"/>
              </a:lnSpc>
              <a:defRPr/>
            </a:pPr>
            <a:endParaRPr lang="en-US" sz="1500" dirty="0"/>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1" name="Freeform: Shape 10"/>
          <p:cNvSpPr>
            <a:spLocks noGrp="1" noRot="1" noChangeAspect="1" noMove="1" noResize="1" noEditPoints="1" noAdjustHandles="1" noChangeArrowheads="1" noChangeShapeType="1" noTextEdit="1"/>
          </p:cNvSpPr>
          <p:nvPr/>
        </p:nvSpPr>
        <p:spPr bwMode="auto">
          <a:xfrm rot="10800000">
            <a:off x="1333442" y="4354041"/>
            <a:ext cx="9614555" cy="1875211"/>
          </a:xfrm>
          <a:custGeom>
            <a:avLst/>
            <a:gdLst>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20" fmla="*/ 1984916 w 11564001"/>
              <a:gd name="connsiteY20" fmla="*/ 0 h 6964048"/>
              <a:gd name="connsiteX21" fmla="*/ 1999684 w 11578769"/>
              <a:gd name="connsiteY21" fmla="*/ 0 h 6964048"/>
              <a:gd name="connsiteX22" fmla="*/ 1892744 w 11603130"/>
              <a:gd name="connsiteY22" fmla="*/ 0 h 6472442"/>
              <a:gd name="connsiteX23" fmla="*/ 1892744 w 11603130"/>
              <a:gd name="connsiteY23" fmla="*/ 0 h 6472442"/>
              <a:gd name="connsiteX24" fmla="*/ 1892744 w 11603130"/>
              <a:gd name="connsiteY24" fmla="*/ 0 h 63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8747" h="6964048" extrusionOk="0">
                <a:moveTo>
                  <a:pt x="1969662" y="0"/>
                </a:moveTo>
                <a:lnTo>
                  <a:pt x="531298" y="10760"/>
                </a:lnTo>
                <a:cubicBezTo>
                  <a:pt x="412076" y="17393"/>
                  <a:pt x="40889" y="-5755"/>
                  <a:pt x="10008" y="41197"/>
                </a:cubicBezTo>
                <a:lnTo>
                  <a:pt x="0" y="907167"/>
                </a:lnTo>
                <a:cubicBezTo>
                  <a:pt x="7909" y="1712148"/>
                  <a:pt x="18539" y="4047021"/>
                  <a:pt x="37448" y="4886548"/>
                </a:cubicBezTo>
                <a:cubicBezTo>
                  <a:pt x="53591" y="5571076"/>
                  <a:pt x="27300" y="5894554"/>
                  <a:pt x="98442" y="5882443"/>
                </a:cubicBezTo>
                <a:cubicBezTo>
                  <a:pt x="2272096" y="5944168"/>
                  <a:pt x="3839516" y="5905296"/>
                  <a:pt x="5454117" y="5874336"/>
                </a:cubicBezTo>
                <a:lnTo>
                  <a:pt x="8041610" y="5853608"/>
                </a:lnTo>
                <a:cubicBezTo>
                  <a:pt x="8097057" y="5853135"/>
                  <a:pt x="8260641" y="5816019"/>
                  <a:pt x="8284568" y="5877326"/>
                </a:cubicBezTo>
                <a:cubicBezTo>
                  <a:pt x="8358458" y="6066651"/>
                  <a:pt x="8505494" y="6819821"/>
                  <a:pt x="8545453" y="6964048"/>
                </a:cubicBezTo>
                <a:cubicBezTo>
                  <a:pt x="8592444" y="6853126"/>
                  <a:pt x="8717070" y="6190249"/>
                  <a:pt x="8896242" y="5864484"/>
                </a:cubicBezTo>
                <a:cubicBezTo>
                  <a:pt x="8983231" y="5861744"/>
                  <a:pt x="9383648" y="5857976"/>
                  <a:pt x="9744860" y="5851061"/>
                </a:cubicBezTo>
                <a:lnTo>
                  <a:pt x="10897205" y="5873967"/>
                </a:lnTo>
                <a:cubicBezTo>
                  <a:pt x="11154266" y="5864303"/>
                  <a:pt x="11330236" y="5889853"/>
                  <a:pt x="11532312" y="5869852"/>
                </a:cubicBezTo>
                <a:cubicBezTo>
                  <a:pt x="11570755" y="5664332"/>
                  <a:pt x="11527878" y="4358576"/>
                  <a:pt x="11541222" y="2573275"/>
                </a:cubicBezTo>
                <a:cubicBezTo>
                  <a:pt x="11557330" y="1394689"/>
                  <a:pt x="11525996" y="803887"/>
                  <a:pt x="11542621" y="135715"/>
                </a:cubicBezTo>
                <a:cubicBezTo>
                  <a:pt x="11545135" y="34675"/>
                  <a:pt x="11490844" y="52505"/>
                  <a:pt x="11356281" y="34886"/>
                </a:cubicBezTo>
                <a:cubicBezTo>
                  <a:pt x="11210966" y="17266"/>
                  <a:pt x="10860029" y="38111"/>
                  <a:pt x="10659977" y="22192"/>
                </a:cubicBezTo>
                <a:lnTo>
                  <a:pt x="7569856" y="27511"/>
                </a:lnTo>
                <a:lnTo>
                  <a:pt x="1969662" y="0"/>
                </a:lnTo>
                <a:close/>
              </a:path>
            </a:pathLst>
          </a:custGeom>
          <a:solidFill>
            <a:schemeClr val="bg1"/>
          </a:solidFill>
          <a:ln w="19050" cap="flat">
            <a:noFill/>
            <a:prstDash val="solid"/>
            <a:miter/>
          </a:ln>
        </p:spPr>
        <p:txBody>
          <a:bodyPr wrap="square" rtlCol="0" anchor="ctr">
            <a:noAutofit/>
          </a:bodyPr>
          <a:lstStyle/>
          <a:p>
            <a:pPr>
              <a:defRPr/>
            </a:pPr>
            <a:endParaRPr lang="en-US"/>
          </a:p>
        </p:txBody>
      </p:sp>
      <p:sp>
        <p:nvSpPr>
          <p:cNvPr id="2" name="Title 1"/>
          <p:cNvSpPr>
            <a:spLocks noGrp="1"/>
          </p:cNvSpPr>
          <p:nvPr>
            <p:ph type="title"/>
          </p:nvPr>
        </p:nvSpPr>
        <p:spPr bwMode="auto">
          <a:xfrm>
            <a:off x="1707687" y="4765780"/>
            <a:ext cx="8889663" cy="1235348"/>
          </a:xfrm>
        </p:spPr>
        <p:txBody>
          <a:bodyPr>
            <a:normAutofit fontScale="90000"/>
          </a:bodyPr>
          <a:lstStyle/>
          <a:p>
            <a:pPr algn="ctr">
              <a:defRPr/>
            </a:pPr>
            <a:r>
              <a:rPr lang="sl" sz="4300" b="1" i="0" strike="noStrike" cap="none" spc="100" baseline="0">
                <a:solidFill>
                  <a:srgbClr val="000000"/>
                </a:solidFill>
                <a:effectLst/>
                <a:latin typeface="The Serif Hand"/>
                <a:ea typeface="The Serif Hand"/>
                <a:cs typeface="The Serif Hand"/>
              </a:rPr>
              <a:t>INTERAKTIVNA VAJA: preizkus izgubiti/pridobiti </a:t>
            </a:r>
            <a:endParaRPr lang="en-US"/>
          </a:p>
        </p:txBody>
      </p:sp>
      <p:sp>
        <p:nvSpPr>
          <p:cNvPr id="13" name="Freeform: Shape 12"/>
          <p:cNvSpPr>
            <a:spLocks noGrp="1" noRot="1" noChangeAspect="1" noMove="1" noResize="1" noEditPoints="1" noAdjustHandles="1" noChangeArrowheads="1" noChangeShapeType="1" noTextEdit="1"/>
          </p:cNvSpPr>
          <p:nvPr/>
        </p:nvSpPr>
        <p:spPr bwMode="auto">
          <a:xfrm rot="10800000">
            <a:off x="1288721" y="4309700"/>
            <a:ext cx="9614555" cy="1875211"/>
          </a:xfrm>
          <a:custGeom>
            <a:avLst/>
            <a:gdLst>
              <a:gd name="connsiteX0" fmla="*/ 1969662 w 11548747"/>
              <a:gd name="connsiteY0" fmla="*/ 0 h 6964048"/>
              <a:gd name="connsiteX1" fmla="*/ 531298 w 11548747"/>
              <a:gd name="connsiteY1" fmla="*/ 10760 h 6964048"/>
              <a:gd name="connsiteX2" fmla="*/ 10008 w 11548747"/>
              <a:gd name="connsiteY2" fmla="*/ 41197 h 6964048"/>
              <a:gd name="connsiteX3" fmla="*/ 0 w 11548747"/>
              <a:gd name="connsiteY3" fmla="*/ 907167 h 6964048"/>
              <a:gd name="connsiteX4" fmla="*/ 37448 w 11548747"/>
              <a:gd name="connsiteY4" fmla="*/ 4886548 h 6964048"/>
              <a:gd name="connsiteX5" fmla="*/ 98442 w 11548747"/>
              <a:gd name="connsiteY5" fmla="*/ 5882443 h 6964048"/>
              <a:gd name="connsiteX6" fmla="*/ 5454117 w 11548747"/>
              <a:gd name="connsiteY6" fmla="*/ 5874336 h 6964048"/>
              <a:gd name="connsiteX7" fmla="*/ 8041610 w 11548747"/>
              <a:gd name="connsiteY7" fmla="*/ 5853608 h 6964048"/>
              <a:gd name="connsiteX8" fmla="*/ 8284568 w 11548747"/>
              <a:gd name="connsiteY8" fmla="*/ 5877326 h 6964048"/>
              <a:gd name="connsiteX9" fmla="*/ 8545453 w 11548747"/>
              <a:gd name="connsiteY9" fmla="*/ 6964048 h 6964048"/>
              <a:gd name="connsiteX10" fmla="*/ 8896242 w 11548747"/>
              <a:gd name="connsiteY10" fmla="*/ 5864484 h 6964048"/>
              <a:gd name="connsiteX11" fmla="*/ 9744860 w 11548747"/>
              <a:gd name="connsiteY11" fmla="*/ 5851061 h 6964048"/>
              <a:gd name="connsiteX12" fmla="*/ 10897205 w 11548747"/>
              <a:gd name="connsiteY12" fmla="*/ 5873967 h 6964048"/>
              <a:gd name="connsiteX13" fmla="*/ 11532312 w 11548747"/>
              <a:gd name="connsiteY13" fmla="*/ 5869852 h 6964048"/>
              <a:gd name="connsiteX14" fmla="*/ 11541222 w 11548747"/>
              <a:gd name="connsiteY14" fmla="*/ 2573275 h 6964048"/>
              <a:gd name="connsiteX15" fmla="*/ 11542621 w 11548747"/>
              <a:gd name="connsiteY15" fmla="*/ 135715 h 6964048"/>
              <a:gd name="connsiteX16" fmla="*/ 11356281 w 11548747"/>
              <a:gd name="connsiteY16" fmla="*/ 34886 h 6964048"/>
              <a:gd name="connsiteX17" fmla="*/ 10659977 w 11548747"/>
              <a:gd name="connsiteY17" fmla="*/ 22192 h 6964048"/>
              <a:gd name="connsiteX18" fmla="*/ 7569856 w 11548747"/>
              <a:gd name="connsiteY18" fmla="*/ 27511 h 6964048"/>
              <a:gd name="connsiteX19" fmla="*/ 1969662 w 11548747"/>
              <a:gd name="connsiteY19" fmla="*/ 0 h 6964048"/>
              <a:gd name="connsiteX20" fmla="*/ 1984916 w 11564001"/>
              <a:gd name="connsiteY20" fmla="*/ 0 h 6964048"/>
              <a:gd name="connsiteX21" fmla="*/ 1999684 w 11578769"/>
              <a:gd name="connsiteY21" fmla="*/ 0 h 6964048"/>
              <a:gd name="connsiteX22" fmla="*/ 1892744 w 11603130"/>
              <a:gd name="connsiteY22" fmla="*/ 0 h 6472442"/>
              <a:gd name="connsiteX23" fmla="*/ 1892744 w 11603130"/>
              <a:gd name="connsiteY23" fmla="*/ 0 h 6472442"/>
              <a:gd name="connsiteX24" fmla="*/ 1892744 w 11603130"/>
              <a:gd name="connsiteY24" fmla="*/ 0 h 63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48747" h="6964048" extrusionOk="0">
                <a:moveTo>
                  <a:pt x="1969662" y="0"/>
                </a:moveTo>
                <a:lnTo>
                  <a:pt x="531298" y="10760"/>
                </a:lnTo>
                <a:cubicBezTo>
                  <a:pt x="412076" y="17393"/>
                  <a:pt x="40889" y="-5755"/>
                  <a:pt x="10008" y="41197"/>
                </a:cubicBezTo>
                <a:lnTo>
                  <a:pt x="0" y="907167"/>
                </a:lnTo>
                <a:cubicBezTo>
                  <a:pt x="7909" y="1712148"/>
                  <a:pt x="18539" y="4047021"/>
                  <a:pt x="37448" y="4886548"/>
                </a:cubicBezTo>
                <a:cubicBezTo>
                  <a:pt x="53591" y="5571076"/>
                  <a:pt x="27300" y="5894554"/>
                  <a:pt x="98442" y="5882443"/>
                </a:cubicBezTo>
                <a:cubicBezTo>
                  <a:pt x="2272096" y="5944168"/>
                  <a:pt x="3839516" y="5905296"/>
                  <a:pt x="5454117" y="5874336"/>
                </a:cubicBezTo>
                <a:lnTo>
                  <a:pt x="8041610" y="5853608"/>
                </a:lnTo>
                <a:cubicBezTo>
                  <a:pt x="8097057" y="5853135"/>
                  <a:pt x="8260641" y="5816019"/>
                  <a:pt x="8284568" y="5877326"/>
                </a:cubicBezTo>
                <a:cubicBezTo>
                  <a:pt x="8358458" y="6066651"/>
                  <a:pt x="8505494" y="6819821"/>
                  <a:pt x="8545453" y="6964048"/>
                </a:cubicBezTo>
                <a:cubicBezTo>
                  <a:pt x="8592444" y="6853126"/>
                  <a:pt x="8717070" y="6190249"/>
                  <a:pt x="8896242" y="5864484"/>
                </a:cubicBezTo>
                <a:cubicBezTo>
                  <a:pt x="8983231" y="5861744"/>
                  <a:pt x="9383648" y="5857976"/>
                  <a:pt x="9744860" y="5851061"/>
                </a:cubicBezTo>
                <a:lnTo>
                  <a:pt x="10897205" y="5873967"/>
                </a:lnTo>
                <a:cubicBezTo>
                  <a:pt x="11154266" y="5864303"/>
                  <a:pt x="11330236" y="5889853"/>
                  <a:pt x="11532312" y="5869852"/>
                </a:cubicBezTo>
                <a:cubicBezTo>
                  <a:pt x="11570755" y="5664332"/>
                  <a:pt x="11527878" y="4358576"/>
                  <a:pt x="11541222" y="2573275"/>
                </a:cubicBezTo>
                <a:cubicBezTo>
                  <a:pt x="11557330" y="1394689"/>
                  <a:pt x="11525996" y="803887"/>
                  <a:pt x="11542621" y="135715"/>
                </a:cubicBezTo>
                <a:cubicBezTo>
                  <a:pt x="11545135" y="34675"/>
                  <a:pt x="11490844" y="52505"/>
                  <a:pt x="11356281" y="34886"/>
                </a:cubicBezTo>
                <a:cubicBezTo>
                  <a:pt x="11210966" y="17266"/>
                  <a:pt x="10860029" y="38111"/>
                  <a:pt x="10659977" y="22192"/>
                </a:cubicBezTo>
                <a:lnTo>
                  <a:pt x="7569856" y="27511"/>
                </a:lnTo>
                <a:lnTo>
                  <a:pt x="1969662" y="0"/>
                </a:lnTo>
                <a:close/>
              </a:path>
            </a:pathLst>
          </a:custGeom>
          <a:noFill/>
          <a:ln w="19050" cap="flat">
            <a:solidFill>
              <a:schemeClr val="tx1"/>
            </a:solidFill>
            <a:prstDash val="solid"/>
            <a:miter/>
          </a:ln>
        </p:spPr>
        <p:txBody>
          <a:bodyPr wrap="square" rtlCol="0" anchor="ctr">
            <a:noAutofit/>
          </a:bodyPr>
          <a:lstStyle/>
          <a:p>
            <a:pPr>
              <a:defRPr/>
            </a:pPr>
            <a:endParaRPr lang="en-US"/>
          </a:p>
        </p:txBody>
      </p:sp>
      <p:grpSp>
        <p:nvGrpSpPr>
          <p:cNvPr id="5" name="Content Placeholder 2"/>
          <p:cNvGrpSpPr>
            <a:grpSpLocks noGrp="1"/>
          </p:cNvGrpSpPr>
          <p:nvPr/>
        </p:nvGrpSpPr>
        <p:grpSpPr>
          <a:xfrm>
            <a:off x="2180999" y="503199"/>
            <a:ext cx="7830000" cy="3600000"/>
            <a:chOff x="1251518" y="113731"/>
            <a:chExt cx="7830000" cy="3600000"/>
          </a:xfrm>
        </p:grpSpPr>
        <p:sp>
          <p:nvSpPr>
            <p:cNvPr id="6" name="Elipsa 5"/>
            <p:cNvSpPr/>
            <p:nvPr/>
          </p:nvSpPr>
          <p:spPr bwMode="auto">
            <a:xfrm>
              <a:off x="1953518" y="113731"/>
              <a:ext cx="2196000" cy="2196000"/>
            </a:xfrm>
            <a:prstGeom prst="ellipse">
              <a:avLst/>
            </a:prstGeom>
            <a:solidFill>
              <a:schemeClr val="accent2">
                <a:hueOff val="0"/>
                <a:satOff val="0"/>
                <a:lumOff val="0"/>
                <a:alphaOff val="0"/>
              </a:schemeClr>
            </a:solidFill>
            <a:ln>
              <a:noFill/>
            </a:ln>
            <a:effectLst/>
          </p:spPr>
          <p:style>
            <a:lnRef idx="0">
              <a:srgbClr val="000000"/>
            </a:lnRef>
            <a:fillRef idx="1">
              <a:srgbClr val="000000"/>
            </a:fillRef>
            <a:effectRef idx="0">
              <a:srgbClr val="000000"/>
            </a:effectRef>
            <a:fontRef idx="minor"/>
          </p:style>
          <p:txBody>
            <a:bodyPr/>
            <a:lstStyle/>
            <a:p>
              <a:endParaRPr/>
            </a:p>
          </p:txBody>
        </p:sp>
        <p:sp>
          <p:nvSpPr>
            <p:cNvPr id="7" name="Pravokotnik 6"/>
            <p:cNvSpPr/>
            <p:nvPr/>
          </p:nvSpPr>
          <p:spPr bwMode="auto">
            <a:xfrm>
              <a:off x="2421518" y="581731"/>
              <a:ext cx="1260000" cy="1260000"/>
            </a:xfrm>
            <a:prstGeom prst="rect">
              <a:avLst/>
            </a:prstGeom>
            <a:blipFill>
              <a:blip r:embed="rId2"/>
              <a:stretch>
                <a:fillRect/>
              </a:stretch>
            </a:blipFill>
            <a:ln w="12700" cap="flat" cmpd="sng" algn="ctr">
              <a:noFill/>
              <a:prstDash val="solid"/>
              <a:miter lim="800000"/>
            </a:ln>
            <a:effectLst/>
          </p:spPr>
          <p:style>
            <a:lnRef idx="2">
              <a:srgbClr val="000000"/>
            </a:lnRef>
            <a:fillRef idx="1">
              <a:srgbClr val="000000"/>
            </a:fillRef>
            <a:effectRef idx="0">
              <a:srgbClr val="000000"/>
            </a:effectRef>
            <a:fontRef idx="minor">
              <a:schemeClr val="lt1"/>
            </a:fontRef>
          </p:style>
          <p:txBody>
            <a:bodyPr/>
            <a:lstStyle/>
            <a:p>
              <a:endParaRPr/>
            </a:p>
          </p:txBody>
        </p:sp>
        <p:sp>
          <p:nvSpPr>
            <p:cNvPr id="8" name="Pravokotnik 7"/>
            <p:cNvSpPr/>
            <p:nvPr/>
          </p:nvSpPr>
          <p:spPr bwMode="auto">
            <a:xfrm>
              <a:off x="1251518" y="2391460"/>
              <a:ext cx="3600000" cy="1322271"/>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0" tIns="0" rIns="0" bIns="0" numCol="1" spcCol="1270" anchor="t" anchorCtr="0">
              <a:noAutofit/>
            </a:bodyPr>
            <a:lstStyle/>
            <a:p>
              <a:pPr marL="0" lvl="0" indent="0" algn="ctr" defTabSz="1155699">
                <a:lnSpc>
                  <a:spcPct val="90000"/>
                </a:lnSpc>
                <a:spcBef>
                  <a:spcPct val="0"/>
                </a:spcBef>
                <a:spcAft>
                  <a:spcPct val="0"/>
                </a:spcAft>
                <a:buNone/>
                <a:defRPr cap="all"/>
              </a:pPr>
              <a:endParaRPr lang="sl-SI" sz="2000"/>
            </a:p>
            <a:p>
              <a:pPr marL="0" lvl="0" indent="0" algn="ctr" defTabSz="1155699">
                <a:lnSpc>
                  <a:spcPct val="90000"/>
                </a:lnSpc>
                <a:spcBef>
                  <a:spcPct val="0"/>
                </a:spcBef>
                <a:spcAft>
                  <a:spcPct val="0"/>
                </a:spcAft>
                <a:buNone/>
                <a:defRPr cap="all"/>
              </a:pPr>
              <a:r>
                <a:rPr lang="sl" sz="2000" b="0" i="0" strike="noStrike" cap="all" spc="0" baseline="0">
                  <a:solidFill>
                    <a:srgbClr val="000000"/>
                  </a:solidFill>
                  <a:effectLst/>
                  <a:latin typeface="The Hand"/>
                  <a:ea typeface="The Hand"/>
                  <a:cs typeface="The Hand"/>
                </a:rPr>
                <a:t>Kaj lahko MIGRANTI pridobijo, če se izreče KONKRETEN VIR INFORMACIJ?</a:t>
              </a:r>
              <a:endParaRPr lang="en-US" sz="2000"/>
            </a:p>
          </p:txBody>
        </p:sp>
        <p:sp>
          <p:nvSpPr>
            <p:cNvPr id="10" name="Elipsa 9"/>
            <p:cNvSpPr/>
            <p:nvPr/>
          </p:nvSpPr>
          <p:spPr bwMode="auto">
            <a:xfrm>
              <a:off x="6183518" y="113731"/>
              <a:ext cx="2196000" cy="2196000"/>
            </a:xfrm>
            <a:prstGeom prst="ellipse">
              <a:avLst/>
            </a:prstGeom>
            <a:solidFill>
              <a:schemeClr val="accent3">
                <a:hueOff val="0"/>
                <a:satOff val="0"/>
                <a:lumOff val="0"/>
                <a:alphaOff val="0"/>
              </a:schemeClr>
            </a:solidFill>
            <a:ln>
              <a:noFill/>
            </a:ln>
            <a:effectLst/>
          </p:spPr>
          <p:style>
            <a:lnRef idx="0">
              <a:srgbClr val="000000"/>
            </a:lnRef>
            <a:fillRef idx="1">
              <a:srgbClr val="000000"/>
            </a:fillRef>
            <a:effectRef idx="0">
              <a:srgbClr val="000000"/>
            </a:effectRef>
            <a:fontRef idx="minor"/>
          </p:style>
          <p:txBody>
            <a:bodyPr/>
            <a:lstStyle/>
            <a:p>
              <a:endParaRPr/>
            </a:p>
          </p:txBody>
        </p:sp>
        <p:sp>
          <p:nvSpPr>
            <p:cNvPr id="12" name="Pravokotnik 11"/>
            <p:cNvSpPr/>
            <p:nvPr/>
          </p:nvSpPr>
          <p:spPr bwMode="auto">
            <a:xfrm>
              <a:off x="6651518" y="581731"/>
              <a:ext cx="1260000" cy="1260000"/>
            </a:xfrm>
            <a:prstGeom prst="rect">
              <a:avLst/>
            </a:prstGeom>
            <a:blipFill>
              <a:blip r:embed="rId3"/>
              <a:stretch>
                <a:fillRect/>
              </a:stretch>
            </a:blipFill>
            <a:ln w="12700" cap="flat" cmpd="sng" algn="ctr">
              <a:noFill/>
              <a:prstDash val="solid"/>
              <a:miter lim="800000"/>
            </a:ln>
            <a:effectLst/>
          </p:spPr>
          <p:style>
            <a:lnRef idx="2">
              <a:srgbClr val="000000"/>
            </a:lnRef>
            <a:fillRef idx="1">
              <a:srgbClr val="000000"/>
            </a:fillRef>
            <a:effectRef idx="0">
              <a:srgbClr val="000000"/>
            </a:effectRef>
            <a:fontRef idx="minor">
              <a:schemeClr val="lt1"/>
            </a:fontRef>
          </p:style>
          <p:txBody>
            <a:bodyPr/>
            <a:lstStyle/>
            <a:p>
              <a:endParaRPr/>
            </a:p>
          </p:txBody>
        </p:sp>
        <p:sp>
          <p:nvSpPr>
            <p:cNvPr id="14" name="Pravokotnik 13"/>
            <p:cNvSpPr/>
            <p:nvPr/>
          </p:nvSpPr>
          <p:spPr bwMode="auto">
            <a:xfrm>
              <a:off x="5481518" y="2993731"/>
              <a:ext cx="3600000" cy="720000"/>
            </a:xfrm>
            <a:prstGeom prst="rect">
              <a:avLst/>
            </a:prstGeom>
            <a:noFill/>
            <a:ln>
              <a:noFill/>
            </a:ln>
            <a:effectLst/>
          </p:spPr>
          <p:style>
            <a:lnRef idx="0">
              <a:srgbClr val="000000"/>
            </a:lnRef>
            <a:fillRef idx="0">
              <a:srgbClr val="000000"/>
            </a:fillRef>
            <a:effectRef idx="0">
              <a:srgbClr val="000000"/>
            </a:effectRef>
            <a:fontRef idx="minor"/>
          </p:style>
          <p:txBody>
            <a:bodyPr spcFirstLastPara="0" vert="horz" wrap="square" lIns="0" tIns="0" rIns="0" bIns="0" numCol="1" spcCol="1270" anchor="t" anchorCtr="0">
              <a:noAutofit/>
            </a:bodyPr>
            <a:lstStyle/>
            <a:p>
              <a:pPr marL="0" lvl="0" indent="0" algn="ctr" defTabSz="1155699">
                <a:lnSpc>
                  <a:spcPct val="90000"/>
                </a:lnSpc>
                <a:spcBef>
                  <a:spcPct val="0"/>
                </a:spcBef>
                <a:spcAft>
                  <a:spcPct val="0"/>
                </a:spcAft>
                <a:buNone/>
                <a:defRPr cap="all"/>
              </a:pPr>
              <a:r>
                <a:rPr lang="sl" sz="2000" b="0" i="0" strike="noStrike" cap="all" spc="0" baseline="0">
                  <a:solidFill>
                    <a:srgbClr val="000000"/>
                  </a:solidFill>
                  <a:effectLst/>
                  <a:latin typeface="The Hand"/>
                  <a:ea typeface="The Hand"/>
                  <a:cs typeface="The Hand"/>
                </a:rPr>
                <a:t>Kaj lahko izgubijo? </a:t>
              </a:r>
              <a:endParaRPr lang="en-US" sz="2000"/>
            </a:p>
          </p:txBody>
        </p:sp>
      </p:grpSp>
      <p:cxnSp>
        <p:nvCxnSpPr>
          <p:cNvPr id="3"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4">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10" name="Freeform: Shape 9"/>
          <p:cNvSpPr>
            <a:spLocks noGrp="1" noRot="1" noChangeAspect="1" noMove="1" noResize="1" noEditPoints="1" noAdjustHandles="1" noChangeArrowheads="1" noChangeShapeType="1" noTextEdit="1"/>
          </p:cNvSpPr>
          <p:nvPr/>
        </p:nvSpPr>
        <p:spPr bwMode="auto">
          <a:xfrm rot="21133684" flipH="1">
            <a:off x="977627" y="481134"/>
            <a:ext cx="9378187" cy="5238589"/>
          </a:xfrm>
          <a:custGeom>
            <a:avLst/>
            <a:gdLst/>
            <a:ahLst/>
            <a:cxnLst/>
            <a:rect l="l" t="t" r="r" b="b"/>
            <a:pathLst>
              <a:path w="1237972" h="852488"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a:defRPr/>
            </a:pPr>
            <a:endParaRPr lang="en-US"/>
          </a:p>
        </p:txBody>
      </p:sp>
      <p:sp>
        <p:nvSpPr>
          <p:cNvPr id="12" name="Freeform: Shape 11"/>
          <p:cNvSpPr>
            <a:spLocks noGrp="1" noRot="1" noChangeAspect="1" noMove="1" noResize="1" noEditPoints="1" noAdjustHandles="1" noChangeArrowheads="1" noChangeShapeType="1" noTextEdit="1"/>
          </p:cNvSpPr>
          <p:nvPr/>
        </p:nvSpPr>
        <p:spPr bwMode="auto">
          <a:xfrm rot="21133684" flipH="1">
            <a:off x="1010574" y="456230"/>
            <a:ext cx="9378187" cy="5238589"/>
          </a:xfrm>
          <a:custGeom>
            <a:avLst/>
            <a:gdLst/>
            <a:ahLst/>
            <a:cxnLst/>
            <a:rect l="l" t="t" r="r" b="b"/>
            <a:pathLst>
              <a:path w="1237972" h="852488" extrusionOk="0">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a:defRPr/>
            </a:pPr>
            <a:endParaRPr lang="en-US"/>
          </a:p>
        </p:txBody>
      </p:sp>
      <p:sp useBgFill="1">
        <p:nvSpPr>
          <p:cNvPr id="14" name="Rectangle 13"/>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6" name="Freeform: Shape 15"/>
          <p:cNvSpPr>
            <a:spLocks noGrp="1" noRot="1" noChangeAspect="1" noMove="1" noResize="1" noEditPoints="1" noAdjustHandles="1" noChangeArrowheads="1" noChangeShapeType="1" noTextEdit="1"/>
          </p:cNvSpPr>
          <p:nvPr/>
        </p:nvSpPr>
        <p:spPr bwMode="auto">
          <a:xfrm rot="10800000">
            <a:off x="5121080" y="0"/>
            <a:ext cx="7070920"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1955" h="6858000" extrusionOk="0">
                <a:moveTo>
                  <a:pt x="7430701" y="6858000"/>
                </a:moveTo>
                <a:lnTo>
                  <a:pt x="0" y="6858000"/>
                </a:lnTo>
                <a:lnTo>
                  <a:pt x="0" y="0"/>
                </a:lnTo>
                <a:lnTo>
                  <a:pt x="7505795" y="0"/>
                </a:lnTo>
                <a:lnTo>
                  <a:pt x="7520785" y="379063"/>
                </a:lnTo>
                <a:cubicBezTo>
                  <a:pt x="7596581" y="2601669"/>
                  <a:pt x="7521128" y="5461844"/>
                  <a:pt x="7433327" y="6803646"/>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8" name="Freeform: Shape 17"/>
          <p:cNvSpPr>
            <a:spLocks noGrp="1" noRot="1" noChangeAspect="1" noMove="1" noResize="1" noEditPoints="1" noAdjustHandles="1" noChangeArrowheads="1" noChangeShapeType="1" noTextEdit="1"/>
          </p:cNvSpPr>
          <p:nvPr/>
        </p:nvSpPr>
        <p:spPr bwMode="auto">
          <a:xfrm rot="11286043">
            <a:off x="791907" y="958118"/>
            <a:ext cx="4266483" cy="3813636"/>
          </a:xfrm>
          <a:custGeom>
            <a:avLst/>
            <a:gdLst>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0" h="693317" extrusionOk="0">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1198095" y="1589343"/>
            <a:ext cx="3065958" cy="2628672"/>
          </a:xfrm>
        </p:spPr>
        <p:txBody>
          <a:bodyPr vert="horz" lIns="91440" tIns="45720" rIns="91440" bIns="45720" rtlCol="0" anchor="ctr">
            <a:normAutofit/>
          </a:bodyPr>
          <a:lstStyle/>
          <a:p>
            <a:pPr algn="ctr">
              <a:defRPr/>
            </a:pPr>
            <a:r>
              <a:rPr lang="sl" sz="3200" b="1" i="0" strike="noStrike" cap="none" spc="100" baseline="0" dirty="0">
                <a:solidFill>
                  <a:srgbClr val="000000"/>
                </a:solidFill>
                <a:effectLst/>
                <a:latin typeface="The Serif Hand"/>
                <a:ea typeface="The Serif Hand"/>
                <a:cs typeface="The Serif Hand"/>
              </a:rPr>
              <a:t>MIGRANTI </a:t>
            </a:r>
            <a:r>
              <a:rPr lang="sl" sz="3200" b="1" i="0" strike="noStrike" cap="none" spc="100" baseline="0" dirty="0" smtClean="0">
                <a:solidFill>
                  <a:srgbClr val="000000"/>
                </a:solidFill>
                <a:effectLst/>
                <a:latin typeface="The Serif Hand"/>
                <a:ea typeface="The Serif Hand"/>
                <a:cs typeface="The Serif Hand"/>
              </a:rPr>
              <a:t>PORO</a:t>
            </a:r>
            <a:r>
              <a:rPr lang="sl" sz="3200" dirty="0">
                <a:solidFill>
                  <a:srgbClr val="000000"/>
                </a:solidFill>
                <a:latin typeface="The Serif Hand"/>
                <a:ea typeface="The Serif Hand"/>
                <a:cs typeface="The Serif Hand"/>
              </a:rPr>
              <a:t>Č</a:t>
            </a:r>
            <a:r>
              <a:rPr lang="sl" sz="3200" b="1" i="0" strike="noStrike" cap="none" spc="100" baseline="0" dirty="0" smtClean="0">
                <a:solidFill>
                  <a:srgbClr val="000000"/>
                </a:solidFill>
                <a:effectLst/>
                <a:latin typeface="The Serif Hand"/>
                <a:ea typeface="The Serif Hand"/>
                <a:cs typeface="The Serif Hand"/>
              </a:rPr>
              <a:t>AJO </a:t>
            </a:r>
            <a:r>
              <a:rPr lang="sl" sz="3200" b="1" i="0" strike="noStrike" cap="none" spc="100" baseline="0" dirty="0">
                <a:solidFill>
                  <a:srgbClr val="000000"/>
                </a:solidFill>
                <a:effectLst/>
                <a:latin typeface="The Serif Hand"/>
                <a:ea typeface="The Serif Hand"/>
                <a:cs typeface="The Serif Hand"/>
              </a:rPr>
              <a:t>O MIGRANTSKI TEMATIKI</a:t>
            </a:r>
            <a:endParaRPr sz="3200" dirty="0"/>
          </a:p>
        </p:txBody>
      </p:sp>
      <p:sp>
        <p:nvSpPr>
          <p:cNvPr id="20" name="Freeform: Shape 19"/>
          <p:cNvSpPr>
            <a:spLocks noGrp="1" noRot="1" noChangeAspect="1" noMove="1" noResize="1" noEditPoints="1" noAdjustHandles="1" noChangeArrowheads="1" noChangeShapeType="1" noTextEdit="1"/>
          </p:cNvSpPr>
          <p:nvPr/>
        </p:nvSpPr>
        <p:spPr bwMode="auto">
          <a:xfrm rot="11286043">
            <a:off x="735556" y="935488"/>
            <a:ext cx="4587669" cy="3813636"/>
          </a:xfrm>
          <a:custGeom>
            <a:avLst/>
            <a:gdLst>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0" h="693317" extrusionOk="0">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pPr>
              <a:defRPr/>
            </a:pPr>
            <a:endParaRPr lang="en-US"/>
          </a:p>
        </p:txBody>
      </p:sp>
      <p:sp>
        <p:nvSpPr>
          <p:cNvPr id="22" name="Freeform: Shape 21"/>
          <p:cNvSpPr>
            <a:spLocks noGrp="1" noRot="1" noChangeAspect="1" noMove="1" noResize="1" noEditPoints="1" noAdjustHandles="1" noChangeArrowheads="1" noChangeShapeType="1" noTextEdit="1"/>
          </p:cNvSpPr>
          <p:nvPr/>
        </p:nvSpPr>
        <p:spPr bwMode="auto">
          <a:xfrm rot="11286043">
            <a:off x="737159" y="912857"/>
            <a:ext cx="4266483" cy="3813636"/>
          </a:xfrm>
          <a:custGeom>
            <a:avLst/>
            <a:gdLst>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0" h="693317" extrusionOk="0">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pPr>
              <a:defRPr/>
            </a:pPr>
            <a:endParaRPr lang="en-US"/>
          </a:p>
        </p:txBody>
      </p:sp>
      <p:pic>
        <p:nvPicPr>
          <p:cNvPr id="5" name="Content Placeholder 4"/>
          <p:cNvPicPr>
            <a:picLocks noGrp="1" noChangeAspect="1"/>
          </p:cNvPicPr>
          <p:nvPr>
            <p:ph idx="1"/>
          </p:nvPr>
        </p:nvPicPr>
        <p:blipFill>
          <a:blip r:embed="rId2"/>
          <a:stretch>
            <a:fillRect/>
          </a:stretch>
        </p:blipFill>
        <p:spPr bwMode="auto">
          <a:xfrm>
            <a:off x="5655702" y="548672"/>
            <a:ext cx="5943976" cy="5765657"/>
          </a:xfrm>
          <a:prstGeom prst="rect">
            <a:avLst/>
          </a:prstGeom>
        </p:spPr>
      </p:pic>
      <p:pic>
        <p:nvPicPr>
          <p:cNvPr id="8" name="Ink 7"/>
          <p:cNvPicPr/>
          <p:nvPr/>
        </p:nvPicPr>
        <p:blipFill>
          <a:blip r:embed="rId3"/>
          <a:stretch>
            <a:fillRect/>
          </a:stretch>
        </p:blipFill>
        <p:spPr bwMode="auto">
          <a:xfrm>
            <a:off x="7232503" y="3967250"/>
            <a:ext cx="1695240" cy="511920"/>
          </a:xfrm>
          <a:prstGeom prst="rect">
            <a:avLst/>
          </a:prstGeom>
        </p:spPr>
      </p:pic>
      <p:cxnSp>
        <p:nvCxnSpPr>
          <p:cNvPr id="3"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4">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A picture containing person&#10;&#10;Description automatically generated"/>
          <p:cNvPicPr>
            <a:picLocks noChangeAspect="1"/>
          </p:cNvPicPr>
          <p:nvPr/>
        </p:nvPicPr>
        <p:blipFill>
          <a:blip r:embed="rId2">
            <a:alphaModFix amt="84000"/>
          </a:blip>
          <a:srcRect l="30601"/>
          <a:stretch>
            <a:fillRect/>
          </a:stretch>
        </p:blipFill>
        <p:spPr bwMode="auto">
          <a:xfrm>
            <a:off x="816531" y="833610"/>
            <a:ext cx="5517787" cy="4472333"/>
          </a:xfrm>
          <a:custGeom>
            <a:avLst/>
            <a:gdLst/>
            <a:ahLst/>
            <a:cxnLst/>
            <a:rect l="l" t="t" r="r" b="b"/>
            <a:pathLst>
              <a:path w="5517787" h="4472333" extrusionOk="0">
                <a:moveTo>
                  <a:pt x="5199334" y="0"/>
                </a:moveTo>
                <a:cubicBezTo>
                  <a:pt x="5209814" y="5031"/>
                  <a:pt x="5211549" y="6498"/>
                  <a:pt x="5218118" y="16022"/>
                </a:cubicBezTo>
                <a:lnTo>
                  <a:pt x="5221430" y="30155"/>
                </a:lnTo>
                <a:cubicBezTo>
                  <a:pt x="5233761" y="196710"/>
                  <a:pt x="5255167" y="487447"/>
                  <a:pt x="5281101" y="840236"/>
                </a:cubicBezTo>
                <a:lnTo>
                  <a:pt x="5282551" y="859969"/>
                </a:lnTo>
                <a:lnTo>
                  <a:pt x="5282562" y="859986"/>
                </a:lnTo>
                <a:lnTo>
                  <a:pt x="5517712" y="4061104"/>
                </a:lnTo>
                <a:cubicBezTo>
                  <a:pt x="5518872" y="4077535"/>
                  <a:pt x="5506545" y="4091821"/>
                  <a:pt x="5490120" y="4093069"/>
                </a:cubicBezTo>
                <a:cubicBezTo>
                  <a:pt x="4625183" y="4161596"/>
                  <a:pt x="1193739" y="4413665"/>
                  <a:pt x="328087" y="4472264"/>
                </a:cubicBezTo>
                <a:cubicBezTo>
                  <a:pt x="311684" y="4473376"/>
                  <a:pt x="297453" y="4461060"/>
                  <a:pt x="296206" y="4444668"/>
                </a:cubicBezTo>
                <a:lnTo>
                  <a:pt x="293235" y="4404230"/>
                </a:lnTo>
                <a:lnTo>
                  <a:pt x="293234" y="4404228"/>
                </a:lnTo>
                <a:lnTo>
                  <a:pt x="94" y="413698"/>
                </a:lnTo>
                <a:cubicBezTo>
                  <a:pt x="-893" y="399508"/>
                  <a:pt x="6013" y="387469"/>
                  <a:pt x="15568" y="386729"/>
                </a:cubicBezTo>
                <a:lnTo>
                  <a:pt x="804553" y="328772"/>
                </a:lnTo>
                <a:lnTo>
                  <a:pt x="829775" y="319650"/>
                </a:lnTo>
                <a:cubicBezTo>
                  <a:pt x="844253" y="318907"/>
                  <a:pt x="847789" y="323174"/>
                  <a:pt x="856796" y="324934"/>
                </a:cubicBezTo>
                <a:lnTo>
                  <a:pt x="1209795" y="299003"/>
                </a:lnTo>
                <a:lnTo>
                  <a:pt x="1256651" y="295561"/>
                </a:lnTo>
                <a:lnTo>
                  <a:pt x="1282256" y="285933"/>
                </a:lnTo>
                <a:cubicBezTo>
                  <a:pt x="1293236" y="291321"/>
                  <a:pt x="1300052" y="278709"/>
                  <a:pt x="1308365" y="275138"/>
                </a:cubicBezTo>
                <a:lnTo>
                  <a:pt x="1333870" y="269436"/>
                </a:lnTo>
                <a:lnTo>
                  <a:pt x="1353677" y="267388"/>
                </a:lnTo>
                <a:lnTo>
                  <a:pt x="1374856" y="271072"/>
                </a:lnTo>
                <a:cubicBezTo>
                  <a:pt x="1380699" y="271151"/>
                  <a:pt x="1381996" y="267795"/>
                  <a:pt x="1388735" y="267872"/>
                </a:cubicBezTo>
                <a:lnTo>
                  <a:pt x="1415290" y="271536"/>
                </a:lnTo>
                <a:lnTo>
                  <a:pt x="1453914" y="273870"/>
                </a:lnTo>
                <a:lnTo>
                  <a:pt x="1480645" y="277419"/>
                </a:lnTo>
                <a:lnTo>
                  <a:pt x="1485845" y="278725"/>
                </a:lnTo>
                <a:lnTo>
                  <a:pt x="1658122" y="266069"/>
                </a:lnTo>
                <a:lnTo>
                  <a:pt x="1670693" y="263259"/>
                </a:lnTo>
                <a:lnTo>
                  <a:pt x="1713706" y="261986"/>
                </a:lnTo>
                <a:lnTo>
                  <a:pt x="1719744" y="258972"/>
                </a:lnTo>
                <a:lnTo>
                  <a:pt x="1761849" y="258450"/>
                </a:lnTo>
                <a:cubicBezTo>
                  <a:pt x="1775704" y="257068"/>
                  <a:pt x="1799799" y="255872"/>
                  <a:pt x="1807616" y="252905"/>
                </a:cubicBezTo>
                <a:lnTo>
                  <a:pt x="1810616" y="246818"/>
                </a:lnTo>
                <a:lnTo>
                  <a:pt x="1820651" y="245565"/>
                </a:lnTo>
                <a:cubicBezTo>
                  <a:pt x="1821421" y="245959"/>
                  <a:pt x="1835914" y="244519"/>
                  <a:pt x="1836516" y="244513"/>
                </a:cubicBezTo>
                <a:lnTo>
                  <a:pt x="1872484" y="248027"/>
                </a:lnTo>
                <a:close/>
              </a:path>
            </a:pathLst>
          </a:custGeom>
        </p:spPr>
      </p:pic>
      <p:sp>
        <p:nvSpPr>
          <p:cNvPr id="2" name="Title 1"/>
          <p:cNvSpPr>
            <a:spLocks noGrp="1"/>
          </p:cNvSpPr>
          <p:nvPr>
            <p:ph type="title"/>
          </p:nvPr>
        </p:nvSpPr>
        <p:spPr bwMode="auto">
          <a:xfrm>
            <a:off x="6528048" y="433016"/>
            <a:ext cx="4336909" cy="801188"/>
          </a:xfrm>
        </p:spPr>
        <p:txBody>
          <a:bodyPr anchor="b">
            <a:normAutofit fontScale="90000"/>
          </a:bodyPr>
          <a:lstStyle/>
          <a:p>
            <a:pPr>
              <a:defRPr/>
            </a:pPr>
            <a:r>
              <a:rPr lang="sl" sz="2900" b="1" i="0" strike="noStrike" cap="none" spc="100" baseline="0" dirty="0" smtClean="0">
                <a:solidFill>
                  <a:srgbClr val="000000"/>
                </a:solidFill>
                <a:effectLst/>
                <a:latin typeface="The Serif Hand"/>
                <a:ea typeface="The Serif Hand"/>
                <a:cs typeface="The Serif Hand"/>
              </a:rPr>
              <a:t>VE</a:t>
            </a:r>
            <a:r>
              <a:rPr lang="sl" sz="2900" i="0" strike="noStrike" cap="none" spc="100" baseline="0" dirty="0" smtClean="0">
                <a:solidFill>
                  <a:srgbClr val="000000"/>
                </a:solidFill>
                <a:effectLst/>
                <a:latin typeface="The Serif Hand"/>
                <a:ea typeface="The Serif Hand"/>
                <a:cs typeface="The Serif Hand"/>
              </a:rPr>
              <a:t>Š</a:t>
            </a:r>
            <a:r>
              <a:rPr lang="sl" sz="2900" dirty="0">
                <a:solidFill>
                  <a:srgbClr val="000000"/>
                </a:solidFill>
                <a:latin typeface="The Serif Hand"/>
                <a:ea typeface="The Serif Hand"/>
                <a:cs typeface="The Serif Hand"/>
              </a:rPr>
              <a:t>Č</a:t>
            </a:r>
            <a:r>
              <a:rPr lang="sl" sz="2900" b="1" i="0" strike="noStrike" cap="none" spc="100" baseline="0" dirty="0" smtClean="0">
                <a:solidFill>
                  <a:srgbClr val="000000"/>
                </a:solidFill>
                <a:effectLst/>
                <a:latin typeface="The Serif Hand"/>
                <a:ea typeface="The Serif Hand"/>
                <a:cs typeface="The Serif Hand"/>
              </a:rPr>
              <a:t>INE </a:t>
            </a:r>
            <a:r>
              <a:rPr lang="sl" sz="2900" b="1" i="0" strike="noStrike" cap="none" spc="100" baseline="0" dirty="0">
                <a:solidFill>
                  <a:srgbClr val="000000"/>
                </a:solidFill>
                <a:effectLst/>
                <a:latin typeface="The Serif Hand"/>
                <a:ea typeface="The Serif Hand"/>
                <a:cs typeface="The Serif Hand"/>
              </a:rPr>
              <a:t>intervjuvanja</a:t>
            </a:r>
            <a:endParaRPr dirty="0"/>
          </a:p>
        </p:txBody>
      </p:sp>
      <p:sp>
        <p:nvSpPr>
          <p:cNvPr id="3" name="Content Placeholder 2"/>
          <p:cNvSpPr>
            <a:spLocks noGrp="1"/>
          </p:cNvSpPr>
          <p:nvPr>
            <p:ph idx="1"/>
          </p:nvPr>
        </p:nvSpPr>
        <p:spPr bwMode="auto">
          <a:xfrm>
            <a:off x="6456040" y="1196752"/>
            <a:ext cx="4883757" cy="5290982"/>
          </a:xfrm>
        </p:spPr>
        <p:txBody>
          <a:bodyPr>
            <a:noAutofit/>
          </a:bodyPr>
          <a:lstStyle/>
          <a:p>
            <a:pPr>
              <a:lnSpc>
                <a:spcPct val="110000"/>
              </a:lnSpc>
              <a:spcBef>
                <a:spcPts val="400"/>
              </a:spcBef>
              <a:defRPr/>
            </a:pPr>
            <a:r>
              <a:rPr lang="sl" sz="1600" b="1" i="0" strike="noStrike" cap="none" spc="50" baseline="0" dirty="0">
                <a:solidFill>
                  <a:srgbClr val="000000"/>
                </a:solidFill>
                <a:effectLst/>
                <a:latin typeface="The Hand"/>
                <a:ea typeface="The Hand"/>
                <a:cs typeface="The Hand"/>
              </a:rPr>
              <a:t>Govorjenje in poslušanje – intervju je le pogovor!</a:t>
            </a:r>
            <a:endParaRPr sz="1600" dirty="0"/>
          </a:p>
          <a:p>
            <a:pPr>
              <a:lnSpc>
                <a:spcPct val="110000"/>
              </a:lnSpc>
              <a:spcBef>
                <a:spcPts val="400"/>
              </a:spcBef>
              <a:defRPr/>
            </a:pPr>
            <a:r>
              <a:rPr lang="sl" sz="1600" b="1" i="0" strike="noStrike" cap="none" spc="50" baseline="0" dirty="0">
                <a:solidFill>
                  <a:srgbClr val="000000"/>
                </a:solidFill>
                <a:effectLst/>
                <a:latin typeface="The Hand"/>
                <a:ea typeface="The Hand"/>
                <a:cs typeface="The Hand"/>
              </a:rPr>
              <a:t>Sklepanje prijateljstev –</a:t>
            </a:r>
            <a:r>
              <a:rPr lang="sl" sz="1600" b="0" i="0" strike="noStrike" cap="none" spc="50" baseline="0" dirty="0">
                <a:solidFill>
                  <a:srgbClr val="000000"/>
                </a:solidFill>
                <a:effectLst/>
                <a:latin typeface="The Hand"/>
                <a:ea typeface="The Hand"/>
                <a:cs typeface="The Hand"/>
              </a:rPr>
              <a:t> </a:t>
            </a:r>
            <a:r>
              <a:rPr lang="sl" sz="1600" i="0" strike="noStrike" cap="none" spc="50" baseline="0" dirty="0">
                <a:solidFill>
                  <a:srgbClr val="000000"/>
                </a:solidFill>
                <a:effectLst/>
                <a:latin typeface="The Hand"/>
                <a:ea typeface="The Hand"/>
                <a:cs typeface="The Hand"/>
              </a:rPr>
              <a:t>vsi govorijo bolj svobodno, ko so sproščeni! </a:t>
            </a:r>
            <a:endParaRPr lang="en-US" sz="1600" dirty="0"/>
          </a:p>
          <a:p>
            <a:pPr>
              <a:lnSpc>
                <a:spcPct val="110000"/>
              </a:lnSpc>
              <a:spcBef>
                <a:spcPts val="400"/>
              </a:spcBef>
              <a:defRPr/>
            </a:pPr>
            <a:r>
              <a:rPr lang="sl" sz="1600" b="1" i="0" strike="noStrike" cap="none" spc="50" baseline="0" dirty="0">
                <a:solidFill>
                  <a:srgbClr val="000000"/>
                </a:solidFill>
                <a:effectLst/>
                <a:latin typeface="The Hand"/>
                <a:ea typeface="The Hand"/>
                <a:cs typeface="The Hand"/>
              </a:rPr>
              <a:t>Vizualizacija – ali si lahko zdaj predstavljate celotno zgodbo? </a:t>
            </a:r>
            <a:endParaRPr sz="1600" dirty="0"/>
          </a:p>
          <a:p>
            <a:pPr>
              <a:lnSpc>
                <a:spcPct val="110000"/>
              </a:lnSpc>
              <a:spcBef>
                <a:spcPts val="400"/>
              </a:spcBef>
              <a:defRPr/>
            </a:pPr>
            <a:r>
              <a:rPr lang="sl" sz="1600" b="1" i="0" strike="noStrike" cap="none" spc="50" baseline="0" dirty="0">
                <a:solidFill>
                  <a:srgbClr val="000000"/>
                </a:solidFill>
                <a:effectLst/>
                <a:latin typeface="The Hand"/>
                <a:ea typeface="The Hand"/>
                <a:cs typeface="The Hand"/>
              </a:rPr>
              <a:t>Bi lahko odgovorili na katero koli vprašanje o tej zgodbi, če bi vam bila postavljena – Kdo?</a:t>
            </a:r>
            <a:r>
              <a:rPr lang="sl" sz="1600" b="0" i="0" strike="noStrike" cap="none" spc="50" baseline="0" dirty="0">
                <a:solidFill>
                  <a:srgbClr val="000000"/>
                </a:solidFill>
                <a:effectLst/>
                <a:latin typeface="The Hand"/>
                <a:ea typeface="The Hand"/>
                <a:cs typeface="The Hand"/>
              </a:rPr>
              <a:t> </a:t>
            </a:r>
            <a:r>
              <a:rPr lang="sl" sz="1600" i="0" strike="noStrike" cap="none" spc="50" baseline="0" dirty="0">
                <a:solidFill>
                  <a:srgbClr val="000000"/>
                </a:solidFill>
                <a:effectLst/>
                <a:latin typeface="The Hand"/>
                <a:ea typeface="The Hand"/>
                <a:cs typeface="The Hand"/>
              </a:rPr>
              <a:t>Kaj? Kje? Kdaj? In predvsem Zakaj? In kako? </a:t>
            </a:r>
            <a:endParaRPr sz="1600" dirty="0"/>
          </a:p>
          <a:p>
            <a:pPr>
              <a:lnSpc>
                <a:spcPct val="110000"/>
              </a:lnSpc>
              <a:spcBef>
                <a:spcPts val="400"/>
              </a:spcBef>
              <a:defRPr/>
            </a:pPr>
            <a:r>
              <a:rPr lang="sl" sz="1600" b="1" i="0" strike="noStrike" cap="none" spc="50" baseline="0" dirty="0">
                <a:solidFill>
                  <a:srgbClr val="000000"/>
                </a:solidFill>
                <a:effectLst/>
                <a:latin typeface="The Hand"/>
                <a:ea typeface="The Hand"/>
                <a:cs typeface="The Hand"/>
              </a:rPr>
              <a:t>Ovrednotenje – Vprašajte se, kakšen je pomen tega, kar slišite?</a:t>
            </a:r>
            <a:r>
              <a:rPr lang="sl" sz="1600" b="0" i="0" strike="noStrike" cap="none" spc="50" baseline="0" dirty="0">
                <a:solidFill>
                  <a:srgbClr val="000000"/>
                </a:solidFill>
                <a:effectLst/>
                <a:latin typeface="The Hand"/>
                <a:ea typeface="The Hand"/>
                <a:cs typeface="The Hand"/>
              </a:rPr>
              <a:t> </a:t>
            </a:r>
            <a:r>
              <a:rPr lang="sl" sz="1600" i="0" strike="noStrike" cap="none" spc="50" baseline="0" dirty="0">
                <a:solidFill>
                  <a:srgbClr val="000000"/>
                </a:solidFill>
                <a:effectLst/>
                <a:latin typeface="The Hand"/>
                <a:ea typeface="The Hand"/>
                <a:cs typeface="The Hand"/>
              </a:rPr>
              <a:t>Gre za veliko ali majhno novico? Ali bo vplivna?</a:t>
            </a:r>
            <a:endParaRPr sz="1600" dirty="0"/>
          </a:p>
          <a:p>
            <a:pPr>
              <a:lnSpc>
                <a:spcPct val="110000"/>
              </a:lnSpc>
              <a:spcBef>
                <a:spcPts val="400"/>
              </a:spcBef>
              <a:defRPr/>
            </a:pPr>
            <a:r>
              <a:rPr lang="sl" sz="1600" b="1" i="0" strike="noStrike" cap="none" spc="50" baseline="0" dirty="0">
                <a:solidFill>
                  <a:srgbClr val="000000"/>
                </a:solidFill>
                <a:effectLst/>
                <a:latin typeface="The Hand"/>
                <a:ea typeface="The Hand"/>
                <a:cs typeface="The Hand"/>
              </a:rPr>
              <a:t>Snemanje – Ne pozabite pritisniti na tisti gumb in preklopiti telefon v letalski način!</a:t>
            </a:r>
            <a:endParaRPr lang="en-US" sz="1600" dirty="0"/>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a:fillRect/>
          </a:stretch>
        </p:blipFill>
        <p:spPr bwMode="auto">
          <a:xfrm>
            <a:off x="9168738" y="5085184"/>
            <a:ext cx="3048000" cy="1628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1219199" y="1053737"/>
            <a:ext cx="5509684" cy="4558024"/>
          </a:xfrm>
        </p:spPr>
        <p:txBody>
          <a:bodyPr>
            <a:normAutofit fontScale="92500" lnSpcReduction="20000"/>
          </a:bodyPr>
          <a:lstStyle/>
          <a:p>
            <a:pPr marL="0" indent="0">
              <a:lnSpc>
                <a:spcPct val="110000"/>
              </a:lnSpc>
              <a:buNone/>
              <a:defRPr/>
            </a:pPr>
            <a:r>
              <a:rPr lang="sl" sz="2600" b="1" i="0" strike="noStrike" cap="none" spc="50" baseline="0" dirty="0">
                <a:solidFill>
                  <a:srgbClr val="000000"/>
                </a:solidFill>
                <a:effectLst/>
                <a:latin typeface="The Hand"/>
                <a:ea typeface="The Hand"/>
                <a:cs typeface="The Hand"/>
              </a:rPr>
              <a:t>Predstavitev naj bo kratka in preprosta!</a:t>
            </a:r>
            <a:endParaRPr dirty="0"/>
          </a:p>
          <a:p>
            <a:pPr marL="0" indent="0">
              <a:lnSpc>
                <a:spcPct val="110000"/>
              </a:lnSpc>
              <a:buNone/>
              <a:defRPr/>
            </a:pPr>
            <a:endParaRPr lang="en-US" sz="3400" dirty="0"/>
          </a:p>
          <a:p>
            <a:pPr lvl="0">
              <a:lnSpc>
                <a:spcPct val="110000"/>
              </a:lnSpc>
              <a:defRPr/>
            </a:pPr>
            <a:r>
              <a:rPr lang="sl" sz="2600" b="1" i="0" strike="noStrike" cap="none" spc="50" baseline="0" dirty="0">
                <a:solidFill>
                  <a:srgbClr val="000000"/>
                </a:solidFill>
                <a:effectLst/>
                <a:latin typeface="The Hand"/>
                <a:ea typeface="The Hand"/>
                <a:cs typeface="The Hand"/>
              </a:rPr>
              <a:t>Izogibajte se neznanim besedam</a:t>
            </a:r>
            <a:endParaRPr lang="en-GB" sz="3400" dirty="0"/>
          </a:p>
          <a:p>
            <a:pPr lvl="0">
              <a:lnSpc>
                <a:spcPct val="110000"/>
              </a:lnSpc>
              <a:defRPr/>
            </a:pPr>
            <a:r>
              <a:rPr lang="sl" sz="2600" b="1" i="0" strike="noStrike" cap="none" spc="50" baseline="0" dirty="0">
                <a:solidFill>
                  <a:srgbClr val="000000"/>
                </a:solidFill>
                <a:effectLst/>
                <a:latin typeface="The Hand"/>
                <a:ea typeface="The Hand"/>
                <a:cs typeface="The Hand"/>
              </a:rPr>
              <a:t>Ponavljajte pomembne besede</a:t>
            </a:r>
            <a:endParaRPr lang="en-GB" sz="3400" dirty="0"/>
          </a:p>
          <a:p>
            <a:pPr lvl="0">
              <a:lnSpc>
                <a:spcPct val="110000"/>
              </a:lnSpc>
              <a:defRPr/>
            </a:pPr>
            <a:r>
              <a:rPr lang="sl" sz="2600" b="1" i="0" strike="noStrike" cap="none" spc="50" baseline="0" dirty="0">
                <a:solidFill>
                  <a:srgbClr val="000000"/>
                </a:solidFill>
                <a:effectLst/>
                <a:latin typeface="The Hand"/>
                <a:ea typeface="The Hand"/>
                <a:cs typeface="The Hand"/>
              </a:rPr>
              <a:t>Naj bo postavljanje lo</a:t>
            </a:r>
            <a:r>
              <a:rPr lang="sl" sz="2600" b="0" i="0" strike="noStrike" cap="none" spc="50" baseline="0" dirty="0">
                <a:solidFill>
                  <a:srgbClr val="000000"/>
                </a:solidFill>
                <a:effectLst/>
                <a:latin typeface="The Hand"/>
                <a:ea typeface="The Hand"/>
                <a:cs typeface="The Hand"/>
              </a:rPr>
              <a:t>č</a:t>
            </a:r>
            <a:r>
              <a:rPr lang="sl" sz="2600" b="1" i="0" strike="noStrike" cap="none" spc="50" baseline="0" dirty="0">
                <a:solidFill>
                  <a:srgbClr val="000000"/>
                </a:solidFill>
                <a:effectLst/>
                <a:latin typeface="The Hand"/>
                <a:ea typeface="The Hand"/>
                <a:cs typeface="The Hand"/>
              </a:rPr>
              <a:t>il preprosto</a:t>
            </a:r>
            <a:endParaRPr lang="en-GB" sz="3400" dirty="0"/>
          </a:p>
          <a:p>
            <a:pPr lvl="0">
              <a:lnSpc>
                <a:spcPct val="110000"/>
              </a:lnSpc>
              <a:defRPr/>
            </a:pPr>
            <a:r>
              <a:rPr lang="sl" sz="2600" b="1" i="0" strike="noStrike" cap="none" spc="50" baseline="0" dirty="0">
                <a:solidFill>
                  <a:srgbClr val="000000"/>
                </a:solidFill>
                <a:effectLst/>
                <a:latin typeface="The Hand"/>
                <a:ea typeface="The Hand"/>
                <a:cs typeface="The Hand"/>
              </a:rPr>
              <a:t>Poenostavite številke</a:t>
            </a:r>
            <a:endParaRPr lang="en-GB" sz="3400" dirty="0"/>
          </a:p>
          <a:p>
            <a:pPr lvl="0">
              <a:lnSpc>
                <a:spcPct val="110000"/>
              </a:lnSpc>
              <a:defRPr/>
            </a:pPr>
            <a:r>
              <a:rPr lang="sl" sz="2600" b="1" i="0" strike="noStrike" cap="none" spc="50" baseline="0" dirty="0">
                <a:solidFill>
                  <a:srgbClr val="000000"/>
                </a:solidFill>
                <a:effectLst/>
                <a:latin typeface="The Hand"/>
                <a:ea typeface="The Hand"/>
                <a:cs typeface="The Hand"/>
              </a:rPr>
              <a:t>Izogibajte se okrajšavam</a:t>
            </a:r>
            <a:endParaRPr lang="en-GB" sz="3400" dirty="0"/>
          </a:p>
          <a:p>
            <a:pPr>
              <a:lnSpc>
                <a:spcPct val="110000"/>
              </a:lnSpc>
              <a:defRPr/>
            </a:pPr>
            <a:r>
              <a:rPr lang="sl" sz="2600" b="1" i="0" strike="noStrike" cap="none" spc="50" baseline="0" dirty="0">
                <a:solidFill>
                  <a:srgbClr val="000000"/>
                </a:solidFill>
                <a:effectLst/>
                <a:latin typeface="The Hand"/>
                <a:ea typeface="The Hand"/>
                <a:cs typeface="The Hand"/>
              </a:rPr>
              <a:t>Na radiu ali televiziji ne uporabljajte navednic</a:t>
            </a:r>
            <a:endParaRPr dirty="0"/>
          </a:p>
          <a:p>
            <a:pPr lvl="0">
              <a:lnSpc>
                <a:spcPct val="110000"/>
              </a:lnSpc>
              <a:defRPr/>
            </a:pPr>
            <a:endParaRPr lang="en-GB" sz="3400" dirty="0"/>
          </a:p>
          <a:p>
            <a:pPr>
              <a:lnSpc>
                <a:spcPct val="110000"/>
              </a:lnSpc>
              <a:defRPr/>
            </a:pPr>
            <a:endParaRPr lang="en-US" dirty="0"/>
          </a:p>
        </p:txBody>
      </p:sp>
      <p:pic>
        <p:nvPicPr>
          <p:cNvPr id="6" name="Picture 5" descr="Shape, arrow&#10;&#10;Description automatically generated"/>
          <p:cNvPicPr>
            <a:picLocks noChangeAspect="1"/>
          </p:cNvPicPr>
          <p:nvPr/>
        </p:nvPicPr>
        <p:blipFill>
          <a:blip r:embed="rId2"/>
          <a:stretch>
            <a:fillRect/>
          </a:stretch>
        </p:blipFill>
        <p:spPr bwMode="auto">
          <a:xfrm rot="171271">
            <a:off x="7684579" y="2434374"/>
            <a:ext cx="3582518" cy="1987642"/>
          </a:xfrm>
          <a:prstGeom prst="rect">
            <a:avLst/>
          </a:prstGeom>
        </p:spPr>
      </p:pic>
      <p:cxnSp>
        <p:nvCxnSpPr>
          <p:cNvPr id="2"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A picture containing LEGO, toy&#10;&#10;Description automatically generated"/>
          <p:cNvPicPr>
            <a:picLocks noChangeAspect="1"/>
          </p:cNvPicPr>
          <p:nvPr/>
        </p:nvPicPr>
        <p:blipFill>
          <a:blip r:embed="rId2"/>
          <a:srcRect b="8906"/>
          <a:stretch>
            <a:fillRect/>
          </a:stretch>
        </p:blipFill>
        <p:spPr bwMode="auto">
          <a:xfrm>
            <a:off x="0" y="293161"/>
            <a:ext cx="12192000" cy="6857990"/>
          </a:xfrm>
          <a:prstGeom prst="rect">
            <a:avLst/>
          </a:prstGeom>
        </p:spPr>
      </p:pic>
      <p:sp>
        <p:nvSpPr>
          <p:cNvPr id="2" name="Title 1"/>
          <p:cNvSpPr>
            <a:spLocks noGrp="1"/>
          </p:cNvSpPr>
          <p:nvPr>
            <p:ph type="title"/>
          </p:nvPr>
        </p:nvSpPr>
        <p:spPr bwMode="auto">
          <a:xfrm>
            <a:off x="210247" y="3933056"/>
            <a:ext cx="4272455" cy="1218113"/>
          </a:xfrm>
        </p:spPr>
        <p:txBody>
          <a:bodyPr>
            <a:normAutofit fontScale="90000"/>
          </a:bodyPr>
          <a:lstStyle/>
          <a:p>
            <a:pPr>
              <a:defRPr/>
            </a:pPr>
            <a:r>
              <a:rPr sz="1300"/>
              <a:t/>
            </a:r>
            <a:br>
              <a:rPr sz="1300"/>
            </a:br>
            <a:r>
              <a:rPr sz="1300"/>
              <a:t/>
            </a:r>
            <a:br>
              <a:rPr sz="1300"/>
            </a:br>
            <a:r>
              <a:rPr lang="sl" sz="2400" b="1" i="0" strike="noStrike" cap="none" spc="100" baseline="0">
                <a:solidFill>
                  <a:srgbClr val="000000"/>
                </a:solidFill>
                <a:effectLst/>
                <a:latin typeface="American Typewriter"/>
                <a:ea typeface="American Typewriter"/>
                <a:cs typeface="American Typewriter"/>
              </a:rPr>
              <a:t>Osnovna načela </a:t>
            </a:r>
            <a:r>
              <a:rPr sz="2400"/>
              <a:t/>
            </a:r>
            <a:br>
              <a:rPr sz="2400"/>
            </a:br>
            <a:r>
              <a:rPr sz="2400"/>
              <a:t/>
            </a:r>
            <a:br>
              <a:rPr sz="2400"/>
            </a:br>
            <a:r>
              <a:rPr lang="sl" sz="2400" b="1" i="0" strike="noStrike" cap="none" spc="100" baseline="0">
                <a:solidFill>
                  <a:srgbClr val="000000"/>
                </a:solidFill>
                <a:effectLst/>
                <a:latin typeface="American Typewriter"/>
                <a:ea typeface="American Typewriter"/>
                <a:cs typeface="American Typewriter"/>
              </a:rPr>
              <a:t>Družbenih medijev</a:t>
            </a:r>
            <a:r>
              <a:rPr sz="1300"/>
              <a:t/>
            </a:r>
            <a:br>
              <a:rPr sz="1300"/>
            </a:br>
            <a:r>
              <a:rPr sz="1300"/>
              <a:t/>
            </a:r>
            <a:br>
              <a:rPr sz="1300"/>
            </a:br>
            <a:r>
              <a:rPr sz="1300"/>
              <a:t/>
            </a:r>
            <a:br>
              <a:rPr sz="1300"/>
            </a:br>
            <a:endParaRPr lang="en-US" sz="1400"/>
          </a:p>
        </p:txBody>
      </p:sp>
      <p:sp>
        <p:nvSpPr>
          <p:cNvPr id="3" name="Content Placeholder 2"/>
          <p:cNvSpPr>
            <a:spLocks noGrp="1"/>
          </p:cNvSpPr>
          <p:nvPr>
            <p:ph idx="1"/>
          </p:nvPr>
        </p:nvSpPr>
        <p:spPr bwMode="auto">
          <a:xfrm>
            <a:off x="4550979" y="3140968"/>
            <a:ext cx="4593021" cy="3717032"/>
          </a:xfrm>
        </p:spPr>
        <p:txBody>
          <a:bodyPr anchor="ctr">
            <a:normAutofit/>
          </a:bodyPr>
          <a:lstStyle/>
          <a:p>
            <a:pPr marL="0" indent="0">
              <a:buNone/>
              <a:defRPr/>
            </a:pPr>
            <a:r>
              <a:rPr lang="sl" sz="1400" b="1" i="0" strike="noStrike" cap="none" spc="50" baseline="0">
                <a:solidFill>
                  <a:srgbClr val="000000"/>
                </a:solidFill>
                <a:effectLst/>
                <a:latin typeface="American Typewriter"/>
                <a:ea typeface="American Typewriter"/>
                <a:cs typeface="American Typewriter"/>
              </a:rPr>
              <a:t>Platforme družbenih medijev še naprej postajajo pomembna orodja za zbiranje novic. Ti mediji novinarjem ponujajo vznemirljive priložnosti za zbiranje informacij in novinarskim organizacijam, da razširijo doseg svoje vsebine, vendar prinašajo tudi izzive in tveganja. </a:t>
            </a:r>
            <a:endParaRPr/>
          </a:p>
          <a:p>
            <a:pPr marL="0" indent="0">
              <a:buNone/>
              <a:defRPr/>
            </a:pPr>
            <a:endParaRPr lang="en-GB" sz="1400">
              <a:latin typeface="American Typewriter"/>
            </a:endParaRPr>
          </a:p>
          <a:p>
            <a:pPr lvl="0">
              <a:defRPr/>
            </a:pPr>
            <a:r>
              <a:rPr lang="sl" sz="1400" b="1" i="0" strike="noStrike" cap="none" spc="50" baseline="0">
                <a:solidFill>
                  <a:srgbClr val="000000"/>
                </a:solidFill>
                <a:effectLst/>
                <a:latin typeface="American Typewriter"/>
                <a:ea typeface="American Typewriter"/>
                <a:cs typeface="American Typewriter"/>
              </a:rPr>
              <a:t>Katere platforme uporabljamo?</a:t>
            </a:r>
            <a:endParaRPr/>
          </a:p>
          <a:p>
            <a:pPr lvl="0">
              <a:defRPr/>
            </a:pPr>
            <a:r>
              <a:rPr lang="sl" sz="1400" b="1" i="0" strike="noStrike" cap="none" spc="50" baseline="0">
                <a:solidFill>
                  <a:srgbClr val="000000"/>
                </a:solidFill>
                <a:effectLst/>
                <a:latin typeface="American Typewriter"/>
                <a:ea typeface="American Typewriter"/>
                <a:cs typeface="American Typewriter"/>
              </a:rPr>
              <a:t>Zakaj jih uporabljamo?</a:t>
            </a:r>
            <a:endParaRPr/>
          </a:p>
          <a:p>
            <a:pPr lvl="0">
              <a:defRPr/>
            </a:pPr>
            <a:r>
              <a:rPr lang="sl" sz="1400" b="1" i="0" strike="noStrike" cap="none" spc="50" baseline="0">
                <a:solidFill>
                  <a:srgbClr val="000000"/>
                </a:solidFill>
                <a:effectLst/>
                <a:latin typeface="American Typewriter"/>
                <a:ea typeface="American Typewriter"/>
                <a:cs typeface="American Typewriter"/>
              </a:rPr>
              <a:t>Kdo uporablja katero platformo?</a:t>
            </a:r>
            <a:endParaRPr/>
          </a:p>
          <a:p>
            <a:pPr lvl="0">
              <a:defRPr/>
            </a:pPr>
            <a:r>
              <a:rPr lang="sl" sz="1400" b="1" i="0" strike="noStrike" cap="none" spc="50" baseline="0">
                <a:solidFill>
                  <a:srgbClr val="000000"/>
                </a:solidFill>
                <a:effectLst/>
                <a:latin typeface="American Typewriter"/>
                <a:ea typeface="American Typewriter"/>
                <a:cs typeface="American Typewriter"/>
              </a:rPr>
              <a:t>Ali je pomembno, katero platformo družbenih medijev morate uporabiti in za kaj?</a:t>
            </a:r>
            <a:endParaRPr/>
          </a:p>
          <a:p>
            <a:pPr>
              <a:defRPr/>
            </a:pPr>
            <a:endParaRPr lang="en-US" sz="1100"/>
          </a:p>
        </p:txBody>
      </p:sp>
      <p:cxnSp>
        <p:nvCxnSpPr>
          <p:cNvPr id="4" name="Google Shape;233;p13"/>
          <p:cNvCxnSpPr/>
          <p:nvPr/>
        </p:nvCxnSpPr>
        <p:spPr bwMode="auto">
          <a:xfrm flipH="1">
            <a:off x="230746" y="597140"/>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a:fillRect/>
          </a:stretch>
        </p:blipFill>
        <p:spPr bwMode="auto">
          <a:xfrm>
            <a:off x="9144000" y="5522376"/>
            <a:ext cx="3048000" cy="1628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 name="Shape 76"/>
          <p:cNvSpPr txBox="1">
            <a:spLocks noGrp="1"/>
          </p:cNvSpPr>
          <p:nvPr>
            <p:ph type="title"/>
          </p:nvPr>
        </p:nvSpPr>
        <p:spPr bwMode="auto">
          <a:xfrm>
            <a:off x="733197" y="635726"/>
            <a:ext cx="10732772" cy="1114697"/>
          </a:xfrm>
          <a:prstGeom prst="rect">
            <a:avLst/>
          </a:prstGeom>
        </p:spPr>
        <p:txBody>
          <a:bodyPr vert="horz" lIns="91440" tIns="45720" rIns="91440" bIns="45720" rtlCol="0" anchor="ctr" anchorCtr="0">
            <a:normAutofit/>
          </a:bodyPr>
          <a:lstStyle/>
          <a:p>
            <a:pPr algn="ctr">
              <a:spcBef>
                <a:spcPct val="0"/>
              </a:spcBef>
              <a:defRPr/>
            </a:pPr>
            <a:r>
              <a:rPr lang="sl" sz="3300" b="1" i="0" strike="noStrike" cap="none" spc="100" baseline="0">
                <a:solidFill>
                  <a:srgbClr val="000000"/>
                </a:solidFill>
                <a:effectLst/>
                <a:latin typeface="The Serif Hand"/>
                <a:ea typeface="The Serif Hand"/>
                <a:cs typeface="The Serif Hand"/>
              </a:rPr>
              <a:t>KAKO LAHKO MIGRANTI UPORABLJAJO DRUŽBENE MEDIJE?</a:t>
            </a:r>
            <a:endParaRPr/>
          </a:p>
        </p:txBody>
      </p:sp>
      <p:sp>
        <p:nvSpPr>
          <p:cNvPr id="77" name="Shape 77"/>
          <p:cNvSpPr txBox="1">
            <a:spLocks noGrp="1"/>
          </p:cNvSpPr>
          <p:nvPr>
            <p:ph type="body" idx="1"/>
          </p:nvPr>
        </p:nvSpPr>
        <p:spPr bwMode="auto">
          <a:xfrm>
            <a:off x="544828" y="1663337"/>
            <a:ext cx="10732772" cy="4773089"/>
          </a:xfrm>
          <a:prstGeom prst="rect">
            <a:avLst/>
          </a:prstGeom>
        </p:spPr>
        <p:txBody>
          <a:bodyPr vert="horz" lIns="91440" tIns="45720" rIns="91440" bIns="45720" rtlCol="0" anchor="ctr" anchorCtr="0">
            <a:noAutofit/>
          </a:bodyPr>
          <a:lstStyle/>
          <a:p>
            <a:pPr marL="609585">
              <a:spcAft>
                <a:spcPts val="2133"/>
              </a:spcAft>
              <a:buClr>
                <a:srgbClr val="000000"/>
              </a:buClr>
              <a:buSzTx/>
              <a:defRPr/>
            </a:pPr>
            <a:r>
              <a:rPr lang="sl" sz="2400" b="1" i="0" strike="noStrike" cap="none" spc="50" baseline="0" dirty="0">
                <a:solidFill>
                  <a:srgbClr val="000000"/>
                </a:solidFill>
                <a:effectLst/>
                <a:latin typeface="The Hand"/>
                <a:ea typeface="The Hand"/>
                <a:cs typeface="The Hand"/>
              </a:rPr>
              <a:t>Za iskanje zgodb</a:t>
            </a:r>
            <a:endParaRPr sz="2400" dirty="0"/>
          </a:p>
          <a:p>
            <a:pPr marL="609585">
              <a:spcAft>
                <a:spcPts val="2133"/>
              </a:spcAft>
              <a:buClr>
                <a:srgbClr val="000000"/>
              </a:buClr>
              <a:buSzTx/>
              <a:defRPr/>
            </a:pPr>
            <a:r>
              <a:rPr lang="sl" sz="2400" b="1" i="0" strike="noStrike" cap="none" spc="50" baseline="0" dirty="0">
                <a:solidFill>
                  <a:srgbClr val="000000"/>
                </a:solidFill>
                <a:effectLst/>
                <a:latin typeface="The Hand"/>
                <a:ea typeface="The Hand"/>
                <a:cs typeface="The Hand"/>
              </a:rPr>
              <a:t>Za spremljanje dogajanja v udarnih novicah, ko se zgodijo</a:t>
            </a:r>
            <a:endParaRPr sz="2400" dirty="0"/>
          </a:p>
          <a:p>
            <a:pPr marL="609585">
              <a:spcAft>
                <a:spcPts val="2133"/>
              </a:spcAft>
              <a:buClr>
                <a:srgbClr val="000000"/>
              </a:buClr>
              <a:buSzTx/>
              <a:defRPr/>
            </a:pPr>
            <a:r>
              <a:rPr lang="sl" sz="2400" b="1" i="0" strike="noStrike" cap="none" spc="50" baseline="0" dirty="0">
                <a:solidFill>
                  <a:srgbClr val="000000"/>
                </a:solidFill>
                <a:effectLst/>
                <a:latin typeface="The Hand"/>
                <a:ea typeface="The Hand"/>
                <a:cs typeface="The Hand"/>
              </a:rPr>
              <a:t>Kot orodje za poro</a:t>
            </a:r>
            <a:r>
              <a:rPr lang="sl" sz="2400" b="0" i="0" strike="noStrike" cap="none" spc="50" baseline="0" dirty="0">
                <a:solidFill>
                  <a:srgbClr val="000000"/>
                </a:solidFill>
                <a:effectLst/>
                <a:latin typeface="The Hand"/>
                <a:ea typeface="The Hand"/>
                <a:cs typeface="The Hand"/>
              </a:rPr>
              <a:t>č</a:t>
            </a:r>
            <a:r>
              <a:rPr lang="sl" sz="2400" b="1" i="0" strike="noStrike" cap="none" spc="50" baseline="0" dirty="0">
                <a:solidFill>
                  <a:srgbClr val="000000"/>
                </a:solidFill>
                <a:effectLst/>
                <a:latin typeface="The Hand"/>
                <a:ea typeface="The Hand"/>
                <a:cs typeface="The Hand"/>
              </a:rPr>
              <a:t>anje za iskanje o</a:t>
            </a:r>
            <a:r>
              <a:rPr lang="sl" sz="2400" b="0" i="0" strike="noStrike" cap="none" spc="50" baseline="0" dirty="0">
                <a:solidFill>
                  <a:srgbClr val="000000"/>
                </a:solidFill>
                <a:effectLst/>
                <a:latin typeface="The Hand"/>
                <a:ea typeface="The Hand"/>
                <a:cs typeface="The Hand"/>
              </a:rPr>
              <a:t>č</a:t>
            </a:r>
            <a:r>
              <a:rPr lang="sl" sz="2400" b="1" i="0" strike="noStrike" cap="none" spc="50" baseline="0" dirty="0">
                <a:solidFill>
                  <a:srgbClr val="000000"/>
                </a:solidFill>
                <a:effectLst/>
                <a:latin typeface="The Hand"/>
                <a:ea typeface="The Hand"/>
                <a:cs typeface="The Hand"/>
              </a:rPr>
              <a:t>ividcev, virov in slik</a:t>
            </a:r>
            <a:endParaRPr sz="2400" dirty="0"/>
          </a:p>
          <a:p>
            <a:pPr marL="609585">
              <a:spcAft>
                <a:spcPts val="2133"/>
              </a:spcAft>
              <a:buClr>
                <a:srgbClr val="000000"/>
              </a:buClr>
              <a:buSzTx/>
              <a:defRPr/>
            </a:pPr>
            <a:r>
              <a:rPr lang="sl" sz="2400" b="1" i="0" strike="noStrike" cap="none" spc="50" baseline="0" dirty="0">
                <a:solidFill>
                  <a:srgbClr val="000000"/>
                </a:solidFill>
                <a:effectLst/>
                <a:latin typeface="The Hand"/>
                <a:ea typeface="The Hand"/>
                <a:cs typeface="The Hand"/>
              </a:rPr>
              <a:t>Pritegniti bralce ali gledalce z nenehnimi posodobitvami novic</a:t>
            </a:r>
            <a:endParaRPr sz="2400" dirty="0"/>
          </a:p>
          <a:p>
            <a:pPr marL="609585">
              <a:spcAft>
                <a:spcPts val="2133"/>
              </a:spcAft>
              <a:buClr>
                <a:srgbClr val="000000"/>
              </a:buClr>
              <a:buSzTx/>
              <a:defRPr/>
            </a:pPr>
            <a:r>
              <a:rPr lang="sl" sz="2400" b="1" i="0" strike="noStrike" cap="none" spc="50" baseline="0" dirty="0">
                <a:solidFill>
                  <a:srgbClr val="000000"/>
                </a:solidFill>
                <a:effectLst/>
                <a:latin typeface="The Hand"/>
                <a:ea typeface="The Hand"/>
                <a:cs typeface="The Hand"/>
              </a:rPr>
              <a:t>Za promocijo vsebine pred objavo in po njej</a:t>
            </a:r>
            <a:endParaRPr sz="2400" dirty="0"/>
          </a:p>
          <a:p>
            <a:pPr marL="609585">
              <a:spcAft>
                <a:spcPts val="2133"/>
              </a:spcAft>
              <a:buClr>
                <a:srgbClr val="000000"/>
              </a:buClr>
              <a:buSzTx/>
              <a:defRPr/>
            </a:pPr>
            <a:r>
              <a:rPr lang="sl" sz="2400" b="1" i="0" strike="noStrike" cap="none" spc="50" baseline="0" dirty="0">
                <a:solidFill>
                  <a:srgbClr val="000000"/>
                </a:solidFill>
                <a:effectLst/>
                <a:latin typeface="The Hand"/>
                <a:ea typeface="The Hand"/>
                <a:cs typeface="The Hand"/>
              </a:rPr>
              <a:t>Za gojenje odnosa s svojim ob</a:t>
            </a:r>
            <a:r>
              <a:rPr lang="sl" sz="2400" b="0" i="0" strike="noStrike" cap="none" spc="50" baseline="0" dirty="0">
                <a:solidFill>
                  <a:srgbClr val="000000"/>
                </a:solidFill>
                <a:effectLst/>
                <a:latin typeface="The Hand"/>
                <a:ea typeface="The Hand"/>
                <a:cs typeface="The Hand"/>
              </a:rPr>
              <a:t>č</a:t>
            </a:r>
            <a:r>
              <a:rPr lang="sl" sz="2400" b="1" i="0" strike="noStrike" cap="none" spc="50" baseline="0" dirty="0">
                <a:solidFill>
                  <a:srgbClr val="000000"/>
                </a:solidFill>
                <a:effectLst/>
                <a:latin typeface="The Hand"/>
                <a:ea typeface="The Hand"/>
                <a:cs typeface="The Hand"/>
              </a:rPr>
              <a:t>instvom </a:t>
            </a:r>
            <a:endParaRPr sz="2400" dirty="0"/>
          </a:p>
        </p:txBody>
      </p:sp>
      <p:cxnSp>
        <p:nvCxnSpPr>
          <p:cNvPr id="2"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2">
            <a:alphaModFix/>
          </a:blip>
          <a:stretch>
            <a:fillRect/>
          </a:stretch>
        </p:blipFill>
        <p:spPr bwMode="auto">
          <a:xfrm>
            <a:off x="9144000" y="5229225"/>
            <a:ext cx="3048000" cy="1628775"/>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4" descr="A picture containing text, stop&#10;&#10;Description automatically generated"/>
          <p:cNvPicPr>
            <a:picLocks noGrp="1" noChangeAspect="1"/>
          </p:cNvPicPr>
          <p:nvPr>
            <p:ph idx="1"/>
          </p:nvPr>
        </p:nvPicPr>
        <p:blipFill>
          <a:blip r:embed="rId2"/>
          <a:srcRect t="10951" b="11730"/>
          <a:stretch>
            <a:fillRect/>
          </a:stretch>
        </p:blipFill>
        <p:spPr bwMode="auto">
          <a:xfrm>
            <a:off x="20" y="10"/>
            <a:ext cx="12191980" cy="6857990"/>
          </a:xfrm>
          <a:prstGeom prst="rect">
            <a:avLst/>
          </a:prstGeom>
        </p:spPr>
      </p:pic>
      <p:sp>
        <p:nvSpPr>
          <p:cNvPr id="2" name="Title 1"/>
          <p:cNvSpPr>
            <a:spLocks noGrp="1"/>
          </p:cNvSpPr>
          <p:nvPr>
            <p:ph type="title"/>
          </p:nvPr>
        </p:nvSpPr>
        <p:spPr bwMode="auto">
          <a:xfrm>
            <a:off x="523875" y="5317240"/>
            <a:ext cx="11210925" cy="744836"/>
          </a:xfrm>
        </p:spPr>
        <p:txBody>
          <a:bodyPr vert="horz" lIns="91440" tIns="45720" rIns="91440" bIns="45720" rtlCol="0" anchor="ctr">
            <a:normAutofit/>
          </a:bodyPr>
          <a:lstStyle/>
          <a:p>
            <a:pPr algn="ctr">
              <a:defRPr/>
            </a:pPr>
            <a:r>
              <a:rPr lang="sl" sz="3600" b="1" i="0" strike="noStrike" cap="none" spc="100" baseline="0">
                <a:solidFill>
                  <a:srgbClr val="262626"/>
                </a:solidFill>
                <a:effectLst/>
                <a:latin typeface="The Serif Hand"/>
                <a:ea typeface="The Serif Hand"/>
                <a:cs typeface="The Serif Hand"/>
              </a:rPr>
              <a:t>Katera platforma za kaj?</a:t>
            </a:r>
            <a:endParaRPr/>
          </a:p>
        </p:txBody>
      </p:sp>
      <p:cxnSp>
        <p:nvCxnSpPr>
          <p:cNvPr id="3"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A stack of newspaper"/>
          <p:cNvPicPr>
            <a:picLocks noChangeAspect="1"/>
          </p:cNvPicPr>
          <p:nvPr/>
        </p:nvPicPr>
        <p:blipFill>
          <a:blip r:embed="rId2"/>
          <a:srcRect t="18738" b="2590"/>
          <a:stretch>
            <a:fillRect/>
          </a:stretch>
        </p:blipFill>
        <p:spPr bwMode="auto">
          <a:xfrm>
            <a:off x="20" y="10"/>
            <a:ext cx="12191981" cy="6857990"/>
          </a:xfrm>
          <a:prstGeom prst="rect">
            <a:avLst/>
          </a:prstGeom>
        </p:spPr>
      </p:pic>
      <p:sp>
        <p:nvSpPr>
          <p:cNvPr id="11" name="Freeform: Shape 10"/>
          <p:cNvSpPr>
            <a:spLocks noGrp="1" noRot="1" noChangeAspect="1" noMove="1" noResize="1" noEditPoints="1" noAdjustHandles="1" noChangeArrowheads="1" noChangeShapeType="1" noTextEdit="1"/>
          </p:cNvSpPr>
          <p:nvPr/>
        </p:nvSpPr>
        <p:spPr bwMode="auto">
          <a:xfrm>
            <a:off x="6051470" y="1689814"/>
            <a:ext cx="6140530" cy="4647338"/>
          </a:xfrm>
          <a:custGeom>
            <a:avLst/>
            <a:gdLst>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3" name="Freeform: Shape 12"/>
          <p:cNvSpPr>
            <a:spLocks noGrp="1" noRot="1" noChangeAspect="1" noMove="1" noResize="1" noEditPoints="1" noAdjustHandles="1" noChangeArrowheads="1" noChangeShapeType="1" noTextEdit="1"/>
          </p:cNvSpPr>
          <p:nvPr/>
        </p:nvSpPr>
        <p:spPr bwMode="auto">
          <a:xfrm rot="347219">
            <a:off x="6227678" y="1604682"/>
            <a:ext cx="6095974" cy="4725794"/>
          </a:xfrm>
          <a:custGeom>
            <a:avLst/>
            <a:gdLst>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 name="connsiteX7" fmla="*/ 806268 w 837028"/>
              <a:gd name="connsiteY7" fmla="*/ 201919 h 76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5" name="Freeform: Shape 14"/>
          <p:cNvSpPr>
            <a:spLocks noGrp="1" noRot="1" noChangeAspect="1" noMove="1" noResize="1" noEditPoints="1" noAdjustHandles="1" noChangeArrowheads="1" noChangeShapeType="1" noTextEdit="1"/>
          </p:cNvSpPr>
          <p:nvPr/>
        </p:nvSpPr>
        <p:spPr bwMode="auto">
          <a:xfrm rot="21381630" flipH="1">
            <a:off x="4128647" y="500207"/>
            <a:ext cx="5016912" cy="2271814"/>
          </a:xfrm>
          <a:custGeom>
            <a:avLst/>
            <a:gdLst>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7" name="Freeform: Shape 16"/>
          <p:cNvSpPr>
            <a:spLocks noGrp="1" noRot="1" noChangeAspect="1" noMove="1" noResize="1" noEditPoints="1" noAdjustHandles="1" noChangeArrowheads="1" noChangeShapeType="1" noTextEdit="1"/>
          </p:cNvSpPr>
          <p:nvPr/>
        </p:nvSpPr>
        <p:spPr bwMode="auto">
          <a:xfrm rot="21381630" flipH="1">
            <a:off x="4086067" y="493484"/>
            <a:ext cx="5016912" cy="2271814"/>
          </a:xfrm>
          <a:custGeom>
            <a:avLst/>
            <a:gdLst>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title"/>
          </p:nvPr>
        </p:nvSpPr>
        <p:spPr bwMode="auto">
          <a:xfrm>
            <a:off x="4272282" y="860609"/>
            <a:ext cx="4621687" cy="1258293"/>
          </a:xfrm>
        </p:spPr>
        <p:txBody>
          <a:bodyPr>
            <a:normAutofit fontScale="90000"/>
          </a:bodyPr>
          <a:lstStyle/>
          <a:p>
            <a:pPr algn="ctr">
              <a:defRPr/>
            </a:pPr>
            <a:r>
              <a:rPr lang="sl" sz="4800" b="1" i="0" strike="noStrike" cap="none" spc="100" baseline="0">
                <a:solidFill>
                  <a:srgbClr val="000000"/>
                </a:solidFill>
                <a:effectLst/>
                <a:latin typeface="The Serif Hand"/>
                <a:ea typeface="The Serif Hand"/>
                <a:cs typeface="The Serif Hand"/>
              </a:rPr>
              <a:t>Kaj so novice?</a:t>
            </a:r>
          </a:p>
        </p:txBody>
      </p:sp>
      <p:sp>
        <p:nvSpPr>
          <p:cNvPr id="3" name="Content Placeholder 2"/>
          <p:cNvSpPr>
            <a:spLocks noGrp="1"/>
          </p:cNvSpPr>
          <p:nvPr>
            <p:ph idx="1"/>
          </p:nvPr>
        </p:nvSpPr>
        <p:spPr bwMode="auto">
          <a:xfrm>
            <a:off x="7457702" y="2265829"/>
            <a:ext cx="4236001" cy="3501011"/>
          </a:xfrm>
        </p:spPr>
        <p:txBody>
          <a:bodyPr anchor="ctr">
            <a:normAutofit/>
          </a:bodyPr>
          <a:lstStyle/>
          <a:p>
            <a:pPr lvl="0" algn="ctr">
              <a:lnSpc>
                <a:spcPct val="90000"/>
              </a:lnSpc>
              <a:defRPr/>
            </a:pPr>
            <a:r>
              <a:rPr lang="sl" sz="2000" b="1" i="0" strike="noStrike" cap="none" spc="50" baseline="0" dirty="0">
                <a:solidFill>
                  <a:srgbClr val="000000"/>
                </a:solidFill>
                <a:effectLst/>
                <a:latin typeface="The Hand"/>
                <a:ea typeface="The Hand"/>
                <a:cs typeface="The Hand"/>
              </a:rPr>
              <a:t>Je nekaj novega?</a:t>
            </a:r>
            <a:endParaRPr sz="2000" dirty="0"/>
          </a:p>
          <a:p>
            <a:pPr lvl="0" algn="ctr">
              <a:lnSpc>
                <a:spcPct val="90000"/>
              </a:lnSpc>
              <a:defRPr/>
            </a:pPr>
            <a:r>
              <a:rPr lang="sl" sz="2000" b="1" i="0" strike="noStrike" cap="none" spc="50" baseline="0" dirty="0">
                <a:solidFill>
                  <a:srgbClr val="000000"/>
                </a:solidFill>
                <a:effectLst/>
                <a:latin typeface="The Hand"/>
                <a:ea typeface="The Hand"/>
                <a:cs typeface="The Hand"/>
              </a:rPr>
              <a:t>Je nenavadno?</a:t>
            </a:r>
            <a:endParaRPr sz="2000" dirty="0"/>
          </a:p>
          <a:p>
            <a:pPr lvl="0" algn="ctr">
              <a:lnSpc>
                <a:spcPct val="90000"/>
              </a:lnSpc>
              <a:defRPr/>
            </a:pPr>
            <a:r>
              <a:rPr lang="sl" sz="2000" b="1" i="0" strike="noStrike" cap="none" spc="50" baseline="0" dirty="0">
                <a:solidFill>
                  <a:srgbClr val="000000"/>
                </a:solidFill>
                <a:effectLst/>
                <a:latin typeface="The Hand"/>
                <a:ea typeface="The Hand"/>
                <a:cs typeface="The Hand"/>
              </a:rPr>
              <a:t>Je zanimivo ali pomembno?</a:t>
            </a:r>
            <a:endParaRPr sz="2000" dirty="0"/>
          </a:p>
          <a:p>
            <a:pPr lvl="0" algn="ctr">
              <a:lnSpc>
                <a:spcPct val="90000"/>
              </a:lnSpc>
              <a:defRPr/>
            </a:pPr>
            <a:r>
              <a:rPr lang="sl" sz="2000" b="1" i="0" strike="noStrike" cap="none" spc="50" baseline="0" dirty="0">
                <a:solidFill>
                  <a:srgbClr val="000000"/>
                </a:solidFill>
                <a:effectLst/>
                <a:latin typeface="The Hand"/>
                <a:ea typeface="The Hand"/>
                <a:cs typeface="The Hand"/>
              </a:rPr>
              <a:t>Gre za ljudi?</a:t>
            </a:r>
            <a:endParaRPr sz="2000" dirty="0"/>
          </a:p>
          <a:p>
            <a:pPr algn="ctr">
              <a:lnSpc>
                <a:spcPct val="90000"/>
              </a:lnSpc>
              <a:defRPr/>
            </a:pPr>
            <a:r>
              <a:rPr lang="sl" sz="2000" b="1" i="0" strike="noStrike" cap="none" spc="50" baseline="0" dirty="0">
                <a:solidFill>
                  <a:srgbClr val="000000"/>
                </a:solidFill>
                <a:effectLst/>
                <a:latin typeface="The Hand"/>
                <a:ea typeface="The Hand"/>
                <a:cs typeface="The Hand"/>
              </a:rPr>
              <a:t>Ti elementi sestavljajo tisto, </a:t>
            </a:r>
            <a:r>
              <a:rPr lang="sl" sz="2000" i="0" strike="noStrike" cap="none" spc="50" baseline="0" dirty="0">
                <a:solidFill>
                  <a:srgbClr val="000000"/>
                </a:solidFill>
                <a:effectLst/>
                <a:latin typeface="The Hand"/>
                <a:ea typeface="The Hand"/>
                <a:cs typeface="The Hand"/>
              </a:rPr>
              <a:t>č</a:t>
            </a:r>
            <a:r>
              <a:rPr lang="sl" sz="2000" b="1" i="0" strike="noStrike" cap="none" spc="50" baseline="0" dirty="0">
                <a:solidFill>
                  <a:srgbClr val="000000"/>
                </a:solidFill>
                <a:effectLst/>
                <a:latin typeface="The Hand"/>
                <a:ea typeface="The Hand"/>
                <a:cs typeface="The Hand"/>
              </a:rPr>
              <a:t>emur pravimo informacija, ki je „vredna novic</a:t>
            </a:r>
            <a:r>
              <a:rPr lang="sl" sz="2000" b="1" i="0" strike="noStrike" cap="none" spc="50" baseline="0" dirty="0" smtClean="0">
                <a:solidFill>
                  <a:srgbClr val="000000"/>
                </a:solidFill>
                <a:effectLst/>
                <a:latin typeface="The Hand"/>
                <a:ea typeface="The Hand"/>
                <a:cs typeface="The Hand"/>
              </a:rPr>
              <a:t>“. Mo</a:t>
            </a:r>
            <a:r>
              <a:rPr lang="sl" sz="2000" i="0" strike="noStrike" cap="none" spc="50" baseline="0" dirty="0" smtClean="0">
                <a:solidFill>
                  <a:srgbClr val="000000"/>
                </a:solidFill>
                <a:effectLst/>
                <a:latin typeface="The Hand"/>
                <a:ea typeface="The Hand"/>
                <a:cs typeface="The Hand"/>
              </a:rPr>
              <a:t>č</a:t>
            </a:r>
            <a:r>
              <a:rPr lang="sl" sz="2000" b="1" i="0" strike="noStrike" cap="none" spc="50" baseline="0" dirty="0" smtClean="0">
                <a:solidFill>
                  <a:srgbClr val="000000"/>
                </a:solidFill>
                <a:effectLst/>
                <a:latin typeface="The Hand"/>
                <a:ea typeface="The Hand"/>
                <a:cs typeface="The Hand"/>
              </a:rPr>
              <a:t>nejši </a:t>
            </a:r>
            <a:r>
              <a:rPr lang="sl" sz="2000" b="1" i="0" strike="noStrike" cap="none" spc="50" baseline="0" dirty="0">
                <a:solidFill>
                  <a:srgbClr val="000000"/>
                </a:solidFill>
                <a:effectLst/>
                <a:latin typeface="The Hand"/>
                <a:ea typeface="The Hand"/>
                <a:cs typeface="The Hand"/>
              </a:rPr>
              <a:t>kot so elementi, </a:t>
            </a:r>
            <a:r>
              <a:rPr lang="sl" sz="2000" b="1" i="0" strike="noStrike" cap="none" spc="50" baseline="0" dirty="0" smtClean="0">
                <a:solidFill>
                  <a:srgbClr val="000000"/>
                </a:solidFill>
                <a:effectLst/>
                <a:latin typeface="The Hand"/>
                <a:ea typeface="The Hand"/>
                <a:cs typeface="The Hand"/>
              </a:rPr>
              <a:t>večja</a:t>
            </a:r>
            <a:r>
              <a:rPr lang="sl" sz="2000" b="1" i="0" strike="noStrike" cap="none" spc="50" dirty="0" smtClean="0">
                <a:solidFill>
                  <a:srgbClr val="000000"/>
                </a:solidFill>
                <a:effectLst/>
                <a:latin typeface="The Hand"/>
                <a:ea typeface="The Hand"/>
                <a:cs typeface="The Hand"/>
              </a:rPr>
              <a:t> je vrednost novice.</a:t>
            </a:r>
            <a:endParaRPr lang="en-US" sz="2700" dirty="0"/>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589560" y="357051"/>
            <a:ext cx="4560584" cy="1071155"/>
          </a:xfrm>
        </p:spPr>
        <p:txBody>
          <a:bodyPr anchor="ctr">
            <a:noAutofit/>
          </a:bodyPr>
          <a:lstStyle/>
          <a:p>
            <a:pPr>
              <a:defRPr/>
            </a:pPr>
            <a:r>
              <a:rPr lang="sl" sz="1800" b="1" i="0" strike="noStrike" cap="none" spc="100" baseline="0" dirty="0">
                <a:solidFill>
                  <a:srgbClr val="000000"/>
                </a:solidFill>
                <a:effectLst/>
                <a:latin typeface="The Serif Hand"/>
                <a:ea typeface="The Serif Hand"/>
                <a:cs typeface="The Serif Hand"/>
              </a:rPr>
              <a:t>Socialne avdio platforme in formati</a:t>
            </a:r>
            <a:endParaRPr sz="1800" dirty="0"/>
          </a:p>
        </p:txBody>
      </p:sp>
      <p:sp>
        <p:nvSpPr>
          <p:cNvPr id="3" name="Content Placeholder 2"/>
          <p:cNvSpPr>
            <a:spLocks noGrp="1"/>
          </p:cNvSpPr>
          <p:nvPr>
            <p:ph idx="1"/>
          </p:nvPr>
        </p:nvSpPr>
        <p:spPr bwMode="auto">
          <a:xfrm>
            <a:off x="590719" y="1132115"/>
            <a:ext cx="4559425" cy="5177976"/>
          </a:xfrm>
        </p:spPr>
        <p:txBody>
          <a:bodyPr anchor="ctr">
            <a:normAutofit fontScale="92500" lnSpcReduction="10000"/>
          </a:bodyPr>
          <a:lstStyle/>
          <a:p>
            <a:pPr>
              <a:defRPr/>
            </a:pPr>
            <a:r>
              <a:rPr lang="sl" sz="1200" b="0" i="0" strike="noStrike" cap="none" spc="50" baseline="0" dirty="0">
                <a:solidFill>
                  <a:srgbClr val="000000"/>
                </a:solidFill>
                <a:effectLst/>
                <a:latin typeface="The Hand"/>
                <a:ea typeface="The Hand"/>
                <a:cs typeface="The Hand"/>
              </a:rPr>
              <a:t>Primeri: Clubhouse, Twitter Spaces, Spotify</a:t>
            </a:r>
            <a:endParaRPr b="0" dirty="0"/>
          </a:p>
          <a:p>
            <a:pPr>
              <a:defRPr/>
            </a:pPr>
            <a:r>
              <a:rPr lang="sl" sz="1200" b="0" i="0" strike="noStrike" cap="none" spc="50" baseline="0" dirty="0">
                <a:solidFill>
                  <a:srgbClr val="000000"/>
                </a:solidFill>
                <a:effectLst/>
                <a:latin typeface="The Hand"/>
                <a:ea typeface="The Hand"/>
                <a:cs typeface="The Hand"/>
              </a:rPr>
              <a:t>Uporablja se za: poslušanje pogovorov v živo o določenih temah.</a:t>
            </a:r>
            <a:endParaRPr b="0" dirty="0"/>
          </a:p>
          <a:p>
            <a:pPr>
              <a:defRPr/>
            </a:pPr>
            <a:r>
              <a:rPr lang="sl" sz="1200" b="0" i="0" strike="noStrike" cap="none" spc="50" baseline="0" dirty="0">
                <a:solidFill>
                  <a:srgbClr val="000000"/>
                </a:solidFill>
                <a:effectLst/>
                <a:latin typeface="The Hand"/>
                <a:ea typeface="The Hand"/>
                <a:cs typeface="The Hand"/>
              </a:rPr>
              <a:t>Kako jih lahko uporabite: nove socialne avdio platforme (npr. </a:t>
            </a:r>
            <a:r>
              <a:rPr lang="sl" sz="1200" b="0" i="0" u="sng" strike="noStrike" cap="none" spc="50" baseline="0" dirty="0">
                <a:solidFill>
                  <a:srgbClr val="000000"/>
                </a:solidFill>
                <a:effectLst/>
                <a:uFill>
                  <a:solidFill>
                    <a:srgbClr val="000000"/>
                  </a:solidFill>
                </a:uFill>
                <a:latin typeface="The Hand"/>
                <a:ea typeface="The Hand"/>
                <a:cs typeface="The Hand"/>
                <a:hlinkClick r:id="rId2" tooltip="https://blog.hootsuite.com/clubhouse-app/" history="0"/>
              </a:rPr>
              <a:t>Clubhouse</a:t>
            </a:r>
            <a:r>
              <a:rPr lang="sl" sz="1200" b="0" i="0" strike="noStrike" cap="none" spc="50" baseline="0" dirty="0">
                <a:solidFill>
                  <a:srgbClr val="000000"/>
                </a:solidFill>
                <a:effectLst/>
                <a:latin typeface="The Hand"/>
                <a:ea typeface="The Hand"/>
                <a:cs typeface="The Hand"/>
              </a:rPr>
              <a:t>) in formati (npr. </a:t>
            </a:r>
            <a:r>
              <a:rPr lang="sl" sz="1200" b="0" i="0" u="sng" strike="noStrike" cap="none" spc="50" baseline="0" dirty="0">
                <a:solidFill>
                  <a:srgbClr val="000000"/>
                </a:solidFill>
                <a:effectLst/>
                <a:uFill>
                  <a:solidFill>
                    <a:srgbClr val="000000"/>
                  </a:solidFill>
                </a:uFill>
                <a:latin typeface="The Hand"/>
                <a:ea typeface="The Hand"/>
                <a:cs typeface="The Hand"/>
                <a:hlinkClick r:id="rId3" tooltip="https://blog.hootsuite.com/twitter-spaces/" history="0"/>
              </a:rPr>
              <a:t>Twitter Spaces</a:t>
            </a:r>
            <a:r>
              <a:rPr lang="sl" sz="1200" b="0" i="0" strike="noStrike" cap="none" spc="50" baseline="0" dirty="0">
                <a:solidFill>
                  <a:srgbClr val="000000"/>
                </a:solidFill>
                <a:effectLst/>
                <a:latin typeface="The Hand"/>
                <a:ea typeface="The Hand"/>
                <a:cs typeface="The Hand"/>
              </a:rPr>
              <a:t>) so </a:t>
            </a:r>
            <a:r>
              <a:rPr lang="sl" sz="1200" b="0" i="0" strike="noStrike" cap="none" spc="50" baseline="0" dirty="0" smtClean="0">
                <a:solidFill>
                  <a:srgbClr val="000000"/>
                </a:solidFill>
                <a:effectLst/>
                <a:latin typeface="The Hand"/>
                <a:ea typeface="The Hand"/>
                <a:cs typeface="The Hand"/>
              </a:rPr>
              <a:t>uspevali </a:t>
            </a:r>
            <a:r>
              <a:rPr lang="sl" sz="1200" b="0" i="0" strike="noStrike" cap="none" spc="50" baseline="0" dirty="0">
                <a:solidFill>
                  <a:srgbClr val="000000"/>
                </a:solidFill>
                <a:effectLst/>
                <a:latin typeface="The Hand"/>
                <a:ea typeface="The Hand"/>
                <a:cs typeface="The Hand"/>
              </a:rPr>
              <a:t>med zaprtji družb zaradi covida-19, </a:t>
            </a:r>
            <a:r>
              <a:rPr lang="sl" sz="1200" b="0" i="0" strike="noStrike" cap="none" spc="50" baseline="0" dirty="0" smtClean="0">
                <a:solidFill>
                  <a:srgbClr val="000000"/>
                </a:solidFill>
                <a:effectLst/>
                <a:latin typeface="The Hand"/>
                <a:ea typeface="The Hand"/>
                <a:cs typeface="The Hand"/>
              </a:rPr>
              <a:t>ko </a:t>
            </a:r>
            <a:r>
              <a:rPr lang="sl" sz="1200" b="0" i="0" strike="noStrike" cap="none" spc="50" baseline="0" dirty="0">
                <a:solidFill>
                  <a:srgbClr val="000000"/>
                </a:solidFill>
                <a:effectLst/>
                <a:latin typeface="The Hand"/>
                <a:ea typeface="The Hand"/>
                <a:cs typeface="The Hand"/>
              </a:rPr>
              <a:t>so bili ljudje doma z več časa za pridružitev pogovorom v živo.</a:t>
            </a:r>
            <a:endParaRPr b="0" dirty="0"/>
          </a:p>
          <a:p>
            <a:pPr marL="0" indent="0">
              <a:buNone/>
              <a:defRPr/>
            </a:pPr>
            <a:r>
              <a:rPr lang="sl" sz="1200" b="0" i="0" strike="noStrike" cap="none" spc="50" baseline="0" dirty="0">
                <a:solidFill>
                  <a:srgbClr val="000000"/>
                </a:solidFill>
                <a:effectLst/>
                <a:latin typeface="The Hand"/>
                <a:ea typeface="The Hand"/>
                <a:cs typeface="The Hand"/>
              </a:rPr>
              <a:t>Prednost platform in formatov zvočnih družbenih medijev je velika pozornost in angažiranost, ki ju boste verjetno prejeli od poslušalcev, ki se vključijo. Živahni, privlačni pogovori vam lahko pomagajo zgraditi podobo vodilnega v vaši niši in predstaviti svoje podjetje ali izdelke dragocenemu občinstvu, ki ga že zanimajo teme, povezane z vašo nišo (sicer se ne bi vključili).</a:t>
            </a:r>
            <a:endParaRPr b="0" dirty="0"/>
          </a:p>
          <a:p>
            <a:pPr marL="0" indent="0">
              <a:buNone/>
              <a:defRPr/>
            </a:pPr>
            <a:r>
              <a:rPr lang="sl" sz="1200" b="0" i="0" strike="noStrike" cap="none" spc="50" baseline="0" dirty="0">
                <a:solidFill>
                  <a:srgbClr val="000000"/>
                </a:solidFill>
                <a:effectLst/>
                <a:latin typeface="The Hand"/>
                <a:ea typeface="The Hand"/>
                <a:cs typeface="The Hand"/>
              </a:rPr>
              <a:t>Tukaj je nekaj netiva za vaše misli glede uporabe zvočnih platform družbenih medijev:</a:t>
            </a:r>
            <a:endParaRPr b="0" dirty="0"/>
          </a:p>
          <a:p>
            <a:pPr>
              <a:defRPr/>
            </a:pPr>
            <a:r>
              <a:rPr lang="sl" sz="1200" b="0" i="0" strike="noStrike" cap="none" spc="50" baseline="0" dirty="0">
                <a:solidFill>
                  <a:srgbClr val="000000"/>
                </a:solidFill>
                <a:effectLst/>
                <a:latin typeface="The Hand"/>
                <a:ea typeface="The Hand"/>
                <a:cs typeface="The Hand"/>
              </a:rPr>
              <a:t>Gostite panožne okrogle mize.</a:t>
            </a:r>
            <a:endParaRPr b="0" dirty="0"/>
          </a:p>
          <a:p>
            <a:pPr>
              <a:defRPr/>
            </a:pPr>
            <a:r>
              <a:rPr lang="sl" sz="1200" b="0" i="0" strike="noStrike" cap="none" spc="50" baseline="0" dirty="0">
                <a:solidFill>
                  <a:srgbClr val="000000"/>
                </a:solidFill>
                <a:effectLst/>
                <a:latin typeface="The Hand"/>
                <a:ea typeface="The Hand"/>
                <a:cs typeface="The Hand"/>
              </a:rPr>
              <a:t>Širite novice in pomembna obvestila.</a:t>
            </a:r>
            <a:endParaRPr b="0" dirty="0"/>
          </a:p>
          <a:p>
            <a:pPr>
              <a:defRPr/>
            </a:pPr>
            <a:r>
              <a:rPr lang="sl" sz="1200" b="0" i="0" strike="noStrike" cap="none" spc="50" baseline="0" dirty="0">
                <a:solidFill>
                  <a:srgbClr val="000000"/>
                </a:solidFill>
                <a:effectLst/>
                <a:latin typeface="The Hand"/>
                <a:ea typeface="The Hand"/>
                <a:cs typeface="The Hand"/>
              </a:rPr>
              <a:t>Gostite interaktivne seje (kot so vprašaj me kar koli) s svojim občinstvom.</a:t>
            </a:r>
            <a:endParaRPr b="0" dirty="0"/>
          </a:p>
          <a:p>
            <a:pPr>
              <a:defRPr/>
            </a:pPr>
            <a:r>
              <a:rPr lang="sl" sz="1200" b="0" i="0" strike="noStrike" cap="none" spc="50" baseline="0" dirty="0">
                <a:solidFill>
                  <a:srgbClr val="000000"/>
                </a:solidFill>
                <a:effectLst/>
                <a:latin typeface="The Hand"/>
                <a:ea typeface="The Hand"/>
                <a:cs typeface="The Hand"/>
              </a:rPr>
              <a:t>Posnemite intervjuje med klepetom Clubhouse/Twitter Spaces v živo in ga naložite kot podcast (primer: oddaja Social Media Geekout).</a:t>
            </a:r>
            <a:endParaRPr b="0" dirty="0"/>
          </a:p>
          <a:p>
            <a:pPr>
              <a:defRPr/>
            </a:pPr>
            <a:r>
              <a:rPr lang="sl" sz="1200" b="0" i="0" strike="noStrike" cap="none" spc="50" baseline="0" dirty="0">
                <a:solidFill>
                  <a:srgbClr val="000000"/>
                </a:solidFill>
                <a:effectLst/>
                <a:latin typeface="The Hand"/>
                <a:ea typeface="The Hand"/>
                <a:cs typeface="The Hand"/>
              </a:rPr>
              <a:t>S 30–60-minutno oddajo zgradite </a:t>
            </a:r>
            <a:r>
              <a:rPr lang="sl" sz="1200" b="0" i="0" strike="noStrike" cap="none" spc="50" baseline="0" dirty="0" smtClean="0">
                <a:solidFill>
                  <a:srgbClr val="000000"/>
                </a:solidFill>
                <a:effectLst/>
                <a:latin typeface="The Hand"/>
                <a:ea typeface="The Hand"/>
                <a:cs typeface="The Hand"/>
              </a:rPr>
              <a:t>vodilno misel svojega </a:t>
            </a:r>
            <a:r>
              <a:rPr lang="sl" sz="1200" b="0" i="0" strike="noStrike" cap="none" spc="50" baseline="0" dirty="0">
                <a:solidFill>
                  <a:srgbClr val="000000"/>
                </a:solidFill>
                <a:effectLst/>
                <a:latin typeface="The Hand"/>
                <a:ea typeface="The Hand"/>
                <a:cs typeface="The Hand"/>
              </a:rPr>
              <a:t>podjetja.</a:t>
            </a:r>
            <a:endParaRPr b="0" dirty="0"/>
          </a:p>
          <a:p>
            <a:pPr>
              <a:defRPr/>
            </a:pPr>
            <a:endParaRPr lang="en-US" sz="1000" dirty="0"/>
          </a:p>
        </p:txBody>
      </p:sp>
      <p:pic>
        <p:nvPicPr>
          <p:cNvPr id="7" name="Picture 6" descr="Graphical user interface, text, application, chat or text message&#10;&#10;Description automatically generated"/>
          <p:cNvPicPr>
            <a:picLocks noChangeAspect="1"/>
          </p:cNvPicPr>
          <p:nvPr/>
        </p:nvPicPr>
        <p:blipFill>
          <a:blip r:embed="rId4"/>
          <a:srcRect r="-1" b="26084"/>
          <a:stretch>
            <a:fillRect/>
          </a:stretch>
        </p:blipFill>
        <p:spPr bwMode="auto">
          <a:xfrm>
            <a:off x="5342238" y="480619"/>
            <a:ext cx="5425410" cy="5084781"/>
          </a:xfrm>
          <a:prstGeom prst="rect">
            <a:avLst/>
          </a:prstGeom>
        </p:spPr>
      </p:pic>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5">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2117030" y="0"/>
            <a:ext cx="7134446" cy="2870791"/>
          </a:xfrm>
        </p:spPr>
        <p:txBody>
          <a:bodyPr>
            <a:normAutofit/>
          </a:bodyPr>
          <a:lstStyle/>
          <a:p>
            <a:pPr>
              <a:defRPr/>
            </a:pPr>
            <a:r>
              <a:rPr lang="sl" sz="3600" b="1" i="0" strike="noStrike" cap="none" spc="100" baseline="0">
                <a:solidFill>
                  <a:srgbClr val="000000"/>
                </a:solidFill>
                <a:effectLst/>
                <a:latin typeface="The Serif Hand"/>
                <a:ea typeface="The Serif Hand"/>
                <a:cs typeface="The Serif Hand"/>
              </a:rPr>
              <a:t>USTVARITE LASTNO ZGODBO!</a:t>
            </a:r>
            <a:endParaRPr sz="3600"/>
          </a:p>
        </p:txBody>
      </p:sp>
      <p:sp>
        <p:nvSpPr>
          <p:cNvPr id="3" name="Subtitle 2"/>
          <p:cNvSpPr>
            <a:spLocks noGrp="1"/>
          </p:cNvSpPr>
          <p:nvPr>
            <p:ph type="subTitle" idx="1"/>
          </p:nvPr>
        </p:nvSpPr>
        <p:spPr bwMode="auto">
          <a:xfrm>
            <a:off x="3485671" y="2370908"/>
            <a:ext cx="4397164" cy="2116183"/>
          </a:xfrm>
        </p:spPr>
        <p:txBody>
          <a:bodyPr>
            <a:normAutofit/>
          </a:bodyPr>
          <a:lstStyle/>
          <a:p>
            <a:pPr>
              <a:defRPr/>
            </a:pPr>
            <a:r>
              <a:rPr lang="sl" sz="1500" b="1" i="0" strike="noStrike" cap="none" spc="50" baseline="0" dirty="0">
                <a:solidFill>
                  <a:srgbClr val="000000"/>
                </a:solidFill>
                <a:effectLst/>
                <a:latin typeface="The Hand"/>
                <a:ea typeface="The Hand"/>
                <a:cs typeface="The Hand"/>
              </a:rPr>
              <a:t>10 min vaje</a:t>
            </a:r>
            <a:r>
              <a:rPr lang="sl" sz="1500" b="1" i="0" strike="noStrike" cap="none" spc="50" baseline="0">
                <a:solidFill>
                  <a:srgbClr val="000000"/>
                </a:solidFill>
                <a:effectLst/>
                <a:latin typeface="The Hand"/>
                <a:ea typeface="The Hand"/>
                <a:cs typeface="The Hand"/>
              </a:rPr>
              <a:t>, v kateri:</a:t>
            </a:r>
            <a:endParaRPr dirty="0"/>
          </a:p>
          <a:p>
            <a:pPr marL="514350" indent="-514350">
              <a:buAutoNum type="arabicPeriod"/>
              <a:defRPr/>
            </a:pPr>
            <a:r>
              <a:rPr lang="sl" sz="1500" b="1" i="0" strike="noStrike" cap="none" spc="50" baseline="0" dirty="0">
                <a:solidFill>
                  <a:srgbClr val="000000"/>
                </a:solidFill>
                <a:effectLst/>
                <a:latin typeface="The Hand"/>
                <a:ea typeface="The Hand"/>
                <a:cs typeface="The Hand"/>
              </a:rPr>
              <a:t>vsaka migrantska organizacija pripravi novico o svojem delovanju</a:t>
            </a:r>
            <a:endParaRPr dirty="0"/>
          </a:p>
          <a:p>
            <a:pPr marL="514350" indent="-514350">
              <a:buAutoNum type="arabicPeriod"/>
              <a:defRPr/>
            </a:pPr>
            <a:r>
              <a:rPr lang="sl" sz="1500" b="1" i="0" strike="noStrike" cap="none" spc="50" baseline="0" dirty="0">
                <a:solidFill>
                  <a:srgbClr val="000000"/>
                </a:solidFill>
                <a:effectLst/>
                <a:latin typeface="The Hand"/>
                <a:ea typeface="The Hand"/>
                <a:cs typeface="The Hand"/>
              </a:rPr>
              <a:t>posamezni migranti intervjuvajo drug drugega</a:t>
            </a:r>
            <a:endParaRPr dirty="0"/>
          </a:p>
          <a:p>
            <a:pPr marL="514350" indent="-514350">
              <a:buAutoNum type="arabicPeriod"/>
              <a:defRPr/>
            </a:pPr>
            <a:r>
              <a:rPr lang="sl" sz="1500" b="1" i="0" strike="noStrike" cap="none" spc="50" baseline="0" dirty="0">
                <a:solidFill>
                  <a:srgbClr val="000000"/>
                </a:solidFill>
                <a:effectLst/>
                <a:latin typeface="The Hand"/>
                <a:ea typeface="The Hand"/>
                <a:cs typeface="The Hand"/>
              </a:rPr>
              <a:t>posamezni migranti pišejo zgodbo o svojih integracijskih izkušnjah</a:t>
            </a:r>
            <a:endParaRPr dirty="0"/>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 name="Freeform: Shape 9"/>
          <p:cNvSpPr>
            <a:spLocks noGrp="1" noRot="1" noChangeAspect="1" noMove="1" noResize="1" noEditPoints="1" noAdjustHandles="1" noChangeArrowheads="1" noChangeShapeType="1" noTextEdit="1"/>
          </p:cNvSpPr>
          <p:nvPr/>
        </p:nvSpPr>
        <p:spPr bwMode="auto">
          <a:xfrm flipH="1">
            <a:off x="645204" y="682072"/>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1057469" y="1181878"/>
            <a:ext cx="3844213" cy="2985795"/>
          </a:xfrm>
        </p:spPr>
        <p:txBody>
          <a:bodyPr>
            <a:normAutofit/>
          </a:bodyPr>
          <a:lstStyle/>
          <a:p>
            <a:pPr algn="ctr">
              <a:defRPr/>
            </a:pPr>
            <a:r>
              <a:rPr lang="sl" sz="4000" b="1" i="0" strike="noStrike" cap="none" spc="100" baseline="0">
                <a:solidFill>
                  <a:srgbClr val="000000"/>
                </a:solidFill>
                <a:effectLst/>
                <a:latin typeface="The Serif Hand"/>
                <a:ea typeface="The Serif Hand"/>
                <a:cs typeface="The Serif Hand"/>
              </a:rPr>
              <a:t>Biti morate objektivni in nepristranski</a:t>
            </a:r>
            <a:endParaRPr sz="4000"/>
          </a:p>
        </p:txBody>
      </p:sp>
      <p:sp>
        <p:nvSpPr>
          <p:cNvPr id="12" name="Freeform: Shape 11"/>
          <p:cNvSpPr>
            <a:spLocks noGrp="1" noRot="1" noChangeAspect="1" noMove="1" noResize="1" noEditPoints="1" noAdjustHandles="1" noChangeArrowheads="1" noChangeShapeType="1" noTextEdit="1"/>
          </p:cNvSpPr>
          <p:nvPr/>
        </p:nvSpPr>
        <p:spPr bwMode="auto">
          <a:xfrm flipH="1">
            <a:off x="697916" y="629755"/>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noFill/>
          <a:ln w="19050" cap="flat">
            <a:solidFill>
              <a:schemeClr val="tx1"/>
            </a:solidFill>
            <a:prstDash val="solid"/>
            <a:miter/>
          </a:ln>
        </p:spPr>
        <p:txBody>
          <a:bodyPr rtlCol="0" anchor="ctr"/>
          <a:lstStyle/>
          <a:p>
            <a:pPr>
              <a:defRPr/>
            </a:pPr>
            <a:endParaRPr lang="en-US"/>
          </a:p>
        </p:txBody>
      </p:sp>
      <p:sp>
        <p:nvSpPr>
          <p:cNvPr id="3" name="Content Placeholder 2"/>
          <p:cNvSpPr>
            <a:spLocks noGrp="1"/>
          </p:cNvSpPr>
          <p:nvPr>
            <p:ph idx="1"/>
          </p:nvPr>
        </p:nvSpPr>
        <p:spPr bwMode="auto">
          <a:xfrm>
            <a:off x="6277970" y="944283"/>
            <a:ext cx="5008729" cy="4944726"/>
          </a:xfrm>
        </p:spPr>
        <p:txBody>
          <a:bodyPr anchor="b">
            <a:normAutofit fontScale="92500"/>
          </a:bodyPr>
          <a:lstStyle/>
          <a:p>
            <a:pPr>
              <a:defRPr/>
            </a:pPr>
            <a:r>
              <a:rPr lang="sl" sz="3200" b="1" i="0" strike="noStrike" cap="none" spc="50" baseline="0" dirty="0">
                <a:solidFill>
                  <a:srgbClr val="000000"/>
                </a:solidFill>
                <a:effectLst/>
                <a:latin typeface="The Hand"/>
                <a:ea typeface="The Hand"/>
                <a:cs typeface="The Hand"/>
              </a:rPr>
              <a:t>Bodite prav</a:t>
            </a:r>
            <a:r>
              <a:rPr lang="sl" sz="3200" i="0" strike="noStrike" cap="none" spc="50" baseline="0" dirty="0">
                <a:solidFill>
                  <a:srgbClr val="000000"/>
                </a:solidFill>
                <a:effectLst/>
                <a:latin typeface="The Hand"/>
                <a:ea typeface="The Hand"/>
                <a:cs typeface="The Hand"/>
              </a:rPr>
              <a:t>ič</a:t>
            </a:r>
            <a:r>
              <a:rPr lang="sl" sz="3200" b="1" i="0" strike="noStrike" cap="none" spc="50" baseline="0" dirty="0">
                <a:solidFill>
                  <a:srgbClr val="000000"/>
                </a:solidFill>
                <a:effectLst/>
                <a:latin typeface="The Hand"/>
                <a:ea typeface="The Hand"/>
                <a:cs typeface="The Hand"/>
              </a:rPr>
              <a:t>ni v svojem:</a:t>
            </a:r>
            <a:endParaRPr dirty="0"/>
          </a:p>
          <a:p>
            <a:pPr lvl="0">
              <a:defRPr/>
            </a:pPr>
            <a:r>
              <a:rPr lang="sl" sz="3200" b="1" i="0" strike="noStrike" cap="none" spc="50" baseline="0" dirty="0">
                <a:solidFill>
                  <a:srgbClr val="000000"/>
                </a:solidFill>
                <a:effectLst/>
                <a:latin typeface="The Hand"/>
                <a:ea typeface="The Hand"/>
                <a:cs typeface="The Hand"/>
              </a:rPr>
              <a:t>- izboru novic</a:t>
            </a:r>
            <a:endParaRPr dirty="0"/>
          </a:p>
          <a:p>
            <a:pPr lvl="0">
              <a:defRPr/>
            </a:pPr>
            <a:r>
              <a:rPr lang="sl" sz="3200" b="1" i="0" strike="noStrike" cap="none" spc="50" baseline="0" dirty="0">
                <a:solidFill>
                  <a:srgbClr val="000000"/>
                </a:solidFill>
                <a:effectLst/>
                <a:latin typeface="The Hand"/>
                <a:ea typeface="The Hand"/>
                <a:cs typeface="The Hand"/>
              </a:rPr>
              <a:t>- izboru virov in tehnik intervjuja</a:t>
            </a:r>
            <a:endParaRPr dirty="0"/>
          </a:p>
          <a:p>
            <a:pPr lvl="0">
              <a:defRPr/>
            </a:pPr>
            <a:r>
              <a:rPr lang="sl" sz="3200" b="1" i="0" strike="noStrike" cap="none" spc="50" baseline="0" dirty="0">
                <a:solidFill>
                  <a:srgbClr val="000000"/>
                </a:solidFill>
                <a:effectLst/>
                <a:latin typeface="The Hand"/>
                <a:ea typeface="The Hand"/>
                <a:cs typeface="The Hand"/>
              </a:rPr>
              <a:t>- pisanju novic</a:t>
            </a:r>
            <a:endParaRPr dirty="0"/>
          </a:p>
          <a:p>
            <a:pPr lvl="0">
              <a:defRPr/>
            </a:pPr>
            <a:r>
              <a:rPr lang="sl" sz="3200" b="1" i="0" strike="noStrike" cap="none" spc="50" baseline="0" dirty="0">
                <a:solidFill>
                  <a:srgbClr val="000000"/>
                </a:solidFill>
                <a:effectLst/>
                <a:latin typeface="The Hand"/>
                <a:ea typeface="The Hand"/>
                <a:cs typeface="The Hand"/>
              </a:rPr>
              <a:t>- uporabi zgodbe</a:t>
            </a:r>
            <a:endParaRPr dirty="0"/>
          </a:p>
          <a:p>
            <a:pPr>
              <a:defRPr/>
            </a:pPr>
            <a:r>
              <a:rPr lang="sl" sz="3200" b="1" i="0" strike="noStrike" cap="none" spc="50" baseline="0" dirty="0">
                <a:solidFill>
                  <a:srgbClr val="000000"/>
                </a:solidFill>
                <a:effectLst/>
                <a:latin typeface="The Hand"/>
                <a:ea typeface="The Hand"/>
                <a:cs typeface="The Hand"/>
              </a:rPr>
              <a:t>Izogibajte se odprtemu izkazovanju podpore eni strani v </a:t>
            </a:r>
            <a:r>
              <a:rPr lang="sl" sz="3200" b="1" i="0" strike="noStrike" cap="none" spc="50" baseline="0" dirty="0" smtClean="0">
                <a:solidFill>
                  <a:srgbClr val="000000"/>
                </a:solidFill>
                <a:effectLst/>
                <a:latin typeface="The Hand"/>
                <a:ea typeface="The Hand"/>
                <a:cs typeface="The Hand"/>
              </a:rPr>
              <a:t>sporu.</a:t>
            </a:r>
            <a:endParaRPr dirty="0"/>
          </a:p>
          <a:p>
            <a:pPr>
              <a:defRPr/>
            </a:pPr>
            <a:endParaRPr lang="en-US" dirty="0"/>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normAutofit/>
          </a:bodyPr>
          <a:lstStyle/>
          <a:p>
            <a:pPr>
              <a:defRPr/>
            </a:pPr>
            <a:r>
              <a:rPr lang="sl" sz="3600" b="1" i="0" strike="noStrike" cap="none" spc="100" baseline="0">
                <a:solidFill>
                  <a:srgbClr val="000000"/>
                </a:solidFill>
                <a:effectLst/>
                <a:latin typeface="The Serif Hand"/>
                <a:ea typeface="The Serif Hand"/>
                <a:cs typeface="The Serif Hand"/>
              </a:rPr>
              <a:t>Novica &amp; OBRNJENA PIRAMIDA</a:t>
            </a:r>
            <a:r>
              <a:rPr sz="4300"/>
              <a:t/>
            </a:r>
            <a:br>
              <a:rPr sz="4300"/>
            </a:br>
            <a:endParaRPr lang="en-US"/>
          </a:p>
        </p:txBody>
      </p:sp>
      <p:pic>
        <p:nvPicPr>
          <p:cNvPr id="6" name="Content Placeholder 5" descr="Diagram&#10;&#10;Description automatically generated"/>
          <p:cNvPicPr>
            <a:picLocks noGrp="1" noChangeAspect="1"/>
          </p:cNvPicPr>
          <p:nvPr>
            <p:ph idx="1"/>
          </p:nvPr>
        </p:nvPicPr>
        <p:blipFill>
          <a:blip r:embed="rId2"/>
          <a:stretch>
            <a:fillRect/>
          </a:stretch>
        </p:blipFill>
        <p:spPr bwMode="auto">
          <a:xfrm>
            <a:off x="3346794" y="1516970"/>
            <a:ext cx="5498411" cy="4656817"/>
          </a:xfrm>
          <a:prstGeom prst="rect">
            <a:avLst/>
          </a:prstGeom>
        </p:spPr>
      </p:pic>
      <p:cxnSp>
        <p:nvCxnSpPr>
          <p:cNvPr id="3"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3">
            <a:alphaModFix/>
          </a:blip>
          <a:stretch>
            <a:fillRect/>
          </a:stretch>
        </p:blipFill>
        <p:spPr bwMode="auto">
          <a:xfrm>
            <a:off x="9144000" y="5085184"/>
            <a:ext cx="3048000" cy="162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3" name="Freeform: Shape 12"/>
          <p:cNvSpPr>
            <a:spLocks noGrp="1" noRot="1" noChangeAspect="1" noMove="1" noResize="1" noEditPoints="1" noAdjustHandles="1" noChangeArrowheads="1" noChangeShapeType="1" noTextEdit="1"/>
          </p:cNvSpPr>
          <p:nvPr/>
        </p:nvSpPr>
        <p:spPr bwMode="auto">
          <a:xfrm rot="10800000">
            <a:off x="1023595" y="2950509"/>
            <a:ext cx="4715671" cy="313460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extrusionOk="0">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5" name="Freeform: Shape 14"/>
          <p:cNvSpPr>
            <a:spLocks noGrp="1" noRot="1" noChangeAspect="1" noMove="1" noResize="1" noEditPoints="1" noAdjustHandles="1" noChangeArrowheads="1" noChangeShapeType="1" noTextEdit="1"/>
          </p:cNvSpPr>
          <p:nvPr/>
        </p:nvSpPr>
        <p:spPr bwMode="auto">
          <a:xfrm rot="21433980" flipH="1">
            <a:off x="561228" y="610976"/>
            <a:ext cx="5552381" cy="2430084"/>
          </a:xfrm>
          <a:custGeom>
            <a:avLst/>
            <a:gdLst>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3" extrusionOk="0">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801045" y="1110134"/>
            <a:ext cx="4861381" cy="1324229"/>
          </a:xfrm>
        </p:spPr>
        <p:txBody>
          <a:bodyPr>
            <a:normAutofit fontScale="90000"/>
          </a:bodyPr>
          <a:lstStyle/>
          <a:p>
            <a:pPr algn="ctr">
              <a:lnSpc>
                <a:spcPct val="90000"/>
              </a:lnSpc>
              <a:defRPr/>
            </a:pPr>
            <a:r>
              <a:rPr lang="sl" sz="4000" b="1" i="0" strike="noStrike" cap="none" spc="100" baseline="0" dirty="0">
                <a:solidFill>
                  <a:srgbClr val="000000"/>
                </a:solidFill>
                <a:effectLst/>
                <a:latin typeface="The Serif Hand"/>
                <a:ea typeface="The Serif Hand"/>
                <a:cs typeface="The Serif Hand"/>
              </a:rPr>
              <a:t>Poznajte svoje </a:t>
            </a:r>
            <a:r>
              <a:rPr lang="sl" sz="4000" b="1" i="0" strike="noStrike" cap="none" spc="100" baseline="0" dirty="0" smtClean="0">
                <a:solidFill>
                  <a:srgbClr val="000000"/>
                </a:solidFill>
                <a:effectLst/>
                <a:latin typeface="The Serif Hand"/>
                <a:ea typeface="The Serif Hand"/>
                <a:cs typeface="The Serif Hand"/>
              </a:rPr>
              <a:t>ob</a:t>
            </a:r>
            <a:r>
              <a:rPr lang="sl" sz="4000" dirty="0">
                <a:solidFill>
                  <a:srgbClr val="000000"/>
                </a:solidFill>
                <a:latin typeface="The Serif Hand"/>
                <a:ea typeface="The Serif Hand"/>
                <a:cs typeface="The Serif Hand"/>
              </a:rPr>
              <a:t>č</a:t>
            </a:r>
            <a:r>
              <a:rPr lang="sl" sz="4000" b="1" i="0" strike="noStrike" cap="none" spc="100" baseline="0" dirty="0" smtClean="0">
                <a:solidFill>
                  <a:srgbClr val="000000"/>
                </a:solidFill>
                <a:effectLst/>
                <a:latin typeface="The Serif Hand"/>
                <a:ea typeface="The Serif Hand"/>
                <a:cs typeface="The Serif Hand"/>
              </a:rPr>
              <a:t>instvo</a:t>
            </a:r>
            <a:r>
              <a:rPr sz="4000" dirty="0"/>
              <a:t/>
            </a:r>
            <a:br>
              <a:rPr sz="4000" dirty="0"/>
            </a:br>
            <a:endParaRPr lang="en-US" sz="4400" dirty="0"/>
          </a:p>
        </p:txBody>
      </p:sp>
      <p:pic>
        <p:nvPicPr>
          <p:cNvPr id="6" name="Picture 5" descr="A large group of people&#10;&#10;Description automatically generated with medium confidence"/>
          <p:cNvPicPr>
            <a:picLocks noChangeAspect="1"/>
          </p:cNvPicPr>
          <p:nvPr/>
        </p:nvPicPr>
        <p:blipFill>
          <a:blip r:embed="rId2"/>
          <a:srcRect l="11541" r="7501" b="-1"/>
          <a:stretch>
            <a:fillRect/>
          </a:stretch>
        </p:blipFill>
        <p:spPr bwMode="auto">
          <a:xfrm>
            <a:off x="1266081" y="3214259"/>
            <a:ext cx="4252124" cy="2634498"/>
          </a:xfrm>
          <a:prstGeom prst="rect">
            <a:avLst/>
          </a:prstGeom>
        </p:spPr>
      </p:pic>
      <p:sp>
        <p:nvSpPr>
          <p:cNvPr id="17" name="Freeform: Shape 16"/>
          <p:cNvSpPr>
            <a:spLocks noGrp="1" noRot="1" noChangeAspect="1" noMove="1" noResize="1" noEditPoints="1" noAdjustHandles="1" noChangeArrowheads="1" noChangeShapeType="1" noTextEdit="1"/>
          </p:cNvSpPr>
          <p:nvPr/>
        </p:nvSpPr>
        <p:spPr bwMode="auto">
          <a:xfrm rot="21433980" flipH="1">
            <a:off x="519332" y="639412"/>
            <a:ext cx="5552381" cy="2430084"/>
          </a:xfrm>
          <a:custGeom>
            <a:avLst/>
            <a:gdLst>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3" extrusionOk="0">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pPr>
              <a:defRPr/>
            </a:pPr>
            <a:endParaRPr lang="en-US"/>
          </a:p>
        </p:txBody>
      </p:sp>
      <p:sp>
        <p:nvSpPr>
          <p:cNvPr id="3" name="Content Placeholder 2"/>
          <p:cNvSpPr>
            <a:spLocks noGrp="1"/>
          </p:cNvSpPr>
          <p:nvPr>
            <p:ph idx="1"/>
          </p:nvPr>
        </p:nvSpPr>
        <p:spPr bwMode="auto">
          <a:xfrm>
            <a:off x="6668677" y="696123"/>
            <a:ext cx="4722279" cy="5481716"/>
          </a:xfrm>
        </p:spPr>
        <p:txBody>
          <a:bodyPr anchor="ctr">
            <a:normAutofit/>
          </a:bodyPr>
          <a:lstStyle/>
          <a:p>
            <a:pPr algn="ctr">
              <a:defRPr/>
            </a:pPr>
            <a:r>
              <a:rPr lang="sl" sz="2400" b="1" i="0" strike="noStrike" cap="none" spc="50" baseline="0" dirty="0">
                <a:solidFill>
                  <a:srgbClr val="000000"/>
                </a:solidFill>
                <a:effectLst/>
                <a:latin typeface="The Hand"/>
                <a:ea typeface="The Hand"/>
                <a:cs typeface="The Hand"/>
              </a:rPr>
              <a:t>Ne delajte lažnih predpostavk o svojih bralcih ali poslušalcih. </a:t>
            </a:r>
            <a:endParaRPr sz="2400" dirty="0"/>
          </a:p>
          <a:p>
            <a:pPr algn="ctr">
              <a:defRPr/>
            </a:pPr>
            <a:r>
              <a:rPr lang="sl" sz="2400" b="1" i="0" strike="noStrike" cap="none" spc="50" baseline="0" dirty="0">
                <a:solidFill>
                  <a:srgbClr val="000000"/>
                </a:solidFill>
                <a:effectLst/>
                <a:latin typeface="The Hand"/>
                <a:ea typeface="The Hand"/>
                <a:cs typeface="The Hand"/>
              </a:rPr>
              <a:t>Ne posplošujte iz lastne osebnosti ter ozke skupine prijateljev in sorodnikov ter domnevajte, da so vaši bralci ali poslušalci „taki kot mi“.</a:t>
            </a:r>
            <a:endParaRPr lang="en-US" sz="2400" dirty="0"/>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3">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Different coloured question marks"/>
          <p:cNvPicPr>
            <a:picLocks noChangeAspect="1"/>
          </p:cNvPicPr>
          <p:nvPr/>
        </p:nvPicPr>
        <p:blipFill>
          <a:blip r:embed="rId2"/>
          <a:stretch>
            <a:fillRect/>
          </a:stretch>
        </p:blipFill>
        <p:spPr bwMode="auto">
          <a:xfrm>
            <a:off x="18" y="46237"/>
            <a:ext cx="12191981" cy="6857990"/>
          </a:xfrm>
          <a:prstGeom prst="rect">
            <a:avLst/>
          </a:prstGeom>
        </p:spPr>
      </p:pic>
      <p:sp>
        <p:nvSpPr>
          <p:cNvPr id="12" name="Freeform: Shape 11"/>
          <p:cNvSpPr>
            <a:spLocks noGrp="1" noRot="1" noChangeAspect="1" noMove="1" noResize="1" noEditPoints="1" noAdjustHandles="1" noChangeArrowheads="1" noChangeShapeType="1" noTextEdit="1"/>
          </p:cNvSpPr>
          <p:nvPr/>
        </p:nvSpPr>
        <p:spPr bwMode="auto">
          <a:xfrm>
            <a:off x="6051470" y="1689814"/>
            <a:ext cx="6140530" cy="4647338"/>
          </a:xfrm>
          <a:custGeom>
            <a:avLst/>
            <a:gdLst>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4" name="Freeform: Shape 13"/>
          <p:cNvSpPr>
            <a:spLocks noGrp="1" noRot="1" noChangeAspect="1" noMove="1" noResize="1" noEditPoints="1" noAdjustHandles="1" noChangeArrowheads="1" noChangeShapeType="1" noTextEdit="1"/>
          </p:cNvSpPr>
          <p:nvPr/>
        </p:nvSpPr>
        <p:spPr bwMode="auto">
          <a:xfrm rot="347219">
            <a:off x="6227678" y="1604682"/>
            <a:ext cx="6095974" cy="4725794"/>
          </a:xfrm>
          <a:custGeom>
            <a:avLst/>
            <a:gdLst>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 name="connsiteX7" fmla="*/ 806268 w 837028"/>
              <a:gd name="connsiteY7" fmla="*/ 201919 h 76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6" name="Freeform: Shape 15"/>
          <p:cNvSpPr>
            <a:spLocks noGrp="1" noRot="1" noChangeAspect="1" noMove="1" noResize="1" noEditPoints="1" noAdjustHandles="1" noChangeArrowheads="1" noChangeShapeType="1" noTextEdit="1"/>
          </p:cNvSpPr>
          <p:nvPr/>
        </p:nvSpPr>
        <p:spPr bwMode="auto">
          <a:xfrm rot="21381630" flipH="1">
            <a:off x="4128647" y="500207"/>
            <a:ext cx="5016912" cy="2271814"/>
          </a:xfrm>
          <a:custGeom>
            <a:avLst/>
            <a:gdLst>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8" name="Freeform: Shape 17"/>
          <p:cNvSpPr>
            <a:spLocks noGrp="1" noRot="1" noChangeAspect="1" noMove="1" noResize="1" noEditPoints="1" noAdjustHandles="1" noChangeArrowheads="1" noChangeShapeType="1" noTextEdit="1"/>
          </p:cNvSpPr>
          <p:nvPr/>
        </p:nvSpPr>
        <p:spPr bwMode="auto">
          <a:xfrm rot="21381630" flipH="1">
            <a:off x="4086067" y="493484"/>
            <a:ext cx="5016912" cy="2271814"/>
          </a:xfrm>
          <a:custGeom>
            <a:avLst/>
            <a:gdLst>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title"/>
          </p:nvPr>
        </p:nvSpPr>
        <p:spPr bwMode="auto">
          <a:xfrm>
            <a:off x="4272282" y="860609"/>
            <a:ext cx="4558209" cy="1258293"/>
          </a:xfrm>
        </p:spPr>
        <p:txBody>
          <a:bodyPr>
            <a:normAutofit/>
          </a:bodyPr>
          <a:lstStyle/>
          <a:p>
            <a:pPr algn="ctr">
              <a:defRPr/>
            </a:pPr>
            <a:r>
              <a:rPr lang="sl" sz="2400" b="1" i="0" strike="noStrike" cap="none" spc="100" baseline="0" dirty="0">
                <a:solidFill>
                  <a:srgbClr val="000000"/>
                </a:solidFill>
                <a:effectLst/>
                <a:latin typeface="The Serif Hand"/>
                <a:ea typeface="The Serif Hand"/>
                <a:cs typeface="The Serif Hand"/>
              </a:rPr>
              <a:t>Kdo je vaše </a:t>
            </a:r>
            <a:r>
              <a:rPr lang="sl" sz="2400" b="1" i="0" strike="noStrike" cap="none" spc="100" baseline="0" dirty="0" smtClean="0">
                <a:solidFill>
                  <a:srgbClr val="000000"/>
                </a:solidFill>
                <a:effectLst/>
                <a:latin typeface="The Serif Hand"/>
                <a:ea typeface="The Serif Hand"/>
                <a:cs typeface="The Serif Hand"/>
              </a:rPr>
              <a:t>občinstvo </a:t>
            </a:r>
            <a:r>
              <a:rPr lang="sl" sz="2400" b="1" i="0" strike="noStrike" cap="none" spc="100" baseline="0" dirty="0">
                <a:solidFill>
                  <a:srgbClr val="000000"/>
                </a:solidFill>
                <a:effectLst/>
                <a:latin typeface="The Serif Hand"/>
                <a:ea typeface="The Serif Hand"/>
                <a:cs typeface="The Serif Hand"/>
              </a:rPr>
              <a:t>(katera migrantska skupnost)?</a:t>
            </a:r>
            <a:endParaRPr sz="2400" dirty="0"/>
          </a:p>
        </p:txBody>
      </p:sp>
      <p:sp>
        <p:nvSpPr>
          <p:cNvPr id="3" name="Content Placeholder 2"/>
          <p:cNvSpPr>
            <a:spLocks noGrp="1"/>
          </p:cNvSpPr>
          <p:nvPr>
            <p:ph idx="1"/>
          </p:nvPr>
        </p:nvSpPr>
        <p:spPr bwMode="auto">
          <a:xfrm>
            <a:off x="7348986" y="2008143"/>
            <a:ext cx="4236001" cy="3501011"/>
          </a:xfrm>
        </p:spPr>
        <p:txBody>
          <a:bodyPr anchor="ctr">
            <a:normAutofit fontScale="92500" lnSpcReduction="20000"/>
          </a:bodyPr>
          <a:lstStyle/>
          <a:p>
            <a:pPr algn="ctr">
              <a:lnSpc>
                <a:spcPct val="90000"/>
              </a:lnSpc>
              <a:defRPr/>
            </a:pPr>
            <a:endParaRPr lang="sl-SI" sz="1800" dirty="0"/>
          </a:p>
          <a:p>
            <a:pPr algn="ctr">
              <a:lnSpc>
                <a:spcPct val="90000"/>
              </a:lnSpc>
              <a:defRPr/>
            </a:pPr>
            <a:r>
              <a:rPr lang="sl" sz="1400" b="1" i="0" strike="noStrike" cap="none" spc="50" baseline="0" dirty="0">
                <a:solidFill>
                  <a:srgbClr val="000000"/>
                </a:solidFill>
                <a:effectLst/>
                <a:latin typeface="The Hand"/>
                <a:ea typeface="The Hand"/>
                <a:cs typeface="The Hand"/>
              </a:rPr>
              <a:t>Kako velika je skupnost?</a:t>
            </a:r>
            <a:endParaRPr dirty="0"/>
          </a:p>
          <a:p>
            <a:pPr algn="ctr">
              <a:lnSpc>
                <a:spcPct val="90000"/>
              </a:lnSpc>
              <a:defRPr/>
            </a:pPr>
            <a:r>
              <a:rPr lang="sl" sz="1400" b="1" i="0" strike="noStrike" cap="none" spc="50" baseline="0" dirty="0">
                <a:solidFill>
                  <a:srgbClr val="000000"/>
                </a:solidFill>
                <a:effectLst/>
                <a:latin typeface="The Hand"/>
                <a:ea typeface="The Hand"/>
                <a:cs typeface="The Hand"/>
              </a:rPr>
              <a:t>Kje živijo?</a:t>
            </a:r>
            <a:endParaRPr dirty="0"/>
          </a:p>
          <a:p>
            <a:pPr algn="ctr">
              <a:lnSpc>
                <a:spcPct val="90000"/>
              </a:lnSpc>
              <a:defRPr/>
            </a:pPr>
            <a:r>
              <a:rPr lang="sl" sz="1400" b="1" i="0" strike="noStrike" cap="none" spc="50" baseline="0" dirty="0">
                <a:solidFill>
                  <a:srgbClr val="000000"/>
                </a:solidFill>
                <a:effectLst/>
                <a:latin typeface="The Hand"/>
                <a:ea typeface="The Hand"/>
                <a:cs typeface="The Hand"/>
              </a:rPr>
              <a:t>Katere jezike govorijo?</a:t>
            </a:r>
            <a:endParaRPr dirty="0"/>
          </a:p>
          <a:p>
            <a:pPr algn="ctr">
              <a:lnSpc>
                <a:spcPct val="90000"/>
              </a:lnSpc>
              <a:defRPr/>
            </a:pPr>
            <a:r>
              <a:rPr lang="sl" sz="1400" b="1" i="0" strike="noStrike" cap="none" spc="50" baseline="0" dirty="0">
                <a:solidFill>
                  <a:srgbClr val="000000"/>
                </a:solidFill>
                <a:effectLst/>
                <a:latin typeface="The Hand"/>
                <a:ea typeface="The Hand"/>
                <a:cs typeface="The Hand"/>
              </a:rPr>
              <a:t>So </a:t>
            </a:r>
            <a:r>
              <a:rPr lang="sl" sz="1400" b="1" i="0" strike="noStrike" cap="none" spc="50" baseline="0" dirty="0" smtClean="0">
                <a:solidFill>
                  <a:srgbClr val="000000"/>
                </a:solidFill>
                <a:effectLst/>
                <a:latin typeface="The Hand"/>
                <a:ea typeface="The Hand"/>
                <a:cs typeface="The Hand"/>
              </a:rPr>
              <a:t>večinoma </a:t>
            </a:r>
            <a:r>
              <a:rPr lang="sl" sz="1400" b="1" i="0" strike="noStrike" cap="none" spc="50" baseline="0" dirty="0">
                <a:solidFill>
                  <a:srgbClr val="000000"/>
                </a:solidFill>
                <a:effectLst/>
                <a:latin typeface="The Hand"/>
                <a:ea typeface="The Hand"/>
                <a:cs typeface="The Hand"/>
              </a:rPr>
              <a:t>pripadniki ene ali </a:t>
            </a:r>
            <a:r>
              <a:rPr lang="sl" sz="1400" dirty="0" smtClean="0">
                <a:solidFill>
                  <a:srgbClr val="000000"/>
                </a:solidFill>
                <a:latin typeface="The Hand"/>
                <a:ea typeface="The Hand"/>
                <a:cs typeface="The Hand"/>
              </a:rPr>
              <a:t>več</a:t>
            </a:r>
            <a:r>
              <a:rPr lang="sl" sz="1400" b="1" i="0" strike="noStrike" cap="none" spc="50" baseline="0" dirty="0" smtClean="0">
                <a:solidFill>
                  <a:srgbClr val="000000"/>
                </a:solidFill>
                <a:effectLst/>
                <a:latin typeface="The Hand"/>
                <a:ea typeface="The Hand"/>
                <a:cs typeface="The Hand"/>
              </a:rPr>
              <a:t> </a:t>
            </a:r>
            <a:r>
              <a:rPr lang="sl" sz="1400" b="1" i="0" strike="noStrike" cap="none" spc="50" baseline="0" dirty="0">
                <a:solidFill>
                  <a:srgbClr val="000000"/>
                </a:solidFill>
                <a:effectLst/>
                <a:latin typeface="The Hand"/>
                <a:ea typeface="The Hand"/>
                <a:cs typeface="The Hand"/>
              </a:rPr>
              <a:t>starostnih skupin?</a:t>
            </a:r>
            <a:endParaRPr dirty="0"/>
          </a:p>
          <a:p>
            <a:pPr algn="ctr">
              <a:lnSpc>
                <a:spcPct val="90000"/>
              </a:lnSpc>
              <a:defRPr/>
            </a:pPr>
            <a:r>
              <a:rPr lang="sl" sz="1400" b="1" i="0" strike="noStrike" cap="none" spc="50" baseline="0" dirty="0">
                <a:solidFill>
                  <a:srgbClr val="000000"/>
                </a:solidFill>
                <a:effectLst/>
                <a:latin typeface="The Hand"/>
                <a:ea typeface="The Hand"/>
                <a:cs typeface="The Hand"/>
              </a:rPr>
              <a:t>Ali gre </a:t>
            </a:r>
            <a:r>
              <a:rPr lang="sl" sz="1400" b="1" i="0" strike="noStrike" cap="none" spc="50" baseline="0" dirty="0" smtClean="0">
                <a:solidFill>
                  <a:srgbClr val="000000"/>
                </a:solidFill>
                <a:effectLst/>
                <a:latin typeface="The Hand"/>
                <a:ea typeface="The Hand"/>
                <a:cs typeface="The Hand"/>
              </a:rPr>
              <a:t>večinoma </a:t>
            </a:r>
            <a:r>
              <a:rPr lang="sl" sz="1400" b="1" i="0" strike="noStrike" cap="none" spc="50" baseline="0" dirty="0">
                <a:solidFill>
                  <a:srgbClr val="000000"/>
                </a:solidFill>
                <a:effectLst/>
                <a:latin typeface="The Hand"/>
                <a:ea typeface="The Hand"/>
                <a:cs typeface="The Hand"/>
              </a:rPr>
              <a:t>za moške ali ženske?</a:t>
            </a:r>
            <a:endParaRPr dirty="0"/>
          </a:p>
          <a:p>
            <a:pPr algn="ctr">
              <a:lnSpc>
                <a:spcPct val="90000"/>
              </a:lnSpc>
              <a:defRPr/>
            </a:pPr>
            <a:r>
              <a:rPr lang="sl" sz="1400" b="1" i="0" strike="noStrike" cap="none" spc="50" baseline="0" dirty="0">
                <a:solidFill>
                  <a:srgbClr val="000000"/>
                </a:solidFill>
                <a:effectLst/>
                <a:latin typeface="The Hand"/>
                <a:ea typeface="The Hand"/>
                <a:cs typeface="The Hand"/>
              </a:rPr>
              <a:t>Kako izobraženi so?</a:t>
            </a:r>
            <a:endParaRPr dirty="0"/>
          </a:p>
          <a:p>
            <a:pPr algn="ctr">
              <a:lnSpc>
                <a:spcPct val="90000"/>
              </a:lnSpc>
              <a:defRPr/>
            </a:pPr>
            <a:r>
              <a:rPr lang="sl" sz="1400" b="1" i="0" strike="noStrike" cap="none" spc="50" baseline="0" dirty="0">
                <a:solidFill>
                  <a:srgbClr val="000000"/>
                </a:solidFill>
                <a:effectLst/>
                <a:latin typeface="The Hand"/>
                <a:ea typeface="The Hand"/>
                <a:cs typeface="The Hand"/>
              </a:rPr>
              <a:t>Kakšno izobrazbo imajo? Ali bi morali uporabljati preprost jezik? </a:t>
            </a:r>
            <a:endParaRPr lang="sl-SI" sz="1800" dirty="0"/>
          </a:p>
          <a:p>
            <a:pPr algn="ctr">
              <a:lnSpc>
                <a:spcPct val="90000"/>
              </a:lnSpc>
              <a:defRPr/>
            </a:pPr>
            <a:r>
              <a:rPr lang="sl" sz="1400" b="1" i="0" strike="noStrike" cap="none" spc="50" baseline="0" dirty="0">
                <a:solidFill>
                  <a:srgbClr val="000000"/>
                </a:solidFill>
                <a:effectLst/>
                <a:latin typeface="The Hand"/>
                <a:ea typeface="The Hand"/>
                <a:cs typeface="The Hand"/>
              </a:rPr>
              <a:t>Kako dolgo bodo pozorni na </a:t>
            </a:r>
            <a:r>
              <a:rPr lang="sl" sz="1400" b="1" i="0" strike="noStrike" cap="none" spc="50" baseline="0" dirty="0" smtClean="0">
                <a:solidFill>
                  <a:srgbClr val="000000"/>
                </a:solidFill>
                <a:effectLst/>
                <a:latin typeface="The Hand"/>
                <a:ea typeface="The Hand"/>
                <a:cs typeface="The Hand"/>
              </a:rPr>
              <a:t>članek </a:t>
            </a:r>
            <a:r>
              <a:rPr lang="sl" sz="1400" b="1" i="0" strike="noStrike" cap="none" spc="50" baseline="0" dirty="0">
                <a:solidFill>
                  <a:srgbClr val="000000"/>
                </a:solidFill>
                <a:effectLst/>
                <a:latin typeface="The Hand"/>
                <a:ea typeface="The Hand"/>
                <a:cs typeface="The Hand"/>
              </a:rPr>
              <a:t>ali program?</a:t>
            </a:r>
            <a:endParaRPr dirty="0"/>
          </a:p>
          <a:p>
            <a:pPr algn="ctr">
              <a:lnSpc>
                <a:spcPct val="90000"/>
              </a:lnSpc>
              <a:defRPr/>
            </a:pPr>
            <a:r>
              <a:rPr lang="sl" sz="1400" b="1" i="0" strike="noStrike" cap="none" spc="50" baseline="0" dirty="0">
                <a:solidFill>
                  <a:srgbClr val="000000"/>
                </a:solidFill>
                <a:effectLst/>
                <a:latin typeface="The Hand"/>
                <a:ea typeface="The Hand"/>
                <a:cs typeface="The Hand"/>
              </a:rPr>
              <a:t>Kakšno je njihovo socialno-ekonomsko ozadje?</a:t>
            </a:r>
            <a:endParaRPr dirty="0"/>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a:fillRect/>
          </a:stretch>
        </p:blipFill>
        <p:spPr bwMode="auto">
          <a:xfrm>
            <a:off x="9144000" y="5275462"/>
            <a:ext cx="3048000" cy="1628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Camera lens"/>
          <p:cNvPicPr>
            <a:picLocks noChangeAspect="1"/>
          </p:cNvPicPr>
          <p:nvPr/>
        </p:nvPicPr>
        <p:blipFill>
          <a:blip r:embed="rId2"/>
          <a:srcRect t="5214" b="10516"/>
          <a:stretch>
            <a:fillRect/>
          </a:stretch>
        </p:blipFill>
        <p:spPr bwMode="auto">
          <a:xfrm>
            <a:off x="20" y="10"/>
            <a:ext cx="12191981" cy="6857990"/>
          </a:xfrm>
          <a:prstGeom prst="rect">
            <a:avLst/>
          </a:prstGeom>
        </p:spPr>
      </p:pic>
      <p:sp>
        <p:nvSpPr>
          <p:cNvPr id="12" name="Freeform: Shape 11"/>
          <p:cNvSpPr>
            <a:spLocks noGrp="1" noRot="1" noChangeAspect="1" noMove="1" noResize="1" noEditPoints="1" noAdjustHandles="1" noChangeArrowheads="1" noChangeShapeType="1" noTextEdit="1"/>
          </p:cNvSpPr>
          <p:nvPr/>
        </p:nvSpPr>
        <p:spPr bwMode="auto">
          <a:xfrm>
            <a:off x="6051470" y="1689814"/>
            <a:ext cx="6140530" cy="4647338"/>
          </a:xfrm>
          <a:custGeom>
            <a:avLst/>
            <a:gdLst>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extrusionOk="0">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sp>
        <p:nvSpPr>
          <p:cNvPr id="14" name="Freeform: Shape 13"/>
          <p:cNvSpPr>
            <a:spLocks noGrp="1" noRot="1" noChangeAspect="1" noMove="1" noResize="1" noEditPoints="1" noAdjustHandles="1" noChangeArrowheads="1" noChangeShapeType="1" noTextEdit="1"/>
          </p:cNvSpPr>
          <p:nvPr/>
        </p:nvSpPr>
        <p:spPr bwMode="auto">
          <a:xfrm rot="347219">
            <a:off x="6227678" y="1604682"/>
            <a:ext cx="6095974" cy="4725794"/>
          </a:xfrm>
          <a:custGeom>
            <a:avLst/>
            <a:gdLst>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 name="connsiteX7" fmla="*/ 806268 w 837028"/>
              <a:gd name="connsiteY7" fmla="*/ 201919 h 76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extrusionOk="0">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pPr>
              <a:defRPr/>
            </a:pPr>
            <a:endParaRPr lang="en-US"/>
          </a:p>
        </p:txBody>
      </p:sp>
      <p:sp>
        <p:nvSpPr>
          <p:cNvPr id="16" name="Freeform: Shape 15"/>
          <p:cNvSpPr>
            <a:spLocks noGrp="1" noRot="1" noChangeAspect="1" noMove="1" noResize="1" noEditPoints="1" noAdjustHandles="1" noChangeArrowheads="1" noChangeShapeType="1" noTextEdit="1"/>
          </p:cNvSpPr>
          <p:nvPr/>
        </p:nvSpPr>
        <p:spPr bwMode="auto">
          <a:xfrm rot="21381630" flipH="1">
            <a:off x="4128647" y="500207"/>
            <a:ext cx="5016912" cy="2271814"/>
          </a:xfrm>
          <a:custGeom>
            <a:avLst/>
            <a:gdLst>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pPr>
              <a:defRPr/>
            </a:pPr>
            <a:endParaRPr lang="en-US"/>
          </a:p>
        </p:txBody>
      </p:sp>
      <p:sp>
        <p:nvSpPr>
          <p:cNvPr id="18" name="Freeform: Shape 17"/>
          <p:cNvSpPr>
            <a:spLocks noGrp="1" noRot="1" noChangeAspect="1" noMove="1" noResize="1" noEditPoints="1" noAdjustHandles="1" noChangeArrowheads="1" noChangeShapeType="1" noTextEdit="1"/>
          </p:cNvSpPr>
          <p:nvPr/>
        </p:nvSpPr>
        <p:spPr bwMode="auto">
          <a:xfrm rot="21381630" flipH="1">
            <a:off x="4086067" y="493484"/>
            <a:ext cx="5016912" cy="2271814"/>
          </a:xfrm>
          <a:custGeom>
            <a:avLst/>
            <a:gdLst>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extrusionOk="0">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pPr>
              <a:defRPr/>
            </a:pPr>
            <a:endParaRPr lang="en-US"/>
          </a:p>
        </p:txBody>
      </p:sp>
      <p:sp>
        <p:nvSpPr>
          <p:cNvPr id="2" name="Title 1"/>
          <p:cNvSpPr>
            <a:spLocks noGrp="1"/>
          </p:cNvSpPr>
          <p:nvPr>
            <p:ph type="title"/>
          </p:nvPr>
        </p:nvSpPr>
        <p:spPr bwMode="auto">
          <a:xfrm>
            <a:off x="4272282" y="860609"/>
            <a:ext cx="4621687" cy="1258293"/>
          </a:xfrm>
        </p:spPr>
        <p:txBody>
          <a:bodyPr>
            <a:normAutofit fontScale="90000"/>
          </a:bodyPr>
          <a:lstStyle/>
          <a:p>
            <a:pPr algn="ctr">
              <a:defRPr/>
            </a:pPr>
            <a:r>
              <a:rPr lang="sl" sz="4000" b="1" i="0" strike="noStrike" cap="none" spc="100" baseline="0" dirty="0">
                <a:solidFill>
                  <a:srgbClr val="000000"/>
                </a:solidFill>
                <a:effectLst/>
                <a:latin typeface="The Serif Hand"/>
                <a:ea typeface="The Serif Hand"/>
                <a:cs typeface="The Serif Hand"/>
              </a:rPr>
              <a:t>Kakšne informacije </a:t>
            </a:r>
            <a:r>
              <a:rPr lang="sl" sz="4000" b="1" i="0" strike="noStrike" cap="none" spc="100" baseline="0" dirty="0" smtClean="0">
                <a:solidFill>
                  <a:srgbClr val="000000"/>
                </a:solidFill>
                <a:effectLst/>
                <a:latin typeface="The Serif Hand"/>
                <a:ea typeface="The Serif Hand"/>
                <a:cs typeface="The Serif Hand"/>
              </a:rPr>
              <a:t>pričakujejo</a:t>
            </a:r>
            <a:r>
              <a:rPr lang="sl" sz="4000" b="1" i="0" strike="noStrike" cap="none" spc="100" baseline="0" dirty="0">
                <a:solidFill>
                  <a:srgbClr val="000000"/>
                </a:solidFill>
                <a:effectLst/>
                <a:latin typeface="The Serif Hand"/>
                <a:ea typeface="The Serif Hand"/>
                <a:cs typeface="The Serif Hand"/>
              </a:rPr>
              <a:t>?</a:t>
            </a:r>
            <a:endParaRPr dirty="0"/>
          </a:p>
        </p:txBody>
      </p:sp>
      <p:sp>
        <p:nvSpPr>
          <p:cNvPr id="3" name="Content Placeholder 2"/>
          <p:cNvSpPr>
            <a:spLocks noGrp="1"/>
          </p:cNvSpPr>
          <p:nvPr>
            <p:ph idx="1"/>
          </p:nvPr>
        </p:nvSpPr>
        <p:spPr bwMode="auto">
          <a:xfrm>
            <a:off x="7392144" y="2132856"/>
            <a:ext cx="4236001" cy="3501011"/>
          </a:xfrm>
        </p:spPr>
        <p:txBody>
          <a:bodyPr anchor="ctr">
            <a:normAutofit/>
          </a:bodyPr>
          <a:lstStyle/>
          <a:p>
            <a:pPr algn="ctr">
              <a:lnSpc>
                <a:spcPct val="90000"/>
              </a:lnSpc>
              <a:defRPr/>
            </a:pPr>
            <a:r>
              <a:rPr lang="sl" sz="1800" b="1" i="0" strike="noStrike" cap="none" spc="50" baseline="0" dirty="0">
                <a:solidFill>
                  <a:srgbClr val="000000"/>
                </a:solidFill>
                <a:effectLst/>
                <a:latin typeface="The Hand"/>
                <a:ea typeface="The Hand"/>
                <a:cs typeface="The Hand"/>
              </a:rPr>
              <a:t>svetovne novice</a:t>
            </a:r>
            <a:endParaRPr sz="1800" dirty="0"/>
          </a:p>
          <a:p>
            <a:pPr algn="ctr">
              <a:lnSpc>
                <a:spcPct val="90000"/>
              </a:lnSpc>
              <a:defRPr/>
            </a:pPr>
            <a:r>
              <a:rPr lang="sl" sz="1800" b="1" i="0" strike="noStrike" cap="none" spc="50" baseline="0" dirty="0">
                <a:solidFill>
                  <a:srgbClr val="000000"/>
                </a:solidFill>
                <a:effectLst/>
                <a:latin typeface="The Hand"/>
                <a:ea typeface="The Hand"/>
                <a:cs typeface="The Hand"/>
              </a:rPr>
              <a:t>nacionalne novice</a:t>
            </a:r>
            <a:endParaRPr sz="1800" dirty="0"/>
          </a:p>
          <a:p>
            <a:pPr algn="ctr">
              <a:lnSpc>
                <a:spcPct val="90000"/>
              </a:lnSpc>
              <a:defRPr/>
            </a:pPr>
            <a:r>
              <a:rPr lang="sl" sz="1800" b="1" i="0" strike="noStrike" cap="none" spc="50" baseline="0" dirty="0">
                <a:solidFill>
                  <a:srgbClr val="000000"/>
                </a:solidFill>
                <a:effectLst/>
                <a:latin typeface="The Hand"/>
                <a:ea typeface="The Hand"/>
                <a:cs typeface="The Hand"/>
              </a:rPr>
              <a:t>novice o integraciji</a:t>
            </a:r>
            <a:endParaRPr sz="1800" dirty="0"/>
          </a:p>
          <a:p>
            <a:pPr algn="ctr">
              <a:lnSpc>
                <a:spcPct val="90000"/>
              </a:lnSpc>
              <a:defRPr/>
            </a:pPr>
            <a:r>
              <a:rPr lang="sl" sz="1800" b="1" i="0" strike="noStrike" cap="none" spc="50" baseline="0" dirty="0">
                <a:solidFill>
                  <a:srgbClr val="000000"/>
                </a:solidFill>
                <a:effectLst/>
                <a:latin typeface="The Hand"/>
                <a:ea typeface="The Hand"/>
                <a:cs typeface="The Hand"/>
              </a:rPr>
              <a:t>novice o sodelovanju v državljanskem in </a:t>
            </a:r>
            <a:r>
              <a:rPr lang="sl" sz="1800" b="1" i="0" strike="noStrike" cap="none" spc="50" baseline="0" dirty="0" smtClean="0">
                <a:solidFill>
                  <a:srgbClr val="000000"/>
                </a:solidFill>
                <a:effectLst/>
                <a:latin typeface="The Hand"/>
                <a:ea typeface="The Hand"/>
                <a:cs typeface="The Hand"/>
              </a:rPr>
              <a:t>političnem </a:t>
            </a:r>
            <a:r>
              <a:rPr lang="sl" sz="1800" b="1" i="0" strike="noStrike" cap="none" spc="50" baseline="0" dirty="0">
                <a:solidFill>
                  <a:srgbClr val="000000"/>
                </a:solidFill>
                <a:effectLst/>
                <a:latin typeface="The Hand"/>
                <a:ea typeface="The Hand"/>
                <a:cs typeface="The Hand"/>
              </a:rPr>
              <a:t>življenju</a:t>
            </a:r>
            <a:endParaRPr sz="1800" dirty="0"/>
          </a:p>
          <a:p>
            <a:pPr algn="ctr">
              <a:lnSpc>
                <a:spcPct val="90000"/>
              </a:lnSpc>
              <a:defRPr/>
            </a:pPr>
            <a:r>
              <a:rPr lang="sl" sz="1800" b="1" i="0" strike="noStrike" cap="none" spc="50" baseline="0" dirty="0">
                <a:solidFill>
                  <a:srgbClr val="000000"/>
                </a:solidFill>
                <a:effectLst/>
                <a:latin typeface="The Hand"/>
                <a:ea typeface="The Hand"/>
                <a:cs typeface="The Hand"/>
              </a:rPr>
              <a:t>novice o </a:t>
            </a:r>
            <a:r>
              <a:rPr lang="sl" sz="1800" dirty="0" smtClean="0">
                <a:solidFill>
                  <a:srgbClr val="000000"/>
                </a:solidFill>
                <a:latin typeface="The Hand"/>
                <a:ea typeface="The Hand"/>
                <a:cs typeface="The Hand"/>
              </a:rPr>
              <a:t>njihov</a:t>
            </a:r>
            <a:r>
              <a:rPr lang="sl" sz="1800" b="1" i="0" strike="noStrike" cap="none" spc="50" baseline="0" dirty="0" smtClean="0">
                <a:solidFill>
                  <a:srgbClr val="000000"/>
                </a:solidFill>
                <a:effectLst/>
                <a:latin typeface="The Hand"/>
                <a:ea typeface="The Hand"/>
                <a:cs typeface="The Hand"/>
              </a:rPr>
              <a:t>i </a:t>
            </a:r>
            <a:r>
              <a:rPr lang="sl" sz="1800" b="1" i="0" strike="noStrike" cap="none" spc="50" baseline="0" dirty="0">
                <a:solidFill>
                  <a:srgbClr val="000000"/>
                </a:solidFill>
                <a:effectLst/>
                <a:latin typeface="The Hand"/>
                <a:ea typeface="The Hand"/>
                <a:cs typeface="The Hand"/>
              </a:rPr>
              <a:t>skupnosti</a:t>
            </a:r>
            <a:endParaRPr sz="1800" dirty="0"/>
          </a:p>
          <a:p>
            <a:pPr algn="ctr">
              <a:lnSpc>
                <a:spcPct val="90000"/>
              </a:lnSpc>
              <a:defRPr/>
            </a:pPr>
            <a:r>
              <a:rPr lang="sl" sz="1800" b="1" i="0" strike="noStrike" cap="none" spc="50" baseline="0" dirty="0">
                <a:solidFill>
                  <a:srgbClr val="000000"/>
                </a:solidFill>
                <a:effectLst/>
                <a:latin typeface="The Hand"/>
                <a:ea typeface="The Hand"/>
                <a:cs typeface="The Hand"/>
              </a:rPr>
              <a:t>novice o drugih skupinah/skupnostih</a:t>
            </a:r>
            <a:endParaRPr sz="1800" dirty="0"/>
          </a:p>
          <a:p>
            <a:pPr algn="ctr">
              <a:lnSpc>
                <a:spcPct val="90000"/>
              </a:lnSpc>
              <a:defRPr/>
            </a:pPr>
            <a:r>
              <a:rPr lang="sl" sz="1800" b="1" i="0" strike="noStrike" cap="none" spc="50" baseline="0" dirty="0">
                <a:solidFill>
                  <a:srgbClr val="000000"/>
                </a:solidFill>
                <a:effectLst/>
                <a:latin typeface="The Hand"/>
                <a:ea typeface="The Hand"/>
                <a:cs typeface="The Hand"/>
              </a:rPr>
              <a:t>novice iz </a:t>
            </a:r>
            <a:r>
              <a:rPr lang="sl" sz="1800" b="1" i="0" strike="noStrike" cap="none" spc="50" baseline="0" dirty="0" smtClean="0">
                <a:solidFill>
                  <a:srgbClr val="000000"/>
                </a:solidFill>
                <a:effectLst/>
                <a:latin typeface="The Hand"/>
                <a:ea typeface="The Hand"/>
                <a:cs typeface="The Hand"/>
              </a:rPr>
              <a:t>posebnih držav v tujini</a:t>
            </a:r>
            <a:endParaRPr sz="1800" dirty="0" smtClean="0"/>
          </a:p>
          <a:p>
            <a:pPr algn="ctr">
              <a:lnSpc>
                <a:spcPct val="90000"/>
              </a:lnSpc>
              <a:defRPr/>
            </a:pPr>
            <a:endParaRPr lang="en-US" sz="2000" dirty="0"/>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3">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 name="Freeform: Shape 9"/>
          <p:cNvSpPr>
            <a:spLocks noGrp="1" noRot="1" noChangeAspect="1" noMove="1" noResize="1" noEditPoints="1" noAdjustHandles="1" noChangeArrowheads="1" noChangeShapeType="1" noTextEdit="1"/>
          </p:cNvSpPr>
          <p:nvPr/>
        </p:nvSpPr>
        <p:spPr bwMode="auto">
          <a:xfrm flipH="1">
            <a:off x="645204" y="682072"/>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solidFill>
            <a:schemeClr val="bg1"/>
          </a:solidFill>
          <a:ln w="19050" cap="flat">
            <a:noFill/>
            <a:prstDash val="solid"/>
            <a:miter/>
          </a:ln>
        </p:spPr>
        <p:txBody>
          <a:bodyPr rtlCol="0" anchor="ctr"/>
          <a:lstStyle/>
          <a:p>
            <a:pPr>
              <a:defRPr/>
            </a:pPr>
            <a:endParaRPr lang="en-US"/>
          </a:p>
        </p:txBody>
      </p:sp>
      <p:sp>
        <p:nvSpPr>
          <p:cNvPr id="2" name="Title 1"/>
          <p:cNvSpPr>
            <a:spLocks noGrp="1"/>
          </p:cNvSpPr>
          <p:nvPr>
            <p:ph type="title"/>
          </p:nvPr>
        </p:nvSpPr>
        <p:spPr bwMode="auto">
          <a:xfrm>
            <a:off x="1057469" y="1181878"/>
            <a:ext cx="3844213" cy="2985795"/>
          </a:xfrm>
        </p:spPr>
        <p:txBody>
          <a:bodyPr>
            <a:normAutofit/>
          </a:bodyPr>
          <a:lstStyle/>
          <a:p>
            <a:pPr algn="ctr">
              <a:defRPr/>
            </a:pPr>
            <a:r>
              <a:rPr lang="sl" sz="4400" b="1" i="0" strike="noStrike" cap="none" spc="100" baseline="0" dirty="0" smtClean="0">
                <a:solidFill>
                  <a:srgbClr val="000000"/>
                </a:solidFill>
                <a:effectLst/>
                <a:latin typeface="The Serif Hand"/>
                <a:ea typeface="The Serif Hand"/>
                <a:cs typeface="The Serif Hand"/>
              </a:rPr>
              <a:t>Ob</a:t>
            </a:r>
            <a:r>
              <a:rPr lang="sl" sz="4400" dirty="0">
                <a:solidFill>
                  <a:srgbClr val="000000"/>
                </a:solidFill>
                <a:latin typeface="The Serif Hand"/>
                <a:ea typeface="The Serif Hand"/>
                <a:cs typeface="The Serif Hand"/>
              </a:rPr>
              <a:t>č</a:t>
            </a:r>
            <a:r>
              <a:rPr lang="sl" sz="4400" b="1" i="0" strike="noStrike" cap="none" spc="100" baseline="0" dirty="0" smtClean="0">
                <a:solidFill>
                  <a:srgbClr val="000000"/>
                </a:solidFill>
                <a:effectLst/>
                <a:latin typeface="The Serif Hand"/>
                <a:ea typeface="The Serif Hand"/>
                <a:cs typeface="The Serif Hand"/>
              </a:rPr>
              <a:t>utljivost </a:t>
            </a:r>
            <a:r>
              <a:rPr lang="sl" sz="4400" b="1" i="0" strike="noStrike" cap="none" spc="100" baseline="0" dirty="0">
                <a:solidFill>
                  <a:srgbClr val="000000"/>
                </a:solidFill>
                <a:effectLst/>
                <a:latin typeface="The Serif Hand"/>
                <a:ea typeface="The Serif Hand"/>
                <a:cs typeface="The Serif Hand"/>
              </a:rPr>
              <a:t>&amp; </a:t>
            </a:r>
            <a:r>
              <a:rPr lang="sl" sz="4400" b="1" i="0" strike="noStrike" cap="none" spc="100" baseline="0" dirty="0" smtClean="0">
                <a:solidFill>
                  <a:srgbClr val="000000"/>
                </a:solidFill>
                <a:effectLst/>
                <a:latin typeface="The Serif Hand"/>
                <a:ea typeface="The Serif Hand"/>
                <a:cs typeface="The Serif Hand"/>
              </a:rPr>
              <a:t>natan</a:t>
            </a:r>
            <a:r>
              <a:rPr lang="sl" sz="4400" dirty="0">
                <a:solidFill>
                  <a:srgbClr val="000000"/>
                </a:solidFill>
                <a:latin typeface="The Serif Hand"/>
                <a:ea typeface="The Serif Hand"/>
                <a:cs typeface="The Serif Hand"/>
              </a:rPr>
              <a:t>č</a:t>
            </a:r>
            <a:r>
              <a:rPr lang="sl" sz="4400" b="1" i="0" strike="noStrike" cap="none" spc="100" baseline="0" dirty="0" smtClean="0">
                <a:solidFill>
                  <a:srgbClr val="000000"/>
                </a:solidFill>
                <a:effectLst/>
                <a:latin typeface="The Serif Hand"/>
                <a:ea typeface="The Serif Hand"/>
                <a:cs typeface="The Serif Hand"/>
              </a:rPr>
              <a:t>nost</a:t>
            </a:r>
            <a:endParaRPr lang="en-US" sz="4400" dirty="0"/>
          </a:p>
        </p:txBody>
      </p:sp>
      <p:sp>
        <p:nvSpPr>
          <p:cNvPr id="12" name="Freeform: Shape 11"/>
          <p:cNvSpPr>
            <a:spLocks noGrp="1" noRot="1" noChangeAspect="1" noMove="1" noResize="1" noEditPoints="1" noAdjustHandles="1" noChangeArrowheads="1" noChangeShapeType="1" noTextEdit="1"/>
          </p:cNvSpPr>
          <p:nvPr/>
        </p:nvSpPr>
        <p:spPr bwMode="auto">
          <a:xfrm flipH="1">
            <a:off x="697916" y="629755"/>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extrusionOk="0">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noFill/>
          <a:ln w="19050" cap="flat">
            <a:solidFill>
              <a:schemeClr val="tx1"/>
            </a:solidFill>
            <a:prstDash val="solid"/>
            <a:miter/>
          </a:ln>
        </p:spPr>
        <p:txBody>
          <a:bodyPr rtlCol="0" anchor="ctr"/>
          <a:lstStyle/>
          <a:p>
            <a:pPr>
              <a:defRPr/>
            </a:pPr>
            <a:endParaRPr lang="en-US"/>
          </a:p>
        </p:txBody>
      </p:sp>
      <p:sp>
        <p:nvSpPr>
          <p:cNvPr id="3" name="Content Placeholder 2"/>
          <p:cNvSpPr>
            <a:spLocks noGrp="1"/>
          </p:cNvSpPr>
          <p:nvPr>
            <p:ph idx="1"/>
          </p:nvPr>
        </p:nvSpPr>
        <p:spPr bwMode="auto">
          <a:xfrm>
            <a:off x="6245185" y="682072"/>
            <a:ext cx="5008729" cy="4944726"/>
          </a:xfrm>
        </p:spPr>
        <p:txBody>
          <a:bodyPr anchor="b">
            <a:normAutofit/>
          </a:bodyPr>
          <a:lstStyle/>
          <a:p>
            <a:pPr>
              <a:lnSpc>
                <a:spcPct val="90000"/>
              </a:lnSpc>
              <a:defRPr/>
            </a:pPr>
            <a:r>
              <a:rPr lang="sl-SI" sz="2300" i="0" strike="noStrike" cap="none" baseline="0" dirty="0">
                <a:solidFill>
                  <a:srgbClr val="000000"/>
                </a:solidFill>
                <a:effectLst/>
                <a:latin typeface="The Hand"/>
                <a:ea typeface="The Hand"/>
                <a:cs typeface="The Hand"/>
              </a:rPr>
              <a:t>Občut</a:t>
            </a:r>
            <a:r>
              <a:rPr lang="sl-SI" sz="2300" i="0" strike="noStrike" cap="none" dirty="0">
                <a:solidFill>
                  <a:srgbClr val="000000"/>
                </a:solidFill>
                <a:effectLst/>
                <a:latin typeface="The Hand"/>
                <a:ea typeface="The Hand"/>
                <a:cs typeface="The Hand"/>
              </a:rPr>
              <a:t>ljiv</a:t>
            </a:r>
            <a:r>
              <a:rPr lang="sl-SI" sz="2300" i="0" strike="noStrike" cap="none" baseline="0" dirty="0">
                <a:solidFill>
                  <a:srgbClr val="000000"/>
                </a:solidFill>
                <a:effectLst/>
                <a:latin typeface="The Hand"/>
                <a:ea typeface="The Hand"/>
                <a:cs typeface="The Hand"/>
              </a:rPr>
              <a:t>ost</a:t>
            </a:r>
            <a:endParaRPr lang="sl-SI" dirty="0"/>
          </a:p>
          <a:p>
            <a:pPr>
              <a:lnSpc>
                <a:spcPct val="90000"/>
              </a:lnSpc>
              <a:defRPr/>
            </a:pPr>
            <a:r>
              <a:rPr lang="sl-SI" sz="2300" b="0" i="0" strike="noStrike" cap="none" spc="0" baseline="0" dirty="0">
                <a:solidFill>
                  <a:srgbClr val="000000"/>
                </a:solidFill>
                <a:effectLst/>
                <a:latin typeface="The Hand"/>
                <a:ea typeface="The Hand"/>
                <a:cs typeface="The Hand"/>
              </a:rPr>
              <a:t>Pri poročanju bodite zelo občutljivi. Zelo pogosto mesto migrantov v večinski družbi ni gotovo. To ne pomeni, da bi morali prezreti obstoj napetosti, temveč le, da jih s svojo komunikacijo ne bi smeli poslabšati.</a:t>
            </a:r>
            <a:endParaRPr lang="sl-SI" b="0" spc="0" dirty="0"/>
          </a:p>
          <a:p>
            <a:pPr>
              <a:lnSpc>
                <a:spcPct val="90000"/>
              </a:lnSpc>
              <a:defRPr/>
            </a:pPr>
            <a:r>
              <a:rPr lang="sl-SI" sz="2300" i="0" strike="noStrike" cap="none" baseline="0" dirty="0" smtClean="0">
                <a:solidFill>
                  <a:srgbClr val="000000"/>
                </a:solidFill>
                <a:effectLst/>
                <a:latin typeface="The Hand"/>
                <a:ea typeface="The Hand"/>
                <a:cs typeface="The Hand"/>
              </a:rPr>
              <a:t>Natan</a:t>
            </a:r>
            <a:r>
              <a:rPr lang="sl-SI" sz="2300" dirty="0">
                <a:solidFill>
                  <a:srgbClr val="000000"/>
                </a:solidFill>
                <a:latin typeface="The Hand"/>
                <a:ea typeface="The Hand"/>
                <a:cs typeface="The Hand"/>
              </a:rPr>
              <a:t>č</a:t>
            </a:r>
            <a:r>
              <a:rPr lang="sl-SI" sz="2300" i="0" strike="noStrike" cap="none" baseline="0" dirty="0" smtClean="0">
                <a:solidFill>
                  <a:srgbClr val="000000"/>
                </a:solidFill>
                <a:effectLst/>
                <a:latin typeface="The Hand"/>
                <a:ea typeface="The Hand"/>
                <a:cs typeface="The Hand"/>
              </a:rPr>
              <a:t>nost</a:t>
            </a:r>
            <a:endParaRPr lang="sl-SI" dirty="0"/>
          </a:p>
          <a:p>
            <a:pPr>
              <a:lnSpc>
                <a:spcPct val="90000"/>
              </a:lnSpc>
              <a:defRPr/>
            </a:pPr>
            <a:r>
              <a:rPr lang="sl-SI" sz="2300" b="0" spc="0" dirty="0" smtClean="0">
                <a:solidFill>
                  <a:srgbClr val="000000"/>
                </a:solidFill>
                <a:latin typeface="The Hand"/>
                <a:ea typeface="The Hand"/>
                <a:cs typeface="The Hand"/>
              </a:rPr>
              <a:t>Četudi</a:t>
            </a:r>
            <a:r>
              <a:rPr lang="sl-SI" sz="2300" b="0" i="0" strike="noStrike" cap="none" spc="0" dirty="0" smtClean="0">
                <a:solidFill>
                  <a:srgbClr val="000000"/>
                </a:solidFill>
                <a:effectLst/>
                <a:latin typeface="The Hand"/>
                <a:ea typeface="The Hand"/>
                <a:cs typeface="The Hand"/>
              </a:rPr>
              <a:t> </a:t>
            </a:r>
            <a:r>
              <a:rPr lang="sl-SI" sz="2300" b="0" i="0" strike="noStrike" cap="none" spc="0" dirty="0">
                <a:solidFill>
                  <a:srgbClr val="000000"/>
                </a:solidFill>
                <a:effectLst/>
                <a:latin typeface="The Hand"/>
                <a:ea typeface="The Hand"/>
                <a:cs typeface="The Hand"/>
              </a:rPr>
              <a:t>poročate o </a:t>
            </a:r>
            <a:r>
              <a:rPr lang="sl-SI" sz="2300" b="0" i="0" strike="noStrike" cap="none" spc="0" dirty="0" smtClean="0">
                <a:solidFill>
                  <a:srgbClr val="000000"/>
                </a:solidFill>
                <a:effectLst/>
                <a:latin typeface="The Hand"/>
                <a:ea typeface="The Hand"/>
                <a:cs typeface="The Hand"/>
              </a:rPr>
              <a:t>migrantih in </a:t>
            </a:r>
            <a:r>
              <a:rPr lang="sl-SI" sz="2300" b="0" i="0" strike="noStrike" cap="none" spc="0" dirty="0" err="1" smtClean="0">
                <a:solidFill>
                  <a:srgbClr val="000000"/>
                </a:solidFill>
                <a:effectLst/>
                <a:latin typeface="The Hand"/>
                <a:ea typeface="The Hand"/>
                <a:cs typeface="The Hand"/>
              </a:rPr>
              <a:t>migrantskih</a:t>
            </a:r>
            <a:r>
              <a:rPr lang="sl-SI" sz="2300" b="0" i="0" strike="noStrike" cap="none" spc="0" dirty="0" smtClean="0">
                <a:solidFill>
                  <a:srgbClr val="000000"/>
                </a:solidFill>
                <a:effectLst/>
                <a:latin typeface="The Hand"/>
                <a:ea typeface="The Hand"/>
                <a:cs typeface="The Hand"/>
              </a:rPr>
              <a:t> skupnostih s pogledom „odzunaj“, </a:t>
            </a:r>
            <a:r>
              <a:rPr lang="sl-SI" sz="2300" b="0" i="0" strike="noStrike" cap="none" spc="0" dirty="0">
                <a:solidFill>
                  <a:srgbClr val="000000"/>
                </a:solidFill>
                <a:effectLst/>
                <a:latin typeface="The Hand"/>
                <a:ea typeface="The Hand"/>
                <a:cs typeface="The Hand"/>
              </a:rPr>
              <a:t>morate še vedno ohraniti visoko stopnjo natančnosti. </a:t>
            </a:r>
            <a:endParaRPr lang="sl-SI" sz="2500" b="0" spc="0" dirty="0"/>
          </a:p>
        </p:txBody>
      </p:sp>
      <p:cxnSp>
        <p:nvCxnSpPr>
          <p:cNvPr id="4"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Content Placeholder 4" descr="A red and white sign&#10;&#10;Description automatically generated with medium confidence"/>
          <p:cNvPicPr>
            <a:picLocks noGrp="1" noChangeAspect="1"/>
          </p:cNvPicPr>
          <p:nvPr>
            <p:ph idx="1"/>
          </p:nvPr>
        </p:nvPicPr>
        <p:blipFill>
          <a:blip r:embed="rId2"/>
          <a:srcRect t="1804" r="-1" b="-1"/>
          <a:stretch>
            <a:fillRect/>
          </a:stretch>
        </p:blipFill>
        <p:spPr bwMode="auto">
          <a:xfrm>
            <a:off x="95190" y="88900"/>
            <a:ext cx="12007910" cy="6632576"/>
          </a:xfrm>
          <a:custGeom>
            <a:avLst/>
            <a:gdLst/>
            <a:ahLst/>
            <a:cxnLst/>
            <a:rect l="l" t="t" r="r" b="b"/>
            <a:pathLst>
              <a:path w="11609843" h="6057523" extrusionOk="0">
                <a:moveTo>
                  <a:pt x="329451" y="1"/>
                </a:moveTo>
                <a:cubicBezTo>
                  <a:pt x="473755" y="7"/>
                  <a:pt x="634888" y="5607"/>
                  <a:pt x="759878" y="7472"/>
                </a:cubicBezTo>
                <a:lnTo>
                  <a:pt x="8811740" y="57994"/>
                </a:lnTo>
                <a:lnTo>
                  <a:pt x="10133387" y="58243"/>
                </a:lnTo>
                <a:lnTo>
                  <a:pt x="11522733" y="71614"/>
                </a:lnTo>
                <a:cubicBezTo>
                  <a:pt x="11582162" y="373219"/>
                  <a:pt x="11479781" y="1696666"/>
                  <a:pt x="11558343" y="2601840"/>
                </a:cubicBezTo>
                <a:cubicBezTo>
                  <a:pt x="11557823" y="3481263"/>
                  <a:pt x="11615629" y="4785263"/>
                  <a:pt x="11609369" y="5359346"/>
                </a:cubicBezTo>
                <a:cubicBezTo>
                  <a:pt x="11598540" y="5592072"/>
                  <a:pt x="11617528" y="5983823"/>
                  <a:pt x="11576881" y="6057523"/>
                </a:cubicBezTo>
                <a:cubicBezTo>
                  <a:pt x="10280371" y="6023920"/>
                  <a:pt x="8904348" y="6049951"/>
                  <a:pt x="7568082" y="6046164"/>
                </a:cubicBezTo>
                <a:lnTo>
                  <a:pt x="137076" y="6038644"/>
                </a:lnTo>
                <a:cubicBezTo>
                  <a:pt x="63429" y="6046562"/>
                  <a:pt x="98349" y="5802385"/>
                  <a:pt x="83401" y="5328816"/>
                </a:cubicBezTo>
                <a:cubicBezTo>
                  <a:pt x="68453" y="4855247"/>
                  <a:pt x="74700" y="4069229"/>
                  <a:pt x="47387" y="3197228"/>
                </a:cubicBezTo>
                <a:cubicBezTo>
                  <a:pt x="33509" y="2471292"/>
                  <a:pt x="41689" y="1591232"/>
                  <a:pt x="33791" y="1062710"/>
                </a:cubicBezTo>
                <a:lnTo>
                  <a:pt x="0" y="26099"/>
                </a:lnTo>
                <a:cubicBezTo>
                  <a:pt x="57672" y="5585"/>
                  <a:pt x="185147" y="-4"/>
                  <a:pt x="329451" y="1"/>
                </a:cubicBezTo>
                <a:close/>
              </a:path>
            </a:pathLst>
          </a:custGeom>
        </p:spPr>
      </p:pic>
      <p:sp>
        <p:nvSpPr>
          <p:cNvPr id="12" name="Freeform: Shape 11"/>
          <p:cNvSpPr>
            <a:spLocks noGrp="1" noRot="1" noChangeAspect="1" noMove="1" noResize="1" noEditPoints="1" noAdjustHandles="1" noChangeArrowheads="1" noChangeShapeType="1" noTextEdit="1"/>
          </p:cNvSpPr>
          <p:nvPr/>
        </p:nvSpPr>
        <p:spPr bwMode="auto">
          <a:xfrm>
            <a:off x="95190" y="88901"/>
            <a:ext cx="12007910" cy="6632574"/>
          </a:xfrm>
          <a:custGeom>
            <a:avLst/>
            <a:gdLst>
              <a:gd name="connsiteX0" fmla="*/ 0 w 11609843"/>
              <a:gd name="connsiteY0" fmla="*/ 26168 h 6074018"/>
              <a:gd name="connsiteX1" fmla="*/ 759878 w 11609843"/>
              <a:gd name="connsiteY1" fmla="*/ 7490 h 6074018"/>
              <a:gd name="connsiteX2" fmla="*/ 8811740 w 11609843"/>
              <a:gd name="connsiteY2" fmla="*/ 58150 h 6074018"/>
              <a:gd name="connsiteX3" fmla="*/ 10133387 w 11609843"/>
              <a:gd name="connsiteY3" fmla="*/ 58400 h 6074018"/>
              <a:gd name="connsiteX4" fmla="*/ 11522733 w 11609843"/>
              <a:gd name="connsiteY4" fmla="*/ 71807 h 6074018"/>
              <a:gd name="connsiteX5" fmla="*/ 11558343 w 11609843"/>
              <a:gd name="connsiteY5" fmla="*/ 2608923 h 6074018"/>
              <a:gd name="connsiteX6" fmla="*/ 11609369 w 11609843"/>
              <a:gd name="connsiteY6" fmla="*/ 5373939 h 6074018"/>
              <a:gd name="connsiteX7" fmla="*/ 11576881 w 11609843"/>
              <a:gd name="connsiteY7" fmla="*/ 6074018 h 6074018"/>
              <a:gd name="connsiteX8" fmla="*/ 7568082 w 11609843"/>
              <a:gd name="connsiteY8" fmla="*/ 6062628 h 6074018"/>
              <a:gd name="connsiteX9" fmla="*/ 137076 w 11609843"/>
              <a:gd name="connsiteY9" fmla="*/ 6055087 h 6074018"/>
              <a:gd name="connsiteX10" fmla="*/ 83401 w 11609843"/>
              <a:gd name="connsiteY10" fmla="*/ 5343326 h 6074018"/>
              <a:gd name="connsiteX11" fmla="*/ 47387 w 11609843"/>
              <a:gd name="connsiteY11" fmla="*/ 3205933 h 6074018"/>
              <a:gd name="connsiteX12" fmla="*/ 33791 w 11609843"/>
              <a:gd name="connsiteY12" fmla="*/ 1065602 h 6074018"/>
              <a:gd name="connsiteX13" fmla="*/ 0 w 11609843"/>
              <a:gd name="connsiteY13" fmla="*/ 26168 h 6074018"/>
              <a:gd name="connsiteX14" fmla="*/ 0 w 11609843"/>
              <a:gd name="connsiteY14" fmla="*/ 26168 h 6074018"/>
              <a:gd name="connsiteX15" fmla="*/ 0 w 11609843"/>
              <a:gd name="connsiteY15" fmla="*/ 26168 h 6074018"/>
              <a:gd name="connsiteX16" fmla="*/ 0 w 11609843"/>
              <a:gd name="connsiteY16" fmla="*/ 16431 h 6064281"/>
              <a:gd name="connsiteX17" fmla="*/ 0 w 11609843"/>
              <a:gd name="connsiteY17" fmla="*/ 0 h 60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09843" h="6074018" extrusionOk="0">
                <a:moveTo>
                  <a:pt x="0" y="26168"/>
                </a:moveTo>
                <a:cubicBezTo>
                  <a:pt x="115344" y="-14971"/>
                  <a:pt x="509898" y="3750"/>
                  <a:pt x="759878" y="7490"/>
                </a:cubicBezTo>
                <a:lnTo>
                  <a:pt x="8811740" y="58150"/>
                </a:lnTo>
                <a:lnTo>
                  <a:pt x="10133387" y="58400"/>
                </a:lnTo>
                <a:lnTo>
                  <a:pt x="11522733" y="71807"/>
                </a:lnTo>
                <a:cubicBezTo>
                  <a:pt x="11582162" y="374233"/>
                  <a:pt x="11479781" y="1701284"/>
                  <a:pt x="11558343" y="2608923"/>
                </a:cubicBezTo>
                <a:cubicBezTo>
                  <a:pt x="11557823" y="3490742"/>
                  <a:pt x="11615629" y="4798293"/>
                  <a:pt x="11609369" y="5373939"/>
                </a:cubicBezTo>
                <a:cubicBezTo>
                  <a:pt x="11598540" y="5607299"/>
                  <a:pt x="11617528" y="6000117"/>
                  <a:pt x="11576881" y="6074018"/>
                </a:cubicBezTo>
                <a:cubicBezTo>
                  <a:pt x="10280371" y="6040323"/>
                  <a:pt x="8904348" y="6066425"/>
                  <a:pt x="7568082" y="6062628"/>
                </a:cubicBezTo>
                <a:lnTo>
                  <a:pt x="137076" y="6055087"/>
                </a:lnTo>
                <a:cubicBezTo>
                  <a:pt x="63429" y="6063027"/>
                  <a:pt x="98349" y="5818185"/>
                  <a:pt x="83401" y="5343326"/>
                </a:cubicBezTo>
                <a:cubicBezTo>
                  <a:pt x="68453" y="4868467"/>
                  <a:pt x="74700" y="4080309"/>
                  <a:pt x="47387" y="3205933"/>
                </a:cubicBezTo>
                <a:cubicBezTo>
                  <a:pt x="33509" y="2478020"/>
                  <a:pt x="41689" y="1595563"/>
                  <a:pt x="33791" y="1065602"/>
                </a:cubicBezTo>
                <a:lnTo>
                  <a:pt x="0" y="26168"/>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p>
        </p:txBody>
      </p:sp>
      <p:cxnSp>
        <p:nvCxnSpPr>
          <p:cNvPr id="2" name="Google Shape;233;p13"/>
          <p:cNvCxnSpPr/>
          <p:nvPr/>
        </p:nvCxnSpPr>
        <p:spPr bwMode="auto">
          <a:xfrm flipH="1">
            <a:off x="230746" y="303989"/>
            <a:ext cx="0" cy="6250022"/>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3">
            <a:alphaModFix/>
          </a:blip>
          <a:stretch>
            <a:fillRect/>
          </a:stretch>
        </p:blipFill>
        <p:spPr bwMode="auto">
          <a:xfrm>
            <a:off x="9144000" y="5229225"/>
            <a:ext cx="3048000" cy="1628775"/>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ChitchatVTI">
  <a:themeElements>
    <a:clrScheme name="AnalogousFromLightSeedLeftStep">
      <a:dk1>
        <a:srgbClr val="000000"/>
      </a:dk1>
      <a:lt1>
        <a:srgbClr val="FFFFFF"/>
      </a:lt1>
      <a:dk2>
        <a:srgbClr val="3E3123"/>
      </a:dk2>
      <a:lt2>
        <a:srgbClr val="E7E2E8"/>
      </a:lt2>
      <a:accent1>
        <a:srgbClr val="7EAC70"/>
      </a:accent1>
      <a:accent2>
        <a:srgbClr val="8EA95E"/>
      </a:accent2>
      <a:accent3>
        <a:srgbClr val="A7A36D"/>
      </a:accent3>
      <a:accent4>
        <a:srgbClr val="C59766"/>
      </a:accent4>
      <a:accent5>
        <a:srgbClr val="D3918A"/>
      </a:accent5>
      <a:accent6>
        <a:srgbClr val="C9708C"/>
      </a:accent6>
      <a:hlink>
        <a:srgbClr val="9E69AE"/>
      </a:hlink>
      <a:folHlink>
        <a:srgbClr val="7F7F7F"/>
      </a:folHlink>
    </a:clrScheme>
    <a:fontScheme name="The Hand">
      <a:majorFont>
        <a:latin typeface="The Serif Hand"/>
        <a:ea typeface="Arial"/>
        <a:cs typeface="Arial"/>
      </a:majorFont>
      <a:minorFont>
        <a:latin typeface="The Hand"/>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853</Words>
  <Application>Microsoft Office PowerPoint</Application>
  <PresentationFormat>Po meri</PresentationFormat>
  <Paragraphs>116</Paragraphs>
  <Slides>21</Slides>
  <Notes>0</Notes>
  <HiddenSlides>0</HiddenSlides>
  <MMClips>0</MMClips>
  <ScaleCrop>false</ScaleCrop>
  <HeadingPairs>
    <vt:vector size="4" baseType="variant">
      <vt:variant>
        <vt:lpstr>Tema</vt:lpstr>
      </vt:variant>
      <vt:variant>
        <vt:i4>1</vt:i4>
      </vt:variant>
      <vt:variant>
        <vt:lpstr>Naslovi diapozitivov</vt:lpstr>
      </vt:variant>
      <vt:variant>
        <vt:i4>21</vt:i4>
      </vt:variant>
    </vt:vector>
  </HeadingPairs>
  <TitlesOfParts>
    <vt:vector size="22" baseType="lpstr">
      <vt:lpstr>ChitchatVTI</vt:lpstr>
      <vt:lpstr>Strateško KOMUNICIRANJE</vt:lpstr>
      <vt:lpstr>Kaj so novice?</vt:lpstr>
      <vt:lpstr>Biti morate objektivni in nepristranski</vt:lpstr>
      <vt:lpstr>Novica &amp; OBRNJENA PIRAMIDA </vt:lpstr>
      <vt:lpstr>Poznajte svoje občinstvo </vt:lpstr>
      <vt:lpstr>Kdo je vaše občinstvo (katera migrantska skupnost)?</vt:lpstr>
      <vt:lpstr>Kakšne informacije pričakujejo?</vt:lpstr>
      <vt:lpstr>Občutljivost &amp; natančnost</vt:lpstr>
      <vt:lpstr>PowerPointova predstavitev</vt:lpstr>
      <vt:lpstr>Lažne novice &amp; verige zaupanja </vt:lpstr>
      <vt:lpstr>Različne vrste lažnih novic  </vt:lpstr>
      <vt:lpstr> Družbeni mediji in lažne novice </vt:lpstr>
      <vt:lpstr>INTERAKTIVNA VAJA: preizkus izgubiti/pridobiti </vt:lpstr>
      <vt:lpstr>MIGRANTI POROČAJO O MIGRANTSKI TEMATIKI</vt:lpstr>
      <vt:lpstr>VEŠČINE intervjuvanja</vt:lpstr>
      <vt:lpstr>PowerPointova predstavitev</vt:lpstr>
      <vt:lpstr>  Osnovna načela   Družbenih medijev   </vt:lpstr>
      <vt:lpstr>KAKO LAHKO MIGRANTI UPORABLJAJO DRUŽBENE MEDIJE?</vt:lpstr>
      <vt:lpstr>Katera platforma za kaj?</vt:lpstr>
      <vt:lpstr>Socialne avdio platforme in formati</vt:lpstr>
      <vt:lpstr>USTVARITE LASTNO ZGODBO!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TELLING  &amp;  JOURNALISM</dc:title>
  <dc:creator>Symbiosis</dc:creator>
  <cp:lastModifiedBy>Katja</cp:lastModifiedBy>
  <cp:revision>21</cp:revision>
  <dcterms:created xsi:type="dcterms:W3CDTF">2022-01-10T19:38:29Z</dcterms:created>
  <dcterms:modified xsi:type="dcterms:W3CDTF">2022-11-28T17:15:22Z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0x010100AD32C010CB483E4DA82B031ADE897886</vt:lpwstr>
  </property>
</Properties>
</file>