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8" r:id="rId4"/>
    <p:sldId id="263" r:id="rId5"/>
    <p:sldId id="270" r:id="rId6"/>
    <p:sldId id="257" r:id="rId7"/>
    <p:sldId id="259" r:id="rId8"/>
    <p:sldId id="269" r:id="rId9"/>
    <p:sldId id="264" r:id="rId10"/>
    <p:sldId id="258" r:id="rId11"/>
    <p:sldId id="261" r:id="rId12"/>
    <p:sldId id="265" r:id="rId13"/>
    <p:sldId id="262" r:id="rId14"/>
    <p:sldId id="271" r:id="rId15"/>
    <p:sldId id="266" r:id="rId16"/>
    <p:sldId id="267" r:id="rId17"/>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risnik" initials="K" lastIdx="1" clrIdx="0">
    <p:extLst>
      <p:ext uri="{19B8F6BF-5375-455C-9EA6-DF929625EA0E}">
        <p15:presenceInfo xmlns:p15="http://schemas.microsoft.com/office/powerpoint/2012/main" userId="Korisni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C6C3A-549A-4BE0-8002-7A17DEEA01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hr-HR"/>
          </a:p>
        </p:txBody>
      </p:sp>
      <p:sp>
        <p:nvSpPr>
          <p:cNvPr id="3" name="Subtitle 2">
            <a:extLst>
              <a:ext uri="{FF2B5EF4-FFF2-40B4-BE49-F238E27FC236}">
                <a16:creationId xmlns:a16="http://schemas.microsoft.com/office/drawing/2014/main" id="{2B6F721B-91E5-481A-88CD-9505F4520D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r-HR"/>
          </a:p>
        </p:txBody>
      </p:sp>
      <p:sp>
        <p:nvSpPr>
          <p:cNvPr id="4" name="Date Placeholder 3">
            <a:extLst>
              <a:ext uri="{FF2B5EF4-FFF2-40B4-BE49-F238E27FC236}">
                <a16:creationId xmlns:a16="http://schemas.microsoft.com/office/drawing/2014/main" id="{B4326083-3547-487B-A616-888F8823F642}"/>
              </a:ext>
            </a:extLst>
          </p:cNvPr>
          <p:cNvSpPr>
            <a:spLocks noGrp="1"/>
          </p:cNvSpPr>
          <p:nvPr>
            <p:ph type="dt" sz="half" idx="10"/>
          </p:nvPr>
        </p:nvSpPr>
        <p:spPr/>
        <p:txBody>
          <a:bodyPr/>
          <a:lstStyle/>
          <a:p>
            <a:fld id="{04A6498C-E1AB-47B7-8AD8-A78CF72CB329}" type="datetimeFigureOut">
              <a:rPr lang="hr-HR" smtClean="0"/>
              <a:t>10.12.2024.</a:t>
            </a:fld>
            <a:endParaRPr lang="hr-HR"/>
          </a:p>
        </p:txBody>
      </p:sp>
      <p:sp>
        <p:nvSpPr>
          <p:cNvPr id="5" name="Footer Placeholder 4">
            <a:extLst>
              <a:ext uri="{FF2B5EF4-FFF2-40B4-BE49-F238E27FC236}">
                <a16:creationId xmlns:a16="http://schemas.microsoft.com/office/drawing/2014/main" id="{7DCDD82F-A329-4ECB-A1DC-5ADDD3C3E618}"/>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44911F5A-FCF1-4F6F-B608-57C4E7ECD820}"/>
              </a:ext>
            </a:extLst>
          </p:cNvPr>
          <p:cNvSpPr>
            <a:spLocks noGrp="1"/>
          </p:cNvSpPr>
          <p:nvPr>
            <p:ph type="sldNum" sz="quarter" idx="12"/>
          </p:nvPr>
        </p:nvSpPr>
        <p:spPr/>
        <p:txBody>
          <a:bodyPr/>
          <a:lstStyle/>
          <a:p>
            <a:fld id="{46CC65A2-A294-423F-9942-C30C8FFD0097}" type="slidenum">
              <a:rPr lang="hr-HR" smtClean="0"/>
              <a:t>‹#›</a:t>
            </a:fld>
            <a:endParaRPr lang="hr-HR"/>
          </a:p>
        </p:txBody>
      </p:sp>
    </p:spTree>
    <p:extLst>
      <p:ext uri="{BB962C8B-B14F-4D97-AF65-F5344CB8AC3E}">
        <p14:creationId xmlns:p14="http://schemas.microsoft.com/office/powerpoint/2010/main" val="3774192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F79EE-DC32-4799-AD98-2AAE77459A1A}"/>
              </a:ext>
            </a:extLst>
          </p:cNvPr>
          <p:cNvSpPr>
            <a:spLocks noGrp="1"/>
          </p:cNvSpPr>
          <p:nvPr>
            <p:ph type="title"/>
          </p:nvPr>
        </p:nvSpPr>
        <p:spPr/>
        <p:txBody>
          <a:bodyPr/>
          <a:lstStyle/>
          <a:p>
            <a:r>
              <a:rPr lang="en-US"/>
              <a:t>Click to edit Master title style</a:t>
            </a:r>
            <a:endParaRPr lang="hr-HR"/>
          </a:p>
        </p:txBody>
      </p:sp>
      <p:sp>
        <p:nvSpPr>
          <p:cNvPr id="3" name="Vertical Text Placeholder 2">
            <a:extLst>
              <a:ext uri="{FF2B5EF4-FFF2-40B4-BE49-F238E27FC236}">
                <a16:creationId xmlns:a16="http://schemas.microsoft.com/office/drawing/2014/main" id="{57877DD1-1A01-4FB4-99D7-1D55E6A2AF1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1C454B01-C6CA-4B04-BFF8-81C2BA2518BF}"/>
              </a:ext>
            </a:extLst>
          </p:cNvPr>
          <p:cNvSpPr>
            <a:spLocks noGrp="1"/>
          </p:cNvSpPr>
          <p:nvPr>
            <p:ph type="dt" sz="half" idx="10"/>
          </p:nvPr>
        </p:nvSpPr>
        <p:spPr/>
        <p:txBody>
          <a:bodyPr/>
          <a:lstStyle/>
          <a:p>
            <a:fld id="{04A6498C-E1AB-47B7-8AD8-A78CF72CB329}" type="datetimeFigureOut">
              <a:rPr lang="hr-HR" smtClean="0"/>
              <a:t>10.12.2024.</a:t>
            </a:fld>
            <a:endParaRPr lang="hr-HR"/>
          </a:p>
        </p:txBody>
      </p:sp>
      <p:sp>
        <p:nvSpPr>
          <p:cNvPr id="5" name="Footer Placeholder 4">
            <a:extLst>
              <a:ext uri="{FF2B5EF4-FFF2-40B4-BE49-F238E27FC236}">
                <a16:creationId xmlns:a16="http://schemas.microsoft.com/office/drawing/2014/main" id="{3859F490-9559-4F0D-AA88-9C7E49C307CA}"/>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E4498DAA-335D-44C9-8EFD-72E019424222}"/>
              </a:ext>
            </a:extLst>
          </p:cNvPr>
          <p:cNvSpPr>
            <a:spLocks noGrp="1"/>
          </p:cNvSpPr>
          <p:nvPr>
            <p:ph type="sldNum" sz="quarter" idx="12"/>
          </p:nvPr>
        </p:nvSpPr>
        <p:spPr/>
        <p:txBody>
          <a:bodyPr/>
          <a:lstStyle/>
          <a:p>
            <a:fld id="{46CC65A2-A294-423F-9942-C30C8FFD0097}" type="slidenum">
              <a:rPr lang="hr-HR" smtClean="0"/>
              <a:t>‹#›</a:t>
            </a:fld>
            <a:endParaRPr lang="hr-HR"/>
          </a:p>
        </p:txBody>
      </p:sp>
    </p:spTree>
    <p:extLst>
      <p:ext uri="{BB962C8B-B14F-4D97-AF65-F5344CB8AC3E}">
        <p14:creationId xmlns:p14="http://schemas.microsoft.com/office/powerpoint/2010/main" val="2876868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2FECB7-1EC0-49A5-8E00-CC488FF4FC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hr-HR"/>
          </a:p>
        </p:txBody>
      </p:sp>
      <p:sp>
        <p:nvSpPr>
          <p:cNvPr id="3" name="Vertical Text Placeholder 2">
            <a:extLst>
              <a:ext uri="{FF2B5EF4-FFF2-40B4-BE49-F238E27FC236}">
                <a16:creationId xmlns:a16="http://schemas.microsoft.com/office/drawing/2014/main" id="{AF41FF8E-7186-4C92-9746-01D77C06F8B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3ACBA66B-AAEA-4F04-9DCC-ADA43BCF66F2}"/>
              </a:ext>
            </a:extLst>
          </p:cNvPr>
          <p:cNvSpPr>
            <a:spLocks noGrp="1"/>
          </p:cNvSpPr>
          <p:nvPr>
            <p:ph type="dt" sz="half" idx="10"/>
          </p:nvPr>
        </p:nvSpPr>
        <p:spPr/>
        <p:txBody>
          <a:bodyPr/>
          <a:lstStyle/>
          <a:p>
            <a:fld id="{04A6498C-E1AB-47B7-8AD8-A78CF72CB329}" type="datetimeFigureOut">
              <a:rPr lang="hr-HR" smtClean="0"/>
              <a:t>10.12.2024.</a:t>
            </a:fld>
            <a:endParaRPr lang="hr-HR"/>
          </a:p>
        </p:txBody>
      </p:sp>
      <p:sp>
        <p:nvSpPr>
          <p:cNvPr id="5" name="Footer Placeholder 4">
            <a:extLst>
              <a:ext uri="{FF2B5EF4-FFF2-40B4-BE49-F238E27FC236}">
                <a16:creationId xmlns:a16="http://schemas.microsoft.com/office/drawing/2014/main" id="{A6A3C384-DC93-4269-B966-3A1E6426905C}"/>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2F3ACBA0-D649-476E-BC5C-981545DFF861}"/>
              </a:ext>
            </a:extLst>
          </p:cNvPr>
          <p:cNvSpPr>
            <a:spLocks noGrp="1"/>
          </p:cNvSpPr>
          <p:nvPr>
            <p:ph type="sldNum" sz="quarter" idx="12"/>
          </p:nvPr>
        </p:nvSpPr>
        <p:spPr/>
        <p:txBody>
          <a:bodyPr/>
          <a:lstStyle/>
          <a:p>
            <a:fld id="{46CC65A2-A294-423F-9942-C30C8FFD0097}" type="slidenum">
              <a:rPr lang="hr-HR" smtClean="0"/>
              <a:t>‹#›</a:t>
            </a:fld>
            <a:endParaRPr lang="hr-HR"/>
          </a:p>
        </p:txBody>
      </p:sp>
    </p:spTree>
    <p:extLst>
      <p:ext uri="{BB962C8B-B14F-4D97-AF65-F5344CB8AC3E}">
        <p14:creationId xmlns:p14="http://schemas.microsoft.com/office/powerpoint/2010/main" val="1873052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98D34-68B0-492C-990D-A505FCF8A322}"/>
              </a:ext>
            </a:extLst>
          </p:cNvPr>
          <p:cNvSpPr>
            <a:spLocks noGrp="1"/>
          </p:cNvSpPr>
          <p:nvPr>
            <p:ph type="title"/>
          </p:nvPr>
        </p:nvSpPr>
        <p:spPr/>
        <p:txBody>
          <a:bodyPr/>
          <a:lstStyle/>
          <a:p>
            <a:r>
              <a:rPr lang="en-US"/>
              <a:t>Click to edit Master title style</a:t>
            </a:r>
            <a:endParaRPr lang="hr-HR"/>
          </a:p>
        </p:txBody>
      </p:sp>
      <p:sp>
        <p:nvSpPr>
          <p:cNvPr id="3" name="Content Placeholder 2">
            <a:extLst>
              <a:ext uri="{FF2B5EF4-FFF2-40B4-BE49-F238E27FC236}">
                <a16:creationId xmlns:a16="http://schemas.microsoft.com/office/drawing/2014/main" id="{C3E23B51-05CE-4F21-8144-01D34B34DFA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7A709529-B543-48AE-B5F3-B79FCA582801}"/>
              </a:ext>
            </a:extLst>
          </p:cNvPr>
          <p:cNvSpPr>
            <a:spLocks noGrp="1"/>
          </p:cNvSpPr>
          <p:nvPr>
            <p:ph type="dt" sz="half" idx="10"/>
          </p:nvPr>
        </p:nvSpPr>
        <p:spPr/>
        <p:txBody>
          <a:bodyPr/>
          <a:lstStyle/>
          <a:p>
            <a:fld id="{04A6498C-E1AB-47B7-8AD8-A78CF72CB329}" type="datetimeFigureOut">
              <a:rPr lang="hr-HR" smtClean="0"/>
              <a:t>10.12.2024.</a:t>
            </a:fld>
            <a:endParaRPr lang="hr-HR"/>
          </a:p>
        </p:txBody>
      </p:sp>
      <p:sp>
        <p:nvSpPr>
          <p:cNvPr id="5" name="Footer Placeholder 4">
            <a:extLst>
              <a:ext uri="{FF2B5EF4-FFF2-40B4-BE49-F238E27FC236}">
                <a16:creationId xmlns:a16="http://schemas.microsoft.com/office/drawing/2014/main" id="{2B5EBBB3-7151-4D0E-9199-41B0BD9C8C2C}"/>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7505F317-E03B-4A79-B13F-B59D89BED684}"/>
              </a:ext>
            </a:extLst>
          </p:cNvPr>
          <p:cNvSpPr>
            <a:spLocks noGrp="1"/>
          </p:cNvSpPr>
          <p:nvPr>
            <p:ph type="sldNum" sz="quarter" idx="12"/>
          </p:nvPr>
        </p:nvSpPr>
        <p:spPr/>
        <p:txBody>
          <a:bodyPr/>
          <a:lstStyle/>
          <a:p>
            <a:fld id="{46CC65A2-A294-423F-9942-C30C8FFD0097}" type="slidenum">
              <a:rPr lang="hr-HR" smtClean="0"/>
              <a:t>‹#›</a:t>
            </a:fld>
            <a:endParaRPr lang="hr-HR"/>
          </a:p>
        </p:txBody>
      </p:sp>
    </p:spTree>
    <p:extLst>
      <p:ext uri="{BB962C8B-B14F-4D97-AF65-F5344CB8AC3E}">
        <p14:creationId xmlns:p14="http://schemas.microsoft.com/office/powerpoint/2010/main" val="3657122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F471B-BED0-4046-8424-6968AF0AD0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hr-HR"/>
          </a:p>
        </p:txBody>
      </p:sp>
      <p:sp>
        <p:nvSpPr>
          <p:cNvPr id="3" name="Text Placeholder 2">
            <a:extLst>
              <a:ext uri="{FF2B5EF4-FFF2-40B4-BE49-F238E27FC236}">
                <a16:creationId xmlns:a16="http://schemas.microsoft.com/office/drawing/2014/main" id="{91BD38F7-3A9C-49CB-9164-E7C847E423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411D656-C087-4F55-ACDE-2AC0537A4652}"/>
              </a:ext>
            </a:extLst>
          </p:cNvPr>
          <p:cNvSpPr>
            <a:spLocks noGrp="1"/>
          </p:cNvSpPr>
          <p:nvPr>
            <p:ph type="dt" sz="half" idx="10"/>
          </p:nvPr>
        </p:nvSpPr>
        <p:spPr/>
        <p:txBody>
          <a:bodyPr/>
          <a:lstStyle/>
          <a:p>
            <a:fld id="{04A6498C-E1AB-47B7-8AD8-A78CF72CB329}" type="datetimeFigureOut">
              <a:rPr lang="hr-HR" smtClean="0"/>
              <a:t>10.12.2024.</a:t>
            </a:fld>
            <a:endParaRPr lang="hr-HR"/>
          </a:p>
        </p:txBody>
      </p:sp>
      <p:sp>
        <p:nvSpPr>
          <p:cNvPr id="5" name="Footer Placeholder 4">
            <a:extLst>
              <a:ext uri="{FF2B5EF4-FFF2-40B4-BE49-F238E27FC236}">
                <a16:creationId xmlns:a16="http://schemas.microsoft.com/office/drawing/2014/main" id="{4911D7E7-CD2A-4FA0-AEA4-15FE0F891714}"/>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54FDAC41-D1E7-4744-9963-C2315D132EF6}"/>
              </a:ext>
            </a:extLst>
          </p:cNvPr>
          <p:cNvSpPr>
            <a:spLocks noGrp="1"/>
          </p:cNvSpPr>
          <p:nvPr>
            <p:ph type="sldNum" sz="quarter" idx="12"/>
          </p:nvPr>
        </p:nvSpPr>
        <p:spPr/>
        <p:txBody>
          <a:bodyPr/>
          <a:lstStyle/>
          <a:p>
            <a:fld id="{46CC65A2-A294-423F-9942-C30C8FFD0097}" type="slidenum">
              <a:rPr lang="hr-HR" smtClean="0"/>
              <a:t>‹#›</a:t>
            </a:fld>
            <a:endParaRPr lang="hr-HR"/>
          </a:p>
        </p:txBody>
      </p:sp>
    </p:spTree>
    <p:extLst>
      <p:ext uri="{BB962C8B-B14F-4D97-AF65-F5344CB8AC3E}">
        <p14:creationId xmlns:p14="http://schemas.microsoft.com/office/powerpoint/2010/main" val="3741393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FB2AD-80BB-4F98-925A-5D85A3958E10}"/>
              </a:ext>
            </a:extLst>
          </p:cNvPr>
          <p:cNvSpPr>
            <a:spLocks noGrp="1"/>
          </p:cNvSpPr>
          <p:nvPr>
            <p:ph type="title"/>
          </p:nvPr>
        </p:nvSpPr>
        <p:spPr/>
        <p:txBody>
          <a:bodyPr/>
          <a:lstStyle/>
          <a:p>
            <a:r>
              <a:rPr lang="en-US"/>
              <a:t>Click to edit Master title style</a:t>
            </a:r>
            <a:endParaRPr lang="hr-HR"/>
          </a:p>
        </p:txBody>
      </p:sp>
      <p:sp>
        <p:nvSpPr>
          <p:cNvPr id="3" name="Content Placeholder 2">
            <a:extLst>
              <a:ext uri="{FF2B5EF4-FFF2-40B4-BE49-F238E27FC236}">
                <a16:creationId xmlns:a16="http://schemas.microsoft.com/office/drawing/2014/main" id="{3263B54F-8503-4448-9DDA-EEEDC83A839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a:extLst>
              <a:ext uri="{FF2B5EF4-FFF2-40B4-BE49-F238E27FC236}">
                <a16:creationId xmlns:a16="http://schemas.microsoft.com/office/drawing/2014/main" id="{47D2D9A3-6D9F-4CAB-AD87-9DC1DA432D7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4">
            <a:extLst>
              <a:ext uri="{FF2B5EF4-FFF2-40B4-BE49-F238E27FC236}">
                <a16:creationId xmlns:a16="http://schemas.microsoft.com/office/drawing/2014/main" id="{A76FA837-14C7-422C-9269-B9B9BCEC3502}"/>
              </a:ext>
            </a:extLst>
          </p:cNvPr>
          <p:cNvSpPr>
            <a:spLocks noGrp="1"/>
          </p:cNvSpPr>
          <p:nvPr>
            <p:ph type="dt" sz="half" idx="10"/>
          </p:nvPr>
        </p:nvSpPr>
        <p:spPr/>
        <p:txBody>
          <a:bodyPr/>
          <a:lstStyle/>
          <a:p>
            <a:fld id="{04A6498C-E1AB-47B7-8AD8-A78CF72CB329}" type="datetimeFigureOut">
              <a:rPr lang="hr-HR" smtClean="0"/>
              <a:t>10.12.2024.</a:t>
            </a:fld>
            <a:endParaRPr lang="hr-HR"/>
          </a:p>
        </p:txBody>
      </p:sp>
      <p:sp>
        <p:nvSpPr>
          <p:cNvPr id="6" name="Footer Placeholder 5">
            <a:extLst>
              <a:ext uri="{FF2B5EF4-FFF2-40B4-BE49-F238E27FC236}">
                <a16:creationId xmlns:a16="http://schemas.microsoft.com/office/drawing/2014/main" id="{01839586-1DF5-418C-A230-144124C304D1}"/>
              </a:ext>
            </a:extLst>
          </p:cNvPr>
          <p:cNvSpPr>
            <a:spLocks noGrp="1"/>
          </p:cNvSpPr>
          <p:nvPr>
            <p:ph type="ftr" sz="quarter" idx="11"/>
          </p:nvPr>
        </p:nvSpPr>
        <p:spPr/>
        <p:txBody>
          <a:bodyPr/>
          <a:lstStyle/>
          <a:p>
            <a:endParaRPr lang="hr-HR"/>
          </a:p>
        </p:txBody>
      </p:sp>
      <p:sp>
        <p:nvSpPr>
          <p:cNvPr id="7" name="Slide Number Placeholder 6">
            <a:extLst>
              <a:ext uri="{FF2B5EF4-FFF2-40B4-BE49-F238E27FC236}">
                <a16:creationId xmlns:a16="http://schemas.microsoft.com/office/drawing/2014/main" id="{79ABC4C7-3792-4E79-823B-C41DD50ADC81}"/>
              </a:ext>
            </a:extLst>
          </p:cNvPr>
          <p:cNvSpPr>
            <a:spLocks noGrp="1"/>
          </p:cNvSpPr>
          <p:nvPr>
            <p:ph type="sldNum" sz="quarter" idx="12"/>
          </p:nvPr>
        </p:nvSpPr>
        <p:spPr/>
        <p:txBody>
          <a:bodyPr/>
          <a:lstStyle/>
          <a:p>
            <a:fld id="{46CC65A2-A294-423F-9942-C30C8FFD0097}" type="slidenum">
              <a:rPr lang="hr-HR" smtClean="0"/>
              <a:t>‹#›</a:t>
            </a:fld>
            <a:endParaRPr lang="hr-HR"/>
          </a:p>
        </p:txBody>
      </p:sp>
    </p:spTree>
    <p:extLst>
      <p:ext uri="{BB962C8B-B14F-4D97-AF65-F5344CB8AC3E}">
        <p14:creationId xmlns:p14="http://schemas.microsoft.com/office/powerpoint/2010/main" val="1604732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18BFA-F21F-4B90-974F-9301C716E90A}"/>
              </a:ext>
            </a:extLst>
          </p:cNvPr>
          <p:cNvSpPr>
            <a:spLocks noGrp="1"/>
          </p:cNvSpPr>
          <p:nvPr>
            <p:ph type="title"/>
          </p:nvPr>
        </p:nvSpPr>
        <p:spPr>
          <a:xfrm>
            <a:off x="839788" y="365125"/>
            <a:ext cx="10515600" cy="1325563"/>
          </a:xfrm>
        </p:spPr>
        <p:txBody>
          <a:bodyPr/>
          <a:lstStyle/>
          <a:p>
            <a:r>
              <a:rPr lang="en-US"/>
              <a:t>Click to edit Master title style</a:t>
            </a:r>
            <a:endParaRPr lang="hr-HR"/>
          </a:p>
        </p:txBody>
      </p:sp>
      <p:sp>
        <p:nvSpPr>
          <p:cNvPr id="3" name="Text Placeholder 2">
            <a:extLst>
              <a:ext uri="{FF2B5EF4-FFF2-40B4-BE49-F238E27FC236}">
                <a16:creationId xmlns:a16="http://schemas.microsoft.com/office/drawing/2014/main" id="{F7B2B856-0256-4352-A1B2-E9ADD503E0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FC8529F-B472-419F-8759-321FD7D3A1E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a:extLst>
              <a:ext uri="{FF2B5EF4-FFF2-40B4-BE49-F238E27FC236}">
                <a16:creationId xmlns:a16="http://schemas.microsoft.com/office/drawing/2014/main" id="{C0A51970-0DB6-40A8-AA69-9DEE5FD28F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ABC8C82-1C93-4B46-AB89-F26B13862A3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6">
            <a:extLst>
              <a:ext uri="{FF2B5EF4-FFF2-40B4-BE49-F238E27FC236}">
                <a16:creationId xmlns:a16="http://schemas.microsoft.com/office/drawing/2014/main" id="{A5846ED5-1D27-4790-8C00-8CD6C90B6A74}"/>
              </a:ext>
            </a:extLst>
          </p:cNvPr>
          <p:cNvSpPr>
            <a:spLocks noGrp="1"/>
          </p:cNvSpPr>
          <p:nvPr>
            <p:ph type="dt" sz="half" idx="10"/>
          </p:nvPr>
        </p:nvSpPr>
        <p:spPr/>
        <p:txBody>
          <a:bodyPr/>
          <a:lstStyle/>
          <a:p>
            <a:fld id="{04A6498C-E1AB-47B7-8AD8-A78CF72CB329}" type="datetimeFigureOut">
              <a:rPr lang="hr-HR" smtClean="0"/>
              <a:t>10.12.2024.</a:t>
            </a:fld>
            <a:endParaRPr lang="hr-HR"/>
          </a:p>
        </p:txBody>
      </p:sp>
      <p:sp>
        <p:nvSpPr>
          <p:cNvPr id="8" name="Footer Placeholder 7">
            <a:extLst>
              <a:ext uri="{FF2B5EF4-FFF2-40B4-BE49-F238E27FC236}">
                <a16:creationId xmlns:a16="http://schemas.microsoft.com/office/drawing/2014/main" id="{9372290B-48E0-430A-8688-575C0656B764}"/>
              </a:ext>
            </a:extLst>
          </p:cNvPr>
          <p:cNvSpPr>
            <a:spLocks noGrp="1"/>
          </p:cNvSpPr>
          <p:nvPr>
            <p:ph type="ftr" sz="quarter" idx="11"/>
          </p:nvPr>
        </p:nvSpPr>
        <p:spPr/>
        <p:txBody>
          <a:bodyPr/>
          <a:lstStyle/>
          <a:p>
            <a:endParaRPr lang="hr-HR"/>
          </a:p>
        </p:txBody>
      </p:sp>
      <p:sp>
        <p:nvSpPr>
          <p:cNvPr id="9" name="Slide Number Placeholder 8">
            <a:extLst>
              <a:ext uri="{FF2B5EF4-FFF2-40B4-BE49-F238E27FC236}">
                <a16:creationId xmlns:a16="http://schemas.microsoft.com/office/drawing/2014/main" id="{06CC01A7-1D15-42BF-A284-91A0CA9278EC}"/>
              </a:ext>
            </a:extLst>
          </p:cNvPr>
          <p:cNvSpPr>
            <a:spLocks noGrp="1"/>
          </p:cNvSpPr>
          <p:nvPr>
            <p:ph type="sldNum" sz="quarter" idx="12"/>
          </p:nvPr>
        </p:nvSpPr>
        <p:spPr/>
        <p:txBody>
          <a:bodyPr/>
          <a:lstStyle/>
          <a:p>
            <a:fld id="{46CC65A2-A294-423F-9942-C30C8FFD0097}" type="slidenum">
              <a:rPr lang="hr-HR" smtClean="0"/>
              <a:t>‹#›</a:t>
            </a:fld>
            <a:endParaRPr lang="hr-HR"/>
          </a:p>
        </p:txBody>
      </p:sp>
    </p:spTree>
    <p:extLst>
      <p:ext uri="{BB962C8B-B14F-4D97-AF65-F5344CB8AC3E}">
        <p14:creationId xmlns:p14="http://schemas.microsoft.com/office/powerpoint/2010/main" val="1949732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C81D2-3CB7-4DEF-8531-C1EC139EA5BF}"/>
              </a:ext>
            </a:extLst>
          </p:cNvPr>
          <p:cNvSpPr>
            <a:spLocks noGrp="1"/>
          </p:cNvSpPr>
          <p:nvPr>
            <p:ph type="title"/>
          </p:nvPr>
        </p:nvSpPr>
        <p:spPr/>
        <p:txBody>
          <a:bodyPr/>
          <a:lstStyle/>
          <a:p>
            <a:r>
              <a:rPr lang="en-US"/>
              <a:t>Click to edit Master title style</a:t>
            </a:r>
            <a:endParaRPr lang="hr-HR"/>
          </a:p>
        </p:txBody>
      </p:sp>
      <p:sp>
        <p:nvSpPr>
          <p:cNvPr id="3" name="Date Placeholder 2">
            <a:extLst>
              <a:ext uri="{FF2B5EF4-FFF2-40B4-BE49-F238E27FC236}">
                <a16:creationId xmlns:a16="http://schemas.microsoft.com/office/drawing/2014/main" id="{169909FE-17F1-498B-8467-7160D7BD761C}"/>
              </a:ext>
            </a:extLst>
          </p:cNvPr>
          <p:cNvSpPr>
            <a:spLocks noGrp="1"/>
          </p:cNvSpPr>
          <p:nvPr>
            <p:ph type="dt" sz="half" idx="10"/>
          </p:nvPr>
        </p:nvSpPr>
        <p:spPr/>
        <p:txBody>
          <a:bodyPr/>
          <a:lstStyle/>
          <a:p>
            <a:fld id="{04A6498C-E1AB-47B7-8AD8-A78CF72CB329}" type="datetimeFigureOut">
              <a:rPr lang="hr-HR" smtClean="0"/>
              <a:t>10.12.2024.</a:t>
            </a:fld>
            <a:endParaRPr lang="hr-HR"/>
          </a:p>
        </p:txBody>
      </p:sp>
      <p:sp>
        <p:nvSpPr>
          <p:cNvPr id="4" name="Footer Placeholder 3">
            <a:extLst>
              <a:ext uri="{FF2B5EF4-FFF2-40B4-BE49-F238E27FC236}">
                <a16:creationId xmlns:a16="http://schemas.microsoft.com/office/drawing/2014/main" id="{BEF4AA6D-D412-4667-A08F-2AC9299ADACC}"/>
              </a:ext>
            </a:extLst>
          </p:cNvPr>
          <p:cNvSpPr>
            <a:spLocks noGrp="1"/>
          </p:cNvSpPr>
          <p:nvPr>
            <p:ph type="ftr" sz="quarter" idx="11"/>
          </p:nvPr>
        </p:nvSpPr>
        <p:spPr/>
        <p:txBody>
          <a:bodyPr/>
          <a:lstStyle/>
          <a:p>
            <a:endParaRPr lang="hr-HR"/>
          </a:p>
        </p:txBody>
      </p:sp>
      <p:sp>
        <p:nvSpPr>
          <p:cNvPr id="5" name="Slide Number Placeholder 4">
            <a:extLst>
              <a:ext uri="{FF2B5EF4-FFF2-40B4-BE49-F238E27FC236}">
                <a16:creationId xmlns:a16="http://schemas.microsoft.com/office/drawing/2014/main" id="{3E908AC5-9900-4A61-AF7F-7BC5A7D09449}"/>
              </a:ext>
            </a:extLst>
          </p:cNvPr>
          <p:cNvSpPr>
            <a:spLocks noGrp="1"/>
          </p:cNvSpPr>
          <p:nvPr>
            <p:ph type="sldNum" sz="quarter" idx="12"/>
          </p:nvPr>
        </p:nvSpPr>
        <p:spPr/>
        <p:txBody>
          <a:bodyPr/>
          <a:lstStyle/>
          <a:p>
            <a:fld id="{46CC65A2-A294-423F-9942-C30C8FFD0097}" type="slidenum">
              <a:rPr lang="hr-HR" smtClean="0"/>
              <a:t>‹#›</a:t>
            </a:fld>
            <a:endParaRPr lang="hr-HR"/>
          </a:p>
        </p:txBody>
      </p:sp>
    </p:spTree>
    <p:extLst>
      <p:ext uri="{BB962C8B-B14F-4D97-AF65-F5344CB8AC3E}">
        <p14:creationId xmlns:p14="http://schemas.microsoft.com/office/powerpoint/2010/main" val="3971441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B9FDC7-7EAE-4B12-91CA-E898F243254E}"/>
              </a:ext>
            </a:extLst>
          </p:cNvPr>
          <p:cNvSpPr>
            <a:spLocks noGrp="1"/>
          </p:cNvSpPr>
          <p:nvPr>
            <p:ph type="dt" sz="half" idx="10"/>
          </p:nvPr>
        </p:nvSpPr>
        <p:spPr/>
        <p:txBody>
          <a:bodyPr/>
          <a:lstStyle/>
          <a:p>
            <a:fld id="{04A6498C-E1AB-47B7-8AD8-A78CF72CB329}" type="datetimeFigureOut">
              <a:rPr lang="hr-HR" smtClean="0"/>
              <a:t>10.12.2024.</a:t>
            </a:fld>
            <a:endParaRPr lang="hr-HR"/>
          </a:p>
        </p:txBody>
      </p:sp>
      <p:sp>
        <p:nvSpPr>
          <p:cNvPr id="3" name="Footer Placeholder 2">
            <a:extLst>
              <a:ext uri="{FF2B5EF4-FFF2-40B4-BE49-F238E27FC236}">
                <a16:creationId xmlns:a16="http://schemas.microsoft.com/office/drawing/2014/main" id="{6969C5A9-6F95-4CE0-A01E-38C7887BADEB}"/>
              </a:ext>
            </a:extLst>
          </p:cNvPr>
          <p:cNvSpPr>
            <a:spLocks noGrp="1"/>
          </p:cNvSpPr>
          <p:nvPr>
            <p:ph type="ftr" sz="quarter" idx="11"/>
          </p:nvPr>
        </p:nvSpPr>
        <p:spPr/>
        <p:txBody>
          <a:bodyPr/>
          <a:lstStyle/>
          <a:p>
            <a:endParaRPr lang="hr-HR"/>
          </a:p>
        </p:txBody>
      </p:sp>
      <p:sp>
        <p:nvSpPr>
          <p:cNvPr id="4" name="Slide Number Placeholder 3">
            <a:extLst>
              <a:ext uri="{FF2B5EF4-FFF2-40B4-BE49-F238E27FC236}">
                <a16:creationId xmlns:a16="http://schemas.microsoft.com/office/drawing/2014/main" id="{C73B387A-0769-4D9E-82DF-F197447358AF}"/>
              </a:ext>
            </a:extLst>
          </p:cNvPr>
          <p:cNvSpPr>
            <a:spLocks noGrp="1"/>
          </p:cNvSpPr>
          <p:nvPr>
            <p:ph type="sldNum" sz="quarter" idx="12"/>
          </p:nvPr>
        </p:nvSpPr>
        <p:spPr/>
        <p:txBody>
          <a:bodyPr/>
          <a:lstStyle/>
          <a:p>
            <a:fld id="{46CC65A2-A294-423F-9942-C30C8FFD0097}" type="slidenum">
              <a:rPr lang="hr-HR" smtClean="0"/>
              <a:t>‹#›</a:t>
            </a:fld>
            <a:endParaRPr lang="hr-HR"/>
          </a:p>
        </p:txBody>
      </p:sp>
    </p:spTree>
    <p:extLst>
      <p:ext uri="{BB962C8B-B14F-4D97-AF65-F5344CB8AC3E}">
        <p14:creationId xmlns:p14="http://schemas.microsoft.com/office/powerpoint/2010/main" val="577633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56618-2415-4D26-8633-B4B7EFDF76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HR"/>
          </a:p>
        </p:txBody>
      </p:sp>
      <p:sp>
        <p:nvSpPr>
          <p:cNvPr id="3" name="Content Placeholder 2">
            <a:extLst>
              <a:ext uri="{FF2B5EF4-FFF2-40B4-BE49-F238E27FC236}">
                <a16:creationId xmlns:a16="http://schemas.microsoft.com/office/drawing/2014/main" id="{071954B4-F4AA-4754-8590-2EAB35E5FD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a:extLst>
              <a:ext uri="{FF2B5EF4-FFF2-40B4-BE49-F238E27FC236}">
                <a16:creationId xmlns:a16="http://schemas.microsoft.com/office/drawing/2014/main" id="{7218B8D1-BA6B-4606-8D9C-F35440F493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D791D93-B8B1-47EF-BC1C-6F52DF1210D9}"/>
              </a:ext>
            </a:extLst>
          </p:cNvPr>
          <p:cNvSpPr>
            <a:spLocks noGrp="1"/>
          </p:cNvSpPr>
          <p:nvPr>
            <p:ph type="dt" sz="half" idx="10"/>
          </p:nvPr>
        </p:nvSpPr>
        <p:spPr/>
        <p:txBody>
          <a:bodyPr/>
          <a:lstStyle/>
          <a:p>
            <a:fld id="{04A6498C-E1AB-47B7-8AD8-A78CF72CB329}" type="datetimeFigureOut">
              <a:rPr lang="hr-HR" smtClean="0"/>
              <a:t>10.12.2024.</a:t>
            </a:fld>
            <a:endParaRPr lang="hr-HR"/>
          </a:p>
        </p:txBody>
      </p:sp>
      <p:sp>
        <p:nvSpPr>
          <p:cNvPr id="6" name="Footer Placeholder 5">
            <a:extLst>
              <a:ext uri="{FF2B5EF4-FFF2-40B4-BE49-F238E27FC236}">
                <a16:creationId xmlns:a16="http://schemas.microsoft.com/office/drawing/2014/main" id="{D98A6C8B-3ADA-4919-BD8E-015AF7BB80D1}"/>
              </a:ext>
            </a:extLst>
          </p:cNvPr>
          <p:cNvSpPr>
            <a:spLocks noGrp="1"/>
          </p:cNvSpPr>
          <p:nvPr>
            <p:ph type="ftr" sz="quarter" idx="11"/>
          </p:nvPr>
        </p:nvSpPr>
        <p:spPr/>
        <p:txBody>
          <a:bodyPr/>
          <a:lstStyle/>
          <a:p>
            <a:endParaRPr lang="hr-HR"/>
          </a:p>
        </p:txBody>
      </p:sp>
      <p:sp>
        <p:nvSpPr>
          <p:cNvPr id="7" name="Slide Number Placeholder 6">
            <a:extLst>
              <a:ext uri="{FF2B5EF4-FFF2-40B4-BE49-F238E27FC236}">
                <a16:creationId xmlns:a16="http://schemas.microsoft.com/office/drawing/2014/main" id="{7AB106DD-6978-4D46-B2E2-4B0EE15A8D11}"/>
              </a:ext>
            </a:extLst>
          </p:cNvPr>
          <p:cNvSpPr>
            <a:spLocks noGrp="1"/>
          </p:cNvSpPr>
          <p:nvPr>
            <p:ph type="sldNum" sz="quarter" idx="12"/>
          </p:nvPr>
        </p:nvSpPr>
        <p:spPr/>
        <p:txBody>
          <a:bodyPr/>
          <a:lstStyle/>
          <a:p>
            <a:fld id="{46CC65A2-A294-423F-9942-C30C8FFD0097}" type="slidenum">
              <a:rPr lang="hr-HR" smtClean="0"/>
              <a:t>‹#›</a:t>
            </a:fld>
            <a:endParaRPr lang="hr-HR"/>
          </a:p>
        </p:txBody>
      </p:sp>
    </p:spTree>
    <p:extLst>
      <p:ext uri="{BB962C8B-B14F-4D97-AF65-F5344CB8AC3E}">
        <p14:creationId xmlns:p14="http://schemas.microsoft.com/office/powerpoint/2010/main" val="590493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D2B4F-352A-49C5-A322-5C498867C9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HR"/>
          </a:p>
        </p:txBody>
      </p:sp>
      <p:sp>
        <p:nvSpPr>
          <p:cNvPr id="3" name="Picture Placeholder 2">
            <a:extLst>
              <a:ext uri="{FF2B5EF4-FFF2-40B4-BE49-F238E27FC236}">
                <a16:creationId xmlns:a16="http://schemas.microsoft.com/office/drawing/2014/main" id="{92810F1B-A38E-4B95-94E7-CA014EB0B0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a:extLst>
              <a:ext uri="{FF2B5EF4-FFF2-40B4-BE49-F238E27FC236}">
                <a16:creationId xmlns:a16="http://schemas.microsoft.com/office/drawing/2014/main" id="{BA89E486-865C-4001-9B83-DD7A4BBFA3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977D156-B2A9-4734-BE27-B9EB44FC1334}"/>
              </a:ext>
            </a:extLst>
          </p:cNvPr>
          <p:cNvSpPr>
            <a:spLocks noGrp="1"/>
          </p:cNvSpPr>
          <p:nvPr>
            <p:ph type="dt" sz="half" idx="10"/>
          </p:nvPr>
        </p:nvSpPr>
        <p:spPr/>
        <p:txBody>
          <a:bodyPr/>
          <a:lstStyle/>
          <a:p>
            <a:fld id="{04A6498C-E1AB-47B7-8AD8-A78CF72CB329}" type="datetimeFigureOut">
              <a:rPr lang="hr-HR" smtClean="0"/>
              <a:t>10.12.2024.</a:t>
            </a:fld>
            <a:endParaRPr lang="hr-HR"/>
          </a:p>
        </p:txBody>
      </p:sp>
      <p:sp>
        <p:nvSpPr>
          <p:cNvPr id="6" name="Footer Placeholder 5">
            <a:extLst>
              <a:ext uri="{FF2B5EF4-FFF2-40B4-BE49-F238E27FC236}">
                <a16:creationId xmlns:a16="http://schemas.microsoft.com/office/drawing/2014/main" id="{C4E0174B-27F1-4642-A723-ED65A77B90F9}"/>
              </a:ext>
            </a:extLst>
          </p:cNvPr>
          <p:cNvSpPr>
            <a:spLocks noGrp="1"/>
          </p:cNvSpPr>
          <p:nvPr>
            <p:ph type="ftr" sz="quarter" idx="11"/>
          </p:nvPr>
        </p:nvSpPr>
        <p:spPr/>
        <p:txBody>
          <a:bodyPr/>
          <a:lstStyle/>
          <a:p>
            <a:endParaRPr lang="hr-HR"/>
          </a:p>
        </p:txBody>
      </p:sp>
      <p:sp>
        <p:nvSpPr>
          <p:cNvPr id="7" name="Slide Number Placeholder 6">
            <a:extLst>
              <a:ext uri="{FF2B5EF4-FFF2-40B4-BE49-F238E27FC236}">
                <a16:creationId xmlns:a16="http://schemas.microsoft.com/office/drawing/2014/main" id="{677B4CF3-35A5-4A01-B119-F3CF27A8ED96}"/>
              </a:ext>
            </a:extLst>
          </p:cNvPr>
          <p:cNvSpPr>
            <a:spLocks noGrp="1"/>
          </p:cNvSpPr>
          <p:nvPr>
            <p:ph type="sldNum" sz="quarter" idx="12"/>
          </p:nvPr>
        </p:nvSpPr>
        <p:spPr/>
        <p:txBody>
          <a:bodyPr/>
          <a:lstStyle/>
          <a:p>
            <a:fld id="{46CC65A2-A294-423F-9942-C30C8FFD0097}" type="slidenum">
              <a:rPr lang="hr-HR" smtClean="0"/>
              <a:t>‹#›</a:t>
            </a:fld>
            <a:endParaRPr lang="hr-HR"/>
          </a:p>
        </p:txBody>
      </p:sp>
    </p:spTree>
    <p:extLst>
      <p:ext uri="{BB962C8B-B14F-4D97-AF65-F5344CB8AC3E}">
        <p14:creationId xmlns:p14="http://schemas.microsoft.com/office/powerpoint/2010/main" val="1325119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03DFC3-233F-44FC-AD0C-DC7439DAB7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hr-HR"/>
          </a:p>
        </p:txBody>
      </p:sp>
      <p:sp>
        <p:nvSpPr>
          <p:cNvPr id="3" name="Text Placeholder 2">
            <a:extLst>
              <a:ext uri="{FF2B5EF4-FFF2-40B4-BE49-F238E27FC236}">
                <a16:creationId xmlns:a16="http://schemas.microsoft.com/office/drawing/2014/main" id="{48F29617-A90D-46F3-9BD9-7E980DA281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8548DCA4-CF67-441B-806F-EF4472C570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A6498C-E1AB-47B7-8AD8-A78CF72CB329}" type="datetimeFigureOut">
              <a:rPr lang="hr-HR" smtClean="0"/>
              <a:t>10.12.2024.</a:t>
            </a:fld>
            <a:endParaRPr lang="hr-HR"/>
          </a:p>
        </p:txBody>
      </p:sp>
      <p:sp>
        <p:nvSpPr>
          <p:cNvPr id="5" name="Footer Placeholder 4">
            <a:extLst>
              <a:ext uri="{FF2B5EF4-FFF2-40B4-BE49-F238E27FC236}">
                <a16:creationId xmlns:a16="http://schemas.microsoft.com/office/drawing/2014/main" id="{F73A8D37-9FC0-4572-856C-3BDDE7EF94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a:extLst>
              <a:ext uri="{FF2B5EF4-FFF2-40B4-BE49-F238E27FC236}">
                <a16:creationId xmlns:a16="http://schemas.microsoft.com/office/drawing/2014/main" id="{D9EA5F9A-7502-4853-B03D-5B57FD99CC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CC65A2-A294-423F-9942-C30C8FFD0097}" type="slidenum">
              <a:rPr lang="hr-HR" smtClean="0"/>
              <a:t>‹#›</a:t>
            </a:fld>
            <a:endParaRPr lang="hr-HR"/>
          </a:p>
        </p:txBody>
      </p:sp>
    </p:spTree>
    <p:extLst>
      <p:ext uri="{BB962C8B-B14F-4D97-AF65-F5344CB8AC3E}">
        <p14:creationId xmlns:p14="http://schemas.microsoft.com/office/powerpoint/2010/main" val="825183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envisio.com/blog/why-you-need-a-strategic-plan-and-an-action-plan/"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graz.at/cms/dokumente/10261233_7745508/09522c36/Integrationsstrategie_web.pdf" TargetMode="External"/><Relationship Id="rId2" Type="http://schemas.openxmlformats.org/officeDocument/2006/relationships/hyperlink" Target="https://www.graz.at/cms/beitrag/10409083/12605712/Das_Integrationsleitbild_fuer_die_Stadt_Graz.html"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www.zagreb.hr/UserDocsImages/ljudska%20prava/web/Akcijski%20plan%20GZ%20za%20provedbu%20Povelje%20Integriraju%C4%87ih%20gradova%202023-24.pdf" TargetMode="External"/><Relationship Id="rId4" Type="http://schemas.openxmlformats.org/officeDocument/2006/relationships/hyperlink" Target="https://www.graz.at/cms/dokumente/10261233_7745508/6073864b/integrationsstrategie-folder_EN_NET.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beyondstickynotes.com/what-is-codesign"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beyondstickynotes.com/what-is-codesign"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ur-lex.europa.eu/legal-content/AUTO/?uri=CELEX%3A52020DC0758"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ommission.europa.eu/strategy-and-policy/policies/justice-and-fundamental-rights/combatting-discrimination/racism-and-xenophobia/eu-anti-racism-action-plan-2020-2025_e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eccar.info/sites/default/files/document/ECCAR%2010-Points-Plan-of-Action.pdf"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www.eccar.info/sites/default/files/document/1_Toolkit-en_10PointsActionPlan.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medium.com/@livedexperienceeducator/lived-experience-informed-practice-an-alternative-to-evidence-based-practice-23a60e35602f" TargetMode="External"/><Relationship Id="rId2" Type="http://schemas.openxmlformats.org/officeDocument/2006/relationships/hyperlink" Target="https://openpolicy.blog.gov.uk/wp-content/uploads/sites/35/2024/03/PL_Livedexperienceguide_v6-1.pdf" TargetMode="External"/><Relationship Id="rId1" Type="http://schemas.openxmlformats.org/officeDocument/2006/relationships/slideLayout" Target="../slideLayouts/slideLayout2.xml"/><Relationship Id="rId4" Type="http://schemas.openxmlformats.org/officeDocument/2006/relationships/hyperlink" Target="https://wcpp.org.uk/publication/lived-experience-evidence-in-disability-policy-mak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81A86-8D0A-4736-B576-1C590E51F46E}"/>
              </a:ext>
            </a:extLst>
          </p:cNvPr>
          <p:cNvSpPr>
            <a:spLocks noGrp="1"/>
          </p:cNvSpPr>
          <p:nvPr>
            <p:ph type="ctrTitle"/>
          </p:nvPr>
        </p:nvSpPr>
        <p:spPr/>
        <p:txBody>
          <a:bodyPr/>
          <a:lstStyle/>
          <a:p>
            <a:r>
              <a:rPr lang="hr-HR" dirty="0"/>
              <a:t>Local integration strategies and policies  </a:t>
            </a:r>
          </a:p>
        </p:txBody>
      </p:sp>
      <p:pic>
        <p:nvPicPr>
          <p:cNvPr id="4" name="Google Shape;61;p2">
            <a:extLst>
              <a:ext uri="{FF2B5EF4-FFF2-40B4-BE49-F238E27FC236}">
                <a16:creationId xmlns:a16="http://schemas.microsoft.com/office/drawing/2014/main" id="{CD9D8298-0852-4921-9493-31F112682178}"/>
              </a:ext>
            </a:extLst>
          </p:cNvPr>
          <p:cNvPicPr preferRelativeResize="0"/>
          <p:nvPr/>
        </p:nvPicPr>
        <p:blipFill rotWithShape="1">
          <a:blip r:embed="rId2">
            <a:alphaModFix/>
          </a:blip>
          <a:srcRect/>
          <a:stretch/>
        </p:blipFill>
        <p:spPr>
          <a:xfrm>
            <a:off x="8955157" y="5195218"/>
            <a:ext cx="3236843" cy="1655762"/>
          </a:xfrm>
          <a:prstGeom prst="rect">
            <a:avLst/>
          </a:prstGeom>
          <a:noFill/>
          <a:ln>
            <a:noFill/>
          </a:ln>
        </p:spPr>
      </p:pic>
      <p:pic>
        <p:nvPicPr>
          <p:cNvPr id="5" name="Google Shape;49;p1" descr="Text&#10;&#10;Description automatically generated">
            <a:extLst>
              <a:ext uri="{FF2B5EF4-FFF2-40B4-BE49-F238E27FC236}">
                <a16:creationId xmlns:a16="http://schemas.microsoft.com/office/drawing/2014/main" id="{E6A29AF9-2661-4A34-BA98-E581A0468839}"/>
              </a:ext>
            </a:extLst>
          </p:cNvPr>
          <p:cNvPicPr preferRelativeResize="0"/>
          <p:nvPr/>
        </p:nvPicPr>
        <p:blipFill rotWithShape="1">
          <a:blip r:embed="rId3">
            <a:alphaModFix/>
          </a:blip>
          <a:srcRect/>
          <a:stretch/>
        </p:blipFill>
        <p:spPr>
          <a:xfrm>
            <a:off x="313083" y="345393"/>
            <a:ext cx="2416167" cy="539387"/>
          </a:xfrm>
          <a:prstGeom prst="rect">
            <a:avLst/>
          </a:prstGeom>
          <a:noFill/>
          <a:ln>
            <a:noFill/>
          </a:ln>
        </p:spPr>
      </p:pic>
      <p:pic>
        <p:nvPicPr>
          <p:cNvPr id="6" name="Google Shape;48;p1">
            <a:extLst>
              <a:ext uri="{FF2B5EF4-FFF2-40B4-BE49-F238E27FC236}">
                <a16:creationId xmlns:a16="http://schemas.microsoft.com/office/drawing/2014/main" id="{B1764F9F-BA6F-465D-A7E7-108B1116CC98}"/>
              </a:ext>
            </a:extLst>
          </p:cNvPr>
          <p:cNvPicPr preferRelativeResize="0"/>
          <p:nvPr/>
        </p:nvPicPr>
        <p:blipFill rotWithShape="1">
          <a:blip r:embed="rId4">
            <a:alphaModFix/>
          </a:blip>
          <a:srcRect r="713" b="1167"/>
          <a:stretch/>
        </p:blipFill>
        <p:spPr>
          <a:xfrm>
            <a:off x="10553527" y="176277"/>
            <a:ext cx="1325390" cy="1036644"/>
          </a:xfrm>
          <a:prstGeom prst="rect">
            <a:avLst/>
          </a:prstGeom>
          <a:noFill/>
          <a:ln>
            <a:noFill/>
          </a:ln>
        </p:spPr>
      </p:pic>
      <p:sp>
        <p:nvSpPr>
          <p:cNvPr id="9" name="Rectangle 8">
            <a:extLst>
              <a:ext uri="{FF2B5EF4-FFF2-40B4-BE49-F238E27FC236}">
                <a16:creationId xmlns:a16="http://schemas.microsoft.com/office/drawing/2014/main" id="{8ED7C500-EB6A-4CFF-A531-C42904452F68}"/>
              </a:ext>
            </a:extLst>
          </p:cNvPr>
          <p:cNvSpPr/>
          <p:nvPr/>
        </p:nvSpPr>
        <p:spPr>
          <a:xfrm>
            <a:off x="2729250" y="5933402"/>
            <a:ext cx="6096000" cy="830997"/>
          </a:xfrm>
          <a:prstGeom prst="rect">
            <a:avLst/>
          </a:prstGeom>
        </p:spPr>
        <p:txBody>
          <a:bodyPr>
            <a:spAutoFit/>
          </a:bodyPr>
          <a:lstStyle/>
          <a:p>
            <a:pPr lvl="0" algn="ctr">
              <a:buClr>
                <a:schemeClr val="dk1"/>
              </a:buClr>
              <a:buSzPts val="1000"/>
            </a:pPr>
            <a:r>
              <a:rPr lang="en-US" sz="1200" i="1" dirty="0">
                <a:solidFill>
                  <a:schemeClr val="dk1"/>
                </a:solidFill>
                <a:ea typeface="Calibri"/>
                <a:cs typeface="Calibri"/>
                <a:sym typeface="Calibri"/>
              </a:rPr>
              <a:t>The project is co-funded by the European Unions‘ Asylum, Migration and Integration Fund. The content of this presentation represents the views of the EMVI project partnership only and is their sole responsibility. The European Commission does not accept any responsibility for use that may be made of the information it contains.</a:t>
            </a:r>
          </a:p>
        </p:txBody>
      </p:sp>
      <p:pic>
        <p:nvPicPr>
          <p:cNvPr id="7" name="Picture 6">
            <a:extLst>
              <a:ext uri="{FF2B5EF4-FFF2-40B4-BE49-F238E27FC236}">
                <a16:creationId xmlns:a16="http://schemas.microsoft.com/office/drawing/2014/main" id="{4D2B0A8A-57D4-4169-9FBB-3405E45D1F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80" y="5553487"/>
            <a:ext cx="2001501" cy="1068177"/>
          </a:xfrm>
          <a:prstGeom prst="rect">
            <a:avLst/>
          </a:prstGeom>
        </p:spPr>
      </p:pic>
    </p:spTree>
    <p:extLst>
      <p:ext uri="{BB962C8B-B14F-4D97-AF65-F5344CB8AC3E}">
        <p14:creationId xmlns:p14="http://schemas.microsoft.com/office/powerpoint/2010/main" val="1180410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E621E-16CD-49EC-A686-FEBDEB5380A9}"/>
              </a:ext>
            </a:extLst>
          </p:cNvPr>
          <p:cNvSpPr>
            <a:spLocks noGrp="1"/>
          </p:cNvSpPr>
          <p:nvPr>
            <p:ph type="title"/>
          </p:nvPr>
        </p:nvSpPr>
        <p:spPr/>
        <p:txBody>
          <a:bodyPr/>
          <a:lstStyle/>
          <a:p>
            <a:r>
              <a:rPr lang="hr-HR" dirty="0"/>
              <a:t>Strategy vs. action plan </a:t>
            </a:r>
          </a:p>
        </p:txBody>
      </p:sp>
      <p:sp>
        <p:nvSpPr>
          <p:cNvPr id="3" name="Content Placeholder 2">
            <a:extLst>
              <a:ext uri="{FF2B5EF4-FFF2-40B4-BE49-F238E27FC236}">
                <a16:creationId xmlns:a16="http://schemas.microsoft.com/office/drawing/2014/main" id="{3BDF3BA5-FB37-417B-AE5D-2C78D3C4A246}"/>
              </a:ext>
            </a:extLst>
          </p:cNvPr>
          <p:cNvSpPr>
            <a:spLocks noGrp="1"/>
          </p:cNvSpPr>
          <p:nvPr>
            <p:ph idx="1"/>
          </p:nvPr>
        </p:nvSpPr>
        <p:spPr>
          <a:xfrm>
            <a:off x="636104" y="1461052"/>
            <a:ext cx="10717696" cy="4715911"/>
          </a:xfrm>
        </p:spPr>
        <p:txBody>
          <a:bodyPr>
            <a:normAutofit fontScale="55000" lnSpcReduction="20000"/>
          </a:bodyPr>
          <a:lstStyle/>
          <a:p>
            <a:endParaRPr lang="hr-HR" dirty="0"/>
          </a:p>
          <a:p>
            <a:pPr marL="0" indent="0">
              <a:buNone/>
            </a:pPr>
            <a:r>
              <a:rPr lang="en-US" sz="3100" dirty="0"/>
              <a:t>A strategic plan outlines your vision for the future. It helps you to prioritize goals, make resourcing decisions, and rally employees, leaders, elected officials, stakeholders, and residents around a shared vision for your organization or community.</a:t>
            </a:r>
            <a:r>
              <a:rPr lang="hr-HR" sz="3100" dirty="0"/>
              <a:t> </a:t>
            </a:r>
            <a:r>
              <a:rPr lang="en-US" sz="3100" dirty="0"/>
              <a:t>Components of a strategic plan include:</a:t>
            </a:r>
          </a:p>
          <a:p>
            <a:pPr marL="514350" indent="-514350">
              <a:buAutoNum type="arabicPeriod"/>
            </a:pPr>
            <a:r>
              <a:rPr lang="en-US" sz="3100" b="1" dirty="0"/>
              <a:t>Strategic goals:</a:t>
            </a:r>
            <a:r>
              <a:rPr lang="en-US" sz="3100" dirty="0"/>
              <a:t> Think of these as your main areas of focus. If you are a public sector organization, these are often set in conjunction with your elected officials or driven by community feedback. These are sometimes referred to as “strategic pillars”. Some examples might be “Improve Sustainability” or “Support Economic Vitality.”</a:t>
            </a:r>
            <a:endParaRPr lang="hr-HR" sz="3100" dirty="0"/>
          </a:p>
          <a:p>
            <a:pPr marL="514350" indent="-514350">
              <a:buAutoNum type="arabicPeriod"/>
            </a:pPr>
            <a:r>
              <a:rPr lang="en-US" sz="3100" b="1" dirty="0"/>
              <a:t>Strategies:</a:t>
            </a:r>
            <a:r>
              <a:rPr lang="en-US" sz="3100" dirty="0"/>
              <a:t> These are typically major initiatives, or services that must be completed in order to progress towards your goals.</a:t>
            </a:r>
            <a:endParaRPr lang="hr-HR" sz="3100" dirty="0"/>
          </a:p>
          <a:p>
            <a:pPr marL="514350" indent="-514350">
              <a:buFont typeface="Arial" panose="020B0604020202020204" pitchFamily="34" charset="0"/>
              <a:buAutoNum type="arabicPeriod"/>
            </a:pPr>
            <a:r>
              <a:rPr lang="en-US" sz="3100" b="1" dirty="0"/>
              <a:t>Performance measures:</a:t>
            </a:r>
            <a:r>
              <a:rPr lang="en-US" sz="3100" dirty="0"/>
              <a:t> Specific performance measures that let you monitor your progress towards your strategies and your goals.</a:t>
            </a:r>
            <a:endParaRPr lang="hr-HR" sz="3100" dirty="0"/>
          </a:p>
          <a:p>
            <a:pPr marL="0" indent="0">
              <a:buNone/>
            </a:pPr>
            <a:r>
              <a:rPr lang="en-US" sz="3100" dirty="0"/>
              <a:t>Once a strategic plan is created, the next step is—you guessed it—</a:t>
            </a:r>
            <a:r>
              <a:rPr lang="en-US" sz="3100" b="1" dirty="0"/>
              <a:t>an action plan. </a:t>
            </a:r>
            <a:r>
              <a:rPr lang="en-US" sz="3100" dirty="0"/>
              <a:t>An action plan puts your strategy into the heads, hearts, and hands of the people who will make a real, measurable difference by implementing your strategic plan.</a:t>
            </a:r>
            <a:r>
              <a:rPr lang="hr-HR" sz="3100" dirty="0"/>
              <a:t> </a:t>
            </a:r>
            <a:r>
              <a:rPr lang="en-US" sz="3100" dirty="0"/>
              <a:t>Your action plan takes your strategic plan and makes it operational—it brings your strategy to life. An action plan includes:</a:t>
            </a:r>
          </a:p>
          <a:p>
            <a:pPr marL="514350" indent="-514350">
              <a:buAutoNum type="arabicPeriod"/>
            </a:pPr>
            <a:r>
              <a:rPr lang="en-US" sz="3100" dirty="0"/>
              <a:t>The programs, activities, and projects that will push forward your strategies, each with an assigned owner and contributors. These are often developed by department heads with input from frontline workers.</a:t>
            </a:r>
            <a:endParaRPr lang="hr-HR" sz="3100" dirty="0"/>
          </a:p>
          <a:p>
            <a:pPr marL="514350" indent="-514350">
              <a:buAutoNum type="arabicPeriod"/>
            </a:pPr>
            <a:r>
              <a:rPr lang="en-US" sz="3100" dirty="0"/>
              <a:t>Allocation of resources that will drive the strategic plan forward</a:t>
            </a:r>
            <a:endParaRPr lang="hr-HR" sz="3100" dirty="0"/>
          </a:p>
          <a:p>
            <a:pPr marL="514350" indent="-514350">
              <a:buAutoNum type="arabicPeriod"/>
            </a:pPr>
            <a:r>
              <a:rPr lang="en-US" sz="3100" dirty="0"/>
              <a:t>Progress reporting structure and timeline</a:t>
            </a:r>
            <a:endParaRPr lang="hr-HR" sz="3100" dirty="0"/>
          </a:p>
          <a:p>
            <a:endParaRPr lang="hr-HR" dirty="0"/>
          </a:p>
        </p:txBody>
      </p:sp>
      <p:pic>
        <p:nvPicPr>
          <p:cNvPr id="4" name="Google Shape;61;p2">
            <a:extLst>
              <a:ext uri="{FF2B5EF4-FFF2-40B4-BE49-F238E27FC236}">
                <a16:creationId xmlns:a16="http://schemas.microsoft.com/office/drawing/2014/main" id="{C7A0C570-A75B-473E-95DA-C931FA437F4B}"/>
              </a:ext>
            </a:extLst>
          </p:cNvPr>
          <p:cNvPicPr preferRelativeResize="0"/>
          <p:nvPr/>
        </p:nvPicPr>
        <p:blipFill rotWithShape="1">
          <a:blip r:embed="rId2">
            <a:alphaModFix/>
          </a:blip>
          <a:srcRect/>
          <a:stretch/>
        </p:blipFill>
        <p:spPr>
          <a:xfrm>
            <a:off x="9144000" y="5222204"/>
            <a:ext cx="3048000" cy="1628775"/>
          </a:xfrm>
          <a:prstGeom prst="rect">
            <a:avLst/>
          </a:prstGeom>
          <a:noFill/>
          <a:ln>
            <a:noFill/>
          </a:ln>
        </p:spPr>
      </p:pic>
      <p:sp>
        <p:nvSpPr>
          <p:cNvPr id="5" name="Rectangle 4">
            <a:extLst>
              <a:ext uri="{FF2B5EF4-FFF2-40B4-BE49-F238E27FC236}">
                <a16:creationId xmlns:a16="http://schemas.microsoft.com/office/drawing/2014/main" id="{2BD2E6D5-E154-43A6-A96C-C2BE424CEF4F}"/>
              </a:ext>
            </a:extLst>
          </p:cNvPr>
          <p:cNvSpPr/>
          <p:nvPr/>
        </p:nvSpPr>
        <p:spPr>
          <a:xfrm>
            <a:off x="722242" y="6190805"/>
            <a:ext cx="8998227" cy="646331"/>
          </a:xfrm>
          <a:prstGeom prst="rect">
            <a:avLst/>
          </a:prstGeom>
        </p:spPr>
        <p:txBody>
          <a:bodyPr wrap="square">
            <a:spAutoFit/>
          </a:bodyPr>
          <a:lstStyle/>
          <a:p>
            <a:r>
              <a:rPr lang="hr-HR" dirty="0"/>
              <a:t>*source and more info:  </a:t>
            </a:r>
            <a:r>
              <a:rPr lang="hr-HR" dirty="0">
                <a:hlinkClick r:id="rId3"/>
              </a:rPr>
              <a:t>https://envisio.com/blog/why-you-need-a-strategic-plan-and-an-action-plan/</a:t>
            </a:r>
            <a:r>
              <a:rPr lang="hr-HR" dirty="0"/>
              <a:t> </a:t>
            </a:r>
          </a:p>
        </p:txBody>
      </p:sp>
    </p:spTree>
    <p:extLst>
      <p:ext uri="{BB962C8B-B14F-4D97-AF65-F5344CB8AC3E}">
        <p14:creationId xmlns:p14="http://schemas.microsoft.com/office/powerpoint/2010/main" val="2718495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E621E-16CD-49EC-A686-FEBDEB5380A9}"/>
              </a:ext>
            </a:extLst>
          </p:cNvPr>
          <p:cNvSpPr>
            <a:spLocks noGrp="1"/>
          </p:cNvSpPr>
          <p:nvPr>
            <p:ph type="title"/>
          </p:nvPr>
        </p:nvSpPr>
        <p:spPr/>
        <p:txBody>
          <a:bodyPr/>
          <a:lstStyle/>
          <a:p>
            <a:r>
              <a:rPr lang="hr-HR" dirty="0"/>
              <a:t>Local integration strategies / action plans </a:t>
            </a:r>
          </a:p>
        </p:txBody>
      </p:sp>
      <p:sp>
        <p:nvSpPr>
          <p:cNvPr id="3" name="Content Placeholder 2">
            <a:extLst>
              <a:ext uri="{FF2B5EF4-FFF2-40B4-BE49-F238E27FC236}">
                <a16:creationId xmlns:a16="http://schemas.microsoft.com/office/drawing/2014/main" id="{3BDF3BA5-FB37-417B-AE5D-2C78D3C4A246}"/>
              </a:ext>
            </a:extLst>
          </p:cNvPr>
          <p:cNvSpPr>
            <a:spLocks noGrp="1"/>
          </p:cNvSpPr>
          <p:nvPr>
            <p:ph idx="1"/>
          </p:nvPr>
        </p:nvSpPr>
        <p:spPr/>
        <p:txBody>
          <a:bodyPr>
            <a:normAutofit fontScale="70000" lnSpcReduction="20000"/>
          </a:bodyPr>
          <a:lstStyle/>
          <a:p>
            <a:endParaRPr lang="hr-HR" dirty="0"/>
          </a:p>
          <a:p>
            <a:r>
              <a:rPr lang="hr-HR" dirty="0"/>
              <a:t>Present and discuss good examples of integration policies from partner countries or other countries you know of! </a:t>
            </a:r>
          </a:p>
          <a:p>
            <a:r>
              <a:rPr lang="en-US" dirty="0"/>
              <a:t>The Integration Mission Statement for the City of Graz</a:t>
            </a:r>
            <a:r>
              <a:rPr lang="hr-HR" dirty="0"/>
              <a:t>: </a:t>
            </a:r>
            <a:r>
              <a:rPr lang="hr-HR" dirty="0">
                <a:hlinkClick r:id="rId2"/>
              </a:rPr>
              <a:t>https://www.graz.at/cms/beitrag/10409083/12605712/Das_Integrationsleitbild_fuer_die_Stadt_Graz.html</a:t>
            </a:r>
            <a:r>
              <a:rPr lang="hr-HR" dirty="0"/>
              <a:t> (in German) </a:t>
            </a:r>
          </a:p>
          <a:p>
            <a:r>
              <a:rPr lang="hr-HR" dirty="0"/>
              <a:t>Previous integration strategy of City of Graz (2015-2020): </a:t>
            </a:r>
            <a:r>
              <a:rPr lang="hr-HR" dirty="0">
                <a:hlinkClick r:id="rId3"/>
              </a:rPr>
              <a:t>https://www.graz.at/cms/dokumente/10261233_7745508/09522c36/Integrationsstrategie_web.pdf</a:t>
            </a:r>
            <a:r>
              <a:rPr lang="hr-HR" dirty="0"/>
              <a:t> (in German) </a:t>
            </a:r>
          </a:p>
          <a:p>
            <a:r>
              <a:rPr lang="hr-HR" dirty="0"/>
              <a:t>in short in English:  </a:t>
            </a:r>
            <a:r>
              <a:rPr lang="hr-HR" dirty="0">
                <a:hlinkClick r:id="rId4"/>
              </a:rPr>
              <a:t>https://www.graz.at/cms/dokumente/10261233_7745508/6073864b/integrationsstrategie-folder_EN_NET.pdf</a:t>
            </a:r>
            <a:r>
              <a:rPr lang="hr-HR" dirty="0"/>
              <a:t> </a:t>
            </a:r>
          </a:p>
          <a:p>
            <a:pPr marL="0" indent="0">
              <a:buNone/>
            </a:pPr>
            <a:endParaRPr lang="hr-HR" dirty="0"/>
          </a:p>
          <a:p>
            <a:r>
              <a:rPr lang="hr-HR" dirty="0">
                <a:hlinkClick r:id="rId5"/>
              </a:rPr>
              <a:t>Zagreb Action Plan on Integration 2023-2024 </a:t>
            </a:r>
            <a:r>
              <a:rPr lang="hr-HR" dirty="0"/>
              <a:t>(in Croatian) </a:t>
            </a:r>
          </a:p>
          <a:p>
            <a:r>
              <a:rPr lang="hr-HR" dirty="0"/>
              <a:t>.... </a:t>
            </a:r>
          </a:p>
        </p:txBody>
      </p:sp>
      <p:pic>
        <p:nvPicPr>
          <p:cNvPr id="4" name="Google Shape;61;p2">
            <a:extLst>
              <a:ext uri="{FF2B5EF4-FFF2-40B4-BE49-F238E27FC236}">
                <a16:creationId xmlns:a16="http://schemas.microsoft.com/office/drawing/2014/main" id="{C7A0C570-A75B-473E-95DA-C931FA437F4B}"/>
              </a:ext>
            </a:extLst>
          </p:cNvPr>
          <p:cNvPicPr preferRelativeResize="0"/>
          <p:nvPr/>
        </p:nvPicPr>
        <p:blipFill rotWithShape="1">
          <a:blip r:embed="rId6">
            <a:alphaModFix/>
          </a:blip>
          <a:srcRect/>
          <a:stretch/>
        </p:blipFill>
        <p:spPr>
          <a:xfrm>
            <a:off x="9144000" y="5222204"/>
            <a:ext cx="3048000" cy="1628775"/>
          </a:xfrm>
          <a:prstGeom prst="rect">
            <a:avLst/>
          </a:prstGeom>
          <a:noFill/>
          <a:ln>
            <a:noFill/>
          </a:ln>
        </p:spPr>
      </p:pic>
    </p:spTree>
    <p:extLst>
      <p:ext uri="{BB962C8B-B14F-4D97-AF65-F5344CB8AC3E}">
        <p14:creationId xmlns:p14="http://schemas.microsoft.com/office/powerpoint/2010/main" val="4167943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A676B-B202-414A-A1B7-89EBA33F2527}"/>
              </a:ext>
            </a:extLst>
          </p:cNvPr>
          <p:cNvSpPr>
            <a:spLocks noGrp="1"/>
          </p:cNvSpPr>
          <p:nvPr>
            <p:ph type="title"/>
          </p:nvPr>
        </p:nvSpPr>
        <p:spPr/>
        <p:txBody>
          <a:bodyPr/>
          <a:lstStyle/>
          <a:p>
            <a:r>
              <a:rPr lang="hr-HR" dirty="0"/>
              <a:t>Second part of the workshop – make it interactive! </a:t>
            </a:r>
          </a:p>
        </p:txBody>
      </p:sp>
      <p:sp>
        <p:nvSpPr>
          <p:cNvPr id="4" name="Content Placeholder 3">
            <a:extLst>
              <a:ext uri="{FF2B5EF4-FFF2-40B4-BE49-F238E27FC236}">
                <a16:creationId xmlns:a16="http://schemas.microsoft.com/office/drawing/2014/main" id="{8ED7C09E-88FA-471F-B122-F73197CE400D}"/>
              </a:ext>
            </a:extLst>
          </p:cNvPr>
          <p:cNvSpPr>
            <a:spLocks noGrp="1"/>
          </p:cNvSpPr>
          <p:nvPr>
            <p:ph idx="1"/>
          </p:nvPr>
        </p:nvSpPr>
        <p:spPr>
          <a:xfrm>
            <a:off x="268356" y="1735689"/>
            <a:ext cx="11380305" cy="51223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r-HR" sz="2000" dirty="0"/>
              <a:t>Discuss with the group what is the political situation in your city /region – is there an integration strategy / action plan already in place? If yes, until when is it valid? Is the city / region in the process of developing a new integration strategy / action plan? Are elections planned in the close future? </a:t>
            </a:r>
          </a:p>
          <a:p>
            <a:pPr marL="0" indent="0">
              <a:buNone/>
            </a:pPr>
            <a:r>
              <a:rPr lang="hr-HR" sz="2000" dirty="0"/>
              <a:t>-&gt;Discuss ways of getting involved in the process of policy creation, development – depending on which stage it is in your local context. Map your stakeholders and networks, allies in the process. </a:t>
            </a:r>
          </a:p>
          <a:p>
            <a:pPr marL="0" indent="0">
              <a:buNone/>
            </a:pPr>
            <a:r>
              <a:rPr lang="hr-HR" sz="2000" dirty="0"/>
              <a:t>-&gt;Discuss and develop together with the group important goals, measures and actions that should be included in the local integration strategies and / or action plans of your localities (city or region). It can be based on existing policies (if there are any) or other policies can be used as inspiration. Split into themes: housing, education, health, labour access, culture &amp; sports, religion, public safety...  </a:t>
            </a:r>
          </a:p>
          <a:p>
            <a:endParaRPr lang="hr-HR" sz="2000" dirty="0"/>
          </a:p>
          <a:p>
            <a:pPr marL="0" indent="0">
              <a:buNone/>
            </a:pPr>
            <a:r>
              <a:rPr lang="hr-HR" sz="2000" i="1" dirty="0"/>
              <a:t>This can be the basis of your further work on the advocacy and creation of integration strategies – connect it to WP3 and workshops on co-design of integration policies / strategies!</a:t>
            </a:r>
          </a:p>
          <a:p>
            <a:endParaRPr lang="hr-HR" dirty="0"/>
          </a:p>
        </p:txBody>
      </p:sp>
    </p:spTree>
    <p:extLst>
      <p:ext uri="{BB962C8B-B14F-4D97-AF65-F5344CB8AC3E}">
        <p14:creationId xmlns:p14="http://schemas.microsoft.com/office/powerpoint/2010/main" val="2028561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E621E-16CD-49EC-A686-FEBDEB5380A9}"/>
              </a:ext>
            </a:extLst>
          </p:cNvPr>
          <p:cNvSpPr>
            <a:spLocks noGrp="1"/>
          </p:cNvSpPr>
          <p:nvPr>
            <p:ph type="title"/>
          </p:nvPr>
        </p:nvSpPr>
        <p:spPr/>
        <p:txBody>
          <a:bodyPr/>
          <a:lstStyle/>
          <a:p>
            <a:r>
              <a:rPr lang="hr-HR" dirty="0"/>
              <a:t>Potential method: co-design / co-creation of integration strategies* </a:t>
            </a:r>
          </a:p>
        </p:txBody>
      </p:sp>
      <p:sp>
        <p:nvSpPr>
          <p:cNvPr id="3" name="Content Placeholder 2">
            <a:extLst>
              <a:ext uri="{FF2B5EF4-FFF2-40B4-BE49-F238E27FC236}">
                <a16:creationId xmlns:a16="http://schemas.microsoft.com/office/drawing/2014/main" id="{3BDF3BA5-FB37-417B-AE5D-2C78D3C4A246}"/>
              </a:ext>
            </a:extLst>
          </p:cNvPr>
          <p:cNvSpPr>
            <a:spLocks noGrp="1"/>
          </p:cNvSpPr>
          <p:nvPr>
            <p:ph idx="1"/>
          </p:nvPr>
        </p:nvSpPr>
        <p:spPr/>
        <p:txBody>
          <a:bodyPr>
            <a:normAutofit/>
          </a:bodyPr>
          <a:lstStyle/>
          <a:p>
            <a:r>
              <a:rPr lang="en-US" dirty="0"/>
              <a:t>Co-design brings together lived experience, lived expertise and professional experience to learn from each other and make things better - by design</a:t>
            </a:r>
          </a:p>
          <a:p>
            <a:r>
              <a:rPr lang="en-US" dirty="0"/>
              <a:t>Co-design involves centering care, working with the people closest to the solutions, sharing power, </a:t>
            </a:r>
            <a:r>
              <a:rPr lang="en-US" dirty="0" err="1"/>
              <a:t>prioritising</a:t>
            </a:r>
            <a:r>
              <a:rPr lang="en-US" dirty="0"/>
              <a:t> relationships, being honest, being welcoming, using creative tools, balancing idealism and realism, building and sharing skills. </a:t>
            </a:r>
          </a:p>
          <a:p>
            <a:r>
              <a:rPr lang="en-US" dirty="0"/>
              <a:t>Co-design uses inclusive facilitation that embraces many ways of knowing, being and doing.</a:t>
            </a:r>
          </a:p>
          <a:p>
            <a:r>
              <a:rPr lang="en-US" b="1" dirty="0"/>
              <a:t>co-design is designing with, not for</a:t>
            </a:r>
          </a:p>
          <a:p>
            <a:endParaRPr lang="hr-HR" dirty="0"/>
          </a:p>
          <a:p>
            <a:endParaRPr lang="hr-HR" dirty="0"/>
          </a:p>
          <a:p>
            <a:endParaRPr lang="hr-HR" dirty="0"/>
          </a:p>
          <a:p>
            <a:endParaRPr lang="hr-HR" dirty="0"/>
          </a:p>
          <a:p>
            <a:endParaRPr lang="hr-HR" dirty="0"/>
          </a:p>
          <a:p>
            <a:endParaRPr lang="hr-HR" dirty="0"/>
          </a:p>
          <a:p>
            <a:endParaRPr lang="hr-HR" dirty="0"/>
          </a:p>
        </p:txBody>
      </p:sp>
      <p:pic>
        <p:nvPicPr>
          <p:cNvPr id="5" name="Google Shape;61;p2">
            <a:extLst>
              <a:ext uri="{FF2B5EF4-FFF2-40B4-BE49-F238E27FC236}">
                <a16:creationId xmlns:a16="http://schemas.microsoft.com/office/drawing/2014/main" id="{A328564E-7D18-413E-B59B-294D1A298849}"/>
              </a:ext>
            </a:extLst>
          </p:cNvPr>
          <p:cNvPicPr preferRelativeResize="0"/>
          <p:nvPr/>
        </p:nvPicPr>
        <p:blipFill rotWithShape="1">
          <a:blip r:embed="rId2">
            <a:alphaModFix/>
          </a:blip>
          <a:srcRect/>
          <a:stretch/>
        </p:blipFill>
        <p:spPr>
          <a:xfrm>
            <a:off x="9144000" y="5222204"/>
            <a:ext cx="3048000" cy="1628775"/>
          </a:xfrm>
          <a:prstGeom prst="rect">
            <a:avLst/>
          </a:prstGeom>
          <a:noFill/>
          <a:ln>
            <a:noFill/>
          </a:ln>
        </p:spPr>
      </p:pic>
      <p:sp>
        <p:nvSpPr>
          <p:cNvPr id="6" name="Rectangle 5">
            <a:extLst>
              <a:ext uri="{FF2B5EF4-FFF2-40B4-BE49-F238E27FC236}">
                <a16:creationId xmlns:a16="http://schemas.microsoft.com/office/drawing/2014/main" id="{1E198E5D-0C66-4558-B8D9-ACC54D22A5C3}"/>
              </a:ext>
            </a:extLst>
          </p:cNvPr>
          <p:cNvSpPr/>
          <p:nvPr/>
        </p:nvSpPr>
        <p:spPr>
          <a:xfrm>
            <a:off x="722243" y="6190805"/>
            <a:ext cx="6096000" cy="646331"/>
          </a:xfrm>
          <a:prstGeom prst="rect">
            <a:avLst/>
          </a:prstGeom>
        </p:spPr>
        <p:txBody>
          <a:bodyPr>
            <a:spAutoFit/>
          </a:bodyPr>
          <a:lstStyle/>
          <a:p>
            <a:r>
              <a:rPr lang="hr-HR" dirty="0"/>
              <a:t>*source and more info:  </a:t>
            </a:r>
            <a:r>
              <a:rPr lang="hr-HR" dirty="0">
                <a:hlinkClick r:id="rId3"/>
              </a:rPr>
              <a:t>https://www.beyondstickynotes.com/what-is-codesign</a:t>
            </a:r>
            <a:r>
              <a:rPr lang="hr-HR" dirty="0"/>
              <a:t> </a:t>
            </a:r>
          </a:p>
        </p:txBody>
      </p:sp>
    </p:spTree>
    <p:extLst>
      <p:ext uri="{BB962C8B-B14F-4D97-AF65-F5344CB8AC3E}">
        <p14:creationId xmlns:p14="http://schemas.microsoft.com/office/powerpoint/2010/main" val="2284016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A7BBA22-B4E3-4D57-8E9E-2D806BA04E6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2270" y="840751"/>
            <a:ext cx="5891039" cy="5003457"/>
          </a:xfrm>
          <a:prstGeom prst="rect">
            <a:avLst/>
          </a:prstGeom>
        </p:spPr>
      </p:pic>
      <p:pic>
        <p:nvPicPr>
          <p:cNvPr id="5" name="Google Shape;61;p2">
            <a:extLst>
              <a:ext uri="{FF2B5EF4-FFF2-40B4-BE49-F238E27FC236}">
                <a16:creationId xmlns:a16="http://schemas.microsoft.com/office/drawing/2014/main" id="{C49B8B11-1012-4EE3-8880-4D302EE4D74C}"/>
              </a:ext>
            </a:extLst>
          </p:cNvPr>
          <p:cNvPicPr preferRelativeResize="0"/>
          <p:nvPr/>
        </p:nvPicPr>
        <p:blipFill rotWithShape="1">
          <a:blip r:embed="rId3">
            <a:alphaModFix/>
          </a:blip>
          <a:srcRect/>
          <a:stretch/>
        </p:blipFill>
        <p:spPr>
          <a:xfrm>
            <a:off x="9144000" y="5222204"/>
            <a:ext cx="3048000" cy="1628775"/>
          </a:xfrm>
          <a:prstGeom prst="rect">
            <a:avLst/>
          </a:prstGeom>
          <a:noFill/>
          <a:ln>
            <a:noFill/>
          </a:ln>
        </p:spPr>
      </p:pic>
    </p:spTree>
    <p:extLst>
      <p:ext uri="{BB962C8B-B14F-4D97-AF65-F5344CB8AC3E}">
        <p14:creationId xmlns:p14="http://schemas.microsoft.com/office/powerpoint/2010/main" val="3853134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6F0F0-9A3B-46C4-A822-801B85E55F34}"/>
              </a:ext>
            </a:extLst>
          </p:cNvPr>
          <p:cNvSpPr>
            <a:spLocks noGrp="1"/>
          </p:cNvSpPr>
          <p:nvPr>
            <p:ph type="title"/>
          </p:nvPr>
        </p:nvSpPr>
        <p:spPr/>
        <p:txBody>
          <a:bodyPr>
            <a:normAutofit/>
          </a:bodyPr>
          <a:lstStyle/>
          <a:p>
            <a:r>
              <a:rPr lang="hr-HR" dirty="0"/>
              <a:t>Four principles that support co-design*</a:t>
            </a:r>
          </a:p>
        </p:txBody>
      </p:sp>
      <p:sp>
        <p:nvSpPr>
          <p:cNvPr id="3" name="Content Placeholder 2">
            <a:extLst>
              <a:ext uri="{FF2B5EF4-FFF2-40B4-BE49-F238E27FC236}">
                <a16:creationId xmlns:a16="http://schemas.microsoft.com/office/drawing/2014/main" id="{F6A3513A-14C2-49F9-89AA-C3FF75F53085}"/>
              </a:ext>
            </a:extLst>
          </p:cNvPr>
          <p:cNvSpPr>
            <a:spLocks noGrp="1"/>
          </p:cNvSpPr>
          <p:nvPr>
            <p:ph idx="1"/>
          </p:nvPr>
        </p:nvSpPr>
        <p:spPr/>
        <p:txBody>
          <a:bodyPr>
            <a:normAutofit lnSpcReduction="10000"/>
          </a:bodyPr>
          <a:lstStyle/>
          <a:p>
            <a:pPr marL="0" indent="0">
              <a:buNone/>
            </a:pPr>
            <a:r>
              <a:rPr lang="hr-HR" dirty="0"/>
              <a:t>1. </a:t>
            </a:r>
            <a:r>
              <a:rPr lang="en-US" b="1" dirty="0"/>
              <a:t>share power</a:t>
            </a:r>
            <a:r>
              <a:rPr lang="hr-HR" b="1" dirty="0"/>
              <a:t>: </a:t>
            </a:r>
            <a:r>
              <a:rPr lang="hr-HR" dirty="0"/>
              <a:t>w</a:t>
            </a:r>
            <a:r>
              <a:rPr lang="en-US" dirty="0"/>
              <a:t>hen differences in power are unacknowledged and unaddressed, the people with the most power have the most influence over decisions. Co-design is about sharing power in planning, research (sometimes called discovery), designing and deciding what gets implemented. </a:t>
            </a:r>
            <a:endParaRPr lang="hr-HR" dirty="0"/>
          </a:p>
          <a:p>
            <a:pPr marL="0" indent="0">
              <a:buNone/>
            </a:pPr>
            <a:r>
              <a:rPr lang="hr-HR" dirty="0"/>
              <a:t>2. </a:t>
            </a:r>
            <a:r>
              <a:rPr lang="en-US" b="1" dirty="0" err="1"/>
              <a:t>prioritise</a:t>
            </a:r>
            <a:r>
              <a:rPr lang="en-US" b="1" dirty="0"/>
              <a:t> relationships</a:t>
            </a:r>
            <a:r>
              <a:rPr lang="hr-HR" b="1" dirty="0"/>
              <a:t>: </a:t>
            </a:r>
            <a:r>
              <a:rPr lang="hr-HR" dirty="0"/>
              <a:t>c</a:t>
            </a:r>
            <a:r>
              <a:rPr lang="en-US" dirty="0"/>
              <a:t>o-design isn’t possible without relationships and trust. Sometimes communities don’t trust </a:t>
            </a:r>
            <a:r>
              <a:rPr lang="en-US" dirty="0" err="1"/>
              <a:t>organisations</a:t>
            </a:r>
            <a:r>
              <a:rPr lang="en-US" dirty="0"/>
              <a:t> or external consultants. Often for good reasons. Building that trust takes time. It can’t be rushed. You can’t buy trust; it can only be earned – the better the social connection, the better the co-design process and outputs.</a:t>
            </a:r>
            <a:endParaRPr lang="hr-HR" dirty="0"/>
          </a:p>
        </p:txBody>
      </p:sp>
      <p:pic>
        <p:nvPicPr>
          <p:cNvPr id="6" name="Google Shape;61;p2">
            <a:extLst>
              <a:ext uri="{FF2B5EF4-FFF2-40B4-BE49-F238E27FC236}">
                <a16:creationId xmlns:a16="http://schemas.microsoft.com/office/drawing/2014/main" id="{D6597859-E683-4328-B9FC-B7D581F8A5EA}"/>
              </a:ext>
            </a:extLst>
          </p:cNvPr>
          <p:cNvPicPr preferRelativeResize="0"/>
          <p:nvPr/>
        </p:nvPicPr>
        <p:blipFill rotWithShape="1">
          <a:blip r:embed="rId2">
            <a:alphaModFix/>
          </a:blip>
          <a:srcRect/>
          <a:stretch/>
        </p:blipFill>
        <p:spPr>
          <a:xfrm>
            <a:off x="9144000" y="5222204"/>
            <a:ext cx="3048000" cy="1628775"/>
          </a:xfrm>
          <a:prstGeom prst="rect">
            <a:avLst/>
          </a:prstGeom>
          <a:noFill/>
          <a:ln>
            <a:noFill/>
          </a:ln>
        </p:spPr>
      </p:pic>
      <p:sp>
        <p:nvSpPr>
          <p:cNvPr id="7" name="Rectangle 6">
            <a:extLst>
              <a:ext uri="{FF2B5EF4-FFF2-40B4-BE49-F238E27FC236}">
                <a16:creationId xmlns:a16="http://schemas.microsoft.com/office/drawing/2014/main" id="{DE7D0E2F-5D81-4A7A-A927-5CBAC42E88B2}"/>
              </a:ext>
            </a:extLst>
          </p:cNvPr>
          <p:cNvSpPr/>
          <p:nvPr/>
        </p:nvSpPr>
        <p:spPr>
          <a:xfrm>
            <a:off x="722243" y="6169709"/>
            <a:ext cx="6096000" cy="646331"/>
          </a:xfrm>
          <a:prstGeom prst="rect">
            <a:avLst/>
          </a:prstGeom>
        </p:spPr>
        <p:txBody>
          <a:bodyPr>
            <a:spAutoFit/>
          </a:bodyPr>
          <a:lstStyle/>
          <a:p>
            <a:r>
              <a:rPr lang="hr-HR" dirty="0"/>
              <a:t>*source and more info:  </a:t>
            </a:r>
            <a:r>
              <a:rPr lang="hr-HR" dirty="0">
                <a:hlinkClick r:id="rId3"/>
              </a:rPr>
              <a:t>https://www.beyondstickynotes.com/what-is-codesign</a:t>
            </a:r>
            <a:r>
              <a:rPr lang="hr-HR" dirty="0"/>
              <a:t> </a:t>
            </a:r>
          </a:p>
        </p:txBody>
      </p:sp>
    </p:spTree>
    <p:extLst>
      <p:ext uri="{BB962C8B-B14F-4D97-AF65-F5344CB8AC3E}">
        <p14:creationId xmlns:p14="http://schemas.microsoft.com/office/powerpoint/2010/main" val="2728075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6F0F0-9A3B-46C4-A822-801B85E55F34}"/>
              </a:ext>
            </a:extLst>
          </p:cNvPr>
          <p:cNvSpPr>
            <a:spLocks noGrp="1"/>
          </p:cNvSpPr>
          <p:nvPr>
            <p:ph type="title"/>
          </p:nvPr>
        </p:nvSpPr>
        <p:spPr/>
        <p:txBody>
          <a:bodyPr>
            <a:normAutofit/>
          </a:bodyPr>
          <a:lstStyle/>
          <a:p>
            <a:r>
              <a:rPr lang="hr-HR" dirty="0"/>
              <a:t>Four principles that support co-design</a:t>
            </a:r>
          </a:p>
        </p:txBody>
      </p:sp>
      <p:sp>
        <p:nvSpPr>
          <p:cNvPr id="3" name="Content Placeholder 2">
            <a:extLst>
              <a:ext uri="{FF2B5EF4-FFF2-40B4-BE49-F238E27FC236}">
                <a16:creationId xmlns:a16="http://schemas.microsoft.com/office/drawing/2014/main" id="{F6A3513A-14C2-49F9-89AA-C3FF75F53085}"/>
              </a:ext>
            </a:extLst>
          </p:cNvPr>
          <p:cNvSpPr>
            <a:spLocks noGrp="1"/>
          </p:cNvSpPr>
          <p:nvPr>
            <p:ph idx="1"/>
          </p:nvPr>
        </p:nvSpPr>
        <p:spPr/>
        <p:txBody>
          <a:bodyPr>
            <a:normAutofit fontScale="92500" lnSpcReduction="10000"/>
          </a:bodyPr>
          <a:lstStyle/>
          <a:p>
            <a:pPr marL="0" indent="0">
              <a:buNone/>
            </a:pPr>
            <a:r>
              <a:rPr lang="hr-HR" dirty="0"/>
              <a:t>3.</a:t>
            </a:r>
            <a:r>
              <a:rPr lang="en-US" b="1" dirty="0"/>
              <a:t> use participatory means</a:t>
            </a:r>
            <a:r>
              <a:rPr lang="hr-HR" dirty="0"/>
              <a:t>: c</a:t>
            </a:r>
            <a:r>
              <a:rPr lang="en-US" dirty="0"/>
              <a:t>o-design is about people taking part. That means offering many ways for people to take part and express themselves, for example, through visual, </a:t>
            </a:r>
            <a:r>
              <a:rPr lang="en-US" dirty="0" err="1"/>
              <a:t>kinaesthetic</a:t>
            </a:r>
            <a:r>
              <a:rPr lang="en-US" dirty="0"/>
              <a:t> and oral approaches. Co-design doesn’t rely only on writing, slideshows and reports. Participatory approaches facilitate self-discovery and move people from meeting participants to active partners.</a:t>
            </a:r>
            <a:endParaRPr lang="hr-HR" dirty="0"/>
          </a:p>
          <a:p>
            <a:pPr marL="0" indent="0">
              <a:buNone/>
            </a:pPr>
            <a:r>
              <a:rPr lang="hr-HR" dirty="0"/>
              <a:t>4</a:t>
            </a:r>
            <a:r>
              <a:rPr lang="hr-HR" b="1" dirty="0"/>
              <a:t>. </a:t>
            </a:r>
            <a:r>
              <a:rPr lang="en-US" b="1" dirty="0"/>
              <a:t>build capability</a:t>
            </a:r>
            <a:r>
              <a:rPr lang="hr-HR" dirty="0"/>
              <a:t>: w</a:t>
            </a:r>
            <a:r>
              <a:rPr lang="en-US" dirty="0" err="1"/>
              <a:t>ith</a:t>
            </a:r>
            <a:r>
              <a:rPr lang="en-US" dirty="0"/>
              <a:t> enough time and care, co-design can build new knowledge and skills for everyone involved.</a:t>
            </a:r>
            <a:r>
              <a:rPr lang="hr-HR" dirty="0"/>
              <a:t> </a:t>
            </a:r>
            <a:r>
              <a:rPr lang="en-US" dirty="0"/>
              <a:t>Some people need support and encouragement to take on different ways of being and doing, learn from others, and have their voices heard. To support that, facilitators and designers can move from ‘expert’ to coach, enabler or host. Everyone has something to teach and something to learn.</a:t>
            </a:r>
            <a:endParaRPr lang="hr-HR" dirty="0"/>
          </a:p>
        </p:txBody>
      </p:sp>
      <p:pic>
        <p:nvPicPr>
          <p:cNvPr id="6" name="Google Shape;61;p2">
            <a:extLst>
              <a:ext uri="{FF2B5EF4-FFF2-40B4-BE49-F238E27FC236}">
                <a16:creationId xmlns:a16="http://schemas.microsoft.com/office/drawing/2014/main" id="{D6597859-E683-4328-B9FC-B7D581F8A5EA}"/>
              </a:ext>
            </a:extLst>
          </p:cNvPr>
          <p:cNvPicPr preferRelativeResize="0"/>
          <p:nvPr/>
        </p:nvPicPr>
        <p:blipFill rotWithShape="1">
          <a:blip r:embed="rId2">
            <a:alphaModFix/>
          </a:blip>
          <a:srcRect/>
          <a:stretch/>
        </p:blipFill>
        <p:spPr>
          <a:xfrm>
            <a:off x="9144000" y="5222204"/>
            <a:ext cx="3048000" cy="1628775"/>
          </a:xfrm>
          <a:prstGeom prst="rect">
            <a:avLst/>
          </a:prstGeom>
          <a:noFill/>
          <a:ln>
            <a:noFill/>
          </a:ln>
        </p:spPr>
      </p:pic>
    </p:spTree>
    <p:extLst>
      <p:ext uri="{BB962C8B-B14F-4D97-AF65-F5344CB8AC3E}">
        <p14:creationId xmlns:p14="http://schemas.microsoft.com/office/powerpoint/2010/main" val="3172983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E621E-16CD-49EC-A686-FEBDEB5380A9}"/>
              </a:ext>
            </a:extLst>
          </p:cNvPr>
          <p:cNvSpPr>
            <a:spLocks noGrp="1"/>
          </p:cNvSpPr>
          <p:nvPr>
            <p:ph type="title"/>
          </p:nvPr>
        </p:nvSpPr>
        <p:spPr/>
        <p:txBody>
          <a:bodyPr/>
          <a:lstStyle/>
          <a:p>
            <a:r>
              <a:rPr lang="hr-HR" dirty="0"/>
              <a:t>Explain...</a:t>
            </a:r>
          </a:p>
        </p:txBody>
      </p:sp>
      <p:sp>
        <p:nvSpPr>
          <p:cNvPr id="3" name="Content Placeholder 2">
            <a:extLst>
              <a:ext uri="{FF2B5EF4-FFF2-40B4-BE49-F238E27FC236}">
                <a16:creationId xmlns:a16="http://schemas.microsoft.com/office/drawing/2014/main" id="{3BDF3BA5-FB37-417B-AE5D-2C78D3C4A246}"/>
              </a:ext>
            </a:extLst>
          </p:cNvPr>
          <p:cNvSpPr>
            <a:spLocks noGrp="1"/>
          </p:cNvSpPr>
          <p:nvPr>
            <p:ph idx="1"/>
          </p:nvPr>
        </p:nvSpPr>
        <p:spPr>
          <a:xfrm>
            <a:off x="725078" y="2162633"/>
            <a:ext cx="10515600" cy="4351338"/>
          </a:xfrm>
        </p:spPr>
        <p:txBody>
          <a:bodyPr>
            <a:noAutofit/>
          </a:bodyPr>
          <a:lstStyle/>
          <a:p>
            <a:r>
              <a:rPr lang="hr-HR" sz="1600" dirty="0"/>
              <a:t>polity – policy – politics </a:t>
            </a:r>
          </a:p>
          <a:p>
            <a:r>
              <a:rPr lang="en-US" sz="1600" b="1" dirty="0"/>
              <a:t>Polity: </a:t>
            </a:r>
            <a:r>
              <a:rPr lang="en-US" sz="1600" dirty="0"/>
              <a:t>Polity is the institutional system forming the framework for political action and covers the concrete normative, structural elements of politics set out in the constitution. Both written rules such as the constitution and the laws governing the voting system, the structure of the state etc. and unwritten rules form the framework for the political sphere. The most important unwritten rules in the broader sense include the political culture of a community.</a:t>
            </a:r>
          </a:p>
          <a:p>
            <a:r>
              <a:rPr lang="en-US" sz="1600" b="1" dirty="0"/>
              <a:t>Policy: </a:t>
            </a:r>
            <a:r>
              <a:rPr lang="en-US" sz="1600" dirty="0"/>
              <a:t>Policy is the content or material dimension of politics. It covers the objectives and roles through which political solutions are to be found to specific problems, for example in the fields of security, the environment or finance. Policy tends to be formed as part of a government’s political agenda. The outcome is known as ‘policy output’ and is the ‘visible’ result of political action even if it in some cases resembles symbolic politics. Policy issues are, as a rule, dealt with by the relevant ministries in the political system; the instruments, the procedure, the resources used etc. and the objective success of the individual measures are the key aspects of policy in analytical terms and often form the basis for external policy advice.</a:t>
            </a:r>
          </a:p>
          <a:p>
            <a:r>
              <a:rPr lang="en-US" sz="1600" b="1" dirty="0"/>
              <a:t>Politics: </a:t>
            </a:r>
            <a:r>
              <a:rPr lang="en-US" sz="1600" dirty="0"/>
              <a:t>in the stricter sense of the word is the procedural aspect of politics in general. Politics even in its narrower sense is the more or less conflict-ridden process in which both diverging and common interests and political views of varying provenance, initially in opposition, are over time consolidated and developed through negotiation to reach a concrete political goal. </a:t>
            </a:r>
            <a:endParaRPr lang="hr-HR" sz="1600" dirty="0"/>
          </a:p>
          <a:p>
            <a:endParaRPr lang="hr-HR" sz="1600" dirty="0"/>
          </a:p>
          <a:p>
            <a:r>
              <a:rPr lang="hr-HR" sz="1400" dirty="0"/>
              <a:t>Source: </a:t>
            </a:r>
            <a:r>
              <a:rPr lang="en-US" sz="1400" dirty="0"/>
              <a:t>Association of Accredited Public Policy Advocates to the European Union (AALEP)</a:t>
            </a:r>
            <a:br>
              <a:rPr lang="en-US" sz="1600" dirty="0"/>
            </a:br>
            <a:endParaRPr lang="hr-HR" sz="1600" dirty="0"/>
          </a:p>
        </p:txBody>
      </p:sp>
      <p:pic>
        <p:nvPicPr>
          <p:cNvPr id="4" name="Google Shape;61;p2">
            <a:extLst>
              <a:ext uri="{FF2B5EF4-FFF2-40B4-BE49-F238E27FC236}">
                <a16:creationId xmlns:a16="http://schemas.microsoft.com/office/drawing/2014/main" id="{C7A0C570-A75B-473E-95DA-C931FA437F4B}"/>
              </a:ext>
            </a:extLst>
          </p:cNvPr>
          <p:cNvPicPr preferRelativeResize="0"/>
          <p:nvPr/>
        </p:nvPicPr>
        <p:blipFill rotWithShape="1">
          <a:blip r:embed="rId2">
            <a:alphaModFix/>
          </a:blip>
          <a:srcRect/>
          <a:stretch/>
        </p:blipFill>
        <p:spPr>
          <a:xfrm>
            <a:off x="9653048" y="5525416"/>
            <a:ext cx="2538952" cy="1325563"/>
          </a:xfrm>
          <a:prstGeom prst="rect">
            <a:avLst/>
          </a:prstGeom>
          <a:noFill/>
          <a:ln>
            <a:noFill/>
          </a:ln>
        </p:spPr>
      </p:pic>
      <p:sp>
        <p:nvSpPr>
          <p:cNvPr id="5" name="Oval 4">
            <a:extLst>
              <a:ext uri="{FF2B5EF4-FFF2-40B4-BE49-F238E27FC236}">
                <a16:creationId xmlns:a16="http://schemas.microsoft.com/office/drawing/2014/main" id="{7241E90B-9D42-4F44-8A16-FFE4B7F2A9BD}"/>
              </a:ext>
            </a:extLst>
          </p:cNvPr>
          <p:cNvSpPr/>
          <p:nvPr/>
        </p:nvSpPr>
        <p:spPr>
          <a:xfrm>
            <a:off x="8201320" y="131975"/>
            <a:ext cx="2960016" cy="19948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6" name="TextBox 5">
            <a:extLst>
              <a:ext uri="{FF2B5EF4-FFF2-40B4-BE49-F238E27FC236}">
                <a16:creationId xmlns:a16="http://schemas.microsoft.com/office/drawing/2014/main" id="{3D500704-844B-432A-9F89-3F2FB3029ED8}"/>
              </a:ext>
            </a:extLst>
          </p:cNvPr>
          <p:cNvSpPr txBox="1"/>
          <p:nvPr/>
        </p:nvSpPr>
        <p:spPr>
          <a:xfrm>
            <a:off x="8634953" y="490359"/>
            <a:ext cx="2432114" cy="1200329"/>
          </a:xfrm>
          <a:prstGeom prst="rect">
            <a:avLst/>
          </a:prstGeom>
          <a:noFill/>
        </p:spPr>
        <p:txBody>
          <a:bodyPr wrap="square" rtlCol="0">
            <a:spAutoFit/>
          </a:bodyPr>
          <a:lstStyle/>
          <a:p>
            <a:r>
              <a:rPr lang="hr-HR" dirty="0"/>
              <a:t>Discuss and give examples of different </a:t>
            </a:r>
            <a:r>
              <a:rPr lang="hr-HR" b="1" dirty="0"/>
              <a:t>policies </a:t>
            </a:r>
            <a:r>
              <a:rPr lang="hr-HR" dirty="0"/>
              <a:t>in your national and </a:t>
            </a:r>
            <a:r>
              <a:rPr lang="hr-HR" b="1" dirty="0"/>
              <a:t>local</a:t>
            </a:r>
            <a:r>
              <a:rPr lang="hr-HR" dirty="0"/>
              <a:t> contexts!  </a:t>
            </a:r>
          </a:p>
        </p:txBody>
      </p:sp>
    </p:spTree>
    <p:extLst>
      <p:ext uri="{BB962C8B-B14F-4D97-AF65-F5344CB8AC3E}">
        <p14:creationId xmlns:p14="http://schemas.microsoft.com/office/powerpoint/2010/main" val="1793022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E621E-16CD-49EC-A686-FEBDEB5380A9}"/>
              </a:ext>
            </a:extLst>
          </p:cNvPr>
          <p:cNvSpPr>
            <a:spLocks noGrp="1"/>
          </p:cNvSpPr>
          <p:nvPr>
            <p:ph type="title"/>
          </p:nvPr>
        </p:nvSpPr>
        <p:spPr/>
        <p:txBody>
          <a:bodyPr/>
          <a:lstStyle/>
          <a:p>
            <a:r>
              <a:rPr lang="hr-HR" dirty="0"/>
              <a:t>Explain...</a:t>
            </a:r>
          </a:p>
        </p:txBody>
      </p:sp>
      <p:pic>
        <p:nvPicPr>
          <p:cNvPr id="4" name="Google Shape;61;p2">
            <a:extLst>
              <a:ext uri="{FF2B5EF4-FFF2-40B4-BE49-F238E27FC236}">
                <a16:creationId xmlns:a16="http://schemas.microsoft.com/office/drawing/2014/main" id="{C7A0C570-A75B-473E-95DA-C931FA437F4B}"/>
              </a:ext>
            </a:extLst>
          </p:cNvPr>
          <p:cNvPicPr preferRelativeResize="0"/>
          <p:nvPr/>
        </p:nvPicPr>
        <p:blipFill rotWithShape="1">
          <a:blip r:embed="rId2">
            <a:alphaModFix/>
          </a:blip>
          <a:srcRect/>
          <a:stretch/>
        </p:blipFill>
        <p:spPr>
          <a:xfrm>
            <a:off x="9653048" y="5525416"/>
            <a:ext cx="2538952" cy="1325563"/>
          </a:xfrm>
          <a:prstGeom prst="rect">
            <a:avLst/>
          </a:prstGeom>
          <a:noFill/>
          <a:ln>
            <a:noFill/>
          </a:ln>
        </p:spPr>
      </p:pic>
      <p:sp>
        <p:nvSpPr>
          <p:cNvPr id="5" name="Oval 4">
            <a:extLst>
              <a:ext uri="{FF2B5EF4-FFF2-40B4-BE49-F238E27FC236}">
                <a16:creationId xmlns:a16="http://schemas.microsoft.com/office/drawing/2014/main" id="{7241E90B-9D42-4F44-8A16-FFE4B7F2A9BD}"/>
              </a:ext>
            </a:extLst>
          </p:cNvPr>
          <p:cNvSpPr/>
          <p:nvPr/>
        </p:nvSpPr>
        <p:spPr>
          <a:xfrm>
            <a:off x="434211" y="1436442"/>
            <a:ext cx="5426458" cy="50564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a:p>
        </p:txBody>
      </p:sp>
      <p:sp>
        <p:nvSpPr>
          <p:cNvPr id="6" name="TextBox 5">
            <a:extLst>
              <a:ext uri="{FF2B5EF4-FFF2-40B4-BE49-F238E27FC236}">
                <a16:creationId xmlns:a16="http://schemas.microsoft.com/office/drawing/2014/main" id="{3D500704-844B-432A-9F89-3F2FB3029ED8}"/>
              </a:ext>
            </a:extLst>
          </p:cNvPr>
          <p:cNvSpPr txBox="1"/>
          <p:nvPr/>
        </p:nvSpPr>
        <p:spPr>
          <a:xfrm>
            <a:off x="1182757" y="2643808"/>
            <a:ext cx="4122619" cy="2031325"/>
          </a:xfrm>
          <a:prstGeom prst="rect">
            <a:avLst/>
          </a:prstGeom>
          <a:noFill/>
        </p:spPr>
        <p:txBody>
          <a:bodyPr wrap="square" rtlCol="0">
            <a:spAutoFit/>
          </a:bodyPr>
          <a:lstStyle/>
          <a:p>
            <a:pPr algn="ctr"/>
            <a:r>
              <a:rPr lang="hr-HR" dirty="0"/>
              <a:t>Explain the difference between local – regional / federal – national governments/ authorities, their mandates and powers – especially in the context of migration and integration </a:t>
            </a:r>
          </a:p>
          <a:p>
            <a:pPr algn="ctr"/>
            <a:r>
              <a:rPr lang="hr-HR" b="1" dirty="0"/>
              <a:t>this very much depends on the national context and law  </a:t>
            </a:r>
            <a:endParaRPr lang="en-US" dirty="0"/>
          </a:p>
        </p:txBody>
      </p:sp>
      <p:sp>
        <p:nvSpPr>
          <p:cNvPr id="7" name="Oval 6">
            <a:extLst>
              <a:ext uri="{FF2B5EF4-FFF2-40B4-BE49-F238E27FC236}">
                <a16:creationId xmlns:a16="http://schemas.microsoft.com/office/drawing/2014/main" id="{4D271D18-907B-47A0-A07D-F501F24AE9F5}"/>
              </a:ext>
            </a:extLst>
          </p:cNvPr>
          <p:cNvSpPr/>
          <p:nvPr/>
        </p:nvSpPr>
        <p:spPr>
          <a:xfrm>
            <a:off x="7258858" y="2464906"/>
            <a:ext cx="3969027" cy="3737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8" name="TextBox 7">
            <a:extLst>
              <a:ext uri="{FF2B5EF4-FFF2-40B4-BE49-F238E27FC236}">
                <a16:creationId xmlns:a16="http://schemas.microsoft.com/office/drawing/2014/main" id="{939B26A9-80B5-453B-9392-5FD0C08FF3B1}"/>
              </a:ext>
            </a:extLst>
          </p:cNvPr>
          <p:cNvSpPr txBox="1"/>
          <p:nvPr/>
        </p:nvSpPr>
        <p:spPr>
          <a:xfrm>
            <a:off x="8254859" y="3021496"/>
            <a:ext cx="2538952" cy="2862322"/>
          </a:xfrm>
          <a:prstGeom prst="rect">
            <a:avLst/>
          </a:prstGeom>
          <a:noFill/>
        </p:spPr>
        <p:txBody>
          <a:bodyPr wrap="square" rtlCol="0">
            <a:spAutoFit/>
          </a:bodyPr>
          <a:lstStyle/>
          <a:p>
            <a:r>
              <a:rPr lang="hr-HR" dirty="0"/>
              <a:t>Briefly describe European level of policy-making, explain in brief the EU and its insitutions, their mandates, especially with regards to integration and migration. </a:t>
            </a:r>
          </a:p>
          <a:p>
            <a:endParaRPr lang="hr-HR" dirty="0"/>
          </a:p>
        </p:txBody>
      </p:sp>
    </p:spTree>
    <p:extLst>
      <p:ext uri="{BB962C8B-B14F-4D97-AF65-F5344CB8AC3E}">
        <p14:creationId xmlns:p14="http://schemas.microsoft.com/office/powerpoint/2010/main" val="3933418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E621E-16CD-49EC-A686-FEBDEB5380A9}"/>
              </a:ext>
            </a:extLst>
          </p:cNvPr>
          <p:cNvSpPr>
            <a:spLocks noGrp="1"/>
          </p:cNvSpPr>
          <p:nvPr>
            <p:ph type="title"/>
          </p:nvPr>
        </p:nvSpPr>
        <p:spPr/>
        <p:txBody>
          <a:bodyPr/>
          <a:lstStyle/>
          <a:p>
            <a:r>
              <a:rPr lang="hr-HR" dirty="0"/>
              <a:t>EU framework </a:t>
            </a:r>
          </a:p>
        </p:txBody>
      </p:sp>
      <p:sp>
        <p:nvSpPr>
          <p:cNvPr id="3" name="Content Placeholder 2">
            <a:extLst>
              <a:ext uri="{FF2B5EF4-FFF2-40B4-BE49-F238E27FC236}">
                <a16:creationId xmlns:a16="http://schemas.microsoft.com/office/drawing/2014/main" id="{3BDF3BA5-FB37-417B-AE5D-2C78D3C4A246}"/>
              </a:ext>
            </a:extLst>
          </p:cNvPr>
          <p:cNvSpPr>
            <a:spLocks noGrp="1"/>
          </p:cNvSpPr>
          <p:nvPr>
            <p:ph idx="1"/>
          </p:nvPr>
        </p:nvSpPr>
        <p:spPr>
          <a:xfrm>
            <a:off x="540026" y="1685253"/>
            <a:ext cx="10515600" cy="4351338"/>
          </a:xfrm>
        </p:spPr>
        <p:txBody>
          <a:bodyPr>
            <a:normAutofit fontScale="92500" lnSpcReduction="10000"/>
          </a:bodyPr>
          <a:lstStyle/>
          <a:p>
            <a:r>
              <a:rPr lang="hr-HR" dirty="0"/>
              <a:t>EU </a:t>
            </a:r>
            <a:r>
              <a:rPr lang="en-US" u="sng" dirty="0">
                <a:hlinkClick r:id="rId2"/>
              </a:rPr>
              <a:t>Action plan on Integration and Inclusion 2021-2027</a:t>
            </a:r>
            <a:r>
              <a:rPr lang="en-US" dirty="0"/>
              <a:t> </a:t>
            </a:r>
            <a:endParaRPr lang="hr-HR" dirty="0"/>
          </a:p>
          <a:p>
            <a:r>
              <a:rPr lang="en-US" sz="2000" i="1" dirty="0"/>
              <a:t>Integration happens in every village, city and region where migrants live, work and go to school or to a sports club. The local level plays a key role in welcoming and guiding newcomers when they first arrive in their new country</a:t>
            </a:r>
            <a:endParaRPr lang="hr-HR" sz="2000" i="1" dirty="0"/>
          </a:p>
          <a:p>
            <a:r>
              <a:rPr lang="hr-HR" dirty="0"/>
              <a:t>emphasis on local level cooperation and involvement of authorities in all areas connected to social life, in particular in areas of accessing labour market and housing. Emphasis on supporting multisector approach and partnerships, as well as supporting local level communities in local participation activities  </a:t>
            </a:r>
          </a:p>
          <a:p>
            <a:r>
              <a:rPr lang="hr-HR" dirty="0"/>
              <a:t>Action plan points out: </a:t>
            </a:r>
            <a:r>
              <a:rPr lang="hr-HR" i="1" dirty="0"/>
              <a:t>i</a:t>
            </a:r>
            <a:r>
              <a:rPr lang="en-GB" i="1" dirty="0"/>
              <a:t>t is important to ensure that all levels of governance – European, national, macro-regional, </a:t>
            </a:r>
            <a:r>
              <a:rPr lang="en-GB" i="1" dirty="0" err="1"/>
              <a:t>crossborder</a:t>
            </a:r>
            <a:r>
              <a:rPr lang="en-GB" i="1" dirty="0"/>
              <a:t>, regional and local – are fully involved in designing and implementing integration strategies, so as to maximise the effectiveness of the actions. </a:t>
            </a:r>
            <a:endParaRPr lang="hr-HR" i="1" dirty="0"/>
          </a:p>
          <a:p>
            <a:endParaRPr lang="hr-HR" dirty="0"/>
          </a:p>
        </p:txBody>
      </p:sp>
      <p:pic>
        <p:nvPicPr>
          <p:cNvPr id="4" name="Google Shape;61;p2">
            <a:extLst>
              <a:ext uri="{FF2B5EF4-FFF2-40B4-BE49-F238E27FC236}">
                <a16:creationId xmlns:a16="http://schemas.microsoft.com/office/drawing/2014/main" id="{C7A0C570-A75B-473E-95DA-C931FA437F4B}"/>
              </a:ext>
            </a:extLst>
          </p:cNvPr>
          <p:cNvPicPr preferRelativeResize="0"/>
          <p:nvPr/>
        </p:nvPicPr>
        <p:blipFill rotWithShape="1">
          <a:blip r:embed="rId3">
            <a:alphaModFix/>
          </a:blip>
          <a:srcRect/>
          <a:stretch/>
        </p:blipFill>
        <p:spPr>
          <a:xfrm>
            <a:off x="9144000" y="5222204"/>
            <a:ext cx="3048000" cy="1628775"/>
          </a:xfrm>
          <a:prstGeom prst="rect">
            <a:avLst/>
          </a:prstGeom>
          <a:noFill/>
          <a:ln>
            <a:noFill/>
          </a:ln>
        </p:spPr>
      </p:pic>
    </p:spTree>
    <p:extLst>
      <p:ext uri="{BB962C8B-B14F-4D97-AF65-F5344CB8AC3E}">
        <p14:creationId xmlns:p14="http://schemas.microsoft.com/office/powerpoint/2010/main" val="4288237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E621E-16CD-49EC-A686-FEBDEB5380A9}"/>
              </a:ext>
            </a:extLst>
          </p:cNvPr>
          <p:cNvSpPr>
            <a:spLocks noGrp="1"/>
          </p:cNvSpPr>
          <p:nvPr>
            <p:ph type="title"/>
          </p:nvPr>
        </p:nvSpPr>
        <p:spPr/>
        <p:txBody>
          <a:bodyPr/>
          <a:lstStyle/>
          <a:p>
            <a:r>
              <a:rPr lang="hr-HR" dirty="0"/>
              <a:t>EU framework </a:t>
            </a:r>
          </a:p>
        </p:txBody>
      </p:sp>
      <p:sp>
        <p:nvSpPr>
          <p:cNvPr id="3" name="Content Placeholder 2">
            <a:extLst>
              <a:ext uri="{FF2B5EF4-FFF2-40B4-BE49-F238E27FC236}">
                <a16:creationId xmlns:a16="http://schemas.microsoft.com/office/drawing/2014/main" id="{3BDF3BA5-FB37-417B-AE5D-2C78D3C4A246}"/>
              </a:ext>
            </a:extLst>
          </p:cNvPr>
          <p:cNvSpPr>
            <a:spLocks noGrp="1"/>
          </p:cNvSpPr>
          <p:nvPr>
            <p:ph idx="1"/>
          </p:nvPr>
        </p:nvSpPr>
        <p:spPr/>
        <p:txBody>
          <a:bodyPr>
            <a:normAutofit/>
          </a:bodyPr>
          <a:lstStyle/>
          <a:p>
            <a:pPr lvl="0"/>
            <a:r>
              <a:rPr lang="en-GB" dirty="0"/>
              <a:t>Action</a:t>
            </a:r>
            <a:r>
              <a:rPr lang="hr-HR" dirty="0"/>
              <a:t> plan also points out as important objectives: </a:t>
            </a:r>
          </a:p>
          <a:p>
            <a:r>
              <a:rPr lang="en-GB" i="1" dirty="0"/>
              <a:t>More migrants and EU citizens with a migrant background participate in consultative and decision-making processes at local, regional, national and European levels</a:t>
            </a:r>
            <a:endParaRPr lang="hr-HR" i="1" dirty="0"/>
          </a:p>
          <a:p>
            <a:pPr marL="0" indent="0">
              <a:buNone/>
            </a:pPr>
            <a:endParaRPr lang="hr-HR" b="1" i="1" dirty="0"/>
          </a:p>
          <a:p>
            <a:r>
              <a:rPr lang="en-GB" i="1" dirty="0"/>
              <a:t>Building capacity of local and regional authorities to involve local communities in the design and implementation of integration measures and programmes</a:t>
            </a:r>
            <a:endParaRPr lang="hr-HR" i="1" dirty="0"/>
          </a:p>
          <a:p>
            <a:endParaRPr lang="hr-HR" dirty="0"/>
          </a:p>
        </p:txBody>
      </p:sp>
      <p:pic>
        <p:nvPicPr>
          <p:cNvPr id="4" name="Google Shape;61;p2">
            <a:extLst>
              <a:ext uri="{FF2B5EF4-FFF2-40B4-BE49-F238E27FC236}">
                <a16:creationId xmlns:a16="http://schemas.microsoft.com/office/drawing/2014/main" id="{C7A0C570-A75B-473E-95DA-C931FA437F4B}"/>
              </a:ext>
            </a:extLst>
          </p:cNvPr>
          <p:cNvPicPr preferRelativeResize="0"/>
          <p:nvPr/>
        </p:nvPicPr>
        <p:blipFill rotWithShape="1">
          <a:blip r:embed="rId2">
            <a:alphaModFix/>
          </a:blip>
          <a:srcRect/>
          <a:stretch/>
        </p:blipFill>
        <p:spPr>
          <a:xfrm>
            <a:off x="9144000" y="5222204"/>
            <a:ext cx="3048000" cy="1628775"/>
          </a:xfrm>
          <a:prstGeom prst="rect">
            <a:avLst/>
          </a:prstGeom>
          <a:noFill/>
          <a:ln>
            <a:noFill/>
          </a:ln>
        </p:spPr>
      </p:pic>
    </p:spTree>
    <p:extLst>
      <p:ext uri="{BB962C8B-B14F-4D97-AF65-F5344CB8AC3E}">
        <p14:creationId xmlns:p14="http://schemas.microsoft.com/office/powerpoint/2010/main" val="3766516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E621E-16CD-49EC-A686-FEBDEB5380A9}"/>
              </a:ext>
            </a:extLst>
          </p:cNvPr>
          <p:cNvSpPr>
            <a:spLocks noGrp="1"/>
          </p:cNvSpPr>
          <p:nvPr>
            <p:ph type="title"/>
          </p:nvPr>
        </p:nvSpPr>
        <p:spPr/>
        <p:txBody>
          <a:bodyPr/>
          <a:lstStyle/>
          <a:p>
            <a:r>
              <a:rPr lang="hr-HR" dirty="0"/>
              <a:t>EU framework</a:t>
            </a:r>
          </a:p>
        </p:txBody>
      </p:sp>
      <p:sp>
        <p:nvSpPr>
          <p:cNvPr id="3" name="Content Placeholder 2">
            <a:extLst>
              <a:ext uri="{FF2B5EF4-FFF2-40B4-BE49-F238E27FC236}">
                <a16:creationId xmlns:a16="http://schemas.microsoft.com/office/drawing/2014/main" id="{3BDF3BA5-FB37-417B-AE5D-2C78D3C4A246}"/>
              </a:ext>
            </a:extLst>
          </p:cNvPr>
          <p:cNvSpPr>
            <a:spLocks noGrp="1"/>
          </p:cNvSpPr>
          <p:nvPr>
            <p:ph idx="1"/>
          </p:nvPr>
        </p:nvSpPr>
        <p:spPr/>
        <p:txBody>
          <a:bodyPr>
            <a:normAutofit lnSpcReduction="10000"/>
          </a:bodyPr>
          <a:lstStyle/>
          <a:p>
            <a:r>
              <a:rPr lang="fr-FR" dirty="0"/>
              <a:t>EU </a:t>
            </a:r>
            <a:r>
              <a:rPr lang="fr-FR" dirty="0">
                <a:hlinkClick r:id="rId2"/>
              </a:rPr>
              <a:t>Anti-</a:t>
            </a:r>
            <a:r>
              <a:rPr lang="fr-FR" dirty="0" err="1">
                <a:hlinkClick r:id="rId2"/>
              </a:rPr>
              <a:t>racism</a:t>
            </a:r>
            <a:r>
              <a:rPr lang="fr-FR" dirty="0">
                <a:hlinkClick r:id="rId2"/>
              </a:rPr>
              <a:t> Action Plan 2020-2025</a:t>
            </a:r>
            <a:r>
              <a:rPr lang="hr-HR" dirty="0">
                <a:hlinkClick r:id="rId2"/>
              </a:rPr>
              <a:t> </a:t>
            </a:r>
            <a:endParaRPr lang="hr-HR" dirty="0"/>
          </a:p>
          <a:p>
            <a:r>
              <a:rPr lang="en-US" sz="2100" i="1" dirty="0"/>
              <a:t>There is now a moment of reckoning. Over half of Europeans believe that such discrimination is widespread in their country. The conflict between our values of equality and the reality of ingrained racism cannot be ignored: the global Black Lives Matter movement has acted as a stark reminder. It is time to acknowledge and act against the prevalence of racism and racial discrimination, to consider what we can do, engaging at local, national, EU and international levels. </a:t>
            </a:r>
            <a:endParaRPr lang="hr-HR" sz="2100" i="1" dirty="0"/>
          </a:p>
          <a:p>
            <a:r>
              <a:rPr lang="hr-HR" dirty="0"/>
              <a:t>emphasis of national and local role in </a:t>
            </a:r>
            <a:r>
              <a:rPr lang="en-US" dirty="0"/>
              <a:t>prevent</a:t>
            </a:r>
            <a:r>
              <a:rPr lang="hr-HR" dirty="0"/>
              <a:t>ing</a:t>
            </a:r>
            <a:r>
              <a:rPr lang="en-US" dirty="0"/>
              <a:t> and/or address</a:t>
            </a:r>
            <a:r>
              <a:rPr lang="hr-HR" dirty="0"/>
              <a:t>ing</a:t>
            </a:r>
            <a:r>
              <a:rPr lang="en-US" dirty="0"/>
              <a:t> social and residential segregation</a:t>
            </a:r>
            <a:endParaRPr lang="hr-HR" dirty="0"/>
          </a:p>
          <a:p>
            <a:r>
              <a:rPr lang="hr-HR" dirty="0"/>
              <a:t>m</a:t>
            </a:r>
            <a:r>
              <a:rPr lang="en-US" dirty="0" err="1"/>
              <a:t>obilising</a:t>
            </a:r>
            <a:r>
              <a:rPr lang="en-US" dirty="0"/>
              <a:t> the regional and local levels for meaningful impact on the ground </a:t>
            </a:r>
            <a:r>
              <a:rPr lang="hr-HR" dirty="0"/>
              <a:t>- l</a:t>
            </a:r>
            <a:r>
              <a:rPr lang="en-US" dirty="0" err="1"/>
              <a:t>ocal</a:t>
            </a:r>
            <a:r>
              <a:rPr lang="en-US" dirty="0"/>
              <a:t> authorities have a lot of experience in developing effective strategies to combat racism and in building networks</a:t>
            </a:r>
            <a:endParaRPr lang="fr-FR" dirty="0"/>
          </a:p>
          <a:p>
            <a:endParaRPr lang="hr-HR" dirty="0"/>
          </a:p>
          <a:p>
            <a:endParaRPr lang="hr-HR" dirty="0"/>
          </a:p>
        </p:txBody>
      </p:sp>
      <p:pic>
        <p:nvPicPr>
          <p:cNvPr id="4" name="Google Shape;61;p2">
            <a:extLst>
              <a:ext uri="{FF2B5EF4-FFF2-40B4-BE49-F238E27FC236}">
                <a16:creationId xmlns:a16="http://schemas.microsoft.com/office/drawing/2014/main" id="{C7A0C570-A75B-473E-95DA-C931FA437F4B}"/>
              </a:ext>
            </a:extLst>
          </p:cNvPr>
          <p:cNvPicPr preferRelativeResize="0"/>
          <p:nvPr/>
        </p:nvPicPr>
        <p:blipFill rotWithShape="1">
          <a:blip r:embed="rId3">
            <a:alphaModFix/>
          </a:blip>
          <a:srcRect/>
          <a:stretch/>
        </p:blipFill>
        <p:spPr>
          <a:xfrm>
            <a:off x="9144000" y="5222204"/>
            <a:ext cx="3048000" cy="1628775"/>
          </a:xfrm>
          <a:prstGeom prst="rect">
            <a:avLst/>
          </a:prstGeom>
          <a:noFill/>
          <a:ln>
            <a:noFill/>
          </a:ln>
        </p:spPr>
      </p:pic>
    </p:spTree>
    <p:extLst>
      <p:ext uri="{BB962C8B-B14F-4D97-AF65-F5344CB8AC3E}">
        <p14:creationId xmlns:p14="http://schemas.microsoft.com/office/powerpoint/2010/main" val="169000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E621E-16CD-49EC-A686-FEBDEB5380A9}"/>
              </a:ext>
            </a:extLst>
          </p:cNvPr>
          <p:cNvSpPr>
            <a:spLocks noGrp="1"/>
          </p:cNvSpPr>
          <p:nvPr>
            <p:ph type="title"/>
          </p:nvPr>
        </p:nvSpPr>
        <p:spPr/>
        <p:txBody>
          <a:bodyPr/>
          <a:lstStyle/>
          <a:p>
            <a:r>
              <a:rPr lang="hr-HR" dirty="0"/>
              <a:t>Inclusion and racism </a:t>
            </a:r>
          </a:p>
        </p:txBody>
      </p:sp>
      <p:sp>
        <p:nvSpPr>
          <p:cNvPr id="3" name="Content Placeholder 2">
            <a:extLst>
              <a:ext uri="{FF2B5EF4-FFF2-40B4-BE49-F238E27FC236}">
                <a16:creationId xmlns:a16="http://schemas.microsoft.com/office/drawing/2014/main" id="{3BDF3BA5-FB37-417B-AE5D-2C78D3C4A246}"/>
              </a:ext>
            </a:extLst>
          </p:cNvPr>
          <p:cNvSpPr>
            <a:spLocks noGrp="1"/>
          </p:cNvSpPr>
          <p:nvPr>
            <p:ph idx="1"/>
          </p:nvPr>
        </p:nvSpPr>
        <p:spPr/>
        <p:txBody>
          <a:bodyPr/>
          <a:lstStyle/>
          <a:p>
            <a:r>
              <a:rPr lang="hr-HR" dirty="0"/>
              <a:t>topics of inclusion and racism are interconnected and shouldn’t be viewed as separate issues – on all levels: local, regional, national, European. This should reflect in integration / inclusion and anti-racist policies as well! </a:t>
            </a:r>
          </a:p>
          <a:p>
            <a:endParaRPr lang="hr-HR" dirty="0"/>
          </a:p>
          <a:p>
            <a:endParaRPr lang="hr-HR" dirty="0"/>
          </a:p>
          <a:p>
            <a:endParaRPr lang="hr-HR" dirty="0"/>
          </a:p>
        </p:txBody>
      </p:sp>
      <p:pic>
        <p:nvPicPr>
          <p:cNvPr id="4" name="Google Shape;61;p2">
            <a:extLst>
              <a:ext uri="{FF2B5EF4-FFF2-40B4-BE49-F238E27FC236}">
                <a16:creationId xmlns:a16="http://schemas.microsoft.com/office/drawing/2014/main" id="{C7A0C570-A75B-473E-95DA-C931FA437F4B}"/>
              </a:ext>
            </a:extLst>
          </p:cNvPr>
          <p:cNvPicPr preferRelativeResize="0"/>
          <p:nvPr/>
        </p:nvPicPr>
        <p:blipFill rotWithShape="1">
          <a:blip r:embed="rId2">
            <a:alphaModFix/>
          </a:blip>
          <a:srcRect/>
          <a:stretch/>
        </p:blipFill>
        <p:spPr>
          <a:xfrm>
            <a:off x="9144000" y="5222204"/>
            <a:ext cx="3048000" cy="1628775"/>
          </a:xfrm>
          <a:prstGeom prst="rect">
            <a:avLst/>
          </a:prstGeom>
          <a:noFill/>
          <a:ln>
            <a:noFill/>
          </a:ln>
        </p:spPr>
      </p:pic>
      <p:sp>
        <p:nvSpPr>
          <p:cNvPr id="5" name="Rectangle 4">
            <a:extLst>
              <a:ext uri="{FF2B5EF4-FFF2-40B4-BE49-F238E27FC236}">
                <a16:creationId xmlns:a16="http://schemas.microsoft.com/office/drawing/2014/main" id="{251A6A18-D4DE-464A-AD2D-D9BE25B75F44}"/>
              </a:ext>
            </a:extLst>
          </p:cNvPr>
          <p:cNvSpPr/>
          <p:nvPr/>
        </p:nvSpPr>
        <p:spPr>
          <a:xfrm>
            <a:off x="1484244" y="3627782"/>
            <a:ext cx="7083286" cy="3052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6" name="TextBox 5">
            <a:extLst>
              <a:ext uri="{FF2B5EF4-FFF2-40B4-BE49-F238E27FC236}">
                <a16:creationId xmlns:a16="http://schemas.microsoft.com/office/drawing/2014/main" id="{8963BD93-CA96-493F-858F-69EE41F07A4D}"/>
              </a:ext>
            </a:extLst>
          </p:cNvPr>
          <p:cNvSpPr txBox="1"/>
          <p:nvPr/>
        </p:nvSpPr>
        <p:spPr>
          <a:xfrm>
            <a:off x="1898374" y="3866322"/>
            <a:ext cx="6162261" cy="2585323"/>
          </a:xfrm>
          <a:prstGeom prst="rect">
            <a:avLst/>
          </a:prstGeom>
          <a:noFill/>
        </p:spPr>
        <p:txBody>
          <a:bodyPr wrap="square" rtlCol="0">
            <a:spAutoFit/>
          </a:bodyPr>
          <a:lstStyle/>
          <a:p>
            <a:r>
              <a:rPr lang="hr-HR" dirty="0"/>
              <a:t>Get inspired...</a:t>
            </a:r>
          </a:p>
          <a:p>
            <a:r>
              <a:rPr lang="hr-HR" b="1" dirty="0"/>
              <a:t>European </a:t>
            </a:r>
            <a:r>
              <a:rPr lang="en-US" b="1" dirty="0"/>
              <a:t>Coalition of Cities against Racism </a:t>
            </a:r>
            <a:r>
              <a:rPr lang="hr-HR" b="1" dirty="0"/>
              <a:t>- ECCAR </a:t>
            </a:r>
            <a:r>
              <a:rPr lang="hr-HR" dirty="0"/>
              <a:t>and their</a:t>
            </a:r>
            <a:r>
              <a:rPr lang="en-US" dirty="0"/>
              <a:t> </a:t>
            </a:r>
            <a:r>
              <a:rPr lang="en-US" b="1" dirty="0"/>
              <a:t>10 Points Action Plan</a:t>
            </a:r>
            <a:r>
              <a:rPr lang="hr-HR" b="1" dirty="0"/>
              <a:t> </a:t>
            </a:r>
            <a:r>
              <a:rPr lang="hr-HR" dirty="0"/>
              <a:t>that cities adapt as a way of combatting racism and discrimination! </a:t>
            </a:r>
          </a:p>
          <a:p>
            <a:r>
              <a:rPr lang="hr-HR" dirty="0">
                <a:hlinkClick r:id="rId3">
                  <a:extLst>
                    <a:ext uri="{A12FA001-AC4F-418D-AE19-62706E023703}">
                      <ahyp:hlinkClr xmlns:ahyp="http://schemas.microsoft.com/office/drawing/2018/hyperlinkcolor" val="tx"/>
                    </a:ext>
                  </a:extLst>
                </a:hlinkClick>
              </a:rPr>
              <a:t>https://www.eccar.info/sites/default/files/document/ECCAR%2010-Points-Plan-of-Action.pdf</a:t>
            </a:r>
            <a:r>
              <a:rPr lang="hr-HR" dirty="0"/>
              <a:t> </a:t>
            </a:r>
          </a:p>
          <a:p>
            <a:r>
              <a:rPr lang="hr-HR" dirty="0">
                <a:hlinkClick r:id="rId4">
                  <a:extLst>
                    <a:ext uri="{A12FA001-AC4F-418D-AE19-62706E023703}">
                      <ahyp:hlinkClr xmlns:ahyp="http://schemas.microsoft.com/office/drawing/2018/hyperlinkcolor" val="tx"/>
                    </a:ext>
                  </a:extLst>
                </a:hlinkClick>
              </a:rPr>
              <a:t>https://www.eccar.info/sites/default/files/document/1_Toolkit-en_10PointsActionPlan.pdf</a:t>
            </a:r>
            <a:r>
              <a:rPr lang="hr-HR" dirty="0"/>
              <a:t> </a:t>
            </a:r>
          </a:p>
          <a:p>
            <a:endParaRPr lang="hr-HR" dirty="0"/>
          </a:p>
        </p:txBody>
      </p:sp>
    </p:spTree>
    <p:extLst>
      <p:ext uri="{BB962C8B-B14F-4D97-AF65-F5344CB8AC3E}">
        <p14:creationId xmlns:p14="http://schemas.microsoft.com/office/powerpoint/2010/main" val="1954863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DEF33-EF00-47D0-8856-ED127DB2E65D}"/>
              </a:ext>
            </a:extLst>
          </p:cNvPr>
          <p:cNvSpPr>
            <a:spLocks noGrp="1"/>
          </p:cNvSpPr>
          <p:nvPr>
            <p:ph type="title"/>
          </p:nvPr>
        </p:nvSpPr>
        <p:spPr/>
        <p:txBody>
          <a:bodyPr/>
          <a:lstStyle/>
          <a:p>
            <a:r>
              <a:rPr lang="hr-HR" dirty="0"/>
              <a:t>National, regional and local level</a:t>
            </a:r>
          </a:p>
        </p:txBody>
      </p:sp>
      <p:sp>
        <p:nvSpPr>
          <p:cNvPr id="4" name="Oval 3">
            <a:extLst>
              <a:ext uri="{FF2B5EF4-FFF2-40B4-BE49-F238E27FC236}">
                <a16:creationId xmlns:a16="http://schemas.microsoft.com/office/drawing/2014/main" id="{112F7671-DBCB-44D6-8F87-4C2F310341AE}"/>
              </a:ext>
            </a:extLst>
          </p:cNvPr>
          <p:cNvSpPr/>
          <p:nvPr/>
        </p:nvSpPr>
        <p:spPr>
          <a:xfrm>
            <a:off x="2166729" y="1331843"/>
            <a:ext cx="6788427" cy="52975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5" name="TextBox 4">
            <a:extLst>
              <a:ext uri="{FF2B5EF4-FFF2-40B4-BE49-F238E27FC236}">
                <a16:creationId xmlns:a16="http://schemas.microsoft.com/office/drawing/2014/main" id="{191AF4DD-19C3-457B-BDFB-7E441CD5C2E7}"/>
              </a:ext>
            </a:extLst>
          </p:cNvPr>
          <p:cNvSpPr txBox="1"/>
          <p:nvPr/>
        </p:nvSpPr>
        <p:spPr>
          <a:xfrm>
            <a:off x="3066220" y="2386836"/>
            <a:ext cx="4989444" cy="3139321"/>
          </a:xfrm>
          <a:prstGeom prst="rect">
            <a:avLst/>
          </a:prstGeom>
          <a:noFill/>
        </p:spPr>
        <p:txBody>
          <a:bodyPr wrap="square" rtlCol="0">
            <a:spAutoFit/>
          </a:bodyPr>
          <a:lstStyle/>
          <a:p>
            <a:pPr algn="ctr"/>
            <a:r>
              <a:rPr lang="hr-HR" sz="2200" dirty="0"/>
              <a:t>Present </a:t>
            </a:r>
            <a:r>
              <a:rPr lang="hr-HR" sz="2200" b="1" dirty="0"/>
              <a:t>briefly the national, regional and local policies </a:t>
            </a:r>
            <a:r>
              <a:rPr lang="hr-HR" sz="2200" dirty="0"/>
              <a:t>with regards to integration / inclusion (and racism and combatting discrimination, if they exist). </a:t>
            </a:r>
          </a:p>
          <a:p>
            <a:pPr algn="ctr"/>
            <a:r>
              <a:rPr lang="hr-HR" sz="2200" dirty="0"/>
              <a:t>Discuss with the group the visibility and influence of these policies (if they exist) in the every-day life of people. Do these policies make a difference? How were they created? Reflect with the group. </a:t>
            </a:r>
          </a:p>
        </p:txBody>
      </p:sp>
    </p:spTree>
    <p:extLst>
      <p:ext uri="{BB962C8B-B14F-4D97-AF65-F5344CB8AC3E}">
        <p14:creationId xmlns:p14="http://schemas.microsoft.com/office/powerpoint/2010/main" val="2047892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438D4-6BB2-47F2-BEC6-58E4D85A258E}"/>
              </a:ext>
            </a:extLst>
          </p:cNvPr>
          <p:cNvSpPr>
            <a:spLocks noGrp="1"/>
          </p:cNvSpPr>
          <p:nvPr>
            <p:ph type="title"/>
          </p:nvPr>
        </p:nvSpPr>
        <p:spPr/>
        <p:txBody>
          <a:bodyPr/>
          <a:lstStyle/>
          <a:p>
            <a:r>
              <a:rPr lang="hr-HR" dirty="0"/>
              <a:t>Influencing policy with lived-experience</a:t>
            </a:r>
          </a:p>
        </p:txBody>
      </p:sp>
      <p:sp>
        <p:nvSpPr>
          <p:cNvPr id="3" name="Content Placeholder 2">
            <a:extLst>
              <a:ext uri="{FF2B5EF4-FFF2-40B4-BE49-F238E27FC236}">
                <a16:creationId xmlns:a16="http://schemas.microsoft.com/office/drawing/2014/main" id="{D82096FE-242D-4BA3-A213-327E9E083F23}"/>
              </a:ext>
            </a:extLst>
          </p:cNvPr>
          <p:cNvSpPr>
            <a:spLocks noGrp="1"/>
          </p:cNvSpPr>
          <p:nvPr>
            <p:ph idx="1"/>
          </p:nvPr>
        </p:nvSpPr>
        <p:spPr/>
        <p:txBody>
          <a:bodyPr>
            <a:normAutofit fontScale="92500" lnSpcReduction="20000"/>
          </a:bodyPr>
          <a:lstStyle/>
          <a:p>
            <a:r>
              <a:rPr lang="hr-HR" dirty="0"/>
              <a:t>check toolkit </a:t>
            </a:r>
            <a:r>
              <a:rPr lang="en-US" b="1" dirty="0">
                <a:hlinkClick r:id="rId2"/>
              </a:rPr>
              <a:t>Lived Experience in Policymaking Guide</a:t>
            </a:r>
            <a:r>
              <a:rPr lang="hr-HR" b="1" dirty="0"/>
              <a:t> </a:t>
            </a:r>
            <a:r>
              <a:rPr lang="hr-HR" dirty="0"/>
              <a:t>or other toolkits and guides that focus on influencing and changing policy from a lived-experience perspective </a:t>
            </a:r>
          </a:p>
          <a:p>
            <a:r>
              <a:rPr lang="hr-HR" dirty="0"/>
              <a:t>discuss lived-experience vs. evidence-based policymaking </a:t>
            </a:r>
          </a:p>
          <a:p>
            <a:r>
              <a:rPr lang="hr-HR" dirty="0"/>
              <a:t>read more here: </a:t>
            </a:r>
            <a:r>
              <a:rPr lang="en-US" dirty="0"/>
              <a:t>Lived Experience Informed Practice: an alternative to Evidence Based Practice</a:t>
            </a:r>
            <a:r>
              <a:rPr lang="hr-HR" dirty="0"/>
              <a:t> </a:t>
            </a:r>
            <a:r>
              <a:rPr lang="hr-HR" dirty="0">
                <a:hlinkClick r:id="rId3"/>
              </a:rPr>
              <a:t>https://medium.com/@livedexperienceeducator/lived-experience-informed-practice-an-alternative-to-evidence-based-practice-23a60e35602f</a:t>
            </a:r>
            <a:r>
              <a:rPr lang="hr-HR" dirty="0"/>
              <a:t> </a:t>
            </a:r>
          </a:p>
          <a:p>
            <a:r>
              <a:rPr lang="en-US" dirty="0"/>
              <a:t>Lived experience evidence in disability policy making</a:t>
            </a:r>
            <a:r>
              <a:rPr lang="hr-HR" dirty="0"/>
              <a:t>: </a:t>
            </a:r>
            <a:r>
              <a:rPr lang="hr-HR" dirty="0">
                <a:hlinkClick r:id="rId4"/>
              </a:rPr>
              <a:t>https://wcpp.org.uk/publication/lived-experience-evidence-in-disability-policy-making/</a:t>
            </a:r>
            <a:r>
              <a:rPr lang="hr-HR" dirty="0"/>
              <a:t> </a:t>
            </a:r>
          </a:p>
          <a:p>
            <a:r>
              <a:rPr lang="hr-HR" dirty="0"/>
              <a:t>... </a:t>
            </a:r>
          </a:p>
        </p:txBody>
      </p:sp>
    </p:spTree>
    <p:extLst>
      <p:ext uri="{BB962C8B-B14F-4D97-AF65-F5344CB8AC3E}">
        <p14:creationId xmlns:p14="http://schemas.microsoft.com/office/powerpoint/2010/main" val="34518949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TotalTime>
  <Words>2120</Words>
  <Application>Microsoft Office PowerPoint</Application>
  <PresentationFormat>Widescreen</PresentationFormat>
  <Paragraphs>89</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Local integration strategies and policies  </vt:lpstr>
      <vt:lpstr>Explain...</vt:lpstr>
      <vt:lpstr>Explain...</vt:lpstr>
      <vt:lpstr>EU framework </vt:lpstr>
      <vt:lpstr>EU framework </vt:lpstr>
      <vt:lpstr>EU framework</vt:lpstr>
      <vt:lpstr>Inclusion and racism </vt:lpstr>
      <vt:lpstr>National, regional and local level</vt:lpstr>
      <vt:lpstr>Influencing policy with lived-experience</vt:lpstr>
      <vt:lpstr>Strategy vs. action plan </vt:lpstr>
      <vt:lpstr>Local integration strategies / action plans </vt:lpstr>
      <vt:lpstr>Second part of the workshop – make it interactive! </vt:lpstr>
      <vt:lpstr>Potential method: co-design / co-creation of integration strategies* </vt:lpstr>
      <vt:lpstr>PowerPoint Presentation</vt:lpstr>
      <vt:lpstr>Four principles that support co-design*</vt:lpstr>
      <vt:lpstr>Four principles that support co-design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Korisnik</dc:creator>
  <cp:lastModifiedBy>Luka Kos</cp:lastModifiedBy>
  <cp:revision>23</cp:revision>
  <dcterms:created xsi:type="dcterms:W3CDTF">2024-12-10T07:19:06Z</dcterms:created>
  <dcterms:modified xsi:type="dcterms:W3CDTF">2024-12-10T14:00:55Z</dcterms:modified>
</cp:coreProperties>
</file>