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305" r:id="rId3"/>
    <p:sldId id="263" r:id="rId4"/>
    <p:sldId id="301" r:id="rId5"/>
    <p:sldId id="309" r:id="rId6"/>
    <p:sldId id="311" r:id="rId7"/>
    <p:sldId id="312" r:id="rId8"/>
    <p:sldId id="314" r:id="rId9"/>
    <p:sldId id="315" r:id="rId10"/>
    <p:sldId id="313" r:id="rId11"/>
    <p:sldId id="316" r:id="rId12"/>
    <p:sldId id="323" r:id="rId13"/>
    <p:sldId id="307" r:id="rId14"/>
    <p:sldId id="317" r:id="rId15"/>
    <p:sldId id="308" r:id="rId16"/>
    <p:sldId id="318" r:id="rId17"/>
    <p:sldId id="319" r:id="rId18"/>
    <p:sldId id="321" r:id="rId19"/>
    <p:sldId id="32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Lachmann" initials="LL" lastIdx="4" clrIdx="0">
    <p:extLst>
      <p:ext uri="{19B8F6BF-5375-455C-9EA6-DF929625EA0E}">
        <p15:presenceInfo xmlns:p15="http://schemas.microsoft.com/office/powerpoint/2012/main" userId="Laura Lachmann" providerId="None"/>
      </p:ext>
    </p:extLst>
  </p:cmAuthor>
  <p:cmAuthor id="2" name="move" initials="m" lastIdx="1" clrIdx="1">
    <p:extLst>
      <p:ext uri="{19B8F6BF-5375-455C-9EA6-DF929625EA0E}">
        <p15:presenceInfo xmlns:p15="http://schemas.microsoft.com/office/powerpoint/2012/main" userId="mov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7C7"/>
    <a:srgbClr val="F3EE86"/>
    <a:srgbClr val="7FA862"/>
    <a:srgbClr val="A3C18E"/>
    <a:srgbClr val="ECAC86"/>
    <a:srgbClr val="9DBECF"/>
    <a:srgbClr val="A093BF"/>
    <a:srgbClr val="D173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84" y="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10-17T16:57:05.901" idx="4">
    <p:pos x="10" y="10"/>
    <p:text>To be adapted nationally</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810B46-5E58-46F3-8A42-85E0F96C7C32}" type="doc">
      <dgm:prSet loTypeId="urn:microsoft.com/office/officeart/2005/8/layout/bProcess4" loCatId="process" qsTypeId="urn:microsoft.com/office/officeart/2005/8/quickstyle/simple1" qsCatId="simple" csTypeId="urn:microsoft.com/office/officeart/2005/8/colors/accent4_2" csCatId="accent4" phldr="1"/>
      <dgm:spPr/>
      <dgm:t>
        <a:bodyPr/>
        <a:lstStyle/>
        <a:p>
          <a:endParaRPr lang="de-DE"/>
        </a:p>
      </dgm:t>
    </dgm:pt>
    <dgm:pt modelId="{4779F9BD-6A4F-48AA-ABBD-B81C31D33745}">
      <dgm:prSet phldrT="[Text]"/>
      <dgm:spPr/>
      <dgm:t>
        <a:bodyPr/>
        <a:lstStyle/>
        <a:p>
          <a:r>
            <a:rPr lang="en-GB" noProof="0" dirty="0" smtClean="0">
              <a:solidFill>
                <a:schemeClr val="accent1">
                  <a:lumMod val="50000"/>
                </a:schemeClr>
              </a:solidFill>
            </a:rPr>
            <a:t>Create transparency about decision-making processes.</a:t>
          </a:r>
          <a:endParaRPr lang="en-GB" noProof="0" dirty="0">
            <a:solidFill>
              <a:schemeClr val="accent1">
                <a:lumMod val="50000"/>
              </a:schemeClr>
            </a:solidFill>
          </a:endParaRPr>
        </a:p>
      </dgm:t>
    </dgm:pt>
    <dgm:pt modelId="{99EC57F7-88F4-4654-89D4-537EBC72F47D}" type="parTrans" cxnId="{7027CDB0-6093-41E0-B083-467A588BF120}">
      <dgm:prSet/>
      <dgm:spPr/>
      <dgm:t>
        <a:bodyPr/>
        <a:lstStyle/>
        <a:p>
          <a:endParaRPr lang="en-GB" noProof="0" dirty="0">
            <a:solidFill>
              <a:schemeClr val="accent1">
                <a:lumMod val="50000"/>
              </a:schemeClr>
            </a:solidFill>
          </a:endParaRPr>
        </a:p>
      </dgm:t>
    </dgm:pt>
    <dgm:pt modelId="{6E4DAAFB-940D-417C-AF28-488BC808CC67}" type="sibTrans" cxnId="{7027CDB0-6093-41E0-B083-467A588BF120}">
      <dgm:prSet/>
      <dgm:spPr/>
      <dgm:t>
        <a:bodyPr/>
        <a:lstStyle/>
        <a:p>
          <a:endParaRPr lang="en-GB" noProof="0" dirty="0">
            <a:solidFill>
              <a:schemeClr val="accent1">
                <a:lumMod val="50000"/>
              </a:schemeClr>
            </a:solidFill>
          </a:endParaRPr>
        </a:p>
      </dgm:t>
    </dgm:pt>
    <dgm:pt modelId="{4EDE7DC4-33A2-43AB-B69D-7AF3FD2FB5CF}">
      <dgm:prSet phldrT="[Text]"/>
      <dgm:spPr/>
      <dgm:t>
        <a:bodyPr/>
        <a:lstStyle/>
        <a:p>
          <a:r>
            <a:rPr lang="en-GB" noProof="0" dirty="0" smtClean="0">
              <a:solidFill>
                <a:schemeClr val="accent1">
                  <a:lumMod val="50000"/>
                </a:schemeClr>
              </a:solidFill>
            </a:rPr>
            <a:t>Acquire diversity and anti-discrimination knowledge.</a:t>
          </a:r>
          <a:endParaRPr lang="en-GB" noProof="0" dirty="0">
            <a:solidFill>
              <a:schemeClr val="accent1">
                <a:lumMod val="50000"/>
              </a:schemeClr>
            </a:solidFill>
          </a:endParaRPr>
        </a:p>
      </dgm:t>
    </dgm:pt>
    <dgm:pt modelId="{EE9D72A6-73E9-49E3-B7A3-3BBE2973FCC4}" type="parTrans" cxnId="{7FD6658A-3DDA-4F24-BB2C-B443639250D3}">
      <dgm:prSet/>
      <dgm:spPr/>
      <dgm:t>
        <a:bodyPr/>
        <a:lstStyle/>
        <a:p>
          <a:endParaRPr lang="en-GB" noProof="0" dirty="0">
            <a:solidFill>
              <a:schemeClr val="accent1">
                <a:lumMod val="50000"/>
              </a:schemeClr>
            </a:solidFill>
          </a:endParaRPr>
        </a:p>
      </dgm:t>
    </dgm:pt>
    <dgm:pt modelId="{05B207D9-ADBD-4A85-A280-110D4F02A145}" type="sibTrans" cxnId="{7FD6658A-3DDA-4F24-BB2C-B443639250D3}">
      <dgm:prSet/>
      <dgm:spPr/>
      <dgm:t>
        <a:bodyPr/>
        <a:lstStyle/>
        <a:p>
          <a:endParaRPr lang="en-GB" noProof="0" dirty="0">
            <a:solidFill>
              <a:schemeClr val="accent1">
                <a:lumMod val="50000"/>
              </a:schemeClr>
            </a:solidFill>
          </a:endParaRPr>
        </a:p>
      </dgm:t>
    </dgm:pt>
    <dgm:pt modelId="{3AB4ADE1-09BA-4A84-98A1-E03C8EDC2134}">
      <dgm:prSet phldrT="[Text]"/>
      <dgm:spPr/>
      <dgm:t>
        <a:bodyPr/>
        <a:lstStyle/>
        <a:p>
          <a:r>
            <a:rPr lang="en-GB" noProof="0" dirty="0" smtClean="0">
              <a:solidFill>
                <a:schemeClr val="accent1">
                  <a:lumMod val="50000"/>
                </a:schemeClr>
              </a:solidFill>
            </a:rPr>
            <a:t>Address resistances.</a:t>
          </a:r>
          <a:endParaRPr lang="en-GB" noProof="0" dirty="0">
            <a:solidFill>
              <a:schemeClr val="accent1">
                <a:lumMod val="50000"/>
              </a:schemeClr>
            </a:solidFill>
          </a:endParaRPr>
        </a:p>
      </dgm:t>
    </dgm:pt>
    <dgm:pt modelId="{934F46AD-251D-43B4-ACB2-2B46C3CF169C}" type="parTrans" cxnId="{B20C7E5D-D3D6-4389-B9C8-254E7263866E}">
      <dgm:prSet/>
      <dgm:spPr/>
      <dgm:t>
        <a:bodyPr/>
        <a:lstStyle/>
        <a:p>
          <a:endParaRPr lang="en-GB" noProof="0" dirty="0">
            <a:solidFill>
              <a:schemeClr val="accent1">
                <a:lumMod val="50000"/>
              </a:schemeClr>
            </a:solidFill>
          </a:endParaRPr>
        </a:p>
      </dgm:t>
    </dgm:pt>
    <dgm:pt modelId="{4813F307-0BD5-4A74-9687-E3CCDD20D7DE}" type="sibTrans" cxnId="{B20C7E5D-D3D6-4389-B9C8-254E7263866E}">
      <dgm:prSet/>
      <dgm:spPr/>
      <dgm:t>
        <a:bodyPr/>
        <a:lstStyle/>
        <a:p>
          <a:endParaRPr lang="en-GB" noProof="0" dirty="0">
            <a:solidFill>
              <a:schemeClr val="accent1">
                <a:lumMod val="50000"/>
              </a:schemeClr>
            </a:solidFill>
          </a:endParaRPr>
        </a:p>
      </dgm:t>
    </dgm:pt>
    <dgm:pt modelId="{C06BA047-B18F-4AA0-A0FD-66D8AB86A987}">
      <dgm:prSet phldrT="[Text]"/>
      <dgm:spPr/>
      <dgm:t>
        <a:bodyPr/>
        <a:lstStyle/>
        <a:p>
          <a:r>
            <a:rPr lang="en-US" noProof="0" dirty="0" smtClean="0">
              <a:solidFill>
                <a:schemeClr val="accent1">
                  <a:lumMod val="50000"/>
                </a:schemeClr>
              </a:solidFill>
            </a:rPr>
            <a:t>Never work alone and start with people who are motivated</a:t>
          </a:r>
          <a:endParaRPr lang="en-GB" noProof="0" dirty="0">
            <a:solidFill>
              <a:schemeClr val="accent1">
                <a:lumMod val="50000"/>
              </a:schemeClr>
            </a:solidFill>
          </a:endParaRPr>
        </a:p>
      </dgm:t>
    </dgm:pt>
    <dgm:pt modelId="{BF8E94F8-8C69-498D-BB4B-E9C4CE3BDF9E}" type="parTrans" cxnId="{C30F46C1-12E3-4BAF-A54E-7B1C49D8D60B}">
      <dgm:prSet/>
      <dgm:spPr/>
      <dgm:t>
        <a:bodyPr/>
        <a:lstStyle/>
        <a:p>
          <a:endParaRPr lang="en-GB" noProof="0" dirty="0">
            <a:solidFill>
              <a:schemeClr val="accent1">
                <a:lumMod val="50000"/>
              </a:schemeClr>
            </a:solidFill>
          </a:endParaRPr>
        </a:p>
      </dgm:t>
    </dgm:pt>
    <dgm:pt modelId="{FFE7C65D-D2D1-4AAD-870C-C5A195C6B73D}" type="sibTrans" cxnId="{C30F46C1-12E3-4BAF-A54E-7B1C49D8D60B}">
      <dgm:prSet/>
      <dgm:spPr/>
      <dgm:t>
        <a:bodyPr/>
        <a:lstStyle/>
        <a:p>
          <a:endParaRPr lang="en-GB" noProof="0" dirty="0">
            <a:solidFill>
              <a:schemeClr val="accent1">
                <a:lumMod val="50000"/>
              </a:schemeClr>
            </a:solidFill>
          </a:endParaRPr>
        </a:p>
      </dgm:t>
    </dgm:pt>
    <dgm:pt modelId="{1D171594-7163-4134-948D-38AFFB36C77A}">
      <dgm:prSet phldrT="[Text]"/>
      <dgm:spPr/>
      <dgm:t>
        <a:bodyPr/>
        <a:lstStyle/>
        <a:p>
          <a:r>
            <a:rPr lang="en-US" noProof="0" dirty="0" smtClean="0">
              <a:solidFill>
                <a:schemeClr val="accent1">
                  <a:lumMod val="50000"/>
                </a:schemeClr>
              </a:solidFill>
            </a:rPr>
            <a:t>Don't give up when things aren't going so as planned.</a:t>
          </a:r>
          <a:endParaRPr lang="en-GB" noProof="0" dirty="0">
            <a:solidFill>
              <a:schemeClr val="accent1">
                <a:lumMod val="50000"/>
              </a:schemeClr>
            </a:solidFill>
          </a:endParaRPr>
        </a:p>
      </dgm:t>
    </dgm:pt>
    <dgm:pt modelId="{D382A7B5-9715-424C-ACF8-CA72BF0402BF}" type="parTrans" cxnId="{B8713C3D-7F85-49DC-8B52-E3D131033ED0}">
      <dgm:prSet/>
      <dgm:spPr/>
      <dgm:t>
        <a:bodyPr/>
        <a:lstStyle/>
        <a:p>
          <a:endParaRPr lang="en-GB" noProof="0" dirty="0">
            <a:solidFill>
              <a:schemeClr val="accent1">
                <a:lumMod val="50000"/>
              </a:schemeClr>
            </a:solidFill>
          </a:endParaRPr>
        </a:p>
      </dgm:t>
    </dgm:pt>
    <dgm:pt modelId="{9FF93480-E63D-4E85-9F55-9B0D8DB0D07C}" type="sibTrans" cxnId="{B8713C3D-7F85-49DC-8B52-E3D131033ED0}">
      <dgm:prSet/>
      <dgm:spPr/>
      <dgm:t>
        <a:bodyPr/>
        <a:lstStyle/>
        <a:p>
          <a:endParaRPr lang="en-GB" noProof="0" dirty="0">
            <a:solidFill>
              <a:schemeClr val="accent1">
                <a:lumMod val="50000"/>
              </a:schemeClr>
            </a:solidFill>
          </a:endParaRPr>
        </a:p>
      </dgm:t>
    </dgm:pt>
    <dgm:pt modelId="{E1E6125E-5089-4C2B-9C28-0ACD17EC4D00}">
      <dgm:prSet phldrT="[Text]"/>
      <dgm:spPr/>
      <dgm:t>
        <a:bodyPr/>
        <a:lstStyle/>
        <a:p>
          <a:r>
            <a:rPr lang="en-GB" noProof="0" dirty="0" smtClean="0">
              <a:solidFill>
                <a:schemeClr val="accent1">
                  <a:lumMod val="50000"/>
                </a:schemeClr>
              </a:solidFill>
            </a:rPr>
            <a:t>Enable participation.</a:t>
          </a:r>
          <a:endParaRPr lang="en-GB" noProof="0" dirty="0">
            <a:solidFill>
              <a:schemeClr val="accent1">
                <a:lumMod val="50000"/>
              </a:schemeClr>
            </a:solidFill>
          </a:endParaRPr>
        </a:p>
      </dgm:t>
    </dgm:pt>
    <dgm:pt modelId="{F32E716A-34B6-468C-BFEA-6EEC9260146E}" type="parTrans" cxnId="{B7780D16-7732-4587-BB90-703E8FF1484B}">
      <dgm:prSet/>
      <dgm:spPr/>
      <dgm:t>
        <a:bodyPr/>
        <a:lstStyle/>
        <a:p>
          <a:endParaRPr lang="en-GB" noProof="0" dirty="0">
            <a:solidFill>
              <a:schemeClr val="accent1">
                <a:lumMod val="50000"/>
              </a:schemeClr>
            </a:solidFill>
          </a:endParaRPr>
        </a:p>
      </dgm:t>
    </dgm:pt>
    <dgm:pt modelId="{6EEA6E8A-199A-4A53-867B-75E5D9691122}" type="sibTrans" cxnId="{B7780D16-7732-4587-BB90-703E8FF1484B}">
      <dgm:prSet/>
      <dgm:spPr/>
      <dgm:t>
        <a:bodyPr/>
        <a:lstStyle/>
        <a:p>
          <a:endParaRPr lang="en-GB" noProof="0" dirty="0">
            <a:solidFill>
              <a:schemeClr val="accent1">
                <a:lumMod val="50000"/>
              </a:schemeClr>
            </a:solidFill>
          </a:endParaRPr>
        </a:p>
      </dgm:t>
    </dgm:pt>
    <dgm:pt modelId="{C475F33D-5B3B-41AE-A6F8-32301E6CAB0C}">
      <dgm:prSet phldrT="[Text]"/>
      <dgm:spPr/>
      <dgm:t>
        <a:bodyPr/>
        <a:lstStyle/>
        <a:p>
          <a:r>
            <a:rPr lang="en-US" noProof="0" dirty="0" smtClean="0">
              <a:solidFill>
                <a:schemeClr val="accent1">
                  <a:lumMod val="50000"/>
                </a:schemeClr>
              </a:solidFill>
            </a:rPr>
            <a:t>Get feedback on the developed documents and strategies.</a:t>
          </a:r>
          <a:endParaRPr lang="en-GB" noProof="0" dirty="0">
            <a:solidFill>
              <a:schemeClr val="accent1">
                <a:lumMod val="50000"/>
              </a:schemeClr>
            </a:solidFill>
          </a:endParaRPr>
        </a:p>
      </dgm:t>
    </dgm:pt>
    <dgm:pt modelId="{FD37CF97-0424-470A-B706-A3F44CC13C18}" type="parTrans" cxnId="{97CB6850-3280-4636-8DE6-C7EF10EAEB81}">
      <dgm:prSet/>
      <dgm:spPr/>
      <dgm:t>
        <a:bodyPr/>
        <a:lstStyle/>
        <a:p>
          <a:endParaRPr lang="en-GB" noProof="0" dirty="0">
            <a:solidFill>
              <a:schemeClr val="accent1">
                <a:lumMod val="50000"/>
              </a:schemeClr>
            </a:solidFill>
          </a:endParaRPr>
        </a:p>
      </dgm:t>
    </dgm:pt>
    <dgm:pt modelId="{0CE6AE81-2578-46CE-8238-F7C147FDC387}" type="sibTrans" cxnId="{97CB6850-3280-4636-8DE6-C7EF10EAEB81}">
      <dgm:prSet/>
      <dgm:spPr/>
      <dgm:t>
        <a:bodyPr/>
        <a:lstStyle/>
        <a:p>
          <a:endParaRPr lang="en-GB" noProof="0" dirty="0">
            <a:solidFill>
              <a:schemeClr val="accent1">
                <a:lumMod val="50000"/>
              </a:schemeClr>
            </a:solidFill>
          </a:endParaRPr>
        </a:p>
      </dgm:t>
    </dgm:pt>
    <dgm:pt modelId="{E12D53E2-E70D-4451-AE3A-E119B2A6D095}">
      <dgm:prSet phldrT="[Text]"/>
      <dgm:spPr/>
      <dgm:t>
        <a:bodyPr/>
        <a:lstStyle/>
        <a:p>
          <a:r>
            <a:rPr lang="en-GB" noProof="0" dirty="0" smtClean="0">
              <a:solidFill>
                <a:schemeClr val="accent1">
                  <a:lumMod val="50000"/>
                </a:schemeClr>
              </a:solidFill>
            </a:rPr>
            <a:t>Get external support.</a:t>
          </a:r>
          <a:endParaRPr lang="en-GB" noProof="0" dirty="0">
            <a:solidFill>
              <a:schemeClr val="accent1">
                <a:lumMod val="50000"/>
              </a:schemeClr>
            </a:solidFill>
          </a:endParaRPr>
        </a:p>
      </dgm:t>
    </dgm:pt>
    <dgm:pt modelId="{1378A7CE-8E6F-4582-88F8-3DD82548FD96}" type="parTrans" cxnId="{7A89AD81-9D98-409E-81F2-FAC000E03669}">
      <dgm:prSet/>
      <dgm:spPr/>
      <dgm:t>
        <a:bodyPr/>
        <a:lstStyle/>
        <a:p>
          <a:endParaRPr lang="en-GB" noProof="0" dirty="0">
            <a:solidFill>
              <a:schemeClr val="accent1">
                <a:lumMod val="50000"/>
              </a:schemeClr>
            </a:solidFill>
          </a:endParaRPr>
        </a:p>
      </dgm:t>
    </dgm:pt>
    <dgm:pt modelId="{8136FFC7-C829-4D82-BC0F-356FD81EE0EF}" type="sibTrans" cxnId="{7A89AD81-9D98-409E-81F2-FAC000E03669}">
      <dgm:prSet/>
      <dgm:spPr/>
      <dgm:t>
        <a:bodyPr/>
        <a:lstStyle/>
        <a:p>
          <a:endParaRPr lang="en-GB" noProof="0" dirty="0">
            <a:solidFill>
              <a:schemeClr val="accent1">
                <a:lumMod val="50000"/>
              </a:schemeClr>
            </a:solidFill>
          </a:endParaRPr>
        </a:p>
      </dgm:t>
    </dgm:pt>
    <dgm:pt modelId="{19B53014-7FD9-46CA-934C-FB77470A6305}" type="pres">
      <dgm:prSet presAssocID="{B4810B46-5E58-46F3-8A42-85E0F96C7C32}" presName="Name0" presStyleCnt="0">
        <dgm:presLayoutVars>
          <dgm:dir/>
          <dgm:resizeHandles/>
        </dgm:presLayoutVars>
      </dgm:prSet>
      <dgm:spPr/>
      <dgm:t>
        <a:bodyPr/>
        <a:lstStyle/>
        <a:p>
          <a:endParaRPr lang="de-DE"/>
        </a:p>
      </dgm:t>
    </dgm:pt>
    <dgm:pt modelId="{809E7A72-604A-41F7-AA1D-63F7547B7EEE}" type="pres">
      <dgm:prSet presAssocID="{4779F9BD-6A4F-48AA-ABBD-B81C31D33745}" presName="compNode" presStyleCnt="0"/>
      <dgm:spPr/>
    </dgm:pt>
    <dgm:pt modelId="{FBAA352C-1C0A-49D0-BC78-AA5B6556D336}" type="pres">
      <dgm:prSet presAssocID="{4779F9BD-6A4F-48AA-ABBD-B81C31D33745}" presName="dummyConnPt" presStyleCnt="0"/>
      <dgm:spPr/>
    </dgm:pt>
    <dgm:pt modelId="{DF51BCE4-8713-4806-BF5A-31D7B1D605E8}" type="pres">
      <dgm:prSet presAssocID="{4779F9BD-6A4F-48AA-ABBD-B81C31D33745}" presName="node" presStyleLbl="node1" presStyleIdx="0" presStyleCnt="8">
        <dgm:presLayoutVars>
          <dgm:bulletEnabled val="1"/>
        </dgm:presLayoutVars>
      </dgm:prSet>
      <dgm:spPr/>
      <dgm:t>
        <a:bodyPr/>
        <a:lstStyle/>
        <a:p>
          <a:endParaRPr lang="de-DE"/>
        </a:p>
      </dgm:t>
    </dgm:pt>
    <dgm:pt modelId="{06BE0B1E-A795-4249-AC58-57BD5751700F}" type="pres">
      <dgm:prSet presAssocID="{6E4DAAFB-940D-417C-AF28-488BC808CC67}" presName="sibTrans" presStyleLbl="bgSibTrans2D1" presStyleIdx="0" presStyleCnt="7"/>
      <dgm:spPr/>
      <dgm:t>
        <a:bodyPr/>
        <a:lstStyle/>
        <a:p>
          <a:endParaRPr lang="de-DE"/>
        </a:p>
      </dgm:t>
    </dgm:pt>
    <dgm:pt modelId="{3E8852DA-E3D5-444B-95C3-C37A4CEC8F80}" type="pres">
      <dgm:prSet presAssocID="{4EDE7DC4-33A2-43AB-B69D-7AF3FD2FB5CF}" presName="compNode" presStyleCnt="0"/>
      <dgm:spPr/>
    </dgm:pt>
    <dgm:pt modelId="{6692778F-1258-401A-96DC-09FDC739CBB2}" type="pres">
      <dgm:prSet presAssocID="{4EDE7DC4-33A2-43AB-B69D-7AF3FD2FB5CF}" presName="dummyConnPt" presStyleCnt="0"/>
      <dgm:spPr/>
    </dgm:pt>
    <dgm:pt modelId="{6BACA1A7-BDDA-4BA8-B3C4-9436CC849626}" type="pres">
      <dgm:prSet presAssocID="{4EDE7DC4-33A2-43AB-B69D-7AF3FD2FB5CF}" presName="node" presStyleLbl="node1" presStyleIdx="1" presStyleCnt="8">
        <dgm:presLayoutVars>
          <dgm:bulletEnabled val="1"/>
        </dgm:presLayoutVars>
      </dgm:prSet>
      <dgm:spPr/>
      <dgm:t>
        <a:bodyPr/>
        <a:lstStyle/>
        <a:p>
          <a:endParaRPr lang="de-DE"/>
        </a:p>
      </dgm:t>
    </dgm:pt>
    <dgm:pt modelId="{5E86D01C-F85E-40B3-9491-A61957F3E7C1}" type="pres">
      <dgm:prSet presAssocID="{05B207D9-ADBD-4A85-A280-110D4F02A145}" presName="sibTrans" presStyleLbl="bgSibTrans2D1" presStyleIdx="1" presStyleCnt="7"/>
      <dgm:spPr/>
      <dgm:t>
        <a:bodyPr/>
        <a:lstStyle/>
        <a:p>
          <a:endParaRPr lang="de-DE"/>
        </a:p>
      </dgm:t>
    </dgm:pt>
    <dgm:pt modelId="{DE09C7F1-874F-4D5E-8539-6FD28B56CF11}" type="pres">
      <dgm:prSet presAssocID="{3AB4ADE1-09BA-4A84-98A1-E03C8EDC2134}" presName="compNode" presStyleCnt="0"/>
      <dgm:spPr/>
    </dgm:pt>
    <dgm:pt modelId="{3D75255D-CDD0-438A-B9DF-CDAAF34A00B8}" type="pres">
      <dgm:prSet presAssocID="{3AB4ADE1-09BA-4A84-98A1-E03C8EDC2134}" presName="dummyConnPt" presStyleCnt="0"/>
      <dgm:spPr/>
    </dgm:pt>
    <dgm:pt modelId="{EA899C4A-E8AD-4FBC-86C5-C60AB3A2B9A5}" type="pres">
      <dgm:prSet presAssocID="{3AB4ADE1-09BA-4A84-98A1-E03C8EDC2134}" presName="node" presStyleLbl="node1" presStyleIdx="2" presStyleCnt="8">
        <dgm:presLayoutVars>
          <dgm:bulletEnabled val="1"/>
        </dgm:presLayoutVars>
      </dgm:prSet>
      <dgm:spPr/>
      <dgm:t>
        <a:bodyPr/>
        <a:lstStyle/>
        <a:p>
          <a:endParaRPr lang="de-DE"/>
        </a:p>
      </dgm:t>
    </dgm:pt>
    <dgm:pt modelId="{B83D84E1-B4FD-4B43-B4B7-024BCEBA8252}" type="pres">
      <dgm:prSet presAssocID="{4813F307-0BD5-4A74-9687-E3CCDD20D7DE}" presName="sibTrans" presStyleLbl="bgSibTrans2D1" presStyleIdx="2" presStyleCnt="7"/>
      <dgm:spPr/>
      <dgm:t>
        <a:bodyPr/>
        <a:lstStyle/>
        <a:p>
          <a:endParaRPr lang="de-DE"/>
        </a:p>
      </dgm:t>
    </dgm:pt>
    <dgm:pt modelId="{7D4C70F3-53D8-44CD-9D4A-D70EAC4CFD3D}" type="pres">
      <dgm:prSet presAssocID="{C06BA047-B18F-4AA0-A0FD-66D8AB86A987}" presName="compNode" presStyleCnt="0"/>
      <dgm:spPr/>
    </dgm:pt>
    <dgm:pt modelId="{467EAE3A-0F90-48B3-BD19-D208F7B8067B}" type="pres">
      <dgm:prSet presAssocID="{C06BA047-B18F-4AA0-A0FD-66D8AB86A987}" presName="dummyConnPt" presStyleCnt="0"/>
      <dgm:spPr/>
    </dgm:pt>
    <dgm:pt modelId="{B5A7F797-A4C8-4461-8F99-8E8C4FE0E7B0}" type="pres">
      <dgm:prSet presAssocID="{C06BA047-B18F-4AA0-A0FD-66D8AB86A987}" presName="node" presStyleLbl="node1" presStyleIdx="3" presStyleCnt="8">
        <dgm:presLayoutVars>
          <dgm:bulletEnabled val="1"/>
        </dgm:presLayoutVars>
      </dgm:prSet>
      <dgm:spPr/>
      <dgm:t>
        <a:bodyPr/>
        <a:lstStyle/>
        <a:p>
          <a:endParaRPr lang="de-DE"/>
        </a:p>
      </dgm:t>
    </dgm:pt>
    <dgm:pt modelId="{6D7841C6-2C65-4111-BFC2-FDA2876ED30C}" type="pres">
      <dgm:prSet presAssocID="{FFE7C65D-D2D1-4AAD-870C-C5A195C6B73D}" presName="sibTrans" presStyleLbl="bgSibTrans2D1" presStyleIdx="3" presStyleCnt="7"/>
      <dgm:spPr/>
      <dgm:t>
        <a:bodyPr/>
        <a:lstStyle/>
        <a:p>
          <a:endParaRPr lang="de-DE"/>
        </a:p>
      </dgm:t>
    </dgm:pt>
    <dgm:pt modelId="{80B9DC43-56E5-4B79-8702-E3FE64791C2E}" type="pres">
      <dgm:prSet presAssocID="{1D171594-7163-4134-948D-38AFFB36C77A}" presName="compNode" presStyleCnt="0"/>
      <dgm:spPr/>
    </dgm:pt>
    <dgm:pt modelId="{20B75616-7ABB-4EC9-AF81-7B566322EF7F}" type="pres">
      <dgm:prSet presAssocID="{1D171594-7163-4134-948D-38AFFB36C77A}" presName="dummyConnPt" presStyleCnt="0"/>
      <dgm:spPr/>
    </dgm:pt>
    <dgm:pt modelId="{C90B7C50-5A60-4C4E-8558-4ACC32F1DB8E}" type="pres">
      <dgm:prSet presAssocID="{1D171594-7163-4134-948D-38AFFB36C77A}" presName="node" presStyleLbl="node1" presStyleIdx="4" presStyleCnt="8">
        <dgm:presLayoutVars>
          <dgm:bulletEnabled val="1"/>
        </dgm:presLayoutVars>
      </dgm:prSet>
      <dgm:spPr/>
      <dgm:t>
        <a:bodyPr/>
        <a:lstStyle/>
        <a:p>
          <a:endParaRPr lang="de-DE"/>
        </a:p>
      </dgm:t>
    </dgm:pt>
    <dgm:pt modelId="{CD9410ED-8622-42A7-BE70-EA8FF9CDF341}" type="pres">
      <dgm:prSet presAssocID="{9FF93480-E63D-4E85-9F55-9B0D8DB0D07C}" presName="sibTrans" presStyleLbl="bgSibTrans2D1" presStyleIdx="4" presStyleCnt="7"/>
      <dgm:spPr/>
      <dgm:t>
        <a:bodyPr/>
        <a:lstStyle/>
        <a:p>
          <a:endParaRPr lang="de-DE"/>
        </a:p>
      </dgm:t>
    </dgm:pt>
    <dgm:pt modelId="{B878BA0A-4E15-4463-AE43-EB797A2EBF75}" type="pres">
      <dgm:prSet presAssocID="{E1E6125E-5089-4C2B-9C28-0ACD17EC4D00}" presName="compNode" presStyleCnt="0"/>
      <dgm:spPr/>
    </dgm:pt>
    <dgm:pt modelId="{6798BC8D-5BDE-4C8E-8DD3-F26210556128}" type="pres">
      <dgm:prSet presAssocID="{E1E6125E-5089-4C2B-9C28-0ACD17EC4D00}" presName="dummyConnPt" presStyleCnt="0"/>
      <dgm:spPr/>
    </dgm:pt>
    <dgm:pt modelId="{007FA8B5-22C9-4562-9FF6-8440C03912A2}" type="pres">
      <dgm:prSet presAssocID="{E1E6125E-5089-4C2B-9C28-0ACD17EC4D00}" presName="node" presStyleLbl="node1" presStyleIdx="5" presStyleCnt="8">
        <dgm:presLayoutVars>
          <dgm:bulletEnabled val="1"/>
        </dgm:presLayoutVars>
      </dgm:prSet>
      <dgm:spPr/>
      <dgm:t>
        <a:bodyPr/>
        <a:lstStyle/>
        <a:p>
          <a:endParaRPr lang="de-DE"/>
        </a:p>
      </dgm:t>
    </dgm:pt>
    <dgm:pt modelId="{7A5350E8-3A1E-4436-A37E-01411AE76C2F}" type="pres">
      <dgm:prSet presAssocID="{6EEA6E8A-199A-4A53-867B-75E5D9691122}" presName="sibTrans" presStyleLbl="bgSibTrans2D1" presStyleIdx="5" presStyleCnt="7"/>
      <dgm:spPr/>
      <dgm:t>
        <a:bodyPr/>
        <a:lstStyle/>
        <a:p>
          <a:endParaRPr lang="de-DE"/>
        </a:p>
      </dgm:t>
    </dgm:pt>
    <dgm:pt modelId="{486C00E2-2C18-49AD-A9B3-691AD84B43AE}" type="pres">
      <dgm:prSet presAssocID="{C475F33D-5B3B-41AE-A6F8-32301E6CAB0C}" presName="compNode" presStyleCnt="0"/>
      <dgm:spPr/>
    </dgm:pt>
    <dgm:pt modelId="{4D50F4CE-83E1-4D56-981A-D0E022959645}" type="pres">
      <dgm:prSet presAssocID="{C475F33D-5B3B-41AE-A6F8-32301E6CAB0C}" presName="dummyConnPt" presStyleCnt="0"/>
      <dgm:spPr/>
    </dgm:pt>
    <dgm:pt modelId="{DD87453C-79FD-494B-955D-F860DA64AEA7}" type="pres">
      <dgm:prSet presAssocID="{C475F33D-5B3B-41AE-A6F8-32301E6CAB0C}" presName="node" presStyleLbl="node1" presStyleIdx="6" presStyleCnt="8">
        <dgm:presLayoutVars>
          <dgm:bulletEnabled val="1"/>
        </dgm:presLayoutVars>
      </dgm:prSet>
      <dgm:spPr/>
      <dgm:t>
        <a:bodyPr/>
        <a:lstStyle/>
        <a:p>
          <a:endParaRPr lang="de-DE"/>
        </a:p>
      </dgm:t>
    </dgm:pt>
    <dgm:pt modelId="{60B2570D-19E5-4FDB-BD0D-B7F34C8B3E06}" type="pres">
      <dgm:prSet presAssocID="{0CE6AE81-2578-46CE-8238-F7C147FDC387}" presName="sibTrans" presStyleLbl="bgSibTrans2D1" presStyleIdx="6" presStyleCnt="7"/>
      <dgm:spPr/>
      <dgm:t>
        <a:bodyPr/>
        <a:lstStyle/>
        <a:p>
          <a:endParaRPr lang="de-DE"/>
        </a:p>
      </dgm:t>
    </dgm:pt>
    <dgm:pt modelId="{607F149E-2F7D-4676-A73E-E82005CBC06E}" type="pres">
      <dgm:prSet presAssocID="{E12D53E2-E70D-4451-AE3A-E119B2A6D095}" presName="compNode" presStyleCnt="0"/>
      <dgm:spPr/>
    </dgm:pt>
    <dgm:pt modelId="{D65A63AA-2506-4514-896A-6B4AC97FE0A7}" type="pres">
      <dgm:prSet presAssocID="{E12D53E2-E70D-4451-AE3A-E119B2A6D095}" presName="dummyConnPt" presStyleCnt="0"/>
      <dgm:spPr/>
    </dgm:pt>
    <dgm:pt modelId="{748E0795-CF8C-4D22-BDBC-DE4F5F844568}" type="pres">
      <dgm:prSet presAssocID="{E12D53E2-E70D-4451-AE3A-E119B2A6D095}" presName="node" presStyleLbl="node1" presStyleIdx="7" presStyleCnt="8">
        <dgm:presLayoutVars>
          <dgm:bulletEnabled val="1"/>
        </dgm:presLayoutVars>
      </dgm:prSet>
      <dgm:spPr/>
      <dgm:t>
        <a:bodyPr/>
        <a:lstStyle/>
        <a:p>
          <a:endParaRPr lang="de-DE"/>
        </a:p>
      </dgm:t>
    </dgm:pt>
  </dgm:ptLst>
  <dgm:cxnLst>
    <dgm:cxn modelId="{4270C504-0141-4698-B877-B241E5A7D156}" type="presOf" srcId="{B4810B46-5E58-46F3-8A42-85E0F96C7C32}" destId="{19B53014-7FD9-46CA-934C-FB77470A6305}" srcOrd="0" destOrd="0" presId="urn:microsoft.com/office/officeart/2005/8/layout/bProcess4"/>
    <dgm:cxn modelId="{7A89AD81-9D98-409E-81F2-FAC000E03669}" srcId="{B4810B46-5E58-46F3-8A42-85E0F96C7C32}" destId="{E12D53E2-E70D-4451-AE3A-E119B2A6D095}" srcOrd="7" destOrd="0" parTransId="{1378A7CE-8E6F-4582-88F8-3DD82548FD96}" sibTransId="{8136FFC7-C829-4D82-BC0F-356FD81EE0EF}"/>
    <dgm:cxn modelId="{97CB6850-3280-4636-8DE6-C7EF10EAEB81}" srcId="{B4810B46-5E58-46F3-8A42-85E0F96C7C32}" destId="{C475F33D-5B3B-41AE-A6F8-32301E6CAB0C}" srcOrd="6" destOrd="0" parTransId="{FD37CF97-0424-470A-B706-A3F44CC13C18}" sibTransId="{0CE6AE81-2578-46CE-8238-F7C147FDC387}"/>
    <dgm:cxn modelId="{C30F46C1-12E3-4BAF-A54E-7B1C49D8D60B}" srcId="{B4810B46-5E58-46F3-8A42-85E0F96C7C32}" destId="{C06BA047-B18F-4AA0-A0FD-66D8AB86A987}" srcOrd="3" destOrd="0" parTransId="{BF8E94F8-8C69-498D-BB4B-E9C4CE3BDF9E}" sibTransId="{FFE7C65D-D2D1-4AAD-870C-C5A195C6B73D}"/>
    <dgm:cxn modelId="{571E0BDD-1C27-41AE-8F0A-EA35DB561B46}" type="presOf" srcId="{6EEA6E8A-199A-4A53-867B-75E5D9691122}" destId="{7A5350E8-3A1E-4436-A37E-01411AE76C2F}" srcOrd="0" destOrd="0" presId="urn:microsoft.com/office/officeart/2005/8/layout/bProcess4"/>
    <dgm:cxn modelId="{24B79536-428A-4494-B721-A00507CCF212}" type="presOf" srcId="{C06BA047-B18F-4AA0-A0FD-66D8AB86A987}" destId="{B5A7F797-A4C8-4461-8F99-8E8C4FE0E7B0}" srcOrd="0" destOrd="0" presId="urn:microsoft.com/office/officeart/2005/8/layout/bProcess4"/>
    <dgm:cxn modelId="{6E207F4A-D08C-4886-8EFB-77F93726D380}" type="presOf" srcId="{4779F9BD-6A4F-48AA-ABBD-B81C31D33745}" destId="{DF51BCE4-8713-4806-BF5A-31D7B1D605E8}" srcOrd="0" destOrd="0" presId="urn:microsoft.com/office/officeart/2005/8/layout/bProcess4"/>
    <dgm:cxn modelId="{B8713C3D-7F85-49DC-8B52-E3D131033ED0}" srcId="{B4810B46-5E58-46F3-8A42-85E0F96C7C32}" destId="{1D171594-7163-4134-948D-38AFFB36C77A}" srcOrd="4" destOrd="0" parTransId="{D382A7B5-9715-424C-ACF8-CA72BF0402BF}" sibTransId="{9FF93480-E63D-4E85-9F55-9B0D8DB0D07C}"/>
    <dgm:cxn modelId="{51D41A6D-CDA1-4C12-9E4E-07E6F0F99B15}" type="presOf" srcId="{1D171594-7163-4134-948D-38AFFB36C77A}" destId="{C90B7C50-5A60-4C4E-8558-4ACC32F1DB8E}" srcOrd="0" destOrd="0" presId="urn:microsoft.com/office/officeart/2005/8/layout/bProcess4"/>
    <dgm:cxn modelId="{B20C7E5D-D3D6-4389-B9C8-254E7263866E}" srcId="{B4810B46-5E58-46F3-8A42-85E0F96C7C32}" destId="{3AB4ADE1-09BA-4A84-98A1-E03C8EDC2134}" srcOrd="2" destOrd="0" parTransId="{934F46AD-251D-43B4-ACB2-2B46C3CF169C}" sibTransId="{4813F307-0BD5-4A74-9687-E3CCDD20D7DE}"/>
    <dgm:cxn modelId="{C805CDC7-2B66-4F2E-BA89-73C3C7CEC3D8}" type="presOf" srcId="{C475F33D-5B3B-41AE-A6F8-32301E6CAB0C}" destId="{DD87453C-79FD-494B-955D-F860DA64AEA7}" srcOrd="0" destOrd="0" presId="urn:microsoft.com/office/officeart/2005/8/layout/bProcess4"/>
    <dgm:cxn modelId="{D3D46094-326F-4AFD-BCB2-68B89684D126}" type="presOf" srcId="{0CE6AE81-2578-46CE-8238-F7C147FDC387}" destId="{60B2570D-19E5-4FDB-BD0D-B7F34C8B3E06}" srcOrd="0" destOrd="0" presId="urn:microsoft.com/office/officeart/2005/8/layout/bProcess4"/>
    <dgm:cxn modelId="{674E304E-0FB7-408F-9429-B958C1B7F5E1}" type="presOf" srcId="{FFE7C65D-D2D1-4AAD-870C-C5A195C6B73D}" destId="{6D7841C6-2C65-4111-BFC2-FDA2876ED30C}" srcOrd="0" destOrd="0" presId="urn:microsoft.com/office/officeart/2005/8/layout/bProcess4"/>
    <dgm:cxn modelId="{13417D30-E986-4DD9-A344-C6F7E058E33E}" type="presOf" srcId="{05B207D9-ADBD-4A85-A280-110D4F02A145}" destId="{5E86D01C-F85E-40B3-9491-A61957F3E7C1}" srcOrd="0" destOrd="0" presId="urn:microsoft.com/office/officeart/2005/8/layout/bProcess4"/>
    <dgm:cxn modelId="{E3A0EEED-07E2-465B-8578-E2976E2991D1}" type="presOf" srcId="{4EDE7DC4-33A2-43AB-B69D-7AF3FD2FB5CF}" destId="{6BACA1A7-BDDA-4BA8-B3C4-9436CC849626}" srcOrd="0" destOrd="0" presId="urn:microsoft.com/office/officeart/2005/8/layout/bProcess4"/>
    <dgm:cxn modelId="{CF259464-CA64-4359-B618-64F6DB164431}" type="presOf" srcId="{3AB4ADE1-09BA-4A84-98A1-E03C8EDC2134}" destId="{EA899C4A-E8AD-4FBC-86C5-C60AB3A2B9A5}" srcOrd="0" destOrd="0" presId="urn:microsoft.com/office/officeart/2005/8/layout/bProcess4"/>
    <dgm:cxn modelId="{B7780D16-7732-4587-BB90-703E8FF1484B}" srcId="{B4810B46-5E58-46F3-8A42-85E0F96C7C32}" destId="{E1E6125E-5089-4C2B-9C28-0ACD17EC4D00}" srcOrd="5" destOrd="0" parTransId="{F32E716A-34B6-468C-BFEA-6EEC9260146E}" sibTransId="{6EEA6E8A-199A-4A53-867B-75E5D9691122}"/>
    <dgm:cxn modelId="{068DFC5B-319C-4433-BD95-4AC2415EC67D}" type="presOf" srcId="{E1E6125E-5089-4C2B-9C28-0ACD17EC4D00}" destId="{007FA8B5-22C9-4562-9FF6-8440C03912A2}" srcOrd="0" destOrd="0" presId="urn:microsoft.com/office/officeart/2005/8/layout/bProcess4"/>
    <dgm:cxn modelId="{7027CDB0-6093-41E0-B083-467A588BF120}" srcId="{B4810B46-5E58-46F3-8A42-85E0F96C7C32}" destId="{4779F9BD-6A4F-48AA-ABBD-B81C31D33745}" srcOrd="0" destOrd="0" parTransId="{99EC57F7-88F4-4654-89D4-537EBC72F47D}" sibTransId="{6E4DAAFB-940D-417C-AF28-488BC808CC67}"/>
    <dgm:cxn modelId="{7480EACE-798E-4784-8555-37EEA55B2922}" type="presOf" srcId="{9FF93480-E63D-4E85-9F55-9B0D8DB0D07C}" destId="{CD9410ED-8622-42A7-BE70-EA8FF9CDF341}" srcOrd="0" destOrd="0" presId="urn:microsoft.com/office/officeart/2005/8/layout/bProcess4"/>
    <dgm:cxn modelId="{ED54C3B9-F128-49C3-9C73-DA51C6808EBE}" type="presOf" srcId="{6E4DAAFB-940D-417C-AF28-488BC808CC67}" destId="{06BE0B1E-A795-4249-AC58-57BD5751700F}" srcOrd="0" destOrd="0" presId="urn:microsoft.com/office/officeart/2005/8/layout/bProcess4"/>
    <dgm:cxn modelId="{7FD6658A-3DDA-4F24-BB2C-B443639250D3}" srcId="{B4810B46-5E58-46F3-8A42-85E0F96C7C32}" destId="{4EDE7DC4-33A2-43AB-B69D-7AF3FD2FB5CF}" srcOrd="1" destOrd="0" parTransId="{EE9D72A6-73E9-49E3-B7A3-3BBE2973FCC4}" sibTransId="{05B207D9-ADBD-4A85-A280-110D4F02A145}"/>
    <dgm:cxn modelId="{1AB72834-F465-4149-BC8F-62A970F61281}" type="presOf" srcId="{E12D53E2-E70D-4451-AE3A-E119B2A6D095}" destId="{748E0795-CF8C-4D22-BDBC-DE4F5F844568}" srcOrd="0" destOrd="0" presId="urn:microsoft.com/office/officeart/2005/8/layout/bProcess4"/>
    <dgm:cxn modelId="{4B08CE6F-4D9F-4F64-807A-35FF34C14E1D}" type="presOf" srcId="{4813F307-0BD5-4A74-9687-E3CCDD20D7DE}" destId="{B83D84E1-B4FD-4B43-B4B7-024BCEBA8252}" srcOrd="0" destOrd="0" presId="urn:microsoft.com/office/officeart/2005/8/layout/bProcess4"/>
    <dgm:cxn modelId="{32D29598-4830-4CFC-885E-D9D01836657D}" type="presParOf" srcId="{19B53014-7FD9-46CA-934C-FB77470A6305}" destId="{809E7A72-604A-41F7-AA1D-63F7547B7EEE}" srcOrd="0" destOrd="0" presId="urn:microsoft.com/office/officeart/2005/8/layout/bProcess4"/>
    <dgm:cxn modelId="{8BA7B339-55D2-4190-8AD6-96B1567DCA54}" type="presParOf" srcId="{809E7A72-604A-41F7-AA1D-63F7547B7EEE}" destId="{FBAA352C-1C0A-49D0-BC78-AA5B6556D336}" srcOrd="0" destOrd="0" presId="urn:microsoft.com/office/officeart/2005/8/layout/bProcess4"/>
    <dgm:cxn modelId="{6DDDD96F-7A81-44B6-9D8E-62767B696421}" type="presParOf" srcId="{809E7A72-604A-41F7-AA1D-63F7547B7EEE}" destId="{DF51BCE4-8713-4806-BF5A-31D7B1D605E8}" srcOrd="1" destOrd="0" presId="urn:microsoft.com/office/officeart/2005/8/layout/bProcess4"/>
    <dgm:cxn modelId="{1B5805CA-FF3E-4E35-A729-316D35EC9FE3}" type="presParOf" srcId="{19B53014-7FD9-46CA-934C-FB77470A6305}" destId="{06BE0B1E-A795-4249-AC58-57BD5751700F}" srcOrd="1" destOrd="0" presId="urn:microsoft.com/office/officeart/2005/8/layout/bProcess4"/>
    <dgm:cxn modelId="{BA992522-D5E8-4480-A75F-BC3BD922EB03}" type="presParOf" srcId="{19B53014-7FD9-46CA-934C-FB77470A6305}" destId="{3E8852DA-E3D5-444B-95C3-C37A4CEC8F80}" srcOrd="2" destOrd="0" presId="urn:microsoft.com/office/officeart/2005/8/layout/bProcess4"/>
    <dgm:cxn modelId="{DD76A49A-318D-48F9-A12A-7E3E9D184418}" type="presParOf" srcId="{3E8852DA-E3D5-444B-95C3-C37A4CEC8F80}" destId="{6692778F-1258-401A-96DC-09FDC739CBB2}" srcOrd="0" destOrd="0" presId="urn:microsoft.com/office/officeart/2005/8/layout/bProcess4"/>
    <dgm:cxn modelId="{8A617840-10F2-4468-AD43-1386FF4E82DB}" type="presParOf" srcId="{3E8852DA-E3D5-444B-95C3-C37A4CEC8F80}" destId="{6BACA1A7-BDDA-4BA8-B3C4-9436CC849626}" srcOrd="1" destOrd="0" presId="urn:microsoft.com/office/officeart/2005/8/layout/bProcess4"/>
    <dgm:cxn modelId="{A6ADF9EC-9F94-4CD9-B8E1-EC28D17A31C9}" type="presParOf" srcId="{19B53014-7FD9-46CA-934C-FB77470A6305}" destId="{5E86D01C-F85E-40B3-9491-A61957F3E7C1}" srcOrd="3" destOrd="0" presId="urn:microsoft.com/office/officeart/2005/8/layout/bProcess4"/>
    <dgm:cxn modelId="{F6C3F197-B927-4E1C-A031-B016A04C44C6}" type="presParOf" srcId="{19B53014-7FD9-46CA-934C-FB77470A6305}" destId="{DE09C7F1-874F-4D5E-8539-6FD28B56CF11}" srcOrd="4" destOrd="0" presId="urn:microsoft.com/office/officeart/2005/8/layout/bProcess4"/>
    <dgm:cxn modelId="{06E6F54A-401E-4B0E-916F-7EC33CB4AC16}" type="presParOf" srcId="{DE09C7F1-874F-4D5E-8539-6FD28B56CF11}" destId="{3D75255D-CDD0-438A-B9DF-CDAAF34A00B8}" srcOrd="0" destOrd="0" presId="urn:microsoft.com/office/officeart/2005/8/layout/bProcess4"/>
    <dgm:cxn modelId="{951A4D67-09F2-4B51-8F1F-8AA92EC50938}" type="presParOf" srcId="{DE09C7F1-874F-4D5E-8539-6FD28B56CF11}" destId="{EA899C4A-E8AD-4FBC-86C5-C60AB3A2B9A5}" srcOrd="1" destOrd="0" presId="urn:microsoft.com/office/officeart/2005/8/layout/bProcess4"/>
    <dgm:cxn modelId="{3CB0CB78-E23F-40BD-998B-5C8848208D83}" type="presParOf" srcId="{19B53014-7FD9-46CA-934C-FB77470A6305}" destId="{B83D84E1-B4FD-4B43-B4B7-024BCEBA8252}" srcOrd="5" destOrd="0" presId="urn:microsoft.com/office/officeart/2005/8/layout/bProcess4"/>
    <dgm:cxn modelId="{E2765052-A183-46A5-9975-5A32BA8A1058}" type="presParOf" srcId="{19B53014-7FD9-46CA-934C-FB77470A6305}" destId="{7D4C70F3-53D8-44CD-9D4A-D70EAC4CFD3D}" srcOrd="6" destOrd="0" presId="urn:microsoft.com/office/officeart/2005/8/layout/bProcess4"/>
    <dgm:cxn modelId="{B425BA45-FFD7-4626-BC0E-0D76077043E9}" type="presParOf" srcId="{7D4C70F3-53D8-44CD-9D4A-D70EAC4CFD3D}" destId="{467EAE3A-0F90-48B3-BD19-D208F7B8067B}" srcOrd="0" destOrd="0" presId="urn:microsoft.com/office/officeart/2005/8/layout/bProcess4"/>
    <dgm:cxn modelId="{DD1347D8-557B-4638-A03F-35F8F09379FD}" type="presParOf" srcId="{7D4C70F3-53D8-44CD-9D4A-D70EAC4CFD3D}" destId="{B5A7F797-A4C8-4461-8F99-8E8C4FE0E7B0}" srcOrd="1" destOrd="0" presId="urn:microsoft.com/office/officeart/2005/8/layout/bProcess4"/>
    <dgm:cxn modelId="{D534F19B-AEFF-4692-9729-2CB91F8D8D4A}" type="presParOf" srcId="{19B53014-7FD9-46CA-934C-FB77470A6305}" destId="{6D7841C6-2C65-4111-BFC2-FDA2876ED30C}" srcOrd="7" destOrd="0" presId="urn:microsoft.com/office/officeart/2005/8/layout/bProcess4"/>
    <dgm:cxn modelId="{66B98454-0A08-41DA-A360-A30451D3DCFA}" type="presParOf" srcId="{19B53014-7FD9-46CA-934C-FB77470A6305}" destId="{80B9DC43-56E5-4B79-8702-E3FE64791C2E}" srcOrd="8" destOrd="0" presId="urn:microsoft.com/office/officeart/2005/8/layout/bProcess4"/>
    <dgm:cxn modelId="{1A10D643-7257-4213-834E-95C57821AA8D}" type="presParOf" srcId="{80B9DC43-56E5-4B79-8702-E3FE64791C2E}" destId="{20B75616-7ABB-4EC9-AF81-7B566322EF7F}" srcOrd="0" destOrd="0" presId="urn:microsoft.com/office/officeart/2005/8/layout/bProcess4"/>
    <dgm:cxn modelId="{B20005C5-0C7C-4B46-B41A-18FBB5330789}" type="presParOf" srcId="{80B9DC43-56E5-4B79-8702-E3FE64791C2E}" destId="{C90B7C50-5A60-4C4E-8558-4ACC32F1DB8E}" srcOrd="1" destOrd="0" presId="urn:microsoft.com/office/officeart/2005/8/layout/bProcess4"/>
    <dgm:cxn modelId="{9896BAEC-9C26-4742-A3D6-8EF50B6D9DBC}" type="presParOf" srcId="{19B53014-7FD9-46CA-934C-FB77470A6305}" destId="{CD9410ED-8622-42A7-BE70-EA8FF9CDF341}" srcOrd="9" destOrd="0" presId="urn:microsoft.com/office/officeart/2005/8/layout/bProcess4"/>
    <dgm:cxn modelId="{216EF0CF-9093-4186-A428-47C4FF6454C9}" type="presParOf" srcId="{19B53014-7FD9-46CA-934C-FB77470A6305}" destId="{B878BA0A-4E15-4463-AE43-EB797A2EBF75}" srcOrd="10" destOrd="0" presId="urn:microsoft.com/office/officeart/2005/8/layout/bProcess4"/>
    <dgm:cxn modelId="{E13845E0-31AD-4DA7-8E3B-A7C47421A935}" type="presParOf" srcId="{B878BA0A-4E15-4463-AE43-EB797A2EBF75}" destId="{6798BC8D-5BDE-4C8E-8DD3-F26210556128}" srcOrd="0" destOrd="0" presId="urn:microsoft.com/office/officeart/2005/8/layout/bProcess4"/>
    <dgm:cxn modelId="{39F0565A-3106-4447-9A79-E07853CDE2AF}" type="presParOf" srcId="{B878BA0A-4E15-4463-AE43-EB797A2EBF75}" destId="{007FA8B5-22C9-4562-9FF6-8440C03912A2}" srcOrd="1" destOrd="0" presId="urn:microsoft.com/office/officeart/2005/8/layout/bProcess4"/>
    <dgm:cxn modelId="{F8C45B81-6D49-41E0-8FFB-60A12726FBFE}" type="presParOf" srcId="{19B53014-7FD9-46CA-934C-FB77470A6305}" destId="{7A5350E8-3A1E-4436-A37E-01411AE76C2F}" srcOrd="11" destOrd="0" presId="urn:microsoft.com/office/officeart/2005/8/layout/bProcess4"/>
    <dgm:cxn modelId="{5AA03BFE-17FD-4799-9D7F-646EA7BAF173}" type="presParOf" srcId="{19B53014-7FD9-46CA-934C-FB77470A6305}" destId="{486C00E2-2C18-49AD-A9B3-691AD84B43AE}" srcOrd="12" destOrd="0" presId="urn:microsoft.com/office/officeart/2005/8/layout/bProcess4"/>
    <dgm:cxn modelId="{888D0C15-326C-4A7B-9535-B3D06A2C5D7E}" type="presParOf" srcId="{486C00E2-2C18-49AD-A9B3-691AD84B43AE}" destId="{4D50F4CE-83E1-4D56-981A-D0E022959645}" srcOrd="0" destOrd="0" presId="urn:microsoft.com/office/officeart/2005/8/layout/bProcess4"/>
    <dgm:cxn modelId="{BF99D07B-7939-4BF4-93A4-A9B131AF8F02}" type="presParOf" srcId="{486C00E2-2C18-49AD-A9B3-691AD84B43AE}" destId="{DD87453C-79FD-494B-955D-F860DA64AEA7}" srcOrd="1" destOrd="0" presId="urn:microsoft.com/office/officeart/2005/8/layout/bProcess4"/>
    <dgm:cxn modelId="{013EF4C5-2971-4A4A-BB42-627D04FE6C6C}" type="presParOf" srcId="{19B53014-7FD9-46CA-934C-FB77470A6305}" destId="{60B2570D-19E5-4FDB-BD0D-B7F34C8B3E06}" srcOrd="13" destOrd="0" presId="urn:microsoft.com/office/officeart/2005/8/layout/bProcess4"/>
    <dgm:cxn modelId="{60E87882-5F04-45DE-A1DE-C4193B4D6952}" type="presParOf" srcId="{19B53014-7FD9-46CA-934C-FB77470A6305}" destId="{607F149E-2F7D-4676-A73E-E82005CBC06E}" srcOrd="14" destOrd="0" presId="urn:microsoft.com/office/officeart/2005/8/layout/bProcess4"/>
    <dgm:cxn modelId="{3AC0EE2D-2462-4F31-BC57-4A54BEAFD505}" type="presParOf" srcId="{607F149E-2F7D-4676-A73E-E82005CBC06E}" destId="{D65A63AA-2506-4514-896A-6B4AC97FE0A7}" srcOrd="0" destOrd="0" presId="urn:microsoft.com/office/officeart/2005/8/layout/bProcess4"/>
    <dgm:cxn modelId="{662A701C-12E1-406C-ABAC-6177FCECC545}" type="presParOf" srcId="{607F149E-2F7D-4676-A73E-E82005CBC06E}" destId="{748E0795-CF8C-4D22-BDBC-DE4F5F844568}"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E0B1E-A795-4249-AC58-57BD5751700F}">
      <dsp:nvSpPr>
        <dsp:cNvPr id="0" name=""/>
        <dsp:cNvSpPr/>
      </dsp:nvSpPr>
      <dsp:spPr>
        <a:xfrm rot="5400000">
          <a:off x="-374328" y="1438591"/>
          <a:ext cx="1654072"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F51BCE4-8713-4806-BF5A-31D7B1D605E8}">
      <dsp:nvSpPr>
        <dsp:cNvPr id="0" name=""/>
        <dsp:cNvSpPr/>
      </dsp:nvSpPr>
      <dsp:spPr>
        <a:xfrm>
          <a:off x="4087" y="379875"/>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accent1">
                  <a:lumMod val="50000"/>
                </a:schemeClr>
              </a:solidFill>
            </a:rPr>
            <a:t>Create transparency about decision-making processes.</a:t>
          </a:r>
          <a:endParaRPr lang="en-GB" sz="1900" kern="1200" noProof="0" dirty="0">
            <a:solidFill>
              <a:schemeClr val="accent1">
                <a:lumMod val="50000"/>
              </a:schemeClr>
            </a:solidFill>
          </a:endParaRPr>
        </a:p>
      </dsp:txBody>
      <dsp:txXfrm>
        <a:off x="43074" y="418862"/>
        <a:ext cx="2140557" cy="1253144"/>
      </dsp:txXfrm>
    </dsp:sp>
    <dsp:sp modelId="{5E86D01C-F85E-40B3-9491-A61957F3E7C1}">
      <dsp:nvSpPr>
        <dsp:cNvPr id="0" name=""/>
        <dsp:cNvSpPr/>
      </dsp:nvSpPr>
      <dsp:spPr>
        <a:xfrm rot="5400000">
          <a:off x="-374328" y="3102489"/>
          <a:ext cx="1654072"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ACA1A7-BDDA-4BA8-B3C4-9436CC849626}">
      <dsp:nvSpPr>
        <dsp:cNvPr id="0" name=""/>
        <dsp:cNvSpPr/>
      </dsp:nvSpPr>
      <dsp:spPr>
        <a:xfrm>
          <a:off x="4087" y="2043774"/>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accent1">
                  <a:lumMod val="50000"/>
                </a:schemeClr>
              </a:solidFill>
            </a:rPr>
            <a:t>Acquire diversity and anti-discrimination knowledge.</a:t>
          </a:r>
          <a:endParaRPr lang="en-GB" sz="1900" kern="1200" noProof="0" dirty="0">
            <a:solidFill>
              <a:schemeClr val="accent1">
                <a:lumMod val="50000"/>
              </a:schemeClr>
            </a:solidFill>
          </a:endParaRPr>
        </a:p>
      </dsp:txBody>
      <dsp:txXfrm>
        <a:off x="43074" y="2082761"/>
        <a:ext cx="2140557" cy="1253144"/>
      </dsp:txXfrm>
    </dsp:sp>
    <dsp:sp modelId="{B83D84E1-B4FD-4B43-B4B7-024BCEBA8252}">
      <dsp:nvSpPr>
        <dsp:cNvPr id="0" name=""/>
        <dsp:cNvSpPr/>
      </dsp:nvSpPr>
      <dsp:spPr>
        <a:xfrm>
          <a:off x="457620" y="3934438"/>
          <a:ext cx="2940820"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899C4A-E8AD-4FBC-86C5-C60AB3A2B9A5}">
      <dsp:nvSpPr>
        <dsp:cNvPr id="0" name=""/>
        <dsp:cNvSpPr/>
      </dsp:nvSpPr>
      <dsp:spPr>
        <a:xfrm>
          <a:off x="4087" y="3707672"/>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accent1">
                  <a:lumMod val="50000"/>
                </a:schemeClr>
              </a:solidFill>
            </a:rPr>
            <a:t>Address resistances.</a:t>
          </a:r>
          <a:endParaRPr lang="en-GB" sz="1900" kern="1200" noProof="0" dirty="0">
            <a:solidFill>
              <a:schemeClr val="accent1">
                <a:lumMod val="50000"/>
              </a:schemeClr>
            </a:solidFill>
          </a:endParaRPr>
        </a:p>
      </dsp:txBody>
      <dsp:txXfrm>
        <a:off x="43074" y="3746659"/>
        <a:ext cx="2140557" cy="1253144"/>
      </dsp:txXfrm>
    </dsp:sp>
    <dsp:sp modelId="{6D7841C6-2C65-4111-BFC2-FDA2876ED30C}">
      <dsp:nvSpPr>
        <dsp:cNvPr id="0" name=""/>
        <dsp:cNvSpPr/>
      </dsp:nvSpPr>
      <dsp:spPr>
        <a:xfrm rot="16200000">
          <a:off x="2576317" y="3102489"/>
          <a:ext cx="1654072"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5A7F797-A4C8-4461-8F99-8E8C4FE0E7B0}">
      <dsp:nvSpPr>
        <dsp:cNvPr id="0" name=""/>
        <dsp:cNvSpPr/>
      </dsp:nvSpPr>
      <dsp:spPr>
        <a:xfrm>
          <a:off x="2954734" y="3707672"/>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noProof="0" dirty="0" smtClean="0">
              <a:solidFill>
                <a:schemeClr val="accent1">
                  <a:lumMod val="50000"/>
                </a:schemeClr>
              </a:solidFill>
            </a:rPr>
            <a:t>Never work alone and start with people who are motivated</a:t>
          </a:r>
          <a:endParaRPr lang="en-GB" sz="1900" kern="1200" noProof="0" dirty="0">
            <a:solidFill>
              <a:schemeClr val="accent1">
                <a:lumMod val="50000"/>
              </a:schemeClr>
            </a:solidFill>
          </a:endParaRPr>
        </a:p>
      </dsp:txBody>
      <dsp:txXfrm>
        <a:off x="2993721" y="3746659"/>
        <a:ext cx="2140557" cy="1253144"/>
      </dsp:txXfrm>
    </dsp:sp>
    <dsp:sp modelId="{CD9410ED-8622-42A7-BE70-EA8FF9CDF341}">
      <dsp:nvSpPr>
        <dsp:cNvPr id="0" name=""/>
        <dsp:cNvSpPr/>
      </dsp:nvSpPr>
      <dsp:spPr>
        <a:xfrm rot="16200000">
          <a:off x="2576317" y="1438591"/>
          <a:ext cx="1654072"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0B7C50-5A60-4C4E-8558-4ACC32F1DB8E}">
      <dsp:nvSpPr>
        <dsp:cNvPr id="0" name=""/>
        <dsp:cNvSpPr/>
      </dsp:nvSpPr>
      <dsp:spPr>
        <a:xfrm>
          <a:off x="2954734" y="2043774"/>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noProof="0" dirty="0" smtClean="0">
              <a:solidFill>
                <a:schemeClr val="accent1">
                  <a:lumMod val="50000"/>
                </a:schemeClr>
              </a:solidFill>
            </a:rPr>
            <a:t>Don't give up when things aren't going so as planned.</a:t>
          </a:r>
          <a:endParaRPr lang="en-GB" sz="1900" kern="1200" noProof="0" dirty="0">
            <a:solidFill>
              <a:schemeClr val="accent1">
                <a:lumMod val="50000"/>
              </a:schemeClr>
            </a:solidFill>
          </a:endParaRPr>
        </a:p>
      </dsp:txBody>
      <dsp:txXfrm>
        <a:off x="2993721" y="2082761"/>
        <a:ext cx="2140557" cy="1253144"/>
      </dsp:txXfrm>
    </dsp:sp>
    <dsp:sp modelId="{7A5350E8-3A1E-4436-A37E-01411AE76C2F}">
      <dsp:nvSpPr>
        <dsp:cNvPr id="0" name=""/>
        <dsp:cNvSpPr/>
      </dsp:nvSpPr>
      <dsp:spPr>
        <a:xfrm>
          <a:off x="3408266" y="606641"/>
          <a:ext cx="2940820"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7FA8B5-22C9-4562-9FF6-8440C03912A2}">
      <dsp:nvSpPr>
        <dsp:cNvPr id="0" name=""/>
        <dsp:cNvSpPr/>
      </dsp:nvSpPr>
      <dsp:spPr>
        <a:xfrm>
          <a:off x="2954734" y="379875"/>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accent1">
                  <a:lumMod val="50000"/>
                </a:schemeClr>
              </a:solidFill>
            </a:rPr>
            <a:t>Enable participation.</a:t>
          </a:r>
          <a:endParaRPr lang="en-GB" sz="1900" kern="1200" noProof="0" dirty="0">
            <a:solidFill>
              <a:schemeClr val="accent1">
                <a:lumMod val="50000"/>
              </a:schemeClr>
            </a:solidFill>
          </a:endParaRPr>
        </a:p>
      </dsp:txBody>
      <dsp:txXfrm>
        <a:off x="2993721" y="418862"/>
        <a:ext cx="2140557" cy="1253144"/>
      </dsp:txXfrm>
    </dsp:sp>
    <dsp:sp modelId="{60B2570D-19E5-4FDB-BD0D-B7F34C8B3E06}">
      <dsp:nvSpPr>
        <dsp:cNvPr id="0" name=""/>
        <dsp:cNvSpPr/>
      </dsp:nvSpPr>
      <dsp:spPr>
        <a:xfrm rot="5400000">
          <a:off x="5526964" y="1438591"/>
          <a:ext cx="1654072" cy="199667"/>
        </a:xfrm>
        <a:prstGeom prst="rect">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87453C-79FD-494B-955D-F860DA64AEA7}">
      <dsp:nvSpPr>
        <dsp:cNvPr id="0" name=""/>
        <dsp:cNvSpPr/>
      </dsp:nvSpPr>
      <dsp:spPr>
        <a:xfrm>
          <a:off x="5905380" y="379875"/>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noProof="0" dirty="0" smtClean="0">
              <a:solidFill>
                <a:schemeClr val="accent1">
                  <a:lumMod val="50000"/>
                </a:schemeClr>
              </a:solidFill>
            </a:rPr>
            <a:t>Get feedback on the developed documents and strategies.</a:t>
          </a:r>
          <a:endParaRPr lang="en-GB" sz="1900" kern="1200" noProof="0" dirty="0">
            <a:solidFill>
              <a:schemeClr val="accent1">
                <a:lumMod val="50000"/>
              </a:schemeClr>
            </a:solidFill>
          </a:endParaRPr>
        </a:p>
      </dsp:txBody>
      <dsp:txXfrm>
        <a:off x="5944367" y="418862"/>
        <a:ext cx="2140557" cy="1253144"/>
      </dsp:txXfrm>
    </dsp:sp>
    <dsp:sp modelId="{748E0795-CF8C-4D22-BDBC-DE4F5F844568}">
      <dsp:nvSpPr>
        <dsp:cNvPr id="0" name=""/>
        <dsp:cNvSpPr/>
      </dsp:nvSpPr>
      <dsp:spPr>
        <a:xfrm>
          <a:off x="5905380" y="2043774"/>
          <a:ext cx="2218531" cy="133111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accent1">
                  <a:lumMod val="50000"/>
                </a:schemeClr>
              </a:solidFill>
            </a:rPr>
            <a:t>Get external support.</a:t>
          </a:r>
          <a:endParaRPr lang="en-GB" sz="1900" kern="1200" noProof="0" dirty="0">
            <a:solidFill>
              <a:schemeClr val="accent1">
                <a:lumMod val="50000"/>
              </a:schemeClr>
            </a:solidFill>
          </a:endParaRPr>
        </a:p>
      </dsp:txBody>
      <dsp:txXfrm>
        <a:off x="5944367" y="2082761"/>
        <a:ext cx="2140557" cy="125314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9649791A-FA18-822D-FE76-63B59ED99D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 xmlns:a16="http://schemas.microsoft.com/office/drawing/2014/main" id="{35A5C712-09F8-7A45-E4CB-760D45B55F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64DAAF-7062-4742-8980-28D8D6BB23DC}" type="datetimeFigureOut">
              <a:rPr lang="en-GB" smtClean="0"/>
              <a:t>08/11/2024</a:t>
            </a:fld>
            <a:endParaRPr lang="en-GB"/>
          </a:p>
        </p:txBody>
      </p:sp>
      <p:sp>
        <p:nvSpPr>
          <p:cNvPr id="4" name="Footer Placeholder 3">
            <a:extLst>
              <a:ext uri="{FF2B5EF4-FFF2-40B4-BE49-F238E27FC236}">
                <a16:creationId xmlns="" xmlns:a16="http://schemas.microsoft.com/office/drawing/2014/main" id="{0E84948F-6970-B89A-F4E9-60B4EBB73D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 xmlns:a16="http://schemas.microsoft.com/office/drawing/2014/main" id="{52397458-0A9B-150D-BF1F-1C98D5C014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B85C85-FE9B-472F-9131-DA9600230F64}" type="slidenum">
              <a:rPr lang="en-GB" smtClean="0"/>
              <a:t>‹Nr.›</a:t>
            </a:fld>
            <a:endParaRPr lang="en-GB"/>
          </a:p>
        </p:txBody>
      </p:sp>
    </p:spTree>
    <p:extLst>
      <p:ext uri="{BB962C8B-B14F-4D97-AF65-F5344CB8AC3E}">
        <p14:creationId xmlns:p14="http://schemas.microsoft.com/office/powerpoint/2010/main" val="320772574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C06345-B4ED-443B-BBB1-0CCC75DF2E67}"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6CD40-244F-4C1C-9CA8-35DE37A8598B}" type="slidenum">
              <a:rPr lang="en-GB" smtClean="0"/>
              <a:t>‹Nr.›</a:t>
            </a:fld>
            <a:endParaRPr lang="en-GB"/>
          </a:p>
        </p:txBody>
      </p:sp>
    </p:spTree>
    <p:extLst>
      <p:ext uri="{BB962C8B-B14F-4D97-AF65-F5344CB8AC3E}">
        <p14:creationId xmlns:p14="http://schemas.microsoft.com/office/powerpoint/2010/main" val="3149420428"/>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40BBC9-982A-E630-AC15-E267EA8C3A6E}"/>
              </a:ext>
            </a:extLst>
          </p:cNvPr>
          <p:cNvSpPr>
            <a:spLocks noGrp="1"/>
          </p:cNvSpPr>
          <p:nvPr>
            <p:ph type="ctrTitle" hasCustomPrompt="1"/>
          </p:nvPr>
        </p:nvSpPr>
        <p:spPr>
          <a:xfrm>
            <a:off x="1524000" y="4218039"/>
            <a:ext cx="9144000" cy="1164968"/>
          </a:xfrm>
        </p:spPr>
        <p:txBody>
          <a:bodyPr anchor="b">
            <a:normAutofit/>
          </a:bodyPr>
          <a:lstStyle>
            <a:lvl1pPr algn="ctr">
              <a:defRPr sz="3200" b="1">
                <a:solidFill>
                  <a:schemeClr val="accent1">
                    <a:lumMod val="50000"/>
                  </a:schemeClr>
                </a:solidFill>
              </a:defRPr>
            </a:lvl1pPr>
          </a:lstStyle>
          <a:p>
            <a:r>
              <a:rPr lang="en-US" dirty="0" smtClean="0"/>
              <a:t>Training Module: [Insert Topic]</a:t>
            </a:r>
            <a:endParaRPr lang="en-GB" dirty="0"/>
          </a:p>
        </p:txBody>
      </p:sp>
      <p:sp>
        <p:nvSpPr>
          <p:cNvPr id="6" name="Slide Number Placeholder 5">
            <a:extLst>
              <a:ext uri="{FF2B5EF4-FFF2-40B4-BE49-F238E27FC236}">
                <a16:creationId xmlns="" xmlns:a16="http://schemas.microsoft.com/office/drawing/2014/main" id="{365E733F-B5A6-C73B-8170-6FE79E4FC040}"/>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2">
            <a:extLst>
              <a:ext uri="{FF2B5EF4-FFF2-40B4-BE49-F238E27FC236}">
                <a16:creationId xmlns="" xmlns:a16="http://schemas.microsoft.com/office/drawing/2014/main" id="{386A0E89-01D0-86F9-FC3F-BB5093F56007}"/>
              </a:ext>
            </a:extLst>
          </p:cNvPr>
          <p:cNvCxnSpPr>
            <a:cxnSpLocks noGrp="1" noRot="1" noMove="1" noResize="1" noEditPoints="1" noAdjustHandles="1" noChangeArrowheads="1" noChangeShapeType="1"/>
          </p:cNvCxnSpPr>
          <p:nvPr userDrawn="1"/>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8" name="Grafik 7"/>
          <p:cNvPicPr/>
          <p:nvPr userDrawn="1"/>
        </p:nvPicPr>
        <p:blipFill>
          <a:blip r:embed="rId2"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9" name="Rechteck 8"/>
          <p:cNvSpPr/>
          <p:nvPr userDrawn="1"/>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cxnSp>
        <p:nvCxnSpPr>
          <p:cNvPr id="10" name="Straight Connector 1">
            <a:extLst>
              <a:ext uri="{FF2B5EF4-FFF2-40B4-BE49-F238E27FC236}">
                <a16:creationId xmlns="" xmlns:a16="http://schemas.microsoft.com/office/drawing/2014/main" id="{84DB65A5-D1EE-2329-470A-223C21405C8B}"/>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1" name="Straight Connector 6">
            <a:extLst>
              <a:ext uri="{FF2B5EF4-FFF2-40B4-BE49-F238E27FC236}">
                <a16:creationId xmlns="" xmlns:a16="http://schemas.microsoft.com/office/drawing/2014/main" id="{C20AD154-FBBF-9CF4-C74D-E9C4E6C1FA5B}"/>
              </a:ext>
            </a:extLst>
          </p:cNvPr>
          <p:cNvCxnSpPr>
            <a:cxnSpLocks noGrp="1" noRot="1" noMove="1" noResize="1" noEditPoints="1" noAdjustHandles="1" noChangeArrowheads="1" noChangeShapeType="1"/>
          </p:cNvCxnSpPr>
          <p:nvPr userDrawn="1"/>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2" name="Straight Connector 3">
            <a:extLst>
              <a:ext uri="{FF2B5EF4-FFF2-40B4-BE49-F238E27FC236}">
                <a16:creationId xmlns="" xmlns:a16="http://schemas.microsoft.com/office/drawing/2014/main" id="{B7092099-E849-315E-6B8D-D29A0BD2289D}"/>
              </a:ext>
            </a:extLst>
          </p:cNvPr>
          <p:cNvCxnSpPr>
            <a:cxnSpLocks noGrp="1" noRot="1" noMove="1" noResize="1" noEditPoints="1" noAdjustHandles="1" noChangeArrowheads="1" noChangeShapeType="1"/>
          </p:cNvCxnSpPr>
          <p:nvPr userDrawn="1"/>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13" name="Grafik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Tree>
    <p:extLst>
      <p:ext uri="{BB962C8B-B14F-4D97-AF65-F5344CB8AC3E}">
        <p14:creationId xmlns:p14="http://schemas.microsoft.com/office/powerpoint/2010/main" val="217944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214885E9-40F1-D777-7DEF-0A20585524A1}"/>
              </a:ext>
            </a:extLst>
          </p:cNvPr>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endParaRPr lang="en-GB" dirty="0"/>
          </a:p>
        </p:txBody>
      </p:sp>
      <p:sp>
        <p:nvSpPr>
          <p:cNvPr id="3" name="Vertical Text Placeholder 2">
            <a:extLst>
              <a:ext uri="{FF2B5EF4-FFF2-40B4-BE49-F238E27FC236}">
                <a16:creationId xmlns="" xmlns:a16="http://schemas.microsoft.com/office/drawing/2014/main" id="{65193431-9089-7852-57A1-8468F2005587}"/>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 xmlns:a16="http://schemas.microsoft.com/office/drawing/2014/main" id="{9E91E75E-535C-0654-9281-D03BE92F838C}"/>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9" name="Rechteck 8"/>
          <p:cNvSpPr/>
          <p:nvPr userDrawn="1"/>
        </p:nvSpPr>
        <p:spPr>
          <a:xfrm>
            <a:off x="838200" y="366223"/>
            <a:ext cx="829201" cy="369332"/>
          </a:xfrm>
          <a:prstGeom prst="rect">
            <a:avLst/>
          </a:prstGeom>
        </p:spPr>
        <p:txBody>
          <a:bodyPr wrap="none">
            <a:spAutoFit/>
          </a:bodyPr>
          <a:lstStyle/>
          <a:p>
            <a:r>
              <a:rPr lang="de-DE" b="0" spc="-105" dirty="0" smtClean="0">
                <a:solidFill>
                  <a:schemeClr val="bg1">
                    <a:lumMod val="65000"/>
                  </a:schemeClr>
                </a:solidFill>
                <a:latin typeface="+mj-lt"/>
              </a:rPr>
              <a:t>Chapter</a:t>
            </a:r>
            <a:endParaRPr lang="de-DE" b="0" dirty="0">
              <a:solidFill>
                <a:schemeClr val="bg1">
                  <a:lumMod val="65000"/>
                </a:schemeClr>
              </a:solidFill>
              <a:latin typeface="+mj-lt"/>
            </a:endParaRPr>
          </a:p>
        </p:txBody>
      </p:sp>
    </p:spTree>
    <p:extLst>
      <p:ext uri="{BB962C8B-B14F-4D97-AF65-F5344CB8AC3E}">
        <p14:creationId xmlns:p14="http://schemas.microsoft.com/office/powerpoint/2010/main" val="54891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Vertical Title 1">
            <a:extLst>
              <a:ext uri="{FF2B5EF4-FFF2-40B4-BE49-F238E27FC236}">
                <a16:creationId xmlns="" xmlns:a16="http://schemas.microsoft.com/office/drawing/2014/main" id="{304E15EA-E78B-0545-B00B-863E42CA46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41C59ACA-BD45-8F7A-E4BB-648828AD3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 xmlns:a16="http://schemas.microsoft.com/office/drawing/2014/main" id="{EA8BD89E-11F8-DB43-EE08-3DCC5477EC7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 xmlns:a16="http://schemas.microsoft.com/office/drawing/2014/main" id="{92B2496D-1AF2-5662-6806-E8411C1AA9E7}"/>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9" name="Rechteck 8"/>
          <p:cNvSpPr/>
          <p:nvPr userDrawn="1"/>
        </p:nvSpPr>
        <p:spPr>
          <a:xfrm>
            <a:off x="838200" y="366223"/>
            <a:ext cx="829201" cy="369332"/>
          </a:xfrm>
          <a:prstGeom prst="rect">
            <a:avLst/>
          </a:prstGeom>
        </p:spPr>
        <p:txBody>
          <a:bodyPr wrap="none">
            <a:spAutoFit/>
          </a:bodyPr>
          <a:lstStyle/>
          <a:p>
            <a:r>
              <a:rPr lang="de-DE" b="0" spc="-105" dirty="0" smtClean="0">
                <a:solidFill>
                  <a:schemeClr val="bg1">
                    <a:lumMod val="65000"/>
                  </a:schemeClr>
                </a:solidFill>
                <a:latin typeface="+mj-lt"/>
              </a:rPr>
              <a:t>Chapter</a:t>
            </a:r>
            <a:endParaRPr lang="de-DE" b="0" dirty="0">
              <a:solidFill>
                <a:schemeClr val="bg1">
                  <a:lumMod val="65000"/>
                </a:schemeClr>
              </a:solidFill>
              <a:latin typeface="+mj-lt"/>
            </a:endParaRPr>
          </a:p>
        </p:txBody>
      </p:sp>
    </p:spTree>
    <p:extLst>
      <p:ext uri="{BB962C8B-B14F-4D97-AF65-F5344CB8AC3E}">
        <p14:creationId xmlns:p14="http://schemas.microsoft.com/office/powerpoint/2010/main" val="29229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F865B0AD-2AD7-EBDC-C89A-84810FF1BACF}"/>
              </a:ext>
            </a:extLst>
          </p:cNvPr>
          <p:cNvSpPr>
            <a:spLocks noGrp="1"/>
          </p:cNvSpPr>
          <p:nvPr>
            <p:ph type="title"/>
          </p:nvPr>
        </p:nvSpPr>
        <p:spPr/>
        <p:txBody>
          <a:bodyPr>
            <a:normAutofit/>
          </a:bodyPr>
          <a:lstStyle>
            <a:lvl1pPr>
              <a:defRPr sz="3200" b="1">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54ED12B2-9260-EA70-68BC-6F5D27AA0020}"/>
              </a:ext>
            </a:extLst>
          </p:cNvPr>
          <p:cNvSpPr>
            <a:spLocks noGrp="1"/>
          </p:cNvSpPr>
          <p:nvPr>
            <p:ph idx="1"/>
          </p:nvPr>
        </p:nvSpPr>
        <p:spPr/>
        <p:txBody>
          <a:bodyPr/>
          <a:lstStyle>
            <a:lvl1pPr>
              <a:defRPr sz="2800">
                <a:solidFill>
                  <a:schemeClr val="tx1">
                    <a:lumMod val="75000"/>
                    <a:lumOff val="2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 xmlns:a16="http://schemas.microsoft.com/office/drawing/2014/main" id="{F6C3E645-F3F2-55BC-344B-3E63B0478F7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89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FCBE532E-BAEA-46C7-B726-77A234AA63CE}"/>
              </a:ext>
            </a:extLst>
          </p:cNvPr>
          <p:cNvSpPr>
            <a:spLocks noGrp="1"/>
          </p:cNvSpPr>
          <p:nvPr>
            <p:ph type="title"/>
          </p:nvPr>
        </p:nvSpPr>
        <p:spPr>
          <a:xfrm>
            <a:off x="831850" y="1709738"/>
            <a:ext cx="10515600" cy="2852737"/>
          </a:xfrm>
        </p:spPr>
        <p:txBody>
          <a:bodyPr anchor="b"/>
          <a:lstStyle>
            <a:lvl1pPr>
              <a:defRPr sz="6000">
                <a:solidFill>
                  <a:schemeClr val="accent1">
                    <a:lumMod val="50000"/>
                  </a:schemeClr>
                </a:solidFill>
              </a:defRPr>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5A49C0D-E8B7-4B4A-FA21-4F7F2160C6B5}"/>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6" name="Slide Number Placeholder 5">
            <a:extLst>
              <a:ext uri="{FF2B5EF4-FFF2-40B4-BE49-F238E27FC236}">
                <a16:creationId xmlns="" xmlns:a16="http://schemas.microsoft.com/office/drawing/2014/main" id="{F808E2E2-31B1-9696-C589-D282FDF0EA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6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1575278E-5A5C-10F7-1178-4C8B385B17B9}"/>
              </a:ext>
            </a:extLst>
          </p:cNvPr>
          <p:cNvSpPr>
            <a:spLocks noGrp="1"/>
          </p:cNvSpPr>
          <p:nvPr>
            <p:ph type="title"/>
          </p:nvPr>
        </p:nvSpPr>
        <p:spPr/>
        <p:txBody>
          <a:bodyPr>
            <a:normAutofit/>
          </a:bodyPr>
          <a:lstStyle>
            <a:lvl1pPr>
              <a:defRPr sz="3600" b="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A7C1D1CC-4952-43DB-83AE-840F99571546}"/>
              </a:ext>
            </a:extLst>
          </p:cNvPr>
          <p:cNvSpPr>
            <a:spLocks noGrp="1"/>
          </p:cNvSpPr>
          <p:nvPr>
            <p:ph sz="half" idx="1"/>
          </p:nvPr>
        </p:nvSpPr>
        <p:spPr>
          <a:xfrm>
            <a:off x="838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 xmlns:a16="http://schemas.microsoft.com/office/drawing/2014/main" id="{0C1C3FA0-E8DB-8AE4-A2DC-260C556B58C3}"/>
              </a:ext>
            </a:extLst>
          </p:cNvPr>
          <p:cNvSpPr>
            <a:spLocks noGrp="1"/>
          </p:cNvSpPr>
          <p:nvPr>
            <p:ph sz="half" idx="2"/>
          </p:nvPr>
        </p:nvSpPr>
        <p:spPr>
          <a:xfrm>
            <a:off x="6172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a:extLst>
              <a:ext uri="{FF2B5EF4-FFF2-40B4-BE49-F238E27FC236}">
                <a16:creationId xmlns="" xmlns:a16="http://schemas.microsoft.com/office/drawing/2014/main" id="{C3F9E684-4153-A394-4AAE-7FED7D789AA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 xmlns:a16="http://schemas.microsoft.com/office/drawing/2014/main" id="{A630B6D7-5656-888B-ACFE-F8CF77A313E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48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630C1274-C792-085D-2F94-E1F7EFDDDB98}"/>
              </a:ext>
            </a:extLst>
          </p:cNvPr>
          <p:cNvSpPr>
            <a:spLocks noGrp="1"/>
          </p:cNvSpPr>
          <p:nvPr>
            <p:ph type="title"/>
          </p:nvPr>
        </p:nvSpPr>
        <p:spPr>
          <a:xfrm>
            <a:off x="839788" y="365125"/>
            <a:ext cx="10515600" cy="1325563"/>
          </a:xfrm>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Text Placeholder 2">
            <a:extLst>
              <a:ext uri="{FF2B5EF4-FFF2-40B4-BE49-F238E27FC236}">
                <a16:creationId xmlns="" xmlns:a16="http://schemas.microsoft.com/office/drawing/2014/main" id="{A67531E3-EAEE-3559-2BC8-BA408F356C5E}"/>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5CBF6B3-2325-C3E1-9CDF-44489B9EE58A}"/>
              </a:ext>
            </a:extLst>
          </p:cNvPr>
          <p:cNvSpPr>
            <a:spLocks noGrp="1"/>
          </p:cNvSpPr>
          <p:nvPr>
            <p:ph sz="half" idx="2"/>
          </p:nvPr>
        </p:nvSpPr>
        <p:spPr>
          <a:xfrm>
            <a:off x="839788" y="2505075"/>
            <a:ext cx="5157787"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7728C6BF-B8CA-E6F9-18D2-DC3256C218D2}"/>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CF7D3BF-5AC0-BEDF-5B9C-232D62916646}"/>
              </a:ext>
            </a:extLst>
          </p:cNvPr>
          <p:cNvSpPr>
            <a:spLocks noGrp="1"/>
          </p:cNvSpPr>
          <p:nvPr>
            <p:ph sz="quarter" idx="4"/>
          </p:nvPr>
        </p:nvSpPr>
        <p:spPr>
          <a:xfrm>
            <a:off x="6172200" y="2505075"/>
            <a:ext cx="5183188"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8">
            <a:extLst>
              <a:ext uri="{FF2B5EF4-FFF2-40B4-BE49-F238E27FC236}">
                <a16:creationId xmlns="" xmlns:a16="http://schemas.microsoft.com/office/drawing/2014/main" id="{DFBD802B-DBB1-57DA-D3FA-1814C495497E}"/>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10"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59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3959CDF3-AB3E-6F9B-6649-FFBECFCEF937}"/>
              </a:ext>
            </a:extLst>
          </p:cNvPr>
          <p:cNvSpPr>
            <a:spLocks noGrp="1"/>
          </p:cNvSpPr>
          <p:nvPr>
            <p:ph type="title"/>
          </p:nvPr>
        </p:nvSpPr>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5" name="Slide Number Placeholder 4">
            <a:extLst>
              <a:ext uri="{FF2B5EF4-FFF2-40B4-BE49-F238E27FC236}">
                <a16:creationId xmlns="" xmlns:a16="http://schemas.microsoft.com/office/drawing/2014/main" id="{C266C2ED-5249-13CA-3223-DDC139040D0B}"/>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6"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4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4" name="Slide Number Placeholder 3">
            <a:extLst>
              <a:ext uri="{FF2B5EF4-FFF2-40B4-BE49-F238E27FC236}">
                <a16:creationId xmlns="" xmlns:a16="http://schemas.microsoft.com/office/drawing/2014/main" id="{8CD9B2E2-4D40-73B9-11E1-5D5E44C4C49A}"/>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5"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17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8EA6DF34-2654-30FA-54BF-92B1181CC478}"/>
              </a:ext>
            </a:extLst>
          </p:cNvPr>
          <p:cNvSpPr>
            <a:spLocks noGrp="1"/>
          </p:cNvSpPr>
          <p:nvPr>
            <p:ph type="title"/>
          </p:nvPr>
        </p:nvSpPr>
        <p:spPr>
          <a:xfrm>
            <a:off x="839788" y="457200"/>
            <a:ext cx="3932237" cy="1600200"/>
          </a:xfrm>
        </p:spPr>
        <p:txBody>
          <a:bodyPr anchor="b">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E3D54DA7-56D0-BE18-F9A6-EC3978A7B116}"/>
              </a:ext>
            </a:extLst>
          </p:cNvPr>
          <p:cNvSpPr>
            <a:spLocks noGrp="1"/>
          </p:cNvSpPr>
          <p:nvPr>
            <p:ph idx="1"/>
          </p:nvPr>
        </p:nvSpPr>
        <p:spPr>
          <a:xfrm>
            <a:off x="5183188" y="987425"/>
            <a:ext cx="6172200" cy="4873625"/>
          </a:xfrm>
        </p:spPr>
        <p:txBody>
          <a:bodyPr/>
          <a:lstStyle>
            <a:lvl1pPr>
              <a:defRPr sz="3200">
                <a:solidFill>
                  <a:schemeClr val="tx1">
                    <a:lumMod val="75000"/>
                    <a:lumOff val="25000"/>
                  </a:schemeClr>
                </a:solidFill>
              </a:defRPr>
            </a:lvl1pPr>
            <a:lvl2pPr>
              <a:defRPr sz="2800">
                <a:solidFill>
                  <a:schemeClr val="tx1">
                    <a:lumMod val="75000"/>
                    <a:lumOff val="25000"/>
                  </a:schemeClr>
                </a:solidFill>
              </a:defRPr>
            </a:lvl2pPr>
            <a:lvl3pPr>
              <a:defRPr sz="2400">
                <a:solidFill>
                  <a:schemeClr val="tx1">
                    <a:lumMod val="75000"/>
                    <a:lumOff val="25000"/>
                  </a:schemeClr>
                </a:solidFill>
              </a:defRPr>
            </a:lvl3pPr>
            <a:lvl4pPr>
              <a:defRPr sz="2000">
                <a:solidFill>
                  <a:schemeClr val="tx1">
                    <a:lumMod val="75000"/>
                    <a:lumOff val="25000"/>
                  </a:schemeClr>
                </a:solidFill>
              </a:defRPr>
            </a:lvl4pPr>
            <a:lvl5pPr>
              <a:defRPr sz="2000">
                <a:solidFill>
                  <a:schemeClr val="tx1">
                    <a:lumMod val="75000"/>
                    <a:lumOff val="2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F518B2BF-4DC7-AB8E-9E77-388BE71AF810}"/>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 xmlns:a16="http://schemas.microsoft.com/office/drawing/2014/main" id="{E87295FB-25EA-BA36-44B0-C6333E7597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649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4B56BB53-BBD6-46F8-B5EE-A34B26E915F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dirty="0"/>
              <a:t>Click to edit Master title style</a:t>
            </a:r>
            <a:endParaRPr lang="en-GB" dirty="0"/>
          </a:p>
        </p:txBody>
      </p:sp>
      <p:sp>
        <p:nvSpPr>
          <p:cNvPr id="3" name="Picture Placeholder 2">
            <a:extLst>
              <a:ext uri="{FF2B5EF4-FFF2-40B4-BE49-F238E27FC236}">
                <a16:creationId xmlns="" xmlns:a16="http://schemas.microsoft.com/office/drawing/2014/main" id="{5EFCF2BB-6DEA-B439-C566-CC83D256E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81F544F0-7117-AD79-B3E3-B7D21F2F8038}"/>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 xmlns:a16="http://schemas.microsoft.com/office/drawing/2014/main" id="{8D2F5428-EE7E-B1E4-A6D8-77725CF21231}"/>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346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F2B355C-F5B4-101A-187B-EC2CD258B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2984799F-5004-B533-5249-811A9C1F80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 xmlns:a16="http://schemas.microsoft.com/office/drawing/2014/main" id="{5B84811A-9A3D-6D8A-FCBC-BEEA4C1662A6}"/>
              </a:ext>
            </a:extLst>
          </p:cNvPr>
          <p:cNvSpPr>
            <a:spLocks noGrp="1"/>
          </p:cNvSpPr>
          <p:nvPr>
            <p:ph type="sldNum" sz="quarter" idx="4"/>
          </p:nvPr>
        </p:nvSpPr>
        <p:spPr>
          <a:xfrm>
            <a:off x="10711542" y="6356350"/>
            <a:ext cx="6422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BBC24-C1C9-439D-8A45-14B9CB7E3996}" type="slidenum">
              <a:rPr lang="en-GB" smtClean="0"/>
              <a:t>‹Nr.›</a:t>
            </a:fld>
            <a:endParaRPr lang="en-GB" dirty="0"/>
          </a:p>
        </p:txBody>
      </p:sp>
    </p:spTree>
    <p:extLst>
      <p:ext uri="{BB962C8B-B14F-4D97-AF65-F5344CB8AC3E}">
        <p14:creationId xmlns:p14="http://schemas.microsoft.com/office/powerpoint/2010/main" val="328013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a:extLst>
              <a:ext uri="{FF2B5EF4-FFF2-40B4-BE49-F238E27FC236}">
                <a16:creationId xmlns="" xmlns:a16="http://schemas.microsoft.com/office/drawing/2014/main" id="{D1CA1767-658B-AA6E-1A00-AE0CA551DB5C}"/>
              </a:ext>
            </a:extLst>
          </p:cNvPr>
          <p:cNvSpPr>
            <a:spLocks noGrp="1"/>
          </p:cNvSpPr>
          <p:nvPr>
            <p:ph type="sldNum" sz="quarter" idx="12"/>
          </p:nvPr>
        </p:nvSpPr>
        <p:spPr/>
        <p:txBody>
          <a:bodyPr/>
          <a:lstStyle/>
          <a:p>
            <a:fld id="{AE3BBC24-C1C9-439D-8A45-14B9CB7E3996}" type="slidenum">
              <a:rPr lang="en-GB" smtClean="0"/>
              <a:t>1</a:t>
            </a:fld>
            <a:endParaRPr lang="en-GB" dirty="0"/>
          </a:p>
        </p:txBody>
      </p:sp>
      <p:cxnSp>
        <p:nvCxnSpPr>
          <p:cNvPr id="2" name="Straight Connector 1">
            <a:extLst>
              <a:ext uri="{FF2B5EF4-FFF2-40B4-BE49-F238E27FC236}">
                <a16:creationId xmlns="" xmlns:a16="http://schemas.microsoft.com/office/drawing/2014/main" id="{84DB65A5-D1EE-2329-470A-223C21405C8B}"/>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 xmlns:a16="http://schemas.microsoft.com/office/drawing/2014/main" id="{386A0E89-01D0-86F9-FC3F-BB5093F56007}"/>
              </a:ext>
            </a:extLst>
          </p:cNvPr>
          <p:cNvCxnSpPr>
            <a:cxnSpLocks noGrp="1" noRot="1" noMove="1" noResize="1" noEditPoints="1" noAdjustHandles="1" noChangeArrowheads="1" noChangeShapeType="1"/>
          </p:cNvCxnSpPr>
          <p:nvPr/>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 xmlns:a16="http://schemas.microsoft.com/office/drawing/2014/main" id="{B7092099-E849-315E-6B8D-D29A0BD2289D}"/>
              </a:ext>
            </a:extLst>
          </p:cNvPr>
          <p:cNvCxnSpPr>
            <a:cxnSpLocks noGrp="1" noRot="1" noMove="1" noResize="1" noEditPoints="1" noAdjustHandles="1" noChangeArrowheads="1" noChangeShapeType="1"/>
          </p:cNvCxnSpPr>
          <p:nvPr/>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C20AD154-FBBF-9CF4-C74D-E9C4E6C1FA5B}"/>
              </a:ext>
            </a:extLst>
          </p:cNvPr>
          <p:cNvCxnSpPr>
            <a:cxnSpLocks noGrp="1" noRot="1" noMove="1" noResize="1" noEditPoints="1" noAdjustHandles="1" noChangeArrowheads="1" noChangeShapeType="1"/>
          </p:cNvCxnSpPr>
          <p:nvPr/>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
        <p:nvSpPr>
          <p:cNvPr id="10" name="Rechteck 9"/>
          <p:cNvSpPr/>
          <p:nvPr/>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3"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12" name="Rechteck 11"/>
          <p:cNvSpPr/>
          <p:nvPr/>
        </p:nvSpPr>
        <p:spPr>
          <a:xfrm>
            <a:off x="1729869" y="4252820"/>
            <a:ext cx="8732262" cy="523220"/>
          </a:xfrm>
          <a:prstGeom prst="rect">
            <a:avLst/>
          </a:prstGeom>
        </p:spPr>
        <p:txBody>
          <a:bodyPr wrap="none">
            <a:spAutoFit/>
          </a:bodyPr>
          <a:lstStyle/>
          <a:p>
            <a:r>
              <a:rPr lang="en-GB" sz="2800" b="1" spc="-105" dirty="0" smtClean="0">
                <a:solidFill>
                  <a:schemeClr val="accent1">
                    <a:lumMod val="50000"/>
                  </a:schemeClr>
                </a:solidFill>
              </a:rPr>
              <a:t>Training Module: Diversity Dimensions and Anti-Discrimination</a:t>
            </a:r>
            <a:endParaRPr lang="en-GB" sz="2800" b="1" dirty="0">
              <a:solidFill>
                <a:schemeClr val="accent1">
                  <a:lumMod val="50000"/>
                </a:schemeClr>
              </a:solidFill>
            </a:endParaRPr>
          </a:p>
        </p:txBody>
      </p:sp>
    </p:spTree>
    <p:extLst>
      <p:ext uri="{BB962C8B-B14F-4D97-AF65-F5344CB8AC3E}">
        <p14:creationId xmlns:p14="http://schemas.microsoft.com/office/powerpoint/2010/main" val="130080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2. What is Discrimination? (III)</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10</a:t>
            </a:fld>
            <a:endParaRPr lang="en-GB"/>
          </a:p>
        </p:txBody>
      </p:sp>
      <p:sp>
        <p:nvSpPr>
          <p:cNvPr id="8" name="Textfeld 7"/>
          <p:cNvSpPr txBox="1"/>
          <p:nvPr/>
        </p:nvSpPr>
        <p:spPr>
          <a:xfrm>
            <a:off x="531222" y="6202182"/>
            <a:ext cx="5712823" cy="430887"/>
          </a:xfrm>
          <a:prstGeom prst="rect">
            <a:avLst/>
          </a:prstGeom>
          <a:noFill/>
        </p:spPr>
        <p:txBody>
          <a:bodyPr wrap="square" rtlCol="0">
            <a:spAutoFit/>
          </a:bodyPr>
          <a:lstStyle/>
          <a:p>
            <a:r>
              <a:rPr lang="en-GB" sz="1100" dirty="0">
                <a:solidFill>
                  <a:prstClr val="black">
                    <a:lumMod val="75000"/>
                    <a:lumOff val="25000"/>
                  </a:prstClr>
                </a:solidFill>
              </a:rPr>
              <a:t>Source: Marcus </a:t>
            </a:r>
            <a:r>
              <a:rPr lang="en-GB" sz="1100" dirty="0" err="1">
                <a:solidFill>
                  <a:prstClr val="black">
                    <a:lumMod val="75000"/>
                    <a:lumOff val="25000"/>
                  </a:prstClr>
                </a:solidFill>
              </a:rPr>
              <a:t>Osei</a:t>
            </a:r>
            <a:r>
              <a:rPr lang="en-GB" sz="1100" dirty="0">
                <a:solidFill>
                  <a:prstClr val="black">
                    <a:lumMod val="75000"/>
                    <a:lumOff val="25000"/>
                  </a:prstClr>
                </a:solidFill>
              </a:rPr>
              <a:t> &amp; </a:t>
            </a:r>
            <a:r>
              <a:rPr lang="en-GB" sz="1100" dirty="0" err="1">
                <a:solidFill>
                  <a:prstClr val="black">
                    <a:lumMod val="75000"/>
                    <a:lumOff val="25000"/>
                  </a:prstClr>
                </a:solidFill>
              </a:rPr>
              <a:t>Hartmut</a:t>
            </a:r>
            <a:r>
              <a:rPr lang="en-GB" sz="1100" dirty="0">
                <a:solidFill>
                  <a:prstClr val="black">
                    <a:lumMod val="75000"/>
                    <a:lumOff val="25000"/>
                  </a:prstClr>
                </a:solidFill>
              </a:rPr>
              <a:t> </a:t>
            </a:r>
            <a:r>
              <a:rPr lang="en-GB" sz="1100" dirty="0" err="1">
                <a:solidFill>
                  <a:prstClr val="black">
                    <a:lumMod val="75000"/>
                    <a:lumOff val="25000"/>
                  </a:prstClr>
                </a:solidFill>
              </a:rPr>
              <a:t>Reiners</a:t>
            </a:r>
            <a:r>
              <a:rPr lang="en-GB" sz="1100" dirty="0">
                <a:solidFill>
                  <a:prstClr val="black">
                    <a:lumMod val="75000"/>
                    <a:lumOff val="25000"/>
                  </a:prstClr>
                </a:solidFill>
              </a:rPr>
              <a:t>, ARIC-NRW </a:t>
            </a:r>
            <a:r>
              <a:rPr lang="en-GB" sz="1100" dirty="0" err="1">
                <a:solidFill>
                  <a:prstClr val="black">
                    <a:lumMod val="75000"/>
                    <a:lumOff val="25000"/>
                  </a:prstClr>
                </a:solidFill>
              </a:rPr>
              <a:t>e.V</a:t>
            </a:r>
            <a:r>
              <a:rPr lang="en-GB" sz="1100" dirty="0">
                <a:solidFill>
                  <a:prstClr val="black">
                    <a:lumMod val="75000"/>
                    <a:lumOff val="25000"/>
                  </a:prstClr>
                </a:solidFill>
              </a:rPr>
              <a:t>., Training series on anti-discrimination work for </a:t>
            </a:r>
            <a:r>
              <a:rPr lang="en-GB" sz="1100" dirty="0" err="1">
                <a:solidFill>
                  <a:prstClr val="black">
                    <a:lumMod val="75000"/>
                    <a:lumOff val="25000"/>
                  </a:prstClr>
                </a:solidFill>
              </a:rPr>
              <a:t>Bunsverband</a:t>
            </a:r>
            <a:r>
              <a:rPr lang="en-GB" sz="1100" dirty="0">
                <a:solidFill>
                  <a:prstClr val="black">
                    <a:lumMod val="75000"/>
                    <a:lumOff val="25000"/>
                  </a:prstClr>
                </a:solidFill>
              </a:rPr>
              <a:t> </a:t>
            </a:r>
            <a:r>
              <a:rPr lang="en-GB" sz="1100" dirty="0" err="1">
                <a:solidFill>
                  <a:prstClr val="black">
                    <a:lumMod val="75000"/>
                    <a:lumOff val="25000"/>
                  </a:prstClr>
                </a:solidFill>
              </a:rPr>
              <a:t>Bundesverband</a:t>
            </a:r>
            <a:r>
              <a:rPr lang="en-GB" sz="1100" dirty="0">
                <a:solidFill>
                  <a:prstClr val="black">
                    <a:lumMod val="75000"/>
                    <a:lumOff val="25000"/>
                  </a:prstClr>
                </a:solidFill>
              </a:rPr>
              <a:t> </a:t>
            </a:r>
            <a:r>
              <a:rPr lang="en-GB" sz="1100" dirty="0" err="1">
                <a:solidFill>
                  <a:prstClr val="black">
                    <a:lumMod val="75000"/>
                    <a:lumOff val="25000"/>
                  </a:prstClr>
                </a:solidFill>
              </a:rPr>
              <a:t>Netzwerke</a:t>
            </a:r>
            <a:r>
              <a:rPr lang="en-GB" sz="1100" dirty="0">
                <a:solidFill>
                  <a:prstClr val="black">
                    <a:lumMod val="75000"/>
                    <a:lumOff val="25000"/>
                  </a:prstClr>
                </a:solidFill>
              </a:rPr>
              <a:t> von </a:t>
            </a:r>
            <a:r>
              <a:rPr lang="en-GB" sz="1100" dirty="0" smtClean="0">
                <a:solidFill>
                  <a:prstClr val="black">
                    <a:lumMod val="75000"/>
                    <a:lumOff val="25000"/>
                  </a:prstClr>
                </a:solidFill>
              </a:rPr>
              <a:t>Migrant*</a:t>
            </a:r>
            <a:r>
              <a:rPr lang="en-GB" sz="1100" dirty="0" err="1" smtClean="0">
                <a:solidFill>
                  <a:prstClr val="black">
                    <a:lumMod val="75000"/>
                    <a:lumOff val="25000"/>
                  </a:prstClr>
                </a:solidFill>
              </a:rPr>
              <a:t>innenorganisationen</a:t>
            </a:r>
            <a:r>
              <a:rPr lang="en-GB" sz="1100" dirty="0" smtClean="0">
                <a:solidFill>
                  <a:prstClr val="black">
                    <a:lumMod val="75000"/>
                    <a:lumOff val="25000"/>
                  </a:prstClr>
                </a:solidFill>
              </a:rPr>
              <a:t> </a:t>
            </a:r>
            <a:r>
              <a:rPr lang="en-GB" sz="1100" dirty="0">
                <a:solidFill>
                  <a:prstClr val="black">
                    <a:lumMod val="75000"/>
                    <a:lumOff val="25000"/>
                  </a:prstClr>
                </a:solidFill>
              </a:rPr>
              <a:t>(</a:t>
            </a:r>
            <a:r>
              <a:rPr lang="en-GB" sz="1100" dirty="0" err="1">
                <a:solidFill>
                  <a:prstClr val="black">
                    <a:lumMod val="75000"/>
                    <a:lumOff val="25000"/>
                  </a:prstClr>
                </a:solidFill>
              </a:rPr>
              <a:t>NeMO</a:t>
            </a:r>
            <a:r>
              <a:rPr lang="en-GB" sz="1100" dirty="0">
                <a:solidFill>
                  <a:prstClr val="black">
                    <a:lumMod val="75000"/>
                    <a:lumOff val="25000"/>
                  </a:prstClr>
                </a:solidFill>
              </a:rPr>
              <a:t>)</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4537014" y="5471821"/>
            <a:ext cx="3252225" cy="680011"/>
          </a:xfrm>
          <a:prstGeom prst="rect">
            <a:avLst/>
          </a:prstGeom>
        </p:spPr>
      </p:pic>
      <p:sp>
        <p:nvSpPr>
          <p:cNvPr id="10" name="TextBox 9"/>
          <p:cNvSpPr txBox="1"/>
          <p:nvPr/>
        </p:nvSpPr>
        <p:spPr>
          <a:xfrm>
            <a:off x="8084116" y="3808674"/>
            <a:ext cx="2286794" cy="1346522"/>
          </a:xfrm>
          <a:prstGeom prst="rect">
            <a:avLst/>
          </a:prstGeom>
          <a:solidFill>
            <a:srgbClr val="AED7C7"/>
          </a:solidFill>
        </p:spPr>
        <p:txBody>
          <a:bodyPr lIns="0" tIns="0" rIns="0" bIns="0" rtlCol="0" anchor="t">
            <a:spAutoFit/>
          </a:bodyPr>
          <a:lstStyle/>
          <a:p>
            <a:pPr algn="ctr">
              <a:lnSpc>
                <a:spcPts val="3500"/>
              </a:lnSpc>
              <a:spcBef>
                <a:spcPct val="0"/>
              </a:spcBef>
            </a:pPr>
            <a:r>
              <a:rPr lang="en-US" sz="2500" dirty="0">
                <a:solidFill>
                  <a:schemeClr val="accent1">
                    <a:lumMod val="50000"/>
                  </a:schemeClr>
                </a:solidFill>
              </a:rPr>
              <a:t>Form, action,</a:t>
            </a:r>
          </a:p>
          <a:p>
            <a:pPr algn="ctr">
              <a:lnSpc>
                <a:spcPts val="3500"/>
              </a:lnSpc>
              <a:spcBef>
                <a:spcPct val="0"/>
              </a:spcBef>
            </a:pPr>
            <a:r>
              <a:rPr lang="en-US" sz="2500" dirty="0">
                <a:solidFill>
                  <a:schemeClr val="accent1">
                    <a:lumMod val="50000"/>
                  </a:schemeClr>
                </a:solidFill>
              </a:rPr>
              <a:t>Impact:</a:t>
            </a:r>
          </a:p>
          <a:p>
            <a:pPr algn="ctr">
              <a:lnSpc>
                <a:spcPts val="3500"/>
              </a:lnSpc>
              <a:spcBef>
                <a:spcPct val="0"/>
              </a:spcBef>
            </a:pPr>
            <a:r>
              <a:rPr lang="en-US" sz="2500" dirty="0">
                <a:solidFill>
                  <a:schemeClr val="accent1">
                    <a:lumMod val="50000"/>
                  </a:schemeClr>
                </a:solidFill>
              </a:rPr>
              <a:t>Discrimination</a:t>
            </a:r>
          </a:p>
        </p:txBody>
      </p:sp>
      <p:sp>
        <p:nvSpPr>
          <p:cNvPr id="12" name="Textfeld 11"/>
          <p:cNvSpPr txBox="1"/>
          <p:nvPr/>
        </p:nvSpPr>
        <p:spPr>
          <a:xfrm>
            <a:off x="987552" y="1770766"/>
            <a:ext cx="9601200"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1">
                    <a:lumMod val="75000"/>
                    <a:lumOff val="25000"/>
                  </a:schemeClr>
                </a:solidFill>
              </a:rPr>
              <a:t>Discrimination </a:t>
            </a:r>
            <a:r>
              <a:rPr lang="en-US" dirty="0">
                <a:solidFill>
                  <a:schemeClr val="tx1">
                    <a:lumMod val="75000"/>
                    <a:lumOff val="25000"/>
                  </a:schemeClr>
                </a:solidFill>
              </a:rPr>
              <a:t>is closely linked to social power relations. </a:t>
            </a:r>
            <a:endParaRPr lang="en-US" dirty="0" smtClean="0">
              <a:solidFill>
                <a:schemeClr val="tx1">
                  <a:lumMod val="75000"/>
                  <a:lumOff val="25000"/>
                </a:schemeClr>
              </a:solidFill>
            </a:endParaRPr>
          </a:p>
          <a:p>
            <a:pPr marL="285750" indent="-285750">
              <a:buFont typeface="Arial" panose="020B0604020202020204" pitchFamily="34" charset="0"/>
              <a:buChar char="•"/>
            </a:pPr>
            <a:r>
              <a:rPr lang="en-US" dirty="0">
                <a:solidFill>
                  <a:schemeClr val="tx1">
                    <a:lumMod val="75000"/>
                    <a:lumOff val="25000"/>
                  </a:schemeClr>
                </a:solidFill>
              </a:rPr>
              <a:t>L</a:t>
            </a:r>
            <a:r>
              <a:rPr lang="en-US" dirty="0" smtClean="0">
                <a:solidFill>
                  <a:schemeClr val="tx1">
                    <a:lumMod val="75000"/>
                    <a:lumOff val="25000"/>
                  </a:schemeClr>
                </a:solidFill>
              </a:rPr>
              <a:t>egal</a:t>
            </a:r>
            <a:r>
              <a:rPr lang="en-US" dirty="0">
                <a:solidFill>
                  <a:schemeClr val="tx1">
                    <a:lumMod val="75000"/>
                    <a:lumOff val="25000"/>
                  </a:schemeClr>
                </a:solidFill>
              </a:rPr>
              <a:t>, institutional, political, economic and cultural/symbolic power is needed to be able to discriminate.</a:t>
            </a:r>
            <a:endParaRPr lang="de-DE" dirty="0">
              <a:solidFill>
                <a:schemeClr val="tx1">
                  <a:lumMod val="75000"/>
                  <a:lumOff val="25000"/>
                </a:schemeClr>
              </a:solidFill>
            </a:endParaRPr>
          </a:p>
        </p:txBody>
      </p:sp>
      <p:sp>
        <p:nvSpPr>
          <p:cNvPr id="13" name="Textfeld 12"/>
          <p:cNvSpPr txBox="1"/>
          <p:nvPr/>
        </p:nvSpPr>
        <p:spPr>
          <a:xfrm>
            <a:off x="1237097" y="3466272"/>
            <a:ext cx="5006948" cy="2031325"/>
          </a:xfrm>
          <a:prstGeom prst="rect">
            <a:avLst/>
          </a:prstGeom>
          <a:noFill/>
        </p:spPr>
        <p:txBody>
          <a:bodyPr wrap="none" rtlCol="0">
            <a:spAutoFit/>
          </a:bodyPr>
          <a:lstStyle/>
          <a:p>
            <a:r>
              <a:rPr lang="en-GB" b="1" dirty="0" smtClean="0">
                <a:solidFill>
                  <a:schemeClr val="tx1">
                    <a:lumMod val="75000"/>
                    <a:lumOff val="25000"/>
                  </a:schemeClr>
                </a:solidFill>
              </a:rPr>
              <a:t>Social Power Relations</a:t>
            </a:r>
          </a:p>
          <a:p>
            <a:r>
              <a:rPr lang="en-GB" dirty="0" smtClean="0">
                <a:solidFill>
                  <a:schemeClr val="tx1">
                    <a:lumMod val="75000"/>
                    <a:lumOff val="25000"/>
                  </a:schemeClr>
                </a:solidFill>
              </a:rPr>
              <a:t>Racism</a:t>
            </a:r>
          </a:p>
          <a:p>
            <a:r>
              <a:rPr lang="en-GB" dirty="0" smtClean="0">
                <a:solidFill>
                  <a:schemeClr val="tx1">
                    <a:lumMod val="75000"/>
                    <a:lumOff val="25000"/>
                  </a:schemeClr>
                </a:solidFill>
              </a:rPr>
              <a:t>Sexism</a:t>
            </a:r>
          </a:p>
          <a:p>
            <a:r>
              <a:rPr lang="en-GB" dirty="0" err="1" smtClean="0">
                <a:solidFill>
                  <a:schemeClr val="tx1">
                    <a:lumMod val="75000"/>
                    <a:lumOff val="25000"/>
                  </a:schemeClr>
                </a:solidFill>
              </a:rPr>
              <a:t>Heterosexism</a:t>
            </a:r>
            <a:r>
              <a:rPr lang="en-GB" dirty="0" smtClean="0">
                <a:solidFill>
                  <a:schemeClr val="tx1">
                    <a:lumMod val="75000"/>
                    <a:lumOff val="25000"/>
                  </a:schemeClr>
                </a:solidFill>
              </a:rPr>
              <a:t> (against lesbians, gays, trans people)</a:t>
            </a:r>
          </a:p>
          <a:p>
            <a:r>
              <a:rPr lang="en-GB" dirty="0" smtClean="0">
                <a:solidFill>
                  <a:schemeClr val="tx1">
                    <a:lumMod val="75000"/>
                    <a:lumOff val="25000"/>
                  </a:schemeClr>
                </a:solidFill>
              </a:rPr>
              <a:t>Ableism</a:t>
            </a:r>
          </a:p>
          <a:p>
            <a:r>
              <a:rPr lang="en-GB" dirty="0" smtClean="0">
                <a:solidFill>
                  <a:schemeClr val="tx1">
                    <a:lumMod val="75000"/>
                    <a:lumOff val="25000"/>
                  </a:schemeClr>
                </a:solidFill>
              </a:rPr>
              <a:t>Social Status</a:t>
            </a:r>
          </a:p>
          <a:p>
            <a:r>
              <a:rPr lang="en-GB" dirty="0" smtClean="0">
                <a:solidFill>
                  <a:schemeClr val="tx1">
                    <a:lumMod val="75000"/>
                    <a:lumOff val="25000"/>
                  </a:schemeClr>
                </a:solidFill>
              </a:rPr>
              <a:t>Intersectional discrimination</a:t>
            </a:r>
            <a:endParaRPr lang="en-GB" dirty="0">
              <a:solidFill>
                <a:schemeClr val="tx1">
                  <a:lumMod val="75000"/>
                  <a:lumOff val="25000"/>
                </a:schemeClr>
              </a:solidFill>
            </a:endParaRPr>
          </a:p>
        </p:txBody>
      </p:sp>
    </p:spTree>
    <p:extLst>
      <p:ext uri="{BB962C8B-B14F-4D97-AF65-F5344CB8AC3E}">
        <p14:creationId xmlns:p14="http://schemas.microsoft.com/office/powerpoint/2010/main" val="358080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2. What is Discrimination (IV)</a:t>
            </a:r>
            <a:endParaRPr lang="en-GB" dirty="0"/>
          </a:p>
        </p:txBody>
      </p:sp>
      <p:sp>
        <p:nvSpPr>
          <p:cNvPr id="3" name="Inhaltsplatzhalter 2"/>
          <p:cNvSpPr>
            <a:spLocks noGrp="1"/>
          </p:cNvSpPr>
          <p:nvPr>
            <p:ph idx="1"/>
          </p:nvPr>
        </p:nvSpPr>
        <p:spPr/>
        <p:txBody>
          <a:bodyPr>
            <a:normAutofit fontScale="70000" lnSpcReduction="20000"/>
          </a:bodyPr>
          <a:lstStyle/>
          <a:p>
            <a:pPr marL="0" indent="0">
              <a:buNone/>
            </a:pPr>
            <a:r>
              <a:rPr lang="en-GB" sz="4000" dirty="0" smtClean="0">
                <a:solidFill>
                  <a:schemeClr val="accent1">
                    <a:lumMod val="50000"/>
                  </a:schemeClr>
                </a:solidFill>
              </a:rPr>
              <a:t>Levels of discrimination:</a:t>
            </a:r>
          </a:p>
          <a:p>
            <a:pPr marL="0" indent="0">
              <a:buNone/>
            </a:pPr>
            <a:r>
              <a:rPr lang="en-GB" b="1" dirty="0" smtClean="0"/>
              <a:t>Individual/everyday life:</a:t>
            </a:r>
          </a:p>
          <a:p>
            <a:pPr marL="0" indent="0">
              <a:buNone/>
            </a:pPr>
            <a:r>
              <a:rPr lang="en-GB" dirty="0" smtClean="0"/>
              <a:t>Attitudes, feelings and prejudices lead to discriminatory statements or actions on a personal level between individuals.</a:t>
            </a:r>
          </a:p>
          <a:p>
            <a:pPr marL="0" indent="0">
              <a:buNone/>
            </a:pPr>
            <a:r>
              <a:rPr lang="en-GB" b="1" dirty="0" smtClean="0"/>
              <a:t>Institutional:</a:t>
            </a:r>
          </a:p>
          <a:p>
            <a:pPr marL="0" indent="0">
              <a:buNone/>
            </a:pPr>
            <a:r>
              <a:rPr lang="en-GB" dirty="0" smtClean="0"/>
              <a:t>Institutionalised processes and structural barriers, which are often invisible, lead to disadvantage.</a:t>
            </a:r>
          </a:p>
          <a:p>
            <a:pPr marL="0" indent="0">
              <a:buNone/>
            </a:pPr>
            <a:r>
              <a:rPr lang="en-GB" b="1" dirty="0" smtClean="0"/>
              <a:t>Structural:</a:t>
            </a:r>
          </a:p>
          <a:p>
            <a:pPr marL="0" indent="0">
              <a:buNone/>
            </a:pPr>
            <a:r>
              <a:rPr lang="en-GB" dirty="0" smtClean="0"/>
              <a:t>Inequalities generated by the social system with its norms and its political and economic structures have an impact on organisations, which can lead to entrenched habits, established action patterns.</a:t>
            </a:r>
          </a:p>
          <a:p>
            <a:pPr marL="0" indent="0">
              <a:buNone/>
            </a:pPr>
            <a:r>
              <a:rPr lang="en-GB" b="1" dirty="0" smtClean="0"/>
              <a:t>Discursive:</a:t>
            </a:r>
          </a:p>
          <a:p>
            <a:pPr marL="0" indent="0">
              <a:buNone/>
            </a:pPr>
            <a:r>
              <a:rPr lang="en-GB" dirty="0" smtClean="0"/>
              <a:t>Discriminations created by social values and norm propositions, the thinking and talking about "us" and the "others" in science, literature, the media, politics or in private circles.</a:t>
            </a:r>
          </a:p>
          <a:p>
            <a:pPr marL="0" indent="0">
              <a:buNone/>
            </a:pPr>
            <a:endParaRPr lang="en-GB" dirty="0" smtClean="0"/>
          </a:p>
          <a:p>
            <a:pPr marL="0" indent="0">
              <a:buNone/>
            </a:pP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11</a:t>
            </a:fld>
            <a:endParaRPr lang="en-GB"/>
          </a:p>
        </p:txBody>
      </p:sp>
      <p:sp>
        <p:nvSpPr>
          <p:cNvPr id="5" name="Textfeld 4"/>
          <p:cNvSpPr txBox="1"/>
          <p:nvPr/>
        </p:nvSpPr>
        <p:spPr>
          <a:xfrm>
            <a:off x="531222" y="6202182"/>
            <a:ext cx="5712823" cy="430887"/>
          </a:xfrm>
          <a:prstGeom prst="rect">
            <a:avLst/>
          </a:prstGeom>
          <a:noFill/>
        </p:spPr>
        <p:txBody>
          <a:bodyPr wrap="square" rtlCol="0">
            <a:spAutoFit/>
          </a:bodyPr>
          <a:lstStyle/>
          <a:p>
            <a:r>
              <a:rPr lang="en-GB" sz="1100" dirty="0">
                <a:solidFill>
                  <a:prstClr val="black">
                    <a:lumMod val="75000"/>
                    <a:lumOff val="25000"/>
                  </a:prstClr>
                </a:solidFill>
              </a:rPr>
              <a:t>Source: Marcus </a:t>
            </a:r>
            <a:r>
              <a:rPr lang="en-GB" sz="1100" dirty="0" err="1">
                <a:solidFill>
                  <a:prstClr val="black">
                    <a:lumMod val="75000"/>
                    <a:lumOff val="25000"/>
                  </a:prstClr>
                </a:solidFill>
              </a:rPr>
              <a:t>Osei</a:t>
            </a:r>
            <a:r>
              <a:rPr lang="en-GB" sz="1100" dirty="0">
                <a:solidFill>
                  <a:prstClr val="black">
                    <a:lumMod val="75000"/>
                    <a:lumOff val="25000"/>
                  </a:prstClr>
                </a:solidFill>
              </a:rPr>
              <a:t> &amp; </a:t>
            </a:r>
            <a:r>
              <a:rPr lang="en-GB" sz="1100" dirty="0" err="1">
                <a:solidFill>
                  <a:prstClr val="black">
                    <a:lumMod val="75000"/>
                    <a:lumOff val="25000"/>
                  </a:prstClr>
                </a:solidFill>
              </a:rPr>
              <a:t>Hartmut</a:t>
            </a:r>
            <a:r>
              <a:rPr lang="en-GB" sz="1100" dirty="0">
                <a:solidFill>
                  <a:prstClr val="black">
                    <a:lumMod val="75000"/>
                    <a:lumOff val="25000"/>
                  </a:prstClr>
                </a:solidFill>
              </a:rPr>
              <a:t> </a:t>
            </a:r>
            <a:r>
              <a:rPr lang="en-GB" sz="1100" dirty="0" err="1">
                <a:solidFill>
                  <a:prstClr val="black">
                    <a:lumMod val="75000"/>
                    <a:lumOff val="25000"/>
                  </a:prstClr>
                </a:solidFill>
              </a:rPr>
              <a:t>Reiners</a:t>
            </a:r>
            <a:r>
              <a:rPr lang="en-GB" sz="1100" dirty="0">
                <a:solidFill>
                  <a:prstClr val="black">
                    <a:lumMod val="75000"/>
                    <a:lumOff val="25000"/>
                  </a:prstClr>
                </a:solidFill>
              </a:rPr>
              <a:t>, ARIC-NRW </a:t>
            </a:r>
            <a:r>
              <a:rPr lang="en-GB" sz="1100" dirty="0" err="1">
                <a:solidFill>
                  <a:prstClr val="black">
                    <a:lumMod val="75000"/>
                    <a:lumOff val="25000"/>
                  </a:prstClr>
                </a:solidFill>
              </a:rPr>
              <a:t>e.V</a:t>
            </a:r>
            <a:r>
              <a:rPr lang="en-GB" sz="1100" dirty="0">
                <a:solidFill>
                  <a:prstClr val="black">
                    <a:lumMod val="75000"/>
                    <a:lumOff val="25000"/>
                  </a:prstClr>
                </a:solidFill>
              </a:rPr>
              <a:t>., Training series on anti-discrimination work for </a:t>
            </a:r>
            <a:r>
              <a:rPr lang="en-GB" sz="1100" dirty="0" err="1">
                <a:solidFill>
                  <a:prstClr val="black">
                    <a:lumMod val="75000"/>
                    <a:lumOff val="25000"/>
                  </a:prstClr>
                </a:solidFill>
              </a:rPr>
              <a:t>Bunsverband</a:t>
            </a:r>
            <a:r>
              <a:rPr lang="en-GB" sz="1100" dirty="0">
                <a:solidFill>
                  <a:prstClr val="black">
                    <a:lumMod val="75000"/>
                    <a:lumOff val="25000"/>
                  </a:prstClr>
                </a:solidFill>
              </a:rPr>
              <a:t> </a:t>
            </a:r>
            <a:r>
              <a:rPr lang="en-GB" sz="1100" dirty="0" err="1">
                <a:solidFill>
                  <a:prstClr val="black">
                    <a:lumMod val="75000"/>
                    <a:lumOff val="25000"/>
                  </a:prstClr>
                </a:solidFill>
              </a:rPr>
              <a:t>Bundesverband</a:t>
            </a:r>
            <a:r>
              <a:rPr lang="en-GB" sz="1100" dirty="0">
                <a:solidFill>
                  <a:prstClr val="black">
                    <a:lumMod val="75000"/>
                    <a:lumOff val="25000"/>
                  </a:prstClr>
                </a:solidFill>
              </a:rPr>
              <a:t> </a:t>
            </a:r>
            <a:r>
              <a:rPr lang="en-GB" sz="1100" dirty="0" err="1">
                <a:solidFill>
                  <a:prstClr val="black">
                    <a:lumMod val="75000"/>
                    <a:lumOff val="25000"/>
                  </a:prstClr>
                </a:solidFill>
              </a:rPr>
              <a:t>Netzwerke</a:t>
            </a:r>
            <a:r>
              <a:rPr lang="en-GB" sz="1100" dirty="0">
                <a:solidFill>
                  <a:prstClr val="black">
                    <a:lumMod val="75000"/>
                    <a:lumOff val="25000"/>
                  </a:prstClr>
                </a:solidFill>
              </a:rPr>
              <a:t> von </a:t>
            </a:r>
            <a:r>
              <a:rPr lang="en-GB" sz="1100" dirty="0" smtClean="0">
                <a:solidFill>
                  <a:prstClr val="black">
                    <a:lumMod val="75000"/>
                    <a:lumOff val="25000"/>
                  </a:prstClr>
                </a:solidFill>
              </a:rPr>
              <a:t>Migrant*</a:t>
            </a:r>
            <a:r>
              <a:rPr lang="en-GB" sz="1100" dirty="0" err="1" smtClean="0">
                <a:solidFill>
                  <a:prstClr val="black">
                    <a:lumMod val="75000"/>
                    <a:lumOff val="25000"/>
                  </a:prstClr>
                </a:solidFill>
              </a:rPr>
              <a:t>innenorganisationen</a:t>
            </a:r>
            <a:r>
              <a:rPr lang="en-GB" sz="1100" dirty="0" smtClean="0">
                <a:solidFill>
                  <a:prstClr val="black">
                    <a:lumMod val="75000"/>
                    <a:lumOff val="25000"/>
                  </a:prstClr>
                </a:solidFill>
              </a:rPr>
              <a:t> </a:t>
            </a:r>
            <a:r>
              <a:rPr lang="en-GB" sz="1100" dirty="0">
                <a:solidFill>
                  <a:prstClr val="black">
                    <a:lumMod val="75000"/>
                    <a:lumOff val="25000"/>
                  </a:prstClr>
                </a:solidFill>
              </a:rPr>
              <a:t>(</a:t>
            </a:r>
            <a:r>
              <a:rPr lang="en-GB" sz="1100" dirty="0" err="1">
                <a:solidFill>
                  <a:prstClr val="black">
                    <a:lumMod val="75000"/>
                    <a:lumOff val="25000"/>
                  </a:prstClr>
                </a:solidFill>
              </a:rPr>
              <a:t>NeMO</a:t>
            </a:r>
            <a:r>
              <a:rPr lang="en-GB" sz="1100" dirty="0">
                <a:solidFill>
                  <a:prstClr val="black">
                    <a:lumMod val="75000"/>
                    <a:lumOff val="25000"/>
                  </a:prstClr>
                </a:solidFill>
              </a:rPr>
              <a:t>)</a:t>
            </a:r>
          </a:p>
        </p:txBody>
      </p:sp>
    </p:spTree>
    <p:extLst>
      <p:ext uri="{BB962C8B-B14F-4D97-AF65-F5344CB8AC3E}">
        <p14:creationId xmlns:p14="http://schemas.microsoft.com/office/powerpoint/2010/main" val="309893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a:t>
            </a:r>
            <a:r>
              <a:rPr lang="de-DE" dirty="0" err="1" smtClean="0"/>
              <a:t>What</a:t>
            </a:r>
            <a:r>
              <a:rPr lang="de-DE" dirty="0" smtClean="0"/>
              <a:t> </a:t>
            </a:r>
            <a:r>
              <a:rPr lang="de-DE" dirty="0" err="1" smtClean="0"/>
              <a:t>is</a:t>
            </a:r>
            <a:r>
              <a:rPr lang="de-DE" dirty="0" smtClean="0"/>
              <a:t> </a:t>
            </a:r>
            <a:r>
              <a:rPr lang="de-DE" dirty="0" err="1" smtClean="0"/>
              <a:t>Discrimination</a:t>
            </a:r>
            <a:r>
              <a:rPr lang="de-DE" dirty="0" smtClean="0"/>
              <a:t> (V)</a:t>
            </a:r>
            <a:endParaRPr lang="de-DE" dirty="0"/>
          </a:p>
        </p:txBody>
      </p:sp>
      <p:sp>
        <p:nvSpPr>
          <p:cNvPr id="3" name="Inhaltsplatzhalter 2"/>
          <p:cNvSpPr>
            <a:spLocks noGrp="1"/>
          </p:cNvSpPr>
          <p:nvPr>
            <p:ph idx="1"/>
          </p:nvPr>
        </p:nvSpPr>
        <p:spPr>
          <a:xfrm>
            <a:off x="838200" y="1825625"/>
            <a:ext cx="8132064" cy="2088007"/>
          </a:xfrm>
        </p:spPr>
        <p:txBody>
          <a:bodyPr>
            <a:normAutofit fontScale="92500" lnSpcReduction="10000"/>
          </a:bodyPr>
          <a:lstStyle/>
          <a:p>
            <a:pPr marL="0" indent="0">
              <a:buNone/>
            </a:pPr>
            <a:r>
              <a:rPr lang="de-DE" sz="2400" b="1" dirty="0" err="1" smtClean="0"/>
              <a:t>Intersectional</a:t>
            </a:r>
            <a:r>
              <a:rPr lang="de-DE" sz="2400" b="1" dirty="0" smtClean="0"/>
              <a:t> </a:t>
            </a:r>
            <a:r>
              <a:rPr lang="de-DE" sz="2400" b="1" dirty="0" err="1" smtClean="0"/>
              <a:t>Discrimination</a:t>
            </a:r>
            <a:r>
              <a:rPr lang="de-DE" sz="2400" b="1" dirty="0" smtClean="0"/>
              <a:t>:</a:t>
            </a:r>
          </a:p>
          <a:p>
            <a:r>
              <a:rPr lang="en-US" sz="2400" dirty="0"/>
              <a:t>...looks at how actual or assumed identity markers or affiliations intertwine  to form unique forms of discrimination.</a:t>
            </a:r>
          </a:p>
          <a:p>
            <a:r>
              <a:rPr lang="en-US" sz="2400" dirty="0" err="1"/>
              <a:t>Analysing</a:t>
            </a:r>
            <a:r>
              <a:rPr lang="en-US" sz="2400" dirty="0"/>
              <a:t> discrimination only one-dimensionally overlooks the experiences of those who face the compounding of discriminatory grounds</a:t>
            </a:r>
            <a:r>
              <a:rPr lang="en-US" sz="2400" dirty="0" smtClean="0"/>
              <a:t>.</a:t>
            </a:r>
            <a:endParaRPr lang="de-DE" sz="2400" dirty="0"/>
          </a:p>
        </p:txBody>
      </p:sp>
      <p:sp>
        <p:nvSpPr>
          <p:cNvPr id="4" name="Foliennummernplatzhalter 3"/>
          <p:cNvSpPr>
            <a:spLocks noGrp="1"/>
          </p:cNvSpPr>
          <p:nvPr>
            <p:ph type="sldNum" sz="quarter" idx="12"/>
          </p:nvPr>
        </p:nvSpPr>
        <p:spPr/>
        <p:txBody>
          <a:bodyPr/>
          <a:lstStyle/>
          <a:p>
            <a:fld id="{AE3BBC24-C1C9-439D-8A45-14B9CB7E3996}" type="slidenum">
              <a:rPr lang="en-GB" smtClean="0"/>
              <a:t>12</a:t>
            </a:fld>
            <a:endParaRPr lang="en-GB"/>
          </a:p>
        </p:txBody>
      </p:sp>
      <p:sp>
        <p:nvSpPr>
          <p:cNvPr id="6" name="Textfeld 5"/>
          <p:cNvSpPr txBox="1"/>
          <p:nvPr/>
        </p:nvSpPr>
        <p:spPr>
          <a:xfrm>
            <a:off x="512064" y="4565212"/>
            <a:ext cx="8183880" cy="1569660"/>
          </a:xfrm>
          <a:prstGeom prst="rect">
            <a:avLst/>
          </a:prstGeom>
          <a:solidFill>
            <a:srgbClr val="AED7C7"/>
          </a:solidFill>
          <a:ln>
            <a:noFill/>
          </a:ln>
        </p:spPr>
        <p:txBody>
          <a:bodyPr wrap="square" rtlCol="0">
            <a:spAutoFit/>
          </a:bodyPr>
          <a:lstStyle/>
          <a:p>
            <a:r>
              <a:rPr lang="en-US" sz="1600" dirty="0">
                <a:solidFill>
                  <a:schemeClr val="tx1">
                    <a:lumMod val="75000"/>
                    <a:lumOff val="25000"/>
                  </a:schemeClr>
                </a:solidFill>
              </a:rPr>
              <a:t>Further Reading: </a:t>
            </a:r>
          </a:p>
          <a:p>
            <a:r>
              <a:rPr lang="en-US" sz="1600" dirty="0" err="1">
                <a:solidFill>
                  <a:schemeClr val="tx1">
                    <a:lumMod val="75000"/>
                    <a:lumOff val="25000"/>
                  </a:schemeClr>
                </a:solidFill>
              </a:rPr>
              <a:t>Kimberlé</a:t>
            </a:r>
            <a:r>
              <a:rPr lang="en-US" sz="1600" dirty="0">
                <a:solidFill>
                  <a:schemeClr val="tx1">
                    <a:lumMod val="75000"/>
                    <a:lumOff val="25000"/>
                  </a:schemeClr>
                </a:solidFill>
              </a:rPr>
              <a:t> Crenshaw,</a:t>
            </a:r>
          </a:p>
          <a:p>
            <a:r>
              <a:rPr lang="en-US" sz="1600" dirty="0">
                <a:solidFill>
                  <a:schemeClr val="tx1">
                    <a:lumMod val="75000"/>
                    <a:lumOff val="25000"/>
                  </a:schemeClr>
                </a:solidFill>
              </a:rPr>
              <a:t>https://www.oxfordpublicphilosophy.com/philosophers-racialised-as-black/kimberl-w-crenshaw</a:t>
            </a:r>
          </a:p>
          <a:p>
            <a:endParaRPr lang="en-US" sz="1600" dirty="0">
              <a:solidFill>
                <a:schemeClr val="tx1">
                  <a:lumMod val="75000"/>
                  <a:lumOff val="25000"/>
                </a:schemeClr>
              </a:solidFill>
            </a:endParaRPr>
          </a:p>
          <a:p>
            <a:r>
              <a:rPr lang="en-US" sz="1600" dirty="0">
                <a:solidFill>
                  <a:schemeClr val="tx1">
                    <a:lumMod val="75000"/>
                    <a:lumOff val="25000"/>
                  </a:schemeClr>
                </a:solidFill>
              </a:rPr>
              <a:t>Factsheet - Race in Germany and Europe, Center for Intersectional Justice </a:t>
            </a:r>
            <a:r>
              <a:rPr lang="en-US" sz="1600" dirty="0" err="1">
                <a:solidFill>
                  <a:schemeClr val="tx1">
                    <a:lumMod val="75000"/>
                    <a:lumOff val="25000"/>
                  </a:schemeClr>
                </a:solidFill>
              </a:rPr>
              <a:t>e.V</a:t>
            </a:r>
            <a:r>
              <a:rPr lang="en-US" sz="1600" dirty="0">
                <a:solidFill>
                  <a:schemeClr val="tx1">
                    <a:lumMod val="75000"/>
                    <a:lumOff val="25000"/>
                  </a:schemeClr>
                </a:solidFill>
              </a:rPr>
              <a:t>.:</a:t>
            </a:r>
          </a:p>
          <a:p>
            <a:r>
              <a:rPr lang="en-US" sz="1600" dirty="0">
                <a:solidFill>
                  <a:schemeClr val="tx1">
                    <a:lumMod val="75000"/>
                    <a:lumOff val="25000"/>
                  </a:schemeClr>
                </a:solidFill>
              </a:rPr>
              <a:t>https://drive.google.com/file/d/1LR1q6XX5AAjGFF4BU2Ks-MKcct46UKS0/view</a:t>
            </a:r>
            <a:endParaRPr lang="de-DE" sz="1600" dirty="0">
              <a:solidFill>
                <a:schemeClr val="tx1">
                  <a:lumMod val="75000"/>
                  <a:lumOff val="25000"/>
                </a:schemeClr>
              </a:solidFill>
            </a:endParaRPr>
          </a:p>
        </p:txBody>
      </p:sp>
      <p:sp>
        <p:nvSpPr>
          <p:cNvPr id="7" name="Ovale Legende 6"/>
          <p:cNvSpPr/>
          <p:nvPr/>
        </p:nvSpPr>
        <p:spPr>
          <a:xfrm rot="20323411" flipH="1">
            <a:off x="8630404" y="436982"/>
            <a:ext cx="3548095" cy="2797965"/>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9083577" y="1027906"/>
            <a:ext cx="2641747" cy="1815882"/>
          </a:xfrm>
          <a:prstGeom prst="rect">
            <a:avLst/>
          </a:prstGeom>
          <a:noFill/>
        </p:spPr>
        <p:txBody>
          <a:bodyPr wrap="square" rtlCol="0">
            <a:spAutoFit/>
          </a:bodyPr>
          <a:lstStyle/>
          <a:p>
            <a:r>
              <a:rPr lang="en-US" sz="1400" dirty="0" err="1">
                <a:solidFill>
                  <a:schemeClr val="tx1">
                    <a:lumMod val="75000"/>
                    <a:lumOff val="25000"/>
                  </a:schemeClr>
                </a:solidFill>
              </a:rPr>
              <a:t>Kimberlé</a:t>
            </a:r>
            <a:r>
              <a:rPr lang="en-US" sz="1400" dirty="0">
                <a:solidFill>
                  <a:schemeClr val="tx1">
                    <a:lumMod val="75000"/>
                    <a:lumOff val="25000"/>
                  </a:schemeClr>
                </a:solidFill>
              </a:rPr>
              <a:t> Crenshaw, is the leading  professor of Law at UCLA and Columbia Law School &amp; executive director of the African American Policy Forum. She explains intersectionality in this video: https://</a:t>
            </a:r>
            <a:r>
              <a:rPr lang="en-US" sz="1400" dirty="0" smtClean="0">
                <a:solidFill>
                  <a:schemeClr val="tx1">
                    <a:lumMod val="75000"/>
                    <a:lumOff val="25000"/>
                  </a:schemeClr>
                </a:solidFill>
              </a:rPr>
              <a:t>www.youtube.com/watch?v=xh2Z4XoCPLU</a:t>
            </a:r>
            <a:endParaRPr lang="en-US" sz="1400" dirty="0">
              <a:solidFill>
                <a:schemeClr val="tx1">
                  <a:lumMod val="75000"/>
                  <a:lumOff val="25000"/>
                </a:schemeClr>
              </a:solidFill>
            </a:endParaRPr>
          </a:p>
        </p:txBody>
      </p:sp>
      <p:sp>
        <p:nvSpPr>
          <p:cNvPr id="9" name="Textfeld 8"/>
          <p:cNvSpPr txBox="1"/>
          <p:nvPr/>
        </p:nvSpPr>
        <p:spPr>
          <a:xfrm>
            <a:off x="531222" y="6202182"/>
            <a:ext cx="5712823" cy="430887"/>
          </a:xfrm>
          <a:prstGeom prst="rect">
            <a:avLst/>
          </a:prstGeom>
          <a:noFill/>
        </p:spPr>
        <p:txBody>
          <a:bodyPr wrap="square" rtlCol="0">
            <a:spAutoFit/>
          </a:bodyPr>
          <a:lstStyle/>
          <a:p>
            <a:r>
              <a:rPr lang="en-GB" sz="1100" dirty="0">
                <a:solidFill>
                  <a:prstClr val="black">
                    <a:lumMod val="75000"/>
                    <a:lumOff val="25000"/>
                  </a:prstClr>
                </a:solidFill>
              </a:rPr>
              <a:t>Source: Marcus </a:t>
            </a:r>
            <a:r>
              <a:rPr lang="en-GB" sz="1100" dirty="0" err="1">
                <a:solidFill>
                  <a:prstClr val="black">
                    <a:lumMod val="75000"/>
                    <a:lumOff val="25000"/>
                  </a:prstClr>
                </a:solidFill>
              </a:rPr>
              <a:t>Osei</a:t>
            </a:r>
            <a:r>
              <a:rPr lang="en-GB" sz="1100" dirty="0">
                <a:solidFill>
                  <a:prstClr val="black">
                    <a:lumMod val="75000"/>
                    <a:lumOff val="25000"/>
                  </a:prstClr>
                </a:solidFill>
              </a:rPr>
              <a:t> &amp; </a:t>
            </a:r>
            <a:r>
              <a:rPr lang="en-GB" sz="1100" dirty="0" err="1">
                <a:solidFill>
                  <a:prstClr val="black">
                    <a:lumMod val="75000"/>
                    <a:lumOff val="25000"/>
                  </a:prstClr>
                </a:solidFill>
              </a:rPr>
              <a:t>Hartmut</a:t>
            </a:r>
            <a:r>
              <a:rPr lang="en-GB" sz="1100" dirty="0">
                <a:solidFill>
                  <a:prstClr val="black">
                    <a:lumMod val="75000"/>
                    <a:lumOff val="25000"/>
                  </a:prstClr>
                </a:solidFill>
              </a:rPr>
              <a:t> </a:t>
            </a:r>
            <a:r>
              <a:rPr lang="en-GB" sz="1100" dirty="0" err="1">
                <a:solidFill>
                  <a:prstClr val="black">
                    <a:lumMod val="75000"/>
                    <a:lumOff val="25000"/>
                  </a:prstClr>
                </a:solidFill>
              </a:rPr>
              <a:t>Reiners</a:t>
            </a:r>
            <a:r>
              <a:rPr lang="en-GB" sz="1100" dirty="0">
                <a:solidFill>
                  <a:prstClr val="black">
                    <a:lumMod val="75000"/>
                    <a:lumOff val="25000"/>
                  </a:prstClr>
                </a:solidFill>
              </a:rPr>
              <a:t>, ARIC-NRW </a:t>
            </a:r>
            <a:r>
              <a:rPr lang="en-GB" sz="1100" dirty="0" err="1">
                <a:solidFill>
                  <a:prstClr val="black">
                    <a:lumMod val="75000"/>
                    <a:lumOff val="25000"/>
                  </a:prstClr>
                </a:solidFill>
              </a:rPr>
              <a:t>e.V</a:t>
            </a:r>
            <a:r>
              <a:rPr lang="en-GB" sz="1100" dirty="0">
                <a:solidFill>
                  <a:prstClr val="black">
                    <a:lumMod val="75000"/>
                    <a:lumOff val="25000"/>
                  </a:prstClr>
                </a:solidFill>
              </a:rPr>
              <a:t>., Training series on anti-discrimination work for </a:t>
            </a:r>
            <a:r>
              <a:rPr lang="en-GB" sz="1100" dirty="0" err="1">
                <a:solidFill>
                  <a:prstClr val="black">
                    <a:lumMod val="75000"/>
                    <a:lumOff val="25000"/>
                  </a:prstClr>
                </a:solidFill>
              </a:rPr>
              <a:t>Bunsverband</a:t>
            </a:r>
            <a:r>
              <a:rPr lang="en-GB" sz="1100" dirty="0">
                <a:solidFill>
                  <a:prstClr val="black">
                    <a:lumMod val="75000"/>
                    <a:lumOff val="25000"/>
                  </a:prstClr>
                </a:solidFill>
              </a:rPr>
              <a:t> </a:t>
            </a:r>
            <a:r>
              <a:rPr lang="en-GB" sz="1100" dirty="0" err="1">
                <a:solidFill>
                  <a:prstClr val="black">
                    <a:lumMod val="75000"/>
                    <a:lumOff val="25000"/>
                  </a:prstClr>
                </a:solidFill>
              </a:rPr>
              <a:t>Bundesverband</a:t>
            </a:r>
            <a:r>
              <a:rPr lang="en-GB" sz="1100" dirty="0">
                <a:solidFill>
                  <a:prstClr val="black">
                    <a:lumMod val="75000"/>
                    <a:lumOff val="25000"/>
                  </a:prstClr>
                </a:solidFill>
              </a:rPr>
              <a:t> </a:t>
            </a:r>
            <a:r>
              <a:rPr lang="en-GB" sz="1100" dirty="0" err="1">
                <a:solidFill>
                  <a:prstClr val="black">
                    <a:lumMod val="75000"/>
                    <a:lumOff val="25000"/>
                  </a:prstClr>
                </a:solidFill>
              </a:rPr>
              <a:t>Netzwerke</a:t>
            </a:r>
            <a:r>
              <a:rPr lang="en-GB" sz="1100" dirty="0">
                <a:solidFill>
                  <a:prstClr val="black">
                    <a:lumMod val="75000"/>
                    <a:lumOff val="25000"/>
                  </a:prstClr>
                </a:solidFill>
              </a:rPr>
              <a:t> von </a:t>
            </a:r>
            <a:r>
              <a:rPr lang="en-GB" sz="1100" dirty="0" smtClean="0">
                <a:solidFill>
                  <a:prstClr val="black">
                    <a:lumMod val="75000"/>
                    <a:lumOff val="25000"/>
                  </a:prstClr>
                </a:solidFill>
              </a:rPr>
              <a:t>Migrant*</a:t>
            </a:r>
            <a:r>
              <a:rPr lang="en-GB" sz="1100" dirty="0" err="1" smtClean="0">
                <a:solidFill>
                  <a:prstClr val="black">
                    <a:lumMod val="75000"/>
                    <a:lumOff val="25000"/>
                  </a:prstClr>
                </a:solidFill>
              </a:rPr>
              <a:t>innenorganisationen</a:t>
            </a:r>
            <a:r>
              <a:rPr lang="en-GB" sz="1100" dirty="0" smtClean="0">
                <a:solidFill>
                  <a:prstClr val="black">
                    <a:lumMod val="75000"/>
                    <a:lumOff val="25000"/>
                  </a:prstClr>
                </a:solidFill>
              </a:rPr>
              <a:t> </a:t>
            </a:r>
            <a:r>
              <a:rPr lang="en-GB" sz="1100" dirty="0">
                <a:solidFill>
                  <a:prstClr val="black">
                    <a:lumMod val="75000"/>
                    <a:lumOff val="25000"/>
                  </a:prstClr>
                </a:solidFill>
              </a:rPr>
              <a:t>(</a:t>
            </a:r>
            <a:r>
              <a:rPr lang="en-GB" sz="1100" dirty="0" err="1">
                <a:solidFill>
                  <a:prstClr val="black">
                    <a:lumMod val="75000"/>
                    <a:lumOff val="25000"/>
                  </a:prstClr>
                </a:solidFill>
              </a:rPr>
              <a:t>NeMO</a:t>
            </a:r>
            <a:r>
              <a:rPr lang="en-GB" sz="1100" dirty="0">
                <a:solidFill>
                  <a:prstClr val="black">
                    <a:lumMod val="75000"/>
                    <a:lumOff val="25000"/>
                  </a:prstClr>
                </a:solidFill>
              </a:rPr>
              <a:t>)</a:t>
            </a:r>
          </a:p>
        </p:txBody>
      </p:sp>
    </p:spTree>
    <p:extLst>
      <p:ext uri="{BB962C8B-B14F-4D97-AF65-F5344CB8AC3E}">
        <p14:creationId xmlns:p14="http://schemas.microsoft.com/office/powerpoint/2010/main" val="3827790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3. Promoting Equal Opportunities and Non-Discrimination in an Organisation</a:t>
            </a:r>
            <a:endParaRPr lang="de-DE" dirty="0"/>
          </a:p>
        </p:txBody>
      </p:sp>
      <p:sp>
        <p:nvSpPr>
          <p:cNvPr id="3" name="Inhaltsplatzhalter 2"/>
          <p:cNvSpPr>
            <a:spLocks noGrp="1"/>
          </p:cNvSpPr>
          <p:nvPr>
            <p:ph idx="1"/>
          </p:nvPr>
        </p:nvSpPr>
        <p:spPr/>
        <p:txBody>
          <a:bodyPr>
            <a:normAutofit lnSpcReduction="10000"/>
          </a:bodyPr>
          <a:lstStyle/>
          <a:p>
            <a:r>
              <a:rPr lang="en-GB" dirty="0" smtClean="0"/>
              <a:t>The involvement of all persons affected by the measures to promote equal opportunities and non-discrimination in your organisation is crucial.</a:t>
            </a:r>
          </a:p>
          <a:p>
            <a:r>
              <a:rPr lang="en-US" dirty="0"/>
              <a:t>4 steps to reduce discrimination in the </a:t>
            </a:r>
            <a:r>
              <a:rPr lang="en-US" dirty="0" smtClean="0"/>
              <a:t>workplace and promote equal opportunities:</a:t>
            </a:r>
          </a:p>
          <a:p>
            <a:pPr marL="914400" lvl="1" indent="-457200">
              <a:buFont typeface="+mj-lt"/>
              <a:buAutoNum type="arabicPeriod"/>
            </a:pPr>
            <a:r>
              <a:rPr lang="en-GB" dirty="0" smtClean="0">
                <a:solidFill>
                  <a:schemeClr val="tx1">
                    <a:lumMod val="75000"/>
                    <a:lumOff val="25000"/>
                  </a:schemeClr>
                </a:solidFill>
              </a:rPr>
              <a:t>Understand discrimination.</a:t>
            </a:r>
          </a:p>
          <a:p>
            <a:pPr marL="914400" lvl="1" indent="-457200">
              <a:buFont typeface="+mj-lt"/>
              <a:buAutoNum type="arabicPeriod"/>
            </a:pPr>
            <a:r>
              <a:rPr lang="en-US" dirty="0">
                <a:solidFill>
                  <a:schemeClr val="tx1">
                    <a:lumMod val="75000"/>
                    <a:lumOff val="25000"/>
                  </a:schemeClr>
                </a:solidFill>
              </a:rPr>
              <a:t>Revise processes in such a way that disadvantages and the influence of (unconscious) prejudices are reduced</a:t>
            </a:r>
            <a:r>
              <a:rPr lang="en-US" dirty="0" smtClean="0">
                <a:solidFill>
                  <a:schemeClr val="tx1">
                    <a:lumMod val="75000"/>
                    <a:lumOff val="25000"/>
                  </a:schemeClr>
                </a:solidFill>
              </a:rPr>
              <a:t>.</a:t>
            </a:r>
          </a:p>
          <a:p>
            <a:pPr marL="914400" lvl="1" indent="-457200">
              <a:buFont typeface="+mj-lt"/>
              <a:buAutoNum type="arabicPeriod"/>
            </a:pPr>
            <a:r>
              <a:rPr lang="en-US" dirty="0" smtClean="0">
                <a:solidFill>
                  <a:schemeClr val="tx1">
                    <a:lumMod val="75000"/>
                    <a:lumOff val="25000"/>
                  </a:schemeClr>
                </a:solidFill>
              </a:rPr>
              <a:t>Review </a:t>
            </a:r>
            <a:r>
              <a:rPr lang="en-US" dirty="0">
                <a:solidFill>
                  <a:schemeClr val="tx1">
                    <a:lumMod val="75000"/>
                    <a:lumOff val="25000"/>
                  </a:schemeClr>
                </a:solidFill>
              </a:rPr>
              <a:t>internal regulations, guidelines etc. for discriminatory aspects and revise them in order to reduce discrimination</a:t>
            </a:r>
            <a:r>
              <a:rPr lang="en-US" dirty="0" smtClean="0">
                <a:solidFill>
                  <a:schemeClr val="tx1">
                    <a:lumMod val="75000"/>
                    <a:lumOff val="25000"/>
                  </a:schemeClr>
                </a:solidFill>
              </a:rPr>
              <a:t>.</a:t>
            </a:r>
          </a:p>
          <a:p>
            <a:pPr marL="914400" lvl="1" indent="-457200">
              <a:buFont typeface="+mj-lt"/>
              <a:buAutoNum type="arabicPeriod"/>
            </a:pPr>
            <a:r>
              <a:rPr lang="en-GB" dirty="0">
                <a:solidFill>
                  <a:schemeClr val="tx1">
                    <a:lumMod val="75000"/>
                    <a:lumOff val="25000"/>
                  </a:schemeClr>
                </a:solidFill>
              </a:rPr>
              <a:t>Support and protect </a:t>
            </a:r>
            <a:r>
              <a:rPr lang="en-GB" dirty="0" smtClean="0">
                <a:solidFill>
                  <a:schemeClr val="tx1">
                    <a:lumMod val="75000"/>
                    <a:lumOff val="25000"/>
                  </a:schemeClr>
                </a:solidFill>
              </a:rPr>
              <a:t>employees and clients.</a:t>
            </a:r>
          </a:p>
          <a:p>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13</a:t>
            </a:fld>
            <a:endParaRPr lang="en-GB"/>
          </a:p>
        </p:txBody>
      </p:sp>
    </p:spTree>
    <p:extLst>
      <p:ext uri="{BB962C8B-B14F-4D97-AF65-F5344CB8AC3E}">
        <p14:creationId xmlns:p14="http://schemas.microsoft.com/office/powerpoint/2010/main" val="397215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Recommendations for Discrimination-Critical Organisational Development</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14</a:t>
            </a:fld>
            <a:endParaRPr lang="en-GB"/>
          </a:p>
        </p:txBody>
      </p:sp>
      <p:graphicFrame>
        <p:nvGraphicFramePr>
          <p:cNvPr id="5" name="Diagramm 4"/>
          <p:cNvGraphicFramePr/>
          <p:nvPr>
            <p:extLst>
              <p:ext uri="{D42A27DB-BD31-4B8C-83A1-F6EECF244321}">
                <p14:modId xmlns:p14="http://schemas.microsoft.com/office/powerpoint/2010/main" val="2494545955"/>
              </p:ext>
            </p:extLst>
          </p:nvPr>
        </p:nvGraphicFramePr>
        <p:xfrm>
          <a:off x="2032000" y="110199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feld 6"/>
          <p:cNvSpPr txBox="1"/>
          <p:nvPr/>
        </p:nvSpPr>
        <p:spPr>
          <a:xfrm>
            <a:off x="531222" y="6202182"/>
            <a:ext cx="5712823" cy="430887"/>
          </a:xfrm>
          <a:prstGeom prst="rect">
            <a:avLst/>
          </a:prstGeom>
          <a:noFill/>
        </p:spPr>
        <p:txBody>
          <a:bodyPr wrap="square" rtlCol="0">
            <a:spAutoFit/>
          </a:bodyPr>
          <a:lstStyle/>
          <a:p>
            <a:r>
              <a:rPr lang="en-GB" sz="1100" dirty="0">
                <a:solidFill>
                  <a:prstClr val="black">
                    <a:lumMod val="75000"/>
                    <a:lumOff val="25000"/>
                  </a:prstClr>
                </a:solidFill>
              </a:rPr>
              <a:t>Source: </a:t>
            </a:r>
            <a:r>
              <a:rPr lang="de-DE" sz="1100" dirty="0"/>
              <a:t>BQN Berlin e.V.</a:t>
            </a:r>
            <a:r>
              <a:rPr lang="en-GB" sz="1100" dirty="0" smtClean="0">
                <a:solidFill>
                  <a:prstClr val="black">
                    <a:lumMod val="75000"/>
                    <a:lumOff val="25000"/>
                  </a:prstClr>
                </a:solidFill>
              </a:rPr>
              <a:t>: </a:t>
            </a:r>
            <a:r>
              <a:rPr lang="de-DE" sz="1100" dirty="0" err="1" smtClean="0">
                <a:solidFill>
                  <a:prstClr val="black">
                    <a:lumMod val="75000"/>
                    <a:lumOff val="25000"/>
                  </a:prstClr>
                </a:solidFill>
              </a:rPr>
              <a:t>unSichtbar</a:t>
            </a:r>
            <a:r>
              <a:rPr lang="de-DE" sz="1100" dirty="0" smtClean="0">
                <a:solidFill>
                  <a:prstClr val="black">
                    <a:lumMod val="75000"/>
                    <a:lumOff val="25000"/>
                  </a:prstClr>
                </a:solidFill>
              </a:rPr>
              <a:t> machen, Verwaltungsstrukturen machtkritisch verändern, Berlin, 2022, </a:t>
            </a:r>
            <a:r>
              <a:rPr lang="en-GB" sz="1100" dirty="0">
                <a:solidFill>
                  <a:prstClr val="black">
                    <a:lumMod val="75000"/>
                    <a:lumOff val="25000"/>
                  </a:prstClr>
                </a:solidFill>
              </a:rPr>
              <a:t>p</a:t>
            </a:r>
            <a:r>
              <a:rPr lang="en-GB" sz="1100" dirty="0" smtClean="0">
                <a:solidFill>
                  <a:prstClr val="black">
                    <a:lumMod val="75000"/>
                    <a:lumOff val="25000"/>
                  </a:prstClr>
                </a:solidFill>
              </a:rPr>
              <a:t>. 37 f.</a:t>
            </a:r>
            <a:endParaRPr lang="en-GB" sz="1100" dirty="0"/>
          </a:p>
        </p:txBody>
      </p:sp>
    </p:spTree>
    <p:extLst>
      <p:ext uri="{BB962C8B-B14F-4D97-AF65-F5344CB8AC3E}">
        <p14:creationId xmlns:p14="http://schemas.microsoft.com/office/powerpoint/2010/main" val="2187501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Principles for the implementation of a diversity concept</a:t>
            </a:r>
            <a:endParaRPr lang="en-GB" dirty="0"/>
          </a:p>
        </p:txBody>
      </p:sp>
      <p:sp>
        <p:nvSpPr>
          <p:cNvPr id="3" name="Inhaltsplatzhalter 2"/>
          <p:cNvSpPr>
            <a:spLocks noGrp="1"/>
          </p:cNvSpPr>
          <p:nvPr>
            <p:ph idx="1"/>
          </p:nvPr>
        </p:nvSpPr>
        <p:spPr>
          <a:xfrm>
            <a:off x="838200" y="1609316"/>
            <a:ext cx="10515600" cy="4351338"/>
          </a:xfrm>
        </p:spPr>
        <p:txBody>
          <a:bodyPr>
            <a:normAutofit fontScale="77500" lnSpcReduction="20000"/>
          </a:bodyPr>
          <a:lstStyle/>
          <a:p>
            <a:r>
              <a:rPr lang="en-GB" dirty="0" smtClean="0"/>
              <a:t>Equal</a:t>
            </a:r>
            <a:r>
              <a:rPr lang="de-DE" dirty="0" smtClean="0"/>
              <a:t> </a:t>
            </a:r>
            <a:r>
              <a:rPr lang="de-DE" dirty="0" err="1" smtClean="0"/>
              <a:t>treatment</a:t>
            </a:r>
            <a:endParaRPr lang="de-DE" dirty="0" smtClean="0"/>
          </a:p>
          <a:p>
            <a:pPr lvl="1"/>
            <a:r>
              <a:rPr lang="de-DE" dirty="0" smtClean="0">
                <a:solidFill>
                  <a:schemeClr val="tx1">
                    <a:lumMod val="75000"/>
                    <a:lumOff val="25000"/>
                  </a:schemeClr>
                </a:solidFill>
              </a:rPr>
              <a:t>Different </a:t>
            </a:r>
            <a:r>
              <a:rPr lang="de-DE" dirty="0" err="1" smtClean="0">
                <a:solidFill>
                  <a:schemeClr val="tx1">
                    <a:lumMod val="75000"/>
                    <a:lumOff val="25000"/>
                  </a:schemeClr>
                </a:solidFill>
              </a:rPr>
              <a:t>needs</a:t>
            </a:r>
            <a:r>
              <a:rPr lang="de-DE" dirty="0" smtClean="0">
                <a:solidFill>
                  <a:schemeClr val="tx1">
                    <a:lumMod val="75000"/>
                    <a:lumOff val="25000"/>
                  </a:schemeClr>
                </a:solidFill>
              </a:rPr>
              <a:t> </a:t>
            </a:r>
            <a:r>
              <a:rPr lang="de-DE" dirty="0" err="1" smtClean="0">
                <a:solidFill>
                  <a:schemeClr val="tx1">
                    <a:lumMod val="75000"/>
                    <a:lumOff val="25000"/>
                  </a:schemeClr>
                </a:solidFill>
              </a:rPr>
              <a:t>are</a:t>
            </a:r>
            <a:r>
              <a:rPr lang="de-DE" dirty="0" smtClean="0">
                <a:solidFill>
                  <a:schemeClr val="tx1">
                    <a:lumMod val="75000"/>
                    <a:lumOff val="25000"/>
                  </a:schemeClr>
                </a:solidFill>
              </a:rPr>
              <a:t> </a:t>
            </a:r>
            <a:r>
              <a:rPr lang="de-DE" dirty="0" err="1" smtClean="0">
                <a:solidFill>
                  <a:schemeClr val="tx1">
                    <a:lumMod val="75000"/>
                    <a:lumOff val="25000"/>
                  </a:schemeClr>
                </a:solidFill>
              </a:rPr>
              <a:t>taken</a:t>
            </a:r>
            <a:r>
              <a:rPr lang="de-DE" dirty="0" smtClean="0">
                <a:solidFill>
                  <a:schemeClr val="tx1">
                    <a:lumMod val="75000"/>
                    <a:lumOff val="25000"/>
                  </a:schemeClr>
                </a:solidFill>
              </a:rPr>
              <a:t> </a:t>
            </a:r>
            <a:r>
              <a:rPr lang="de-DE" dirty="0" err="1" smtClean="0">
                <a:solidFill>
                  <a:schemeClr val="tx1">
                    <a:lumMod val="75000"/>
                    <a:lumOff val="25000"/>
                  </a:schemeClr>
                </a:solidFill>
              </a:rPr>
              <a:t>into</a:t>
            </a:r>
            <a:r>
              <a:rPr lang="de-DE" dirty="0" smtClean="0">
                <a:solidFill>
                  <a:schemeClr val="tx1">
                    <a:lumMod val="75000"/>
                    <a:lumOff val="25000"/>
                  </a:schemeClr>
                </a:solidFill>
              </a:rPr>
              <a:t> </a:t>
            </a:r>
            <a:r>
              <a:rPr lang="de-DE" dirty="0" err="1" smtClean="0">
                <a:solidFill>
                  <a:schemeClr val="tx1">
                    <a:lumMod val="75000"/>
                    <a:lumOff val="25000"/>
                  </a:schemeClr>
                </a:solidFill>
              </a:rPr>
              <a:t>account</a:t>
            </a:r>
            <a:r>
              <a:rPr lang="de-DE" dirty="0" smtClean="0">
                <a:solidFill>
                  <a:schemeClr val="tx1">
                    <a:lumMod val="75000"/>
                    <a:lumOff val="25000"/>
                  </a:schemeClr>
                </a:solidFill>
              </a:rPr>
              <a:t> on a </a:t>
            </a:r>
            <a:r>
              <a:rPr lang="de-DE" dirty="0" err="1" smtClean="0">
                <a:solidFill>
                  <a:schemeClr val="tx1">
                    <a:lumMod val="75000"/>
                    <a:lumOff val="25000"/>
                  </a:schemeClr>
                </a:solidFill>
              </a:rPr>
              <a:t>basis</a:t>
            </a:r>
            <a:r>
              <a:rPr lang="de-DE" dirty="0" smtClean="0">
                <a:solidFill>
                  <a:schemeClr val="tx1">
                    <a:lumMod val="75000"/>
                    <a:lumOff val="25000"/>
                  </a:schemeClr>
                </a:solidFill>
              </a:rPr>
              <a:t> </a:t>
            </a:r>
            <a:r>
              <a:rPr lang="de-DE" dirty="0" err="1" smtClean="0">
                <a:solidFill>
                  <a:schemeClr val="tx1">
                    <a:lumMod val="75000"/>
                    <a:lumOff val="25000"/>
                  </a:schemeClr>
                </a:solidFill>
              </a:rPr>
              <a:t>of</a:t>
            </a:r>
            <a:r>
              <a:rPr lang="de-DE" dirty="0" smtClean="0">
                <a:solidFill>
                  <a:schemeClr val="tx1">
                    <a:lumMod val="75000"/>
                    <a:lumOff val="25000"/>
                  </a:schemeClr>
                </a:solidFill>
              </a:rPr>
              <a:t> </a:t>
            </a:r>
            <a:r>
              <a:rPr lang="de-DE" dirty="0" err="1" smtClean="0">
                <a:solidFill>
                  <a:schemeClr val="tx1">
                    <a:lumMod val="75000"/>
                    <a:lumOff val="25000"/>
                  </a:schemeClr>
                </a:solidFill>
              </a:rPr>
              <a:t>equality</a:t>
            </a:r>
            <a:r>
              <a:rPr lang="de-DE" dirty="0" smtClean="0">
                <a:solidFill>
                  <a:schemeClr val="tx1">
                    <a:lumMod val="75000"/>
                    <a:lumOff val="25000"/>
                  </a:schemeClr>
                </a:solidFill>
              </a:rPr>
              <a:t>.</a:t>
            </a:r>
          </a:p>
          <a:p>
            <a:r>
              <a:rPr lang="de-DE" dirty="0" err="1" smtClean="0"/>
              <a:t>Equal</a:t>
            </a:r>
            <a:r>
              <a:rPr lang="de-DE" dirty="0" smtClean="0"/>
              <a:t> </a:t>
            </a:r>
            <a:r>
              <a:rPr lang="de-DE" dirty="0" err="1"/>
              <a:t>o</a:t>
            </a:r>
            <a:r>
              <a:rPr lang="de-DE" dirty="0" err="1" smtClean="0"/>
              <a:t>pportunities</a:t>
            </a:r>
            <a:endParaRPr lang="de-DE" dirty="0" smtClean="0"/>
          </a:p>
          <a:p>
            <a:pPr lvl="1"/>
            <a:r>
              <a:rPr lang="en-US" dirty="0">
                <a:solidFill>
                  <a:schemeClr val="tx1">
                    <a:lumMod val="75000"/>
                    <a:lumOff val="25000"/>
                  </a:schemeClr>
                </a:solidFill>
              </a:rPr>
              <a:t>Barriers, for </a:t>
            </a:r>
            <a:r>
              <a:rPr lang="en-US" dirty="0" smtClean="0">
                <a:solidFill>
                  <a:schemeClr val="tx1">
                    <a:lumMod val="75000"/>
                    <a:lumOff val="25000"/>
                  </a:schemeClr>
                </a:solidFill>
              </a:rPr>
              <a:t>example regarding promotion</a:t>
            </a:r>
            <a:r>
              <a:rPr lang="en-US" dirty="0">
                <a:solidFill>
                  <a:schemeClr val="tx1">
                    <a:lumMod val="75000"/>
                    <a:lumOff val="25000"/>
                  </a:schemeClr>
                </a:solidFill>
              </a:rPr>
              <a:t>, access to further training, </a:t>
            </a:r>
            <a:r>
              <a:rPr lang="en-US" dirty="0" smtClean="0">
                <a:solidFill>
                  <a:schemeClr val="tx1">
                    <a:lumMod val="75000"/>
                    <a:lumOff val="25000"/>
                  </a:schemeClr>
                </a:solidFill>
              </a:rPr>
              <a:t>etc</a:t>
            </a:r>
            <a:r>
              <a:rPr lang="en-US" dirty="0">
                <a:solidFill>
                  <a:schemeClr val="tx1">
                    <a:lumMod val="75000"/>
                    <a:lumOff val="25000"/>
                  </a:schemeClr>
                </a:solidFill>
              </a:rPr>
              <a:t>. are reduced</a:t>
            </a:r>
            <a:r>
              <a:rPr lang="en-US" dirty="0" smtClean="0">
                <a:solidFill>
                  <a:schemeClr val="tx1">
                    <a:lumMod val="75000"/>
                    <a:lumOff val="25000"/>
                  </a:schemeClr>
                </a:solidFill>
              </a:rPr>
              <a:t>.</a:t>
            </a:r>
          </a:p>
          <a:p>
            <a:r>
              <a:rPr lang="en-US" dirty="0" err="1" smtClean="0"/>
              <a:t>Valorisation</a:t>
            </a:r>
            <a:r>
              <a:rPr lang="en-US" dirty="0" smtClean="0"/>
              <a:t> of diversity</a:t>
            </a:r>
          </a:p>
          <a:p>
            <a:pPr lvl="1"/>
            <a:r>
              <a:rPr lang="en-US" dirty="0">
                <a:solidFill>
                  <a:schemeClr val="tx1">
                    <a:lumMod val="75000"/>
                    <a:lumOff val="25000"/>
                  </a:schemeClr>
                </a:solidFill>
              </a:rPr>
              <a:t>Different talents and strengths are </a:t>
            </a:r>
            <a:r>
              <a:rPr lang="en-US" dirty="0" err="1">
                <a:solidFill>
                  <a:schemeClr val="tx1">
                    <a:lumMod val="75000"/>
                    <a:lumOff val="25000"/>
                  </a:schemeClr>
                </a:solidFill>
              </a:rPr>
              <a:t>recognised</a:t>
            </a:r>
            <a:r>
              <a:rPr lang="en-US" dirty="0">
                <a:solidFill>
                  <a:schemeClr val="tx1">
                    <a:lumMod val="75000"/>
                    <a:lumOff val="25000"/>
                  </a:schemeClr>
                </a:solidFill>
              </a:rPr>
              <a:t> and perceived as promoting </a:t>
            </a:r>
            <a:r>
              <a:rPr lang="en-US" dirty="0" smtClean="0">
                <a:solidFill>
                  <a:schemeClr val="tx1">
                    <a:lumMod val="75000"/>
                    <a:lumOff val="25000"/>
                  </a:schemeClr>
                </a:solidFill>
              </a:rPr>
              <a:t>a mutual </a:t>
            </a:r>
            <a:r>
              <a:rPr lang="en-US" dirty="0">
                <a:solidFill>
                  <a:schemeClr val="tx1">
                    <a:lumMod val="75000"/>
                    <a:lumOff val="25000"/>
                  </a:schemeClr>
                </a:solidFill>
              </a:rPr>
              <a:t>learning process</a:t>
            </a:r>
            <a:r>
              <a:rPr lang="en-US" dirty="0" smtClean="0">
                <a:solidFill>
                  <a:schemeClr val="tx1">
                    <a:lumMod val="75000"/>
                    <a:lumOff val="25000"/>
                  </a:schemeClr>
                </a:solidFill>
              </a:rPr>
              <a:t>.</a:t>
            </a:r>
          </a:p>
          <a:p>
            <a:r>
              <a:rPr lang="en-US" dirty="0"/>
              <a:t>Optimal </a:t>
            </a:r>
            <a:r>
              <a:rPr lang="en-US" dirty="0" err="1"/>
              <a:t>utilisation</a:t>
            </a:r>
            <a:r>
              <a:rPr lang="en-US" dirty="0"/>
              <a:t> of the comparative </a:t>
            </a:r>
            <a:r>
              <a:rPr lang="en-US" dirty="0" smtClean="0"/>
              <a:t>advantages of diversity</a:t>
            </a:r>
          </a:p>
          <a:p>
            <a:pPr lvl="1"/>
            <a:r>
              <a:rPr lang="en-US" dirty="0">
                <a:solidFill>
                  <a:schemeClr val="tx1">
                    <a:lumMod val="75000"/>
                    <a:lumOff val="25000"/>
                  </a:schemeClr>
                </a:solidFill>
              </a:rPr>
              <a:t>The various </a:t>
            </a:r>
            <a:r>
              <a:rPr lang="en-US" dirty="0" err="1">
                <a:solidFill>
                  <a:schemeClr val="tx1">
                    <a:lumMod val="75000"/>
                    <a:lumOff val="25000"/>
                  </a:schemeClr>
                </a:solidFill>
              </a:rPr>
              <a:t>aspectsof</a:t>
            </a:r>
            <a:r>
              <a:rPr lang="en-US" dirty="0">
                <a:solidFill>
                  <a:schemeClr val="tx1">
                    <a:lumMod val="75000"/>
                    <a:lumOff val="25000"/>
                  </a:schemeClr>
                </a:solidFill>
              </a:rPr>
              <a:t> diversity are </a:t>
            </a:r>
            <a:r>
              <a:rPr lang="en-US" dirty="0" err="1">
                <a:solidFill>
                  <a:schemeClr val="tx1">
                    <a:lumMod val="75000"/>
                    <a:lumOff val="25000"/>
                  </a:schemeClr>
                </a:solidFill>
              </a:rPr>
              <a:t>recognised</a:t>
            </a:r>
            <a:r>
              <a:rPr lang="en-US" dirty="0">
                <a:solidFill>
                  <a:schemeClr val="tx1">
                    <a:lumMod val="75000"/>
                    <a:lumOff val="25000"/>
                  </a:schemeClr>
                </a:solidFill>
              </a:rPr>
              <a:t> </a:t>
            </a:r>
            <a:r>
              <a:rPr lang="en-US" dirty="0" err="1">
                <a:solidFill>
                  <a:schemeClr val="tx1">
                    <a:lumMod val="75000"/>
                    <a:lumOff val="25000"/>
                  </a:schemeClr>
                </a:solidFill>
              </a:rPr>
              <a:t>recognised</a:t>
            </a:r>
            <a:r>
              <a:rPr lang="en-US" dirty="0">
                <a:solidFill>
                  <a:schemeClr val="tx1">
                    <a:lumMod val="75000"/>
                    <a:lumOff val="25000"/>
                  </a:schemeClr>
                </a:solidFill>
              </a:rPr>
              <a:t> as equilibrating factors</a:t>
            </a:r>
            <a:r>
              <a:rPr lang="en-US" dirty="0" smtClean="0">
                <a:solidFill>
                  <a:schemeClr val="tx1">
                    <a:lumMod val="75000"/>
                    <a:lumOff val="25000"/>
                  </a:schemeClr>
                </a:solidFill>
              </a:rPr>
              <a:t>.</a:t>
            </a:r>
          </a:p>
          <a:p>
            <a:r>
              <a:rPr lang="de-DE" dirty="0" err="1"/>
              <a:t>Resource</a:t>
            </a:r>
            <a:r>
              <a:rPr lang="de-DE" dirty="0"/>
              <a:t> </a:t>
            </a:r>
            <a:r>
              <a:rPr lang="de-DE" dirty="0" err="1" smtClean="0"/>
              <a:t>orientation</a:t>
            </a:r>
            <a:endParaRPr lang="de-DE" dirty="0" smtClean="0"/>
          </a:p>
          <a:p>
            <a:pPr lvl="1"/>
            <a:r>
              <a:rPr lang="en-US" dirty="0">
                <a:solidFill>
                  <a:schemeClr val="tx1">
                    <a:lumMod val="75000"/>
                    <a:lumOff val="25000"/>
                  </a:schemeClr>
                </a:solidFill>
              </a:rPr>
              <a:t>Skills such as language skills </a:t>
            </a:r>
            <a:r>
              <a:rPr lang="en-US" dirty="0" smtClean="0">
                <a:solidFill>
                  <a:schemeClr val="tx1">
                    <a:lumMod val="75000"/>
                    <a:lumOff val="25000"/>
                  </a:schemeClr>
                </a:solidFill>
              </a:rPr>
              <a:t>or </a:t>
            </a:r>
            <a:r>
              <a:rPr lang="en-US" dirty="0">
                <a:solidFill>
                  <a:schemeClr val="tx1">
                    <a:lumMod val="75000"/>
                    <a:lumOff val="25000"/>
                  </a:schemeClr>
                </a:solidFill>
              </a:rPr>
              <a:t>knowledge of two different environments acquired through migration are </a:t>
            </a:r>
            <a:r>
              <a:rPr lang="en-US" dirty="0" err="1">
                <a:solidFill>
                  <a:schemeClr val="tx1">
                    <a:lumMod val="75000"/>
                    <a:lumOff val="25000"/>
                  </a:schemeClr>
                </a:solidFill>
              </a:rPr>
              <a:t>recognised</a:t>
            </a:r>
            <a:r>
              <a:rPr lang="en-US" dirty="0">
                <a:solidFill>
                  <a:schemeClr val="tx1">
                    <a:lumMod val="75000"/>
                    <a:lumOff val="25000"/>
                  </a:schemeClr>
                </a:solidFill>
              </a:rPr>
              <a:t> and used as a </a:t>
            </a:r>
            <a:r>
              <a:rPr lang="en-US" dirty="0" smtClean="0">
                <a:solidFill>
                  <a:schemeClr val="tx1">
                    <a:lumMod val="75000"/>
                    <a:lumOff val="25000"/>
                  </a:schemeClr>
                </a:solidFill>
              </a:rPr>
              <a:t>resource.</a:t>
            </a:r>
          </a:p>
          <a:p>
            <a:r>
              <a:rPr lang="en-US" dirty="0" smtClean="0"/>
              <a:t>Non-discrimination</a:t>
            </a:r>
          </a:p>
          <a:p>
            <a:pPr lvl="1"/>
            <a:r>
              <a:rPr lang="en-US" dirty="0">
                <a:solidFill>
                  <a:schemeClr val="tx1">
                    <a:lumMod val="75000"/>
                    <a:lumOff val="25000"/>
                  </a:schemeClr>
                </a:solidFill>
              </a:rPr>
              <a:t>Incidents of discrimination are </a:t>
            </a:r>
            <a:r>
              <a:rPr lang="en-US" dirty="0" smtClean="0">
                <a:solidFill>
                  <a:schemeClr val="tx1">
                    <a:lumMod val="75000"/>
                    <a:lumOff val="25000"/>
                  </a:schemeClr>
                </a:solidFill>
              </a:rPr>
              <a:t>openly </a:t>
            </a:r>
            <a:r>
              <a:rPr lang="en-US" dirty="0">
                <a:solidFill>
                  <a:schemeClr val="tx1">
                    <a:lumMod val="75000"/>
                    <a:lumOff val="25000"/>
                  </a:schemeClr>
                </a:solidFill>
              </a:rPr>
              <a:t>addressed and sanctioned, structures are adapted</a:t>
            </a:r>
            <a:r>
              <a:rPr lang="en-US" dirty="0" smtClean="0">
                <a:solidFill>
                  <a:schemeClr val="tx1">
                    <a:lumMod val="75000"/>
                    <a:lumOff val="25000"/>
                  </a:schemeClr>
                </a:solidFill>
              </a:rPr>
              <a:t>, discriminatory </a:t>
            </a:r>
            <a:r>
              <a:rPr lang="en-US" dirty="0">
                <a:solidFill>
                  <a:schemeClr val="tx1">
                    <a:lumMod val="75000"/>
                    <a:lumOff val="25000"/>
                  </a:schemeClr>
                </a:solidFill>
              </a:rPr>
              <a:t>regulations are eliminated.</a:t>
            </a:r>
            <a:endParaRPr lang="de-DE"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15</a:t>
            </a:fld>
            <a:endParaRPr lang="en-GB"/>
          </a:p>
        </p:txBody>
      </p:sp>
      <p:sp>
        <p:nvSpPr>
          <p:cNvPr id="5" name="Textfeld 4"/>
          <p:cNvSpPr txBox="1"/>
          <p:nvPr/>
        </p:nvSpPr>
        <p:spPr>
          <a:xfrm>
            <a:off x="531222" y="6202182"/>
            <a:ext cx="5712823" cy="430887"/>
          </a:xfrm>
          <a:prstGeom prst="rect">
            <a:avLst/>
          </a:prstGeom>
          <a:noFill/>
        </p:spPr>
        <p:txBody>
          <a:bodyPr wrap="square" rtlCol="0">
            <a:spAutoFit/>
          </a:bodyPr>
          <a:lstStyle/>
          <a:p>
            <a:r>
              <a:rPr lang="en-GB" sz="1100" dirty="0">
                <a:solidFill>
                  <a:prstClr val="black">
                    <a:lumMod val="75000"/>
                    <a:lumOff val="25000"/>
                  </a:prstClr>
                </a:solidFill>
              </a:rPr>
              <a:t>Source: </a:t>
            </a:r>
            <a:r>
              <a:rPr lang="en-GB" sz="1100" dirty="0" smtClean="0">
                <a:solidFill>
                  <a:prstClr val="black">
                    <a:lumMod val="75000"/>
                    <a:lumOff val="25000"/>
                  </a:prstClr>
                </a:solidFill>
              </a:rPr>
              <a:t>Catherine Moser, Myriam </a:t>
            </a:r>
            <a:r>
              <a:rPr lang="en-GB" sz="1100" dirty="0" err="1" smtClean="0">
                <a:solidFill>
                  <a:prstClr val="black">
                    <a:lumMod val="75000"/>
                    <a:lumOff val="25000"/>
                  </a:prstClr>
                </a:solidFill>
              </a:rPr>
              <a:t>Kleiner</a:t>
            </a:r>
            <a:r>
              <a:rPr lang="en-GB" sz="1100" dirty="0" smtClean="0">
                <a:solidFill>
                  <a:prstClr val="black">
                    <a:lumMod val="75000"/>
                    <a:lumOff val="25000"/>
                  </a:prstClr>
                </a:solidFill>
              </a:rPr>
              <a:t>: </a:t>
            </a:r>
            <a:r>
              <a:rPr lang="de-DE" sz="1100" dirty="0" smtClean="0">
                <a:solidFill>
                  <a:prstClr val="black">
                    <a:lumMod val="75000"/>
                    <a:lumOff val="25000"/>
                  </a:prstClr>
                </a:solidFill>
              </a:rPr>
              <a:t>Diversität fördern, rassistischer Diskriminierung vorbeugen, Bern, 2011, </a:t>
            </a:r>
            <a:r>
              <a:rPr lang="en-GB" sz="1100" dirty="0">
                <a:solidFill>
                  <a:prstClr val="black">
                    <a:lumMod val="75000"/>
                    <a:lumOff val="25000"/>
                  </a:prstClr>
                </a:solidFill>
              </a:rPr>
              <a:t>p</a:t>
            </a:r>
            <a:r>
              <a:rPr lang="en-GB" sz="1100" dirty="0" smtClean="0">
                <a:solidFill>
                  <a:prstClr val="black">
                    <a:lumMod val="75000"/>
                    <a:lumOff val="25000"/>
                  </a:prstClr>
                </a:solidFill>
              </a:rPr>
              <a:t>. 22.</a:t>
            </a:r>
            <a:endParaRPr lang="en-GB" sz="1100" dirty="0"/>
          </a:p>
        </p:txBody>
      </p:sp>
    </p:spTree>
    <p:extLst>
      <p:ext uri="{BB962C8B-B14F-4D97-AF65-F5344CB8AC3E}">
        <p14:creationId xmlns:p14="http://schemas.microsoft.com/office/powerpoint/2010/main" val="1316982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4. Exercises</a:t>
            </a:r>
            <a:endParaRPr lang="en-GB" dirty="0"/>
          </a:p>
        </p:txBody>
      </p:sp>
      <p:sp>
        <p:nvSpPr>
          <p:cNvPr id="5" name="Textplatzhalter 4"/>
          <p:cNvSpPr>
            <a:spLocks noGrp="1"/>
          </p:cNvSpPr>
          <p:nvPr>
            <p:ph type="body" idx="1"/>
          </p:nvPr>
        </p:nvSpPr>
        <p:spPr/>
        <p:txBody>
          <a:bodyPr/>
          <a:lstStyle/>
          <a:p>
            <a:r>
              <a:rPr lang="de-DE" dirty="0" err="1" smtClean="0"/>
              <a:t>For</a:t>
            </a:r>
            <a:r>
              <a:rPr lang="de-DE" dirty="0" smtClean="0"/>
              <a:t> </a:t>
            </a:r>
            <a:r>
              <a:rPr lang="de-DE" dirty="0" err="1" smtClean="0"/>
              <a:t>group</a:t>
            </a:r>
            <a:r>
              <a:rPr lang="de-DE" dirty="0" smtClean="0"/>
              <a:t> </a:t>
            </a:r>
            <a:r>
              <a:rPr lang="de-DE" dirty="0" err="1" smtClean="0"/>
              <a:t>work</a:t>
            </a:r>
            <a:r>
              <a:rPr lang="de-DE" dirty="0" smtClean="0"/>
              <a:t> </a:t>
            </a:r>
            <a:r>
              <a:rPr lang="de-DE" dirty="0" err="1" smtClean="0"/>
              <a:t>and</a:t>
            </a:r>
            <a:r>
              <a:rPr lang="de-DE" dirty="0" smtClean="0"/>
              <a:t> </a:t>
            </a:r>
            <a:r>
              <a:rPr lang="de-DE" dirty="0" err="1" smtClean="0"/>
              <a:t>self</a:t>
            </a:r>
            <a:r>
              <a:rPr lang="de-DE" dirty="0" smtClean="0"/>
              <a:t> </a:t>
            </a:r>
            <a:r>
              <a:rPr lang="de-DE" dirty="0" err="1" smtClean="0"/>
              <a:t>learning</a:t>
            </a:r>
            <a:endParaRPr lang="de-DE" dirty="0"/>
          </a:p>
        </p:txBody>
      </p:sp>
      <p:sp>
        <p:nvSpPr>
          <p:cNvPr id="4" name="Foliennummernplatzhalter 3"/>
          <p:cNvSpPr>
            <a:spLocks noGrp="1"/>
          </p:cNvSpPr>
          <p:nvPr>
            <p:ph type="sldNum" sz="quarter" idx="12"/>
          </p:nvPr>
        </p:nvSpPr>
        <p:spPr/>
        <p:txBody>
          <a:bodyPr/>
          <a:lstStyle/>
          <a:p>
            <a:fld id="{AE3BBC24-C1C9-439D-8A45-14B9CB7E3996}" type="slidenum">
              <a:rPr lang="en-GB" smtClean="0"/>
              <a:t>16</a:t>
            </a:fld>
            <a:endParaRPr lang="en-GB"/>
          </a:p>
        </p:txBody>
      </p:sp>
    </p:spTree>
    <p:extLst>
      <p:ext uri="{BB962C8B-B14F-4D97-AF65-F5344CB8AC3E}">
        <p14:creationId xmlns:p14="http://schemas.microsoft.com/office/powerpoint/2010/main" val="3452360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Exercise</a:t>
            </a:r>
            <a:r>
              <a:rPr lang="de-DE" dirty="0" smtClean="0"/>
              <a:t> 1: </a:t>
            </a:r>
            <a:r>
              <a:rPr lang="de-DE" dirty="0" err="1" smtClean="0"/>
              <a:t>Questions</a:t>
            </a:r>
            <a:r>
              <a:rPr lang="de-DE" dirty="0" smtClean="0"/>
              <a:t> </a:t>
            </a:r>
            <a:r>
              <a:rPr lang="de-DE" dirty="0" err="1" smtClean="0"/>
              <a:t>to</a:t>
            </a:r>
            <a:r>
              <a:rPr lang="de-DE" dirty="0" smtClean="0"/>
              <a:t> </a:t>
            </a:r>
            <a:r>
              <a:rPr lang="de-DE" dirty="0" err="1" smtClean="0"/>
              <a:t>Reflect</a:t>
            </a:r>
            <a:r>
              <a:rPr lang="de-DE" dirty="0" smtClean="0"/>
              <a:t> Upon</a:t>
            </a:r>
            <a:endParaRPr lang="de-DE" dirty="0"/>
          </a:p>
        </p:txBody>
      </p:sp>
      <p:sp>
        <p:nvSpPr>
          <p:cNvPr id="3" name="Inhaltsplatzhalter 2"/>
          <p:cNvSpPr>
            <a:spLocks noGrp="1"/>
          </p:cNvSpPr>
          <p:nvPr>
            <p:ph idx="1"/>
          </p:nvPr>
        </p:nvSpPr>
        <p:spPr>
          <a:xfrm>
            <a:off x="838200" y="2604977"/>
            <a:ext cx="10515600" cy="3571986"/>
          </a:xfrm>
        </p:spPr>
        <p:txBody>
          <a:bodyPr>
            <a:normAutofit fontScale="70000" lnSpcReduction="20000"/>
          </a:bodyPr>
          <a:lstStyle/>
          <a:p>
            <a:pPr marL="514350" indent="-514350">
              <a:buFont typeface="+mj-lt"/>
              <a:buAutoNum type="arabicPeriod"/>
            </a:pPr>
            <a:r>
              <a:rPr lang="en-GB" dirty="0" smtClean="0"/>
              <a:t>Have you ever explored the topic of your own positioning?</a:t>
            </a:r>
          </a:p>
          <a:p>
            <a:pPr marL="514350" indent="-514350">
              <a:buFont typeface="+mj-lt"/>
              <a:buAutoNum type="arabicPeriod"/>
            </a:pPr>
            <a:r>
              <a:rPr lang="en-GB" dirty="0" smtClean="0"/>
              <a:t>When did you realise that you have privileges?</a:t>
            </a:r>
          </a:p>
          <a:p>
            <a:pPr marL="514350" indent="-514350">
              <a:buFont typeface="+mj-lt"/>
              <a:buAutoNum type="arabicPeriod"/>
            </a:pPr>
            <a:r>
              <a:rPr lang="en-GB" dirty="0" smtClean="0"/>
              <a:t>What are these privileges and what consequences do they have in the reality of your life?</a:t>
            </a:r>
          </a:p>
          <a:p>
            <a:pPr marL="514350" indent="-514350">
              <a:buFont typeface="+mj-lt"/>
              <a:buAutoNum type="arabicPeriod"/>
            </a:pPr>
            <a:r>
              <a:rPr lang="en-GB" dirty="0" smtClean="0"/>
              <a:t>How did you benefit from your privileges?</a:t>
            </a:r>
          </a:p>
          <a:p>
            <a:pPr marL="514350" indent="-514350">
              <a:buFont typeface="+mj-lt"/>
              <a:buAutoNum type="arabicPeriod"/>
            </a:pPr>
            <a:r>
              <a:rPr lang="en-GB" dirty="0" smtClean="0"/>
              <a:t>Which power structures influence the functioning of your organisation? Which dominances are discernible? Who sets the norm?</a:t>
            </a:r>
          </a:p>
          <a:p>
            <a:pPr marL="514350" indent="-514350">
              <a:buFont typeface="+mj-lt"/>
              <a:buAutoNum type="arabicPeriod"/>
            </a:pPr>
            <a:r>
              <a:rPr lang="en-GB" dirty="0" smtClean="0"/>
              <a:t>How does the norm manifest itself in your organisation, for example in recruitment, promotion and decision-making? Who is favoured? Who is marginalised?</a:t>
            </a:r>
          </a:p>
          <a:p>
            <a:pPr marL="514350" indent="-514350">
              <a:buFont typeface="+mj-lt"/>
              <a:buAutoNum type="arabicPeriod"/>
            </a:pPr>
            <a:r>
              <a:rPr lang="en-GB" dirty="0" smtClean="0"/>
              <a:t>How can your own working environment be designed to be sensitive to discrimination so that the above-mentioned target groups are no longer excluded?</a:t>
            </a:r>
          </a:p>
          <a:p>
            <a:pPr marL="514350" indent="-514350">
              <a:buFont typeface="+mj-lt"/>
              <a:buAutoNum type="arabicPeriod"/>
            </a:pPr>
            <a:r>
              <a:rPr lang="en-GB" dirty="0" smtClean="0"/>
              <a:t>If you look at your professional competences: Where is there the possibility of a power-critical taking of responsibility?</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17</a:t>
            </a:fld>
            <a:endParaRPr lang="en-GB"/>
          </a:p>
        </p:txBody>
      </p:sp>
      <p:grpSp>
        <p:nvGrpSpPr>
          <p:cNvPr id="5" name="object 2"/>
          <p:cNvGrpSpPr/>
          <p:nvPr/>
        </p:nvGrpSpPr>
        <p:grpSpPr>
          <a:xfrm>
            <a:off x="955214" y="1449280"/>
            <a:ext cx="329949" cy="321017"/>
            <a:chOff x="203139" y="1604572"/>
            <a:chExt cx="647065" cy="390525"/>
          </a:xfrm>
        </p:grpSpPr>
        <p:sp>
          <p:nvSpPr>
            <p:cNvPr id="6"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7"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8" name="object 5"/>
          <p:cNvGrpSpPr/>
          <p:nvPr/>
        </p:nvGrpSpPr>
        <p:grpSpPr>
          <a:xfrm>
            <a:off x="951183" y="2037425"/>
            <a:ext cx="378401" cy="406322"/>
            <a:chOff x="229273" y="2094193"/>
            <a:chExt cx="581660" cy="581660"/>
          </a:xfrm>
        </p:grpSpPr>
        <p:sp>
          <p:nvSpPr>
            <p:cNvPr id="9"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0"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1"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2"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3" name="object 10"/>
          <p:cNvGrpSpPr/>
          <p:nvPr/>
        </p:nvGrpSpPr>
        <p:grpSpPr>
          <a:xfrm>
            <a:off x="2999170" y="1426692"/>
            <a:ext cx="509544" cy="403819"/>
            <a:chOff x="202712" y="2823313"/>
            <a:chExt cx="668020" cy="571500"/>
          </a:xfrm>
        </p:grpSpPr>
        <p:sp>
          <p:nvSpPr>
            <p:cNvPr id="14"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5"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6" name="object 13"/>
            <p:cNvPicPr/>
            <p:nvPr/>
          </p:nvPicPr>
          <p:blipFill>
            <a:blip r:embed="rId2" cstate="print"/>
            <a:stretch>
              <a:fillRect/>
            </a:stretch>
          </p:blipFill>
          <p:spPr>
            <a:xfrm>
              <a:off x="432272" y="3051849"/>
              <a:ext cx="114778" cy="114266"/>
            </a:xfrm>
            <a:prstGeom prst="rect">
              <a:avLst/>
            </a:prstGeom>
          </p:spPr>
        </p:pic>
        <p:pic>
          <p:nvPicPr>
            <p:cNvPr id="17" name="object 14"/>
            <p:cNvPicPr/>
            <p:nvPr/>
          </p:nvPicPr>
          <p:blipFill>
            <a:blip r:embed="rId3" cstate="print"/>
            <a:stretch>
              <a:fillRect/>
            </a:stretch>
          </p:blipFill>
          <p:spPr>
            <a:xfrm>
              <a:off x="660217" y="2855281"/>
              <a:ext cx="209922" cy="176382"/>
            </a:xfrm>
            <a:prstGeom prst="rect">
              <a:avLst/>
            </a:prstGeom>
          </p:spPr>
        </p:pic>
        <p:sp>
          <p:nvSpPr>
            <p:cNvPr id="18"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19" name="object 16"/>
          <p:cNvSpPr/>
          <p:nvPr/>
        </p:nvSpPr>
        <p:spPr>
          <a:xfrm>
            <a:off x="3135567" y="2070443"/>
            <a:ext cx="236751" cy="364219"/>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0" name="Textfeld 19"/>
          <p:cNvSpPr txBox="1"/>
          <p:nvPr/>
        </p:nvSpPr>
        <p:spPr>
          <a:xfrm>
            <a:off x="1394944" y="1426685"/>
            <a:ext cx="1881963" cy="369332"/>
          </a:xfrm>
          <a:prstGeom prst="rect">
            <a:avLst/>
          </a:prstGeom>
          <a:noFill/>
        </p:spPr>
        <p:txBody>
          <a:bodyPr wrap="square" rtlCol="0">
            <a:spAutoFit/>
          </a:bodyPr>
          <a:lstStyle/>
          <a:p>
            <a:r>
              <a:rPr lang="en-GB" dirty="0" smtClean="0">
                <a:solidFill>
                  <a:schemeClr val="tx1">
                    <a:lumMod val="75000"/>
                    <a:lumOff val="25000"/>
                  </a:schemeClr>
                </a:solidFill>
              </a:rPr>
              <a:t>1 + plenary</a:t>
            </a:r>
            <a:endParaRPr lang="en-GB" dirty="0">
              <a:solidFill>
                <a:schemeClr val="tx1">
                  <a:lumMod val="75000"/>
                  <a:lumOff val="25000"/>
                </a:schemeClr>
              </a:solidFill>
            </a:endParaRPr>
          </a:p>
        </p:txBody>
      </p:sp>
      <p:sp>
        <p:nvSpPr>
          <p:cNvPr id="21" name="Textfeld 20"/>
          <p:cNvSpPr txBox="1"/>
          <p:nvPr/>
        </p:nvSpPr>
        <p:spPr>
          <a:xfrm>
            <a:off x="1473425" y="2035815"/>
            <a:ext cx="1700846" cy="369332"/>
          </a:xfrm>
          <a:prstGeom prst="rect">
            <a:avLst/>
          </a:prstGeom>
          <a:noFill/>
        </p:spPr>
        <p:txBody>
          <a:bodyPr wrap="square" rtlCol="0">
            <a:spAutoFit/>
          </a:bodyPr>
          <a:lstStyle/>
          <a:p>
            <a:r>
              <a:rPr lang="de-DE" dirty="0" smtClean="0">
                <a:solidFill>
                  <a:schemeClr val="tx1">
                    <a:lumMod val="75000"/>
                    <a:lumOff val="25000"/>
                  </a:schemeClr>
                </a:solidFill>
              </a:rPr>
              <a:t>30-60 min.</a:t>
            </a:r>
            <a:endParaRPr lang="de-DE" dirty="0">
              <a:solidFill>
                <a:schemeClr val="tx1">
                  <a:lumMod val="75000"/>
                  <a:lumOff val="25000"/>
                </a:schemeClr>
              </a:solidFill>
            </a:endParaRPr>
          </a:p>
        </p:txBody>
      </p:sp>
      <p:sp>
        <p:nvSpPr>
          <p:cNvPr id="22" name="Textfeld 21"/>
          <p:cNvSpPr txBox="1"/>
          <p:nvPr/>
        </p:nvSpPr>
        <p:spPr>
          <a:xfrm>
            <a:off x="3687193" y="1437434"/>
            <a:ext cx="3980483"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75000"/>
                    <a:lumOff val="25000"/>
                  </a:schemeClr>
                </a:solidFill>
              </a:rPr>
              <a:t>Examining your own positioning</a:t>
            </a:r>
          </a:p>
          <a:p>
            <a:pPr marL="285750" indent="-285750">
              <a:buFont typeface="Arial" panose="020B0604020202020204" pitchFamily="34" charset="0"/>
              <a:buChar char="•"/>
            </a:pPr>
            <a:r>
              <a:rPr lang="en-GB" dirty="0" smtClean="0">
                <a:solidFill>
                  <a:schemeClr val="tx1">
                    <a:lumMod val="75000"/>
                    <a:lumOff val="25000"/>
                  </a:schemeClr>
                </a:solidFill>
              </a:rPr>
              <a:t>Reflection of privileges</a:t>
            </a:r>
            <a:endParaRPr lang="en-GB" dirty="0">
              <a:solidFill>
                <a:schemeClr val="tx1">
                  <a:lumMod val="75000"/>
                  <a:lumOff val="25000"/>
                </a:schemeClr>
              </a:solidFill>
            </a:endParaRPr>
          </a:p>
        </p:txBody>
      </p:sp>
      <p:sp>
        <p:nvSpPr>
          <p:cNvPr id="23" name="Textfeld 22"/>
          <p:cNvSpPr txBox="1"/>
          <p:nvPr/>
        </p:nvSpPr>
        <p:spPr>
          <a:xfrm>
            <a:off x="4035301" y="2095815"/>
            <a:ext cx="2286000" cy="369332"/>
          </a:xfrm>
          <a:prstGeom prst="rect">
            <a:avLst/>
          </a:prstGeom>
          <a:noFill/>
        </p:spPr>
        <p:txBody>
          <a:bodyPr wrap="square" rtlCol="0">
            <a:spAutoFit/>
          </a:bodyPr>
          <a:lstStyle/>
          <a:p>
            <a:r>
              <a:rPr lang="de-DE" dirty="0" smtClean="0">
                <a:solidFill>
                  <a:schemeClr val="tx1">
                    <a:lumMod val="75000"/>
                    <a:lumOff val="25000"/>
                  </a:schemeClr>
                </a:solidFill>
              </a:rPr>
              <a:t>Pen </a:t>
            </a:r>
            <a:r>
              <a:rPr lang="en-GB" dirty="0" smtClean="0">
                <a:solidFill>
                  <a:schemeClr val="tx1">
                    <a:lumMod val="75000"/>
                    <a:lumOff val="25000"/>
                  </a:schemeClr>
                </a:solidFill>
              </a:rPr>
              <a:t>and</a:t>
            </a:r>
            <a:r>
              <a:rPr lang="de-DE" dirty="0" smtClean="0">
                <a:solidFill>
                  <a:schemeClr val="tx1">
                    <a:lumMod val="75000"/>
                    <a:lumOff val="25000"/>
                  </a:schemeClr>
                </a:solidFill>
              </a:rPr>
              <a:t> </a:t>
            </a:r>
            <a:r>
              <a:rPr lang="de-DE" dirty="0" err="1" smtClean="0">
                <a:solidFill>
                  <a:schemeClr val="tx1">
                    <a:lumMod val="75000"/>
                    <a:lumOff val="25000"/>
                  </a:schemeClr>
                </a:solidFill>
              </a:rPr>
              <a:t>paper</a:t>
            </a:r>
            <a:endParaRPr lang="de-DE" dirty="0">
              <a:solidFill>
                <a:schemeClr val="tx1">
                  <a:lumMod val="75000"/>
                  <a:lumOff val="25000"/>
                </a:schemeClr>
              </a:solidFill>
            </a:endParaRPr>
          </a:p>
        </p:txBody>
      </p:sp>
      <p:sp>
        <p:nvSpPr>
          <p:cNvPr id="24" name="Textfeld 23"/>
          <p:cNvSpPr txBox="1"/>
          <p:nvPr/>
        </p:nvSpPr>
        <p:spPr>
          <a:xfrm>
            <a:off x="7244790" y="1334733"/>
            <a:ext cx="4440501" cy="1200329"/>
          </a:xfrm>
          <a:prstGeom prst="rect">
            <a:avLst/>
          </a:prstGeom>
          <a:noFill/>
        </p:spPr>
        <p:txBody>
          <a:bodyPr wrap="square" rtlCol="0">
            <a:spAutoFit/>
          </a:bodyPr>
          <a:lstStyle/>
          <a:p>
            <a:r>
              <a:rPr lang="en-GB" b="1" dirty="0" smtClean="0">
                <a:solidFill>
                  <a:schemeClr val="tx1">
                    <a:lumMod val="75000"/>
                    <a:lumOff val="25000"/>
                  </a:schemeClr>
                </a:solidFill>
              </a:rPr>
              <a:t>Description of the method:</a:t>
            </a:r>
          </a:p>
          <a:p>
            <a:pPr marL="342900" indent="-342900">
              <a:buAutoNum type="arabicPeriod"/>
            </a:pPr>
            <a:r>
              <a:rPr lang="en-GB" dirty="0" smtClean="0">
                <a:solidFill>
                  <a:schemeClr val="tx1">
                    <a:lumMod val="75000"/>
                    <a:lumOff val="25000"/>
                  </a:schemeClr>
                </a:solidFill>
              </a:rPr>
              <a:t>Take 30 min. to reflect on the questions.</a:t>
            </a:r>
          </a:p>
          <a:p>
            <a:pPr marL="342900" indent="-342900">
              <a:buAutoNum type="arabicPeriod"/>
            </a:pPr>
            <a:r>
              <a:rPr lang="en-GB" dirty="0" smtClean="0">
                <a:solidFill>
                  <a:schemeClr val="tx1">
                    <a:lumMod val="75000"/>
                    <a:lumOff val="25000"/>
                  </a:schemeClr>
                </a:solidFill>
              </a:rPr>
              <a:t>If doing this exercise in a group: Discuss your reflection with the group.</a:t>
            </a:r>
            <a:endParaRPr lang="en-GB" dirty="0">
              <a:solidFill>
                <a:schemeClr val="tx1">
                  <a:lumMod val="75000"/>
                  <a:lumOff val="25000"/>
                </a:schemeClr>
              </a:solidFill>
            </a:endParaRPr>
          </a:p>
        </p:txBody>
      </p:sp>
      <p:sp>
        <p:nvSpPr>
          <p:cNvPr id="25" name="Textfeld 24"/>
          <p:cNvSpPr txBox="1"/>
          <p:nvPr/>
        </p:nvSpPr>
        <p:spPr>
          <a:xfrm>
            <a:off x="531222" y="6202182"/>
            <a:ext cx="5712823" cy="430887"/>
          </a:xfrm>
          <a:prstGeom prst="rect">
            <a:avLst/>
          </a:prstGeom>
          <a:noFill/>
        </p:spPr>
        <p:txBody>
          <a:bodyPr wrap="square" rtlCol="0">
            <a:spAutoFit/>
          </a:bodyPr>
          <a:lstStyle/>
          <a:p>
            <a:r>
              <a:rPr lang="de-DE" sz="1100" dirty="0" smtClean="0">
                <a:solidFill>
                  <a:schemeClr val="tx1">
                    <a:lumMod val="75000"/>
                    <a:lumOff val="25000"/>
                  </a:schemeClr>
                </a:solidFill>
              </a:rPr>
              <a:t>Source: BQN </a:t>
            </a:r>
            <a:r>
              <a:rPr lang="de-DE" sz="1100" dirty="0">
                <a:solidFill>
                  <a:schemeClr val="tx1">
                    <a:lumMod val="75000"/>
                    <a:lumOff val="25000"/>
                  </a:schemeClr>
                </a:solidFill>
              </a:rPr>
              <a:t>Berlin e.V.</a:t>
            </a:r>
            <a:r>
              <a:rPr lang="en-GB" sz="1100" dirty="0">
                <a:solidFill>
                  <a:schemeClr val="tx1">
                    <a:lumMod val="75000"/>
                    <a:lumOff val="25000"/>
                  </a:schemeClr>
                </a:solidFill>
              </a:rPr>
              <a:t>: </a:t>
            </a:r>
            <a:r>
              <a:rPr lang="de-DE" sz="1100" dirty="0" err="1">
                <a:solidFill>
                  <a:schemeClr val="tx1">
                    <a:lumMod val="75000"/>
                    <a:lumOff val="25000"/>
                  </a:schemeClr>
                </a:solidFill>
              </a:rPr>
              <a:t>unSichtbar</a:t>
            </a:r>
            <a:r>
              <a:rPr lang="de-DE" sz="1100" dirty="0">
                <a:solidFill>
                  <a:schemeClr val="tx1">
                    <a:lumMod val="75000"/>
                    <a:lumOff val="25000"/>
                  </a:schemeClr>
                </a:solidFill>
              </a:rPr>
              <a:t> machen, Verwaltungsstrukturen machtkritisch verändern, Berlin, 2022, </a:t>
            </a:r>
            <a:r>
              <a:rPr lang="en-GB" sz="1100" dirty="0">
                <a:solidFill>
                  <a:schemeClr val="tx1">
                    <a:lumMod val="75000"/>
                    <a:lumOff val="25000"/>
                  </a:schemeClr>
                </a:solidFill>
              </a:rPr>
              <a:t>p. </a:t>
            </a:r>
            <a:r>
              <a:rPr lang="en-GB" sz="1100" dirty="0" smtClean="0">
                <a:solidFill>
                  <a:schemeClr val="tx1">
                    <a:lumMod val="75000"/>
                    <a:lumOff val="25000"/>
                  </a:schemeClr>
                </a:solidFill>
              </a:rPr>
              <a:t>22 </a:t>
            </a:r>
            <a:r>
              <a:rPr lang="en-GB" sz="1100" dirty="0">
                <a:solidFill>
                  <a:schemeClr val="tx1">
                    <a:lumMod val="75000"/>
                    <a:lumOff val="25000"/>
                  </a:schemeClr>
                </a:solidFill>
              </a:rPr>
              <a:t>f.</a:t>
            </a:r>
          </a:p>
        </p:txBody>
      </p:sp>
    </p:spTree>
    <p:extLst>
      <p:ext uri="{BB962C8B-B14F-4D97-AF65-F5344CB8AC3E}">
        <p14:creationId xmlns:p14="http://schemas.microsoft.com/office/powerpoint/2010/main" val="405719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Exercise</a:t>
            </a:r>
            <a:r>
              <a:rPr lang="de-DE" dirty="0"/>
              <a:t> 2: STRUCTURAL </a:t>
            </a:r>
            <a:r>
              <a:rPr lang="de-DE" dirty="0" smtClean="0"/>
              <a:t>DISCRIMINATION - MECHANISMS</a:t>
            </a:r>
            <a:r>
              <a:rPr lang="de-DE" dirty="0"/>
              <a:t>, PRACTICES, FUNCTIONS </a:t>
            </a:r>
          </a:p>
        </p:txBody>
      </p:sp>
      <p:sp>
        <p:nvSpPr>
          <p:cNvPr id="3" name="Inhaltsplatzhalter 2"/>
          <p:cNvSpPr>
            <a:spLocks noGrp="1"/>
          </p:cNvSpPr>
          <p:nvPr>
            <p:ph idx="1"/>
          </p:nvPr>
        </p:nvSpPr>
        <p:spPr>
          <a:xfrm>
            <a:off x="838200" y="3136605"/>
            <a:ext cx="10515600" cy="3040358"/>
          </a:xfrm>
        </p:spPr>
        <p:txBody>
          <a:bodyPr>
            <a:normAutofit fontScale="55000" lnSpcReduction="20000"/>
          </a:bodyPr>
          <a:lstStyle/>
          <a:p>
            <a:pPr marL="0" indent="0">
              <a:buNone/>
            </a:pPr>
            <a:r>
              <a:rPr lang="de-DE" b="1" dirty="0" smtClean="0"/>
              <a:t>Description </a:t>
            </a:r>
            <a:r>
              <a:rPr lang="de-DE" b="1" dirty="0" err="1" smtClean="0"/>
              <a:t>of</a:t>
            </a:r>
            <a:r>
              <a:rPr lang="de-DE" b="1" dirty="0" smtClean="0"/>
              <a:t> </a:t>
            </a:r>
            <a:r>
              <a:rPr lang="de-DE" b="1" dirty="0" err="1" smtClean="0"/>
              <a:t>the</a:t>
            </a:r>
            <a:r>
              <a:rPr lang="de-DE" b="1" dirty="0" smtClean="0"/>
              <a:t> </a:t>
            </a:r>
            <a:r>
              <a:rPr lang="de-DE" b="1" dirty="0" err="1" smtClean="0"/>
              <a:t>method</a:t>
            </a:r>
            <a:r>
              <a:rPr lang="de-DE" b="1" dirty="0" smtClean="0"/>
              <a:t>:</a:t>
            </a:r>
          </a:p>
          <a:p>
            <a:pPr marL="0" indent="0">
              <a:buNone/>
            </a:pPr>
            <a:r>
              <a:rPr lang="en-US" dirty="0" smtClean="0"/>
              <a:t>1. During </a:t>
            </a:r>
            <a:r>
              <a:rPr lang="en-US" dirty="0"/>
              <a:t>this exercise, participants deal with mechanisms, practices, functions and consequences of structural discrimination. For this purpose, a worksheet is handed out and discussed which contains the following points: </a:t>
            </a:r>
          </a:p>
          <a:p>
            <a:pPr marL="514350" indent="-514350">
              <a:buFont typeface="+mj-lt"/>
              <a:buAutoNum type="alphaLcPeriod"/>
            </a:pPr>
            <a:r>
              <a:rPr lang="en-US" b="1" dirty="0" smtClean="0"/>
              <a:t>Mechanisms </a:t>
            </a:r>
            <a:r>
              <a:rPr lang="en-US" b="1" dirty="0"/>
              <a:t>and </a:t>
            </a:r>
            <a:r>
              <a:rPr lang="en-US" b="1" dirty="0" smtClean="0"/>
              <a:t>practices </a:t>
            </a:r>
            <a:r>
              <a:rPr lang="en-US" b="1" dirty="0"/>
              <a:t>of s</a:t>
            </a:r>
            <a:r>
              <a:rPr lang="en-US" b="1" dirty="0" smtClean="0"/>
              <a:t>tructural </a:t>
            </a:r>
            <a:r>
              <a:rPr lang="en-US" b="1" dirty="0"/>
              <a:t>d</a:t>
            </a:r>
            <a:r>
              <a:rPr lang="en-US" b="1" dirty="0" smtClean="0"/>
              <a:t>iscrimination: </a:t>
            </a:r>
            <a:r>
              <a:rPr lang="en-US" dirty="0" smtClean="0"/>
              <a:t>making </a:t>
            </a:r>
            <a:r>
              <a:rPr lang="en-US" dirty="0"/>
              <a:t>people Other by means of stereotyping (</a:t>
            </a:r>
            <a:r>
              <a:rPr lang="en-US" dirty="0" smtClean="0"/>
              <a:t>Othering), attribution </a:t>
            </a:r>
            <a:r>
              <a:rPr lang="en-US" dirty="0"/>
              <a:t>of </a:t>
            </a:r>
            <a:r>
              <a:rPr lang="en-US" dirty="0" smtClean="0"/>
              <a:t>identity, devaluations, contempt, control, stigmatization, insults, disparagement, use </a:t>
            </a:r>
            <a:r>
              <a:rPr lang="en-US" dirty="0"/>
              <a:t>of </a:t>
            </a:r>
            <a:r>
              <a:rPr lang="en-US" dirty="0" smtClean="0"/>
              <a:t>violence, disrespect </a:t>
            </a:r>
            <a:r>
              <a:rPr lang="en-US" dirty="0"/>
              <a:t>towards the </a:t>
            </a:r>
            <a:r>
              <a:rPr lang="en-US" dirty="0" smtClean="0"/>
              <a:t>individual, use </a:t>
            </a:r>
            <a:r>
              <a:rPr lang="en-US" dirty="0"/>
              <a:t>of </a:t>
            </a:r>
            <a:r>
              <a:rPr lang="en-US" dirty="0" smtClean="0"/>
              <a:t>coercion</a:t>
            </a:r>
          </a:p>
          <a:p>
            <a:pPr marL="514350" indent="-514350">
              <a:buAutoNum type="alphaLcPeriod"/>
            </a:pPr>
            <a:r>
              <a:rPr lang="en-US" b="1" dirty="0"/>
              <a:t>Functions of these </a:t>
            </a:r>
            <a:r>
              <a:rPr lang="en-US" b="1" dirty="0" smtClean="0"/>
              <a:t>practices: </a:t>
            </a:r>
            <a:r>
              <a:rPr lang="en-US" dirty="0"/>
              <a:t>m</a:t>
            </a:r>
            <a:r>
              <a:rPr lang="en-US" dirty="0" smtClean="0"/>
              <a:t>aintaining </a:t>
            </a:r>
            <a:r>
              <a:rPr lang="en-US" dirty="0"/>
              <a:t>one's </a:t>
            </a:r>
            <a:r>
              <a:rPr lang="en-US" dirty="0" smtClean="0"/>
              <a:t>privileges, </a:t>
            </a:r>
            <a:r>
              <a:rPr lang="en-US" dirty="0" err="1"/>
              <a:t>l</a:t>
            </a:r>
            <a:r>
              <a:rPr lang="en-US" dirty="0" err="1" smtClean="0"/>
              <a:t>egitimisation</a:t>
            </a:r>
            <a:r>
              <a:rPr lang="en-US" dirty="0" smtClean="0"/>
              <a:t> </a:t>
            </a:r>
            <a:r>
              <a:rPr lang="en-US" dirty="0"/>
              <a:t>of social </a:t>
            </a:r>
            <a:r>
              <a:rPr lang="en-US" dirty="0" smtClean="0"/>
              <a:t>positions, consolidation </a:t>
            </a:r>
            <a:r>
              <a:rPr lang="en-US" dirty="0"/>
              <a:t>of own </a:t>
            </a:r>
            <a:r>
              <a:rPr lang="en-US" dirty="0" smtClean="0"/>
              <a:t>identities, establishment </a:t>
            </a:r>
            <a:r>
              <a:rPr lang="en-US" dirty="0"/>
              <a:t>of social norms and </a:t>
            </a:r>
            <a:r>
              <a:rPr lang="en-US" dirty="0" smtClean="0"/>
              <a:t>national and </a:t>
            </a:r>
            <a:r>
              <a:rPr lang="en-US" dirty="0"/>
              <a:t>group-specific </a:t>
            </a:r>
            <a:r>
              <a:rPr lang="en-US" dirty="0" smtClean="0"/>
              <a:t>homogeneity, maintenance </a:t>
            </a:r>
            <a:r>
              <a:rPr lang="en-US" dirty="0"/>
              <a:t>of unequal distribution of resources </a:t>
            </a:r>
            <a:endParaRPr lang="en-US" dirty="0" smtClean="0"/>
          </a:p>
          <a:p>
            <a:pPr marL="514350" indent="-514350">
              <a:buAutoNum type="alphaLcPeriod"/>
            </a:pPr>
            <a:r>
              <a:rPr lang="en-US" b="1" dirty="0" smtClean="0"/>
              <a:t>Backgrounds:</a:t>
            </a:r>
            <a:r>
              <a:rPr lang="en-US" dirty="0" smtClean="0"/>
              <a:t> historical anchoring of stereotypes in the discrimination matrix, which are part of current forms of structural discrimination, worldviews to which concepts of truth, concepts of truth, unity and totality are underlying, Social, structurally anchored hegemony  (supremacy) in the context of power and of power and domination relations as a standard and norm, reproduction at individual, institutional and cultural level</a:t>
            </a:r>
          </a:p>
          <a:p>
            <a:pPr marL="0" indent="0">
              <a:buNone/>
            </a:pPr>
            <a:r>
              <a:rPr lang="en-US" dirty="0" smtClean="0"/>
              <a:t>2. Find concrete examples to the individual points and (if doing this as a group exercise) present them to the group.</a:t>
            </a:r>
            <a:endParaRPr lang="en-US" b="1" dirty="0" smtClean="0"/>
          </a:p>
          <a:p>
            <a:pPr marL="0" indent="0">
              <a:buNone/>
            </a:pPr>
            <a:endParaRPr lang="de-DE" b="1" dirty="0"/>
          </a:p>
        </p:txBody>
      </p:sp>
      <p:sp>
        <p:nvSpPr>
          <p:cNvPr id="4" name="Foliennummernplatzhalter 3"/>
          <p:cNvSpPr>
            <a:spLocks noGrp="1"/>
          </p:cNvSpPr>
          <p:nvPr>
            <p:ph type="sldNum" sz="quarter" idx="12"/>
          </p:nvPr>
        </p:nvSpPr>
        <p:spPr/>
        <p:txBody>
          <a:bodyPr/>
          <a:lstStyle/>
          <a:p>
            <a:fld id="{AE3BBC24-C1C9-439D-8A45-14B9CB7E3996}" type="slidenum">
              <a:rPr lang="en-GB" smtClean="0"/>
              <a:t>18</a:t>
            </a:fld>
            <a:endParaRPr lang="en-GB"/>
          </a:p>
        </p:txBody>
      </p:sp>
      <p:grpSp>
        <p:nvGrpSpPr>
          <p:cNvPr id="5" name="object 2"/>
          <p:cNvGrpSpPr/>
          <p:nvPr/>
        </p:nvGrpSpPr>
        <p:grpSpPr>
          <a:xfrm>
            <a:off x="922798" y="1663330"/>
            <a:ext cx="329949" cy="321017"/>
            <a:chOff x="203139" y="1604572"/>
            <a:chExt cx="647065" cy="390525"/>
          </a:xfrm>
        </p:grpSpPr>
        <p:sp>
          <p:nvSpPr>
            <p:cNvPr id="6"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7"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8" name="object 5"/>
          <p:cNvGrpSpPr/>
          <p:nvPr/>
        </p:nvGrpSpPr>
        <p:grpSpPr>
          <a:xfrm>
            <a:off x="898700" y="2411936"/>
            <a:ext cx="378401" cy="406322"/>
            <a:chOff x="229273" y="2094193"/>
            <a:chExt cx="581660" cy="581660"/>
          </a:xfrm>
        </p:grpSpPr>
        <p:sp>
          <p:nvSpPr>
            <p:cNvPr id="9"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0"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1"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2"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3" name="object 10"/>
          <p:cNvGrpSpPr/>
          <p:nvPr/>
        </p:nvGrpSpPr>
        <p:grpSpPr>
          <a:xfrm>
            <a:off x="4055291" y="1646067"/>
            <a:ext cx="509544" cy="403819"/>
            <a:chOff x="202712" y="2823313"/>
            <a:chExt cx="668020" cy="571500"/>
          </a:xfrm>
        </p:grpSpPr>
        <p:sp>
          <p:nvSpPr>
            <p:cNvPr id="14"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5"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6" name="object 13"/>
            <p:cNvPicPr/>
            <p:nvPr/>
          </p:nvPicPr>
          <p:blipFill>
            <a:blip r:embed="rId2" cstate="print"/>
            <a:stretch>
              <a:fillRect/>
            </a:stretch>
          </p:blipFill>
          <p:spPr>
            <a:xfrm>
              <a:off x="432272" y="3051849"/>
              <a:ext cx="114778" cy="114266"/>
            </a:xfrm>
            <a:prstGeom prst="rect">
              <a:avLst/>
            </a:prstGeom>
          </p:spPr>
        </p:pic>
        <p:pic>
          <p:nvPicPr>
            <p:cNvPr id="17" name="object 14"/>
            <p:cNvPicPr/>
            <p:nvPr/>
          </p:nvPicPr>
          <p:blipFill>
            <a:blip r:embed="rId3" cstate="print"/>
            <a:stretch>
              <a:fillRect/>
            </a:stretch>
          </p:blipFill>
          <p:spPr>
            <a:xfrm>
              <a:off x="660217" y="2855281"/>
              <a:ext cx="209922" cy="176382"/>
            </a:xfrm>
            <a:prstGeom prst="rect">
              <a:avLst/>
            </a:prstGeom>
          </p:spPr>
        </p:pic>
        <p:sp>
          <p:nvSpPr>
            <p:cNvPr id="18"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19" name="object 16"/>
          <p:cNvSpPr/>
          <p:nvPr/>
        </p:nvSpPr>
        <p:spPr>
          <a:xfrm>
            <a:off x="4191688" y="2615097"/>
            <a:ext cx="236751" cy="364219"/>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0" name="Textfeld 19"/>
          <p:cNvSpPr txBox="1"/>
          <p:nvPr/>
        </p:nvSpPr>
        <p:spPr>
          <a:xfrm>
            <a:off x="1381065" y="1639703"/>
            <a:ext cx="1881963" cy="369332"/>
          </a:xfrm>
          <a:prstGeom prst="rect">
            <a:avLst/>
          </a:prstGeom>
          <a:noFill/>
        </p:spPr>
        <p:txBody>
          <a:bodyPr wrap="square" rtlCol="0">
            <a:spAutoFit/>
          </a:bodyPr>
          <a:lstStyle/>
          <a:p>
            <a:r>
              <a:rPr lang="en-GB" dirty="0" smtClean="0">
                <a:solidFill>
                  <a:schemeClr val="tx1">
                    <a:lumMod val="75000"/>
                    <a:lumOff val="25000"/>
                  </a:schemeClr>
                </a:solidFill>
              </a:rPr>
              <a:t>1-7</a:t>
            </a:r>
            <a:endParaRPr lang="en-GB" dirty="0">
              <a:solidFill>
                <a:schemeClr val="tx1">
                  <a:lumMod val="75000"/>
                  <a:lumOff val="25000"/>
                </a:schemeClr>
              </a:solidFill>
            </a:endParaRPr>
          </a:p>
        </p:txBody>
      </p:sp>
      <p:sp>
        <p:nvSpPr>
          <p:cNvPr id="21" name="Textfeld 20"/>
          <p:cNvSpPr txBox="1"/>
          <p:nvPr/>
        </p:nvSpPr>
        <p:spPr>
          <a:xfrm>
            <a:off x="1373664" y="2134631"/>
            <a:ext cx="2237701" cy="923330"/>
          </a:xfrm>
          <a:prstGeom prst="rect">
            <a:avLst/>
          </a:prstGeom>
          <a:noFill/>
        </p:spPr>
        <p:txBody>
          <a:bodyPr wrap="square" rtlCol="0">
            <a:spAutoFit/>
          </a:bodyPr>
          <a:lstStyle/>
          <a:p>
            <a:r>
              <a:rPr lang="en-GB" dirty="0" smtClean="0">
                <a:solidFill>
                  <a:schemeClr val="tx1">
                    <a:lumMod val="75000"/>
                    <a:lumOff val="25000"/>
                  </a:schemeClr>
                </a:solidFill>
              </a:rPr>
              <a:t>30 min group work + 20 min presentation + 10 min evaluation</a:t>
            </a:r>
            <a:endParaRPr lang="en-GB" dirty="0">
              <a:solidFill>
                <a:schemeClr val="tx1">
                  <a:lumMod val="75000"/>
                  <a:lumOff val="25000"/>
                </a:schemeClr>
              </a:solidFill>
            </a:endParaRPr>
          </a:p>
        </p:txBody>
      </p:sp>
      <p:sp>
        <p:nvSpPr>
          <p:cNvPr id="22" name="Textfeld 21"/>
          <p:cNvSpPr txBox="1"/>
          <p:nvPr/>
        </p:nvSpPr>
        <p:spPr>
          <a:xfrm>
            <a:off x="4697599" y="2490274"/>
            <a:ext cx="6711137" cy="646331"/>
          </a:xfrm>
          <a:prstGeom prst="rect">
            <a:avLst/>
          </a:prstGeom>
          <a:noFill/>
        </p:spPr>
        <p:txBody>
          <a:bodyPr wrap="square" rtlCol="0">
            <a:spAutoFit/>
          </a:bodyPr>
          <a:lstStyle/>
          <a:p>
            <a:r>
              <a:rPr lang="en-US" dirty="0">
                <a:solidFill>
                  <a:schemeClr val="tx1">
                    <a:lumMod val="75000"/>
                    <a:lumOff val="25000"/>
                  </a:schemeClr>
                </a:solidFill>
              </a:rPr>
              <a:t>Flipchart paper or other large paper (A2) for group work, wide pens, tape/pens or pin board with pins.</a:t>
            </a:r>
          </a:p>
        </p:txBody>
      </p:sp>
      <p:sp>
        <p:nvSpPr>
          <p:cNvPr id="23" name="Textfeld 22"/>
          <p:cNvSpPr txBox="1"/>
          <p:nvPr/>
        </p:nvSpPr>
        <p:spPr>
          <a:xfrm>
            <a:off x="4461256" y="1553046"/>
            <a:ext cx="7435661" cy="92333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1">
                    <a:lumMod val="75000"/>
                    <a:lumOff val="25000"/>
                  </a:schemeClr>
                </a:solidFill>
              </a:rPr>
              <a:t>Promote discussion of concepts and conceptual fields.</a:t>
            </a:r>
          </a:p>
          <a:p>
            <a:pPr marL="285750" indent="-285750">
              <a:buFont typeface="Arial" panose="020B0604020202020204" pitchFamily="34" charset="0"/>
              <a:buChar char="•"/>
            </a:pPr>
            <a:r>
              <a:rPr lang="en-US" dirty="0">
                <a:solidFill>
                  <a:schemeClr val="tx1">
                    <a:lumMod val="75000"/>
                    <a:lumOff val="25000"/>
                  </a:schemeClr>
                </a:solidFill>
              </a:rPr>
              <a:t>Stimulate exchange and communication processes between several people</a:t>
            </a:r>
            <a:r>
              <a:rPr lang="en-US" dirty="0" smtClean="0">
                <a:solidFill>
                  <a:schemeClr val="tx1">
                    <a:lumMod val="75000"/>
                    <a:lumOff val="25000"/>
                  </a:schemeClr>
                </a:solidFill>
              </a:rPr>
              <a:t>.</a:t>
            </a:r>
            <a:endParaRPr lang="en-US" dirty="0">
              <a:solidFill>
                <a:schemeClr val="tx1">
                  <a:lumMod val="75000"/>
                  <a:lumOff val="25000"/>
                </a:schemeClr>
              </a:solidFill>
            </a:endParaRPr>
          </a:p>
        </p:txBody>
      </p:sp>
      <p:sp>
        <p:nvSpPr>
          <p:cNvPr id="24" name="Textfeld 23"/>
          <p:cNvSpPr txBox="1"/>
          <p:nvPr/>
        </p:nvSpPr>
        <p:spPr>
          <a:xfrm>
            <a:off x="531221" y="6202182"/>
            <a:ext cx="7709011" cy="310341"/>
          </a:xfrm>
          <a:prstGeom prst="rect">
            <a:avLst/>
          </a:prstGeom>
          <a:noFill/>
        </p:spPr>
        <p:txBody>
          <a:bodyPr wrap="square" rtlCol="0">
            <a:spAutoFit/>
          </a:bodyPr>
          <a:lstStyle/>
          <a:p>
            <a:pPr>
              <a:lnSpc>
                <a:spcPts val="1680"/>
              </a:lnSpc>
              <a:spcBef>
                <a:spcPct val="0"/>
              </a:spcBef>
            </a:pPr>
            <a:r>
              <a:rPr lang="en-US" sz="1100" dirty="0" smtClean="0">
                <a:solidFill>
                  <a:schemeClr val="tx1">
                    <a:lumMod val="75000"/>
                    <a:lumOff val="25000"/>
                  </a:schemeClr>
                </a:solidFill>
              </a:rPr>
              <a:t>Source: Leah </a:t>
            </a:r>
            <a:r>
              <a:rPr lang="en-US" sz="1100" dirty="0">
                <a:solidFill>
                  <a:schemeClr val="tx1">
                    <a:lumMod val="75000"/>
                    <a:lumOff val="25000"/>
                  </a:schemeClr>
                </a:solidFill>
              </a:rPr>
              <a:t>Carola </a:t>
            </a:r>
            <a:r>
              <a:rPr lang="en-US" sz="1100" dirty="0" err="1">
                <a:solidFill>
                  <a:schemeClr val="tx1">
                    <a:lumMod val="75000"/>
                    <a:lumOff val="25000"/>
                  </a:schemeClr>
                </a:solidFill>
              </a:rPr>
              <a:t>Czollek</a:t>
            </a:r>
            <a:r>
              <a:rPr lang="en-US" sz="1100" dirty="0">
                <a:solidFill>
                  <a:schemeClr val="tx1">
                    <a:lumMod val="75000"/>
                    <a:lumOff val="25000"/>
                  </a:schemeClr>
                </a:solidFill>
              </a:rPr>
              <a:t> et al., </a:t>
            </a:r>
            <a:r>
              <a:rPr lang="en-US" sz="1100" dirty="0" err="1" smtClean="0">
                <a:solidFill>
                  <a:schemeClr val="tx1">
                    <a:lumMod val="75000"/>
                    <a:lumOff val="25000"/>
                  </a:schemeClr>
                </a:solidFill>
              </a:rPr>
              <a:t>Praxishandbuch</a:t>
            </a:r>
            <a:r>
              <a:rPr lang="en-US" sz="1100" dirty="0" smtClean="0">
                <a:solidFill>
                  <a:schemeClr val="tx1">
                    <a:lumMod val="75000"/>
                    <a:lumOff val="25000"/>
                  </a:schemeClr>
                </a:solidFill>
              </a:rPr>
              <a:t> Social </a:t>
            </a:r>
            <a:r>
              <a:rPr lang="en-US" sz="1100" dirty="0">
                <a:solidFill>
                  <a:schemeClr val="tx1">
                    <a:lumMod val="75000"/>
                    <a:lumOff val="25000"/>
                  </a:schemeClr>
                </a:solidFill>
              </a:rPr>
              <a:t>Justice und Diversity </a:t>
            </a:r>
            <a:r>
              <a:rPr lang="en-US" sz="1100" dirty="0" err="1">
                <a:solidFill>
                  <a:schemeClr val="tx1">
                    <a:lumMod val="75000"/>
                    <a:lumOff val="25000"/>
                  </a:schemeClr>
                </a:solidFill>
              </a:rPr>
              <a:t>Theorien</a:t>
            </a:r>
            <a:r>
              <a:rPr lang="en-US" sz="1100" dirty="0">
                <a:solidFill>
                  <a:schemeClr val="tx1">
                    <a:lumMod val="75000"/>
                    <a:lumOff val="25000"/>
                  </a:schemeClr>
                </a:solidFill>
              </a:rPr>
              <a:t>, </a:t>
            </a:r>
            <a:r>
              <a:rPr lang="en-US" sz="1100" dirty="0" smtClean="0">
                <a:solidFill>
                  <a:schemeClr val="tx1">
                    <a:lumMod val="75000"/>
                    <a:lumOff val="25000"/>
                  </a:schemeClr>
                </a:solidFill>
              </a:rPr>
              <a:t>Training, </a:t>
            </a:r>
            <a:r>
              <a:rPr lang="en-US" sz="1100" dirty="0" err="1" smtClean="0">
                <a:solidFill>
                  <a:schemeClr val="tx1">
                    <a:lumMod val="75000"/>
                    <a:lumOff val="25000"/>
                  </a:schemeClr>
                </a:solidFill>
              </a:rPr>
              <a:t>Methoden</a:t>
            </a:r>
            <a:r>
              <a:rPr lang="en-US" sz="1100" dirty="0">
                <a:solidFill>
                  <a:schemeClr val="tx1">
                    <a:lumMod val="75000"/>
                    <a:lumOff val="25000"/>
                  </a:schemeClr>
                </a:solidFill>
              </a:rPr>
              <a:t>, </a:t>
            </a:r>
            <a:r>
              <a:rPr lang="en-US" sz="1100" dirty="0" err="1" smtClean="0">
                <a:solidFill>
                  <a:schemeClr val="tx1">
                    <a:lumMod val="75000"/>
                    <a:lumOff val="25000"/>
                  </a:schemeClr>
                </a:solidFill>
              </a:rPr>
              <a:t>Übungen</a:t>
            </a:r>
            <a:r>
              <a:rPr lang="en-US" sz="1100" dirty="0" smtClean="0">
                <a:solidFill>
                  <a:schemeClr val="tx1">
                    <a:lumMod val="75000"/>
                    <a:lumOff val="25000"/>
                  </a:schemeClr>
                </a:solidFill>
              </a:rPr>
              <a:t>, 2019, p. 69.</a:t>
            </a:r>
            <a:endParaRPr lang="en-US" sz="1100" dirty="0">
              <a:solidFill>
                <a:schemeClr val="tx1">
                  <a:lumMod val="75000"/>
                  <a:lumOff val="25000"/>
                </a:schemeClr>
              </a:solidFill>
            </a:endParaRPr>
          </a:p>
        </p:txBody>
      </p:sp>
    </p:spTree>
    <p:extLst>
      <p:ext uri="{BB962C8B-B14F-4D97-AF65-F5344CB8AC3E}">
        <p14:creationId xmlns:p14="http://schemas.microsoft.com/office/powerpoint/2010/main" val="2957644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Exercise 3: Self-reflection</a:t>
            </a:r>
            <a:endParaRPr lang="en-GB" dirty="0"/>
          </a:p>
        </p:txBody>
      </p:sp>
      <p:sp>
        <p:nvSpPr>
          <p:cNvPr id="3" name="Inhaltsplatzhalter 2"/>
          <p:cNvSpPr>
            <a:spLocks noGrp="1"/>
          </p:cNvSpPr>
          <p:nvPr>
            <p:ph idx="1"/>
          </p:nvPr>
        </p:nvSpPr>
        <p:spPr>
          <a:xfrm>
            <a:off x="838200" y="2602865"/>
            <a:ext cx="5526024" cy="3267583"/>
          </a:xfrm>
        </p:spPr>
        <p:txBody>
          <a:bodyPr>
            <a:normAutofit fontScale="70000" lnSpcReduction="20000"/>
          </a:bodyPr>
          <a:lstStyle/>
          <a:p>
            <a:pPr>
              <a:lnSpc>
                <a:spcPct val="160000"/>
              </a:lnSpc>
            </a:pPr>
            <a:r>
              <a:rPr lang="en-US" dirty="0" smtClean="0"/>
              <a:t>Willingness </a:t>
            </a:r>
            <a:r>
              <a:rPr lang="en-US" dirty="0"/>
              <a:t>to receive external </a:t>
            </a:r>
            <a:r>
              <a:rPr lang="en-US" dirty="0" smtClean="0"/>
              <a:t>support</a:t>
            </a:r>
          </a:p>
          <a:p>
            <a:pPr>
              <a:lnSpc>
                <a:spcPct val="160000"/>
              </a:lnSpc>
            </a:pPr>
            <a:r>
              <a:rPr lang="en-US" dirty="0"/>
              <a:t>Knowledge of diversity and </a:t>
            </a:r>
            <a:r>
              <a:rPr lang="en-US" dirty="0" smtClean="0"/>
              <a:t>anti-discrimination</a:t>
            </a:r>
          </a:p>
          <a:p>
            <a:pPr>
              <a:lnSpc>
                <a:spcPct val="160000"/>
              </a:lnSpc>
            </a:pPr>
            <a:r>
              <a:rPr lang="en-US" dirty="0"/>
              <a:t>Willingness to implement change </a:t>
            </a:r>
            <a:r>
              <a:rPr lang="en-US" dirty="0" smtClean="0"/>
              <a:t>in </a:t>
            </a:r>
            <a:r>
              <a:rPr lang="en-US" dirty="0"/>
              <a:t>the context of diversity and </a:t>
            </a:r>
            <a:r>
              <a:rPr lang="en-US" dirty="0" smtClean="0"/>
              <a:t>anti-discrimination</a:t>
            </a:r>
          </a:p>
          <a:p>
            <a:pPr>
              <a:lnSpc>
                <a:spcPct val="160000"/>
              </a:lnSpc>
            </a:pPr>
            <a:r>
              <a:rPr lang="en-US" dirty="0"/>
              <a:t>Networking with migrant </a:t>
            </a:r>
            <a:r>
              <a:rPr lang="en-US" dirty="0" smtClean="0"/>
              <a:t>self-</a:t>
            </a:r>
            <a:r>
              <a:rPr lang="en-US" dirty="0" err="1" smtClean="0"/>
              <a:t>organisations</a:t>
            </a:r>
            <a:r>
              <a:rPr lang="en-US" dirty="0" smtClean="0"/>
              <a:t> and </a:t>
            </a:r>
            <a:r>
              <a:rPr lang="en-US" dirty="0"/>
              <a:t>interest groups</a:t>
            </a:r>
            <a:endParaRPr lang="de-DE" dirty="0"/>
          </a:p>
        </p:txBody>
      </p:sp>
      <p:sp>
        <p:nvSpPr>
          <p:cNvPr id="4" name="Foliennummernplatzhalter 3"/>
          <p:cNvSpPr>
            <a:spLocks noGrp="1"/>
          </p:cNvSpPr>
          <p:nvPr>
            <p:ph type="sldNum" sz="quarter" idx="12"/>
          </p:nvPr>
        </p:nvSpPr>
        <p:spPr/>
        <p:txBody>
          <a:bodyPr/>
          <a:lstStyle/>
          <a:p>
            <a:fld id="{AE3BBC24-C1C9-439D-8A45-14B9CB7E3996}" type="slidenum">
              <a:rPr lang="en-GB" smtClean="0"/>
              <a:t>19</a:t>
            </a:fld>
            <a:endParaRPr lang="en-GB"/>
          </a:p>
        </p:txBody>
      </p:sp>
      <p:sp>
        <p:nvSpPr>
          <p:cNvPr id="6" name="Textfeld 5"/>
          <p:cNvSpPr txBox="1"/>
          <p:nvPr/>
        </p:nvSpPr>
        <p:spPr>
          <a:xfrm>
            <a:off x="932688" y="1506022"/>
            <a:ext cx="8721618" cy="400110"/>
          </a:xfrm>
          <a:prstGeom prst="rect">
            <a:avLst/>
          </a:prstGeom>
          <a:noFill/>
        </p:spPr>
        <p:txBody>
          <a:bodyPr wrap="none" rtlCol="0">
            <a:spAutoFit/>
          </a:bodyPr>
          <a:lstStyle/>
          <a:p>
            <a:r>
              <a:rPr lang="en-US" sz="2000" b="1" dirty="0">
                <a:solidFill>
                  <a:schemeClr val="tx1">
                    <a:lumMod val="75000"/>
                    <a:lumOff val="25000"/>
                  </a:schemeClr>
                </a:solidFill>
              </a:rPr>
              <a:t>How do you evaluate the following factors for yourself and in your </a:t>
            </a:r>
            <a:r>
              <a:rPr lang="en-US" sz="2000" b="1" dirty="0" err="1">
                <a:solidFill>
                  <a:schemeClr val="tx1">
                    <a:lumMod val="75000"/>
                    <a:lumOff val="25000"/>
                  </a:schemeClr>
                </a:solidFill>
              </a:rPr>
              <a:t>organisation</a:t>
            </a:r>
            <a:r>
              <a:rPr lang="en-US" sz="2000" b="1" dirty="0" smtClean="0">
                <a:solidFill>
                  <a:schemeClr val="tx1">
                    <a:lumMod val="75000"/>
                    <a:lumOff val="25000"/>
                  </a:schemeClr>
                </a:solidFill>
              </a:rPr>
              <a:t>?</a:t>
            </a:r>
            <a:endParaRPr lang="en-US" sz="2000" b="1" dirty="0">
              <a:solidFill>
                <a:schemeClr val="tx1">
                  <a:lumMod val="75000"/>
                  <a:lumOff val="25000"/>
                </a:schemeClr>
              </a:solidFill>
            </a:endParaRPr>
          </a:p>
        </p:txBody>
      </p:sp>
      <p:sp>
        <p:nvSpPr>
          <p:cNvPr id="8" name="Ovale Legende 7"/>
          <p:cNvSpPr/>
          <p:nvPr/>
        </p:nvSpPr>
        <p:spPr>
          <a:xfrm>
            <a:off x="6739128" y="2751075"/>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Ovale Legende 8"/>
          <p:cNvSpPr/>
          <p:nvPr/>
        </p:nvSpPr>
        <p:spPr>
          <a:xfrm>
            <a:off x="7403592" y="2751075"/>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Ovale Legende 9"/>
          <p:cNvSpPr/>
          <p:nvPr/>
        </p:nvSpPr>
        <p:spPr>
          <a:xfrm>
            <a:off x="8199120" y="2751075"/>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Ovale Legende 10"/>
          <p:cNvSpPr/>
          <p:nvPr/>
        </p:nvSpPr>
        <p:spPr>
          <a:xfrm>
            <a:off x="9031224" y="2751075"/>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Ovale Legende 11"/>
          <p:cNvSpPr/>
          <p:nvPr/>
        </p:nvSpPr>
        <p:spPr>
          <a:xfrm>
            <a:off x="9863328" y="2751075"/>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6478524" y="2116963"/>
            <a:ext cx="562356" cy="369332"/>
          </a:xfrm>
          <a:prstGeom prst="rect">
            <a:avLst/>
          </a:prstGeom>
          <a:noFill/>
        </p:spPr>
        <p:txBody>
          <a:bodyPr wrap="square" rtlCol="0">
            <a:spAutoFit/>
          </a:bodyPr>
          <a:lstStyle/>
          <a:p>
            <a:r>
              <a:rPr lang="de-DE" b="1" dirty="0" err="1" smtClean="0">
                <a:solidFill>
                  <a:schemeClr val="accent1">
                    <a:lumMod val="50000"/>
                  </a:schemeClr>
                </a:solidFill>
              </a:rPr>
              <a:t>low</a:t>
            </a:r>
            <a:endParaRPr lang="de-DE" b="1" dirty="0">
              <a:solidFill>
                <a:schemeClr val="accent1">
                  <a:lumMod val="50000"/>
                </a:schemeClr>
              </a:solidFill>
            </a:endParaRPr>
          </a:p>
        </p:txBody>
      </p:sp>
      <p:sp>
        <p:nvSpPr>
          <p:cNvPr id="14" name="Textfeld 13"/>
          <p:cNvSpPr txBox="1"/>
          <p:nvPr/>
        </p:nvSpPr>
        <p:spPr>
          <a:xfrm>
            <a:off x="9733026" y="2054444"/>
            <a:ext cx="773430" cy="369332"/>
          </a:xfrm>
          <a:prstGeom prst="rect">
            <a:avLst/>
          </a:prstGeom>
          <a:noFill/>
        </p:spPr>
        <p:txBody>
          <a:bodyPr wrap="square" rtlCol="0">
            <a:spAutoFit/>
          </a:bodyPr>
          <a:lstStyle/>
          <a:p>
            <a:r>
              <a:rPr lang="de-DE" b="1" dirty="0" smtClean="0">
                <a:solidFill>
                  <a:schemeClr val="accent1">
                    <a:lumMod val="50000"/>
                  </a:schemeClr>
                </a:solidFill>
              </a:rPr>
              <a:t>high</a:t>
            </a:r>
            <a:endParaRPr lang="de-DE" b="1" dirty="0">
              <a:solidFill>
                <a:schemeClr val="accent1">
                  <a:lumMod val="50000"/>
                </a:schemeClr>
              </a:solidFill>
            </a:endParaRPr>
          </a:p>
        </p:txBody>
      </p:sp>
      <p:sp>
        <p:nvSpPr>
          <p:cNvPr id="15" name="Ovale Legende 14"/>
          <p:cNvSpPr/>
          <p:nvPr/>
        </p:nvSpPr>
        <p:spPr>
          <a:xfrm>
            <a:off x="6739128" y="3316396"/>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Ovale Legende 15"/>
          <p:cNvSpPr/>
          <p:nvPr/>
        </p:nvSpPr>
        <p:spPr>
          <a:xfrm>
            <a:off x="7403592" y="3316396"/>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Ovale Legende 16"/>
          <p:cNvSpPr/>
          <p:nvPr/>
        </p:nvSpPr>
        <p:spPr>
          <a:xfrm>
            <a:off x="8199120" y="3316396"/>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Ovale Legende 17"/>
          <p:cNvSpPr/>
          <p:nvPr/>
        </p:nvSpPr>
        <p:spPr>
          <a:xfrm>
            <a:off x="9031224" y="3316396"/>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Ovale Legende 18"/>
          <p:cNvSpPr/>
          <p:nvPr/>
        </p:nvSpPr>
        <p:spPr>
          <a:xfrm>
            <a:off x="9863328" y="3316396"/>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Ovale Legende 19"/>
          <p:cNvSpPr/>
          <p:nvPr/>
        </p:nvSpPr>
        <p:spPr>
          <a:xfrm>
            <a:off x="6739128" y="4876972"/>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Ovale Legende 20"/>
          <p:cNvSpPr/>
          <p:nvPr/>
        </p:nvSpPr>
        <p:spPr>
          <a:xfrm>
            <a:off x="7403592" y="4876972"/>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Ovale Legende 21"/>
          <p:cNvSpPr/>
          <p:nvPr/>
        </p:nvSpPr>
        <p:spPr>
          <a:xfrm>
            <a:off x="8199120" y="4876972"/>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Ovale Legende 22"/>
          <p:cNvSpPr/>
          <p:nvPr/>
        </p:nvSpPr>
        <p:spPr>
          <a:xfrm>
            <a:off x="9031224" y="4876972"/>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Ovale Legende 23"/>
          <p:cNvSpPr/>
          <p:nvPr/>
        </p:nvSpPr>
        <p:spPr>
          <a:xfrm>
            <a:off x="9863328" y="4876972"/>
            <a:ext cx="301752" cy="265176"/>
          </a:xfrm>
          <a:prstGeom prst="wedgeEllipseCallout">
            <a:avLst/>
          </a:prstGeom>
          <a:solidFill>
            <a:srgbClr val="F3EE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Ovale Legende 24"/>
          <p:cNvSpPr/>
          <p:nvPr/>
        </p:nvSpPr>
        <p:spPr>
          <a:xfrm>
            <a:off x="6772656" y="3881717"/>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e Legende 25"/>
          <p:cNvSpPr/>
          <p:nvPr/>
        </p:nvSpPr>
        <p:spPr>
          <a:xfrm>
            <a:off x="7437120" y="3881717"/>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Ovale Legende 26"/>
          <p:cNvSpPr/>
          <p:nvPr/>
        </p:nvSpPr>
        <p:spPr>
          <a:xfrm>
            <a:off x="8232648" y="3881717"/>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Ovale Legende 27"/>
          <p:cNvSpPr/>
          <p:nvPr/>
        </p:nvSpPr>
        <p:spPr>
          <a:xfrm>
            <a:off x="9064752" y="3881717"/>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Ovale Legende 28"/>
          <p:cNvSpPr/>
          <p:nvPr/>
        </p:nvSpPr>
        <p:spPr>
          <a:xfrm>
            <a:off x="9896856" y="3881717"/>
            <a:ext cx="301752" cy="265176"/>
          </a:xfrm>
          <a:prstGeom prst="wedgeEllipseCallout">
            <a:avLst/>
          </a:prstGeom>
          <a:solidFill>
            <a:srgbClr val="AED7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Textfeld 34"/>
          <p:cNvSpPr txBox="1"/>
          <p:nvPr/>
        </p:nvSpPr>
        <p:spPr>
          <a:xfrm>
            <a:off x="531222" y="6202182"/>
            <a:ext cx="5712823" cy="430887"/>
          </a:xfrm>
          <a:prstGeom prst="rect">
            <a:avLst/>
          </a:prstGeom>
          <a:noFill/>
        </p:spPr>
        <p:txBody>
          <a:bodyPr wrap="square" rtlCol="0">
            <a:spAutoFit/>
          </a:bodyPr>
          <a:lstStyle/>
          <a:p>
            <a:r>
              <a:rPr lang="de-DE" sz="1100" dirty="0" smtClean="0">
                <a:solidFill>
                  <a:schemeClr val="tx1">
                    <a:lumMod val="75000"/>
                    <a:lumOff val="25000"/>
                  </a:schemeClr>
                </a:solidFill>
              </a:rPr>
              <a:t>Source: BQN </a:t>
            </a:r>
            <a:r>
              <a:rPr lang="de-DE" sz="1100" dirty="0">
                <a:solidFill>
                  <a:schemeClr val="tx1">
                    <a:lumMod val="75000"/>
                    <a:lumOff val="25000"/>
                  </a:schemeClr>
                </a:solidFill>
              </a:rPr>
              <a:t>Berlin e.V.</a:t>
            </a:r>
            <a:r>
              <a:rPr lang="en-GB" sz="1100" dirty="0">
                <a:solidFill>
                  <a:schemeClr val="tx1">
                    <a:lumMod val="75000"/>
                    <a:lumOff val="25000"/>
                  </a:schemeClr>
                </a:solidFill>
              </a:rPr>
              <a:t>: </a:t>
            </a:r>
            <a:r>
              <a:rPr lang="de-DE" sz="1100" dirty="0" err="1">
                <a:solidFill>
                  <a:schemeClr val="tx1">
                    <a:lumMod val="75000"/>
                    <a:lumOff val="25000"/>
                  </a:schemeClr>
                </a:solidFill>
              </a:rPr>
              <a:t>unSichtbar</a:t>
            </a:r>
            <a:r>
              <a:rPr lang="de-DE" sz="1100" dirty="0">
                <a:solidFill>
                  <a:schemeClr val="tx1">
                    <a:lumMod val="75000"/>
                    <a:lumOff val="25000"/>
                  </a:schemeClr>
                </a:solidFill>
              </a:rPr>
              <a:t> machen, Verwaltungsstrukturen machtkritisch verändern, Berlin, 2022, </a:t>
            </a:r>
            <a:r>
              <a:rPr lang="en-GB" sz="1100" dirty="0">
                <a:solidFill>
                  <a:schemeClr val="tx1">
                    <a:lumMod val="75000"/>
                    <a:lumOff val="25000"/>
                  </a:schemeClr>
                </a:solidFill>
              </a:rPr>
              <a:t>p. </a:t>
            </a:r>
            <a:r>
              <a:rPr lang="en-GB" sz="1100" dirty="0" smtClean="0">
                <a:solidFill>
                  <a:schemeClr val="tx1">
                    <a:lumMod val="75000"/>
                    <a:lumOff val="25000"/>
                  </a:schemeClr>
                </a:solidFill>
              </a:rPr>
              <a:t>40.</a:t>
            </a:r>
            <a:endParaRPr lang="en-GB" sz="1100" dirty="0">
              <a:solidFill>
                <a:schemeClr val="tx1">
                  <a:lumMod val="75000"/>
                  <a:lumOff val="25000"/>
                </a:schemeClr>
              </a:solidFill>
            </a:endParaRPr>
          </a:p>
        </p:txBody>
      </p:sp>
    </p:spTree>
    <p:extLst>
      <p:ext uri="{BB962C8B-B14F-4D97-AF65-F5344CB8AC3E}">
        <p14:creationId xmlns:p14="http://schemas.microsoft.com/office/powerpoint/2010/main" val="859197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Introduction</a:t>
            </a:r>
            <a:r>
              <a:rPr lang="de-DE" dirty="0" smtClean="0"/>
              <a:t> </a:t>
            </a:r>
            <a:r>
              <a:rPr lang="de-DE" dirty="0" err="1" smtClean="0"/>
              <a:t>and</a:t>
            </a:r>
            <a:r>
              <a:rPr lang="de-DE" dirty="0" smtClean="0"/>
              <a:t> Check-In</a:t>
            </a:r>
            <a:endParaRPr lang="de-DE" dirty="0"/>
          </a:p>
        </p:txBody>
      </p:sp>
      <p:sp>
        <p:nvSpPr>
          <p:cNvPr id="3" name="Inhaltsplatzhalter 2"/>
          <p:cNvSpPr>
            <a:spLocks noGrp="1"/>
          </p:cNvSpPr>
          <p:nvPr>
            <p:ph idx="1"/>
          </p:nvPr>
        </p:nvSpPr>
        <p:spPr/>
        <p:txBody>
          <a:bodyPr/>
          <a:lstStyle/>
          <a:p>
            <a:r>
              <a:rPr lang="de-DE" dirty="0"/>
              <a:t>Hi, </a:t>
            </a:r>
            <a:r>
              <a:rPr lang="de-DE" dirty="0" err="1"/>
              <a:t>my</a:t>
            </a:r>
            <a:r>
              <a:rPr lang="de-DE" dirty="0"/>
              <a:t> </a:t>
            </a:r>
            <a:r>
              <a:rPr lang="de-DE" dirty="0" err="1"/>
              <a:t>name</a:t>
            </a:r>
            <a:r>
              <a:rPr lang="de-DE" dirty="0"/>
              <a:t> </a:t>
            </a:r>
            <a:r>
              <a:rPr lang="de-DE" dirty="0" err="1"/>
              <a:t>is</a:t>
            </a:r>
            <a:r>
              <a:rPr lang="de-DE" dirty="0"/>
              <a:t> …..</a:t>
            </a:r>
          </a:p>
          <a:p>
            <a:endParaRPr lang="de-DE" dirty="0"/>
          </a:p>
          <a:p>
            <a:r>
              <a:rPr lang="en-US" dirty="0"/>
              <a:t>When it comes to </a:t>
            </a:r>
            <a:r>
              <a:rPr lang="en-US" dirty="0" smtClean="0"/>
              <a:t>diversity, I am particularly </a:t>
            </a:r>
            <a:r>
              <a:rPr lang="en-US" dirty="0"/>
              <a:t>interested in …..</a:t>
            </a:r>
          </a:p>
          <a:p>
            <a:endParaRPr lang="en-US" dirty="0"/>
          </a:p>
          <a:p>
            <a:r>
              <a:rPr lang="en-GB" dirty="0"/>
              <a:t>When</a:t>
            </a:r>
            <a:r>
              <a:rPr lang="de-DE" dirty="0"/>
              <a:t> </a:t>
            </a:r>
            <a:r>
              <a:rPr lang="de-DE" dirty="0" err="1"/>
              <a:t>you</a:t>
            </a:r>
            <a:r>
              <a:rPr lang="de-DE" dirty="0"/>
              <a:t> </a:t>
            </a:r>
            <a:r>
              <a:rPr lang="en-GB" dirty="0"/>
              <a:t>finished</a:t>
            </a:r>
            <a:r>
              <a:rPr lang="de-DE" dirty="0"/>
              <a:t> </a:t>
            </a:r>
            <a:r>
              <a:rPr lang="de-DE" dirty="0" err="1"/>
              <a:t>this</a:t>
            </a:r>
            <a:r>
              <a:rPr lang="de-DE" dirty="0"/>
              <a:t> </a:t>
            </a:r>
            <a:r>
              <a:rPr lang="de-DE" dirty="0" err="1"/>
              <a:t>training</a:t>
            </a:r>
            <a:r>
              <a:rPr lang="de-DE" dirty="0"/>
              <a:t>, </a:t>
            </a:r>
            <a:r>
              <a:rPr lang="de-DE" dirty="0" err="1"/>
              <a:t>what</a:t>
            </a:r>
            <a:r>
              <a:rPr lang="de-DE" dirty="0"/>
              <a:t> </a:t>
            </a:r>
            <a:r>
              <a:rPr lang="de-DE" dirty="0" err="1"/>
              <a:t>would</a:t>
            </a:r>
            <a:r>
              <a:rPr lang="de-DE" dirty="0"/>
              <a:t> </a:t>
            </a:r>
            <a:r>
              <a:rPr lang="de-DE" dirty="0" err="1"/>
              <a:t>you</a:t>
            </a:r>
            <a:r>
              <a:rPr lang="de-DE" dirty="0"/>
              <a:t> like </a:t>
            </a:r>
            <a:r>
              <a:rPr lang="de-DE" dirty="0" err="1"/>
              <a:t>to</a:t>
            </a:r>
            <a:r>
              <a:rPr lang="de-DE" dirty="0"/>
              <a:t> </a:t>
            </a:r>
            <a:r>
              <a:rPr lang="de-DE" dirty="0" err="1"/>
              <a:t>take</a:t>
            </a:r>
            <a:r>
              <a:rPr lang="de-DE" dirty="0"/>
              <a:t> </a:t>
            </a:r>
            <a:r>
              <a:rPr lang="de-DE" dirty="0" err="1"/>
              <a:t>with</a:t>
            </a:r>
            <a:r>
              <a:rPr lang="de-DE" dirty="0"/>
              <a:t> </a:t>
            </a:r>
            <a:r>
              <a:rPr lang="de-DE" dirty="0" err="1"/>
              <a:t>you</a:t>
            </a:r>
            <a:r>
              <a:rPr lang="de-DE" dirty="0"/>
              <a:t>? </a:t>
            </a:r>
          </a:p>
          <a:p>
            <a:pPr marL="0" indent="0">
              <a:buNone/>
            </a:pPr>
            <a:endParaRPr lang="de-DE" dirty="0"/>
          </a:p>
        </p:txBody>
      </p:sp>
      <p:sp>
        <p:nvSpPr>
          <p:cNvPr id="4" name="Foliennummernplatzhalter 3"/>
          <p:cNvSpPr>
            <a:spLocks noGrp="1"/>
          </p:cNvSpPr>
          <p:nvPr>
            <p:ph type="sldNum" sz="quarter" idx="12"/>
          </p:nvPr>
        </p:nvSpPr>
        <p:spPr/>
        <p:txBody>
          <a:bodyPr/>
          <a:lstStyle/>
          <a:p>
            <a:fld id="{AE3BBC24-C1C9-439D-8A45-14B9CB7E3996}" type="slidenum">
              <a:rPr lang="en-GB" smtClean="0"/>
              <a:t>2</a:t>
            </a:fld>
            <a:endParaRPr lang="en-GB"/>
          </a:p>
        </p:txBody>
      </p:sp>
    </p:spTree>
    <p:extLst>
      <p:ext uri="{BB962C8B-B14F-4D97-AF65-F5344CB8AC3E}">
        <p14:creationId xmlns:p14="http://schemas.microsoft.com/office/powerpoint/2010/main" val="380622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 xmlns:a16="http://schemas.microsoft.com/office/drawing/2014/main"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3" name="Titel 2"/>
          <p:cNvSpPr>
            <a:spLocks noGrp="1"/>
          </p:cNvSpPr>
          <p:nvPr>
            <p:ph type="title"/>
          </p:nvPr>
        </p:nvSpPr>
        <p:spPr/>
        <p:txBody>
          <a:bodyPr/>
          <a:lstStyle/>
          <a:p>
            <a:r>
              <a:rPr lang="en-GB" dirty="0" smtClean="0"/>
              <a:t>Agenda</a:t>
            </a:r>
            <a:endParaRPr lang="en-GB" dirty="0"/>
          </a:p>
        </p:txBody>
      </p:sp>
      <p:sp>
        <p:nvSpPr>
          <p:cNvPr id="4" name="Inhaltsplatzhalter 3"/>
          <p:cNvSpPr>
            <a:spLocks noGrp="1"/>
          </p:cNvSpPr>
          <p:nvPr>
            <p:ph idx="1"/>
          </p:nvPr>
        </p:nvSpPr>
        <p:spPr/>
        <p:txBody>
          <a:bodyPr/>
          <a:lstStyle/>
          <a:p>
            <a:pPr marL="514350" indent="-514350">
              <a:buFont typeface="+mj-lt"/>
              <a:buAutoNum type="arabicPeriod"/>
            </a:pPr>
            <a:r>
              <a:rPr lang="en-GB" dirty="0" smtClean="0"/>
              <a:t>Diversity Dimensions and Basic Concepts</a:t>
            </a:r>
          </a:p>
          <a:p>
            <a:pPr marL="514350" indent="-514350">
              <a:buFont typeface="+mj-lt"/>
              <a:buAutoNum type="arabicPeriod"/>
            </a:pPr>
            <a:r>
              <a:rPr lang="en-GB" dirty="0" smtClean="0"/>
              <a:t>What is Discrimination?</a:t>
            </a:r>
          </a:p>
          <a:p>
            <a:pPr marL="514350" indent="-514350">
              <a:buFont typeface="+mj-lt"/>
              <a:buAutoNum type="arabicPeriod"/>
            </a:pPr>
            <a:r>
              <a:rPr lang="en-GB" dirty="0"/>
              <a:t>Promoting Equal Opportunities and </a:t>
            </a:r>
            <a:r>
              <a:rPr lang="en-GB" dirty="0" smtClean="0"/>
              <a:t>Non-Discrimination</a:t>
            </a:r>
          </a:p>
          <a:p>
            <a:pPr marL="514350" indent="-514350">
              <a:buFont typeface="+mj-lt"/>
              <a:buAutoNum type="arabicPeriod"/>
            </a:pPr>
            <a:r>
              <a:rPr lang="en-GB" dirty="0" smtClean="0"/>
              <a:t>Exercises</a:t>
            </a:r>
            <a:endParaRPr lang="en-GB" dirty="0"/>
          </a:p>
        </p:txBody>
      </p:sp>
      <p:sp>
        <p:nvSpPr>
          <p:cNvPr id="19" name="Slide Number Placeholder 18">
            <a:extLst>
              <a:ext uri="{FF2B5EF4-FFF2-40B4-BE49-F238E27FC236}">
                <a16:creationId xmlns="" xmlns:a16="http://schemas.microsoft.com/office/drawing/2014/main" id="{DB2356B0-7475-ACAE-49D0-107B1D12DD68}"/>
              </a:ext>
            </a:extLst>
          </p:cNvPr>
          <p:cNvSpPr>
            <a:spLocks noGrp="1"/>
          </p:cNvSpPr>
          <p:nvPr>
            <p:ph type="sldNum" sz="quarter" idx="12"/>
          </p:nvPr>
        </p:nvSpPr>
        <p:spPr/>
        <p:txBody>
          <a:bodyPr/>
          <a:lstStyle/>
          <a:p>
            <a:fld id="{AE3BBC24-C1C9-439D-8A45-14B9CB7E3996}" type="slidenum">
              <a:rPr lang="en-GB" smtClean="0"/>
              <a:t>3</a:t>
            </a:fld>
            <a:endParaRPr lang="en-GB"/>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525" y="5847672"/>
            <a:ext cx="1095922" cy="676076"/>
          </a:xfrm>
          <a:prstGeom prst="rect">
            <a:avLst/>
          </a:prstGeom>
        </p:spPr>
      </p:pic>
      <p:sp>
        <p:nvSpPr>
          <p:cNvPr id="9" name="Rechteck 8"/>
          <p:cNvSpPr/>
          <p:nvPr/>
        </p:nvSpPr>
        <p:spPr>
          <a:xfrm>
            <a:off x="3588354" y="6185710"/>
            <a:ext cx="5101045"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4" cstate="print">
            <a:extLst>
              <a:ext uri="{28A0092B-C50C-407E-A947-70E740481C1C}">
                <a14:useLocalDpi xmlns:a14="http://schemas.microsoft.com/office/drawing/2010/main" val="0"/>
              </a:ext>
            </a:extLst>
          </a:blip>
          <a:stretch>
            <a:fillRect/>
          </a:stretch>
        </p:blipFill>
        <p:spPr>
          <a:xfrm>
            <a:off x="1895355" y="6205792"/>
            <a:ext cx="1666875" cy="349250"/>
          </a:xfrm>
          <a:prstGeom prst="rect">
            <a:avLst/>
          </a:prstGeom>
        </p:spPr>
      </p:pic>
    </p:spTree>
    <p:extLst>
      <p:ext uri="{BB962C8B-B14F-4D97-AF65-F5344CB8AC3E}">
        <p14:creationId xmlns:p14="http://schemas.microsoft.com/office/powerpoint/2010/main" val="1367558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1. Layers and Dimensions of Diversity</a:t>
            </a:r>
            <a:endParaRPr lang="en-GB" dirty="0"/>
          </a:p>
        </p:txBody>
      </p:sp>
      <p:sp>
        <p:nvSpPr>
          <p:cNvPr id="4" name="Inhaltsplatzhalter 3"/>
          <p:cNvSpPr>
            <a:spLocks noGrp="1"/>
          </p:cNvSpPr>
          <p:nvPr>
            <p:ph idx="1"/>
          </p:nvPr>
        </p:nvSpPr>
        <p:spPr/>
        <p:txBody>
          <a:bodyPr/>
          <a:lstStyle/>
          <a:p>
            <a:r>
              <a:rPr lang="de-DE" dirty="0" err="1" smtClean="0"/>
              <a:t>There</a:t>
            </a:r>
            <a:r>
              <a:rPr lang="de-DE" dirty="0" smtClean="0"/>
              <a:t> </a:t>
            </a:r>
            <a:r>
              <a:rPr lang="de-DE" dirty="0" err="1" smtClean="0"/>
              <a:t>are</a:t>
            </a:r>
            <a:r>
              <a:rPr lang="de-DE" dirty="0" smtClean="0"/>
              <a:t> </a:t>
            </a:r>
            <a:r>
              <a:rPr lang="de-DE" dirty="0" err="1" smtClean="0"/>
              <a:t>three</a:t>
            </a:r>
            <a:r>
              <a:rPr lang="de-DE" dirty="0" smtClean="0"/>
              <a:t> </a:t>
            </a:r>
            <a:r>
              <a:rPr lang="de-DE" dirty="0" err="1" smtClean="0"/>
              <a:t>layers</a:t>
            </a:r>
            <a:r>
              <a:rPr lang="de-DE" dirty="0" smtClean="0"/>
              <a:t> </a:t>
            </a:r>
            <a:r>
              <a:rPr lang="de-DE" dirty="0" err="1" smtClean="0"/>
              <a:t>of</a:t>
            </a:r>
            <a:r>
              <a:rPr lang="de-DE" dirty="0" smtClean="0"/>
              <a:t> </a:t>
            </a:r>
            <a:r>
              <a:rPr lang="de-DE" dirty="0" err="1" smtClean="0"/>
              <a:t>diversity</a:t>
            </a:r>
            <a:r>
              <a:rPr lang="de-DE" dirty="0" smtClean="0"/>
              <a:t>:</a:t>
            </a:r>
          </a:p>
          <a:p>
            <a:pPr marL="971550" lvl="1" indent="-514350">
              <a:buFont typeface="+mj-lt"/>
              <a:buAutoNum type="arabicPeriod"/>
            </a:pPr>
            <a:r>
              <a:rPr lang="de-DE" dirty="0" smtClean="0">
                <a:solidFill>
                  <a:schemeClr val="tx1">
                    <a:lumMod val="75000"/>
                    <a:lumOff val="25000"/>
                  </a:schemeClr>
                </a:solidFill>
              </a:rPr>
              <a:t>Primary Layer</a:t>
            </a:r>
          </a:p>
          <a:p>
            <a:pPr lvl="2"/>
            <a:r>
              <a:rPr lang="de-DE" dirty="0" err="1" smtClean="0">
                <a:solidFill>
                  <a:schemeClr val="tx1">
                    <a:lumMod val="75000"/>
                    <a:lumOff val="25000"/>
                  </a:schemeClr>
                </a:solidFill>
              </a:rPr>
              <a:t>Demographic</a:t>
            </a:r>
            <a:r>
              <a:rPr lang="de-DE" dirty="0" smtClean="0">
                <a:solidFill>
                  <a:schemeClr val="tx1">
                    <a:lumMod val="75000"/>
                    <a:lumOff val="25000"/>
                  </a:schemeClr>
                </a:solidFill>
              </a:rPr>
              <a:t> </a:t>
            </a:r>
            <a:r>
              <a:rPr lang="de-DE" dirty="0" err="1" smtClean="0">
                <a:solidFill>
                  <a:schemeClr val="tx1">
                    <a:lumMod val="75000"/>
                    <a:lumOff val="25000"/>
                  </a:schemeClr>
                </a:solidFill>
              </a:rPr>
              <a:t>diversity</a:t>
            </a:r>
            <a:r>
              <a:rPr lang="de-DE" dirty="0" smtClean="0">
                <a:solidFill>
                  <a:schemeClr val="tx1">
                    <a:lumMod val="75000"/>
                    <a:lumOff val="25000"/>
                  </a:schemeClr>
                </a:solidFill>
              </a:rPr>
              <a:t>: </a:t>
            </a:r>
            <a:r>
              <a:rPr lang="de-DE" dirty="0" err="1" smtClean="0">
                <a:solidFill>
                  <a:schemeClr val="tx1">
                    <a:lumMod val="75000"/>
                    <a:lumOff val="25000"/>
                  </a:schemeClr>
                </a:solidFill>
              </a:rPr>
              <a:t>Characteristics</a:t>
            </a:r>
            <a:r>
              <a:rPr lang="de-DE" dirty="0" smtClean="0">
                <a:solidFill>
                  <a:schemeClr val="tx1">
                    <a:lumMod val="75000"/>
                    <a:lumOff val="25000"/>
                  </a:schemeClr>
                </a:solidFill>
              </a:rPr>
              <a:t> such </a:t>
            </a:r>
            <a:r>
              <a:rPr lang="de-DE" dirty="0" err="1" smtClean="0">
                <a:solidFill>
                  <a:schemeClr val="tx1">
                    <a:lumMod val="75000"/>
                    <a:lumOff val="25000"/>
                  </a:schemeClr>
                </a:solidFill>
              </a:rPr>
              <a:t>as</a:t>
            </a:r>
            <a:r>
              <a:rPr lang="de-DE" dirty="0" smtClean="0">
                <a:solidFill>
                  <a:schemeClr val="tx1">
                    <a:lumMod val="75000"/>
                    <a:lumOff val="25000"/>
                  </a:schemeClr>
                </a:solidFill>
              </a:rPr>
              <a:t> </a:t>
            </a:r>
            <a:r>
              <a:rPr lang="de-DE" dirty="0" err="1" smtClean="0">
                <a:solidFill>
                  <a:schemeClr val="tx1">
                    <a:lumMod val="75000"/>
                    <a:lumOff val="25000"/>
                  </a:schemeClr>
                </a:solidFill>
              </a:rPr>
              <a:t>gender</a:t>
            </a:r>
            <a:r>
              <a:rPr lang="de-DE" dirty="0" smtClean="0">
                <a:solidFill>
                  <a:schemeClr val="tx1">
                    <a:lumMod val="75000"/>
                    <a:lumOff val="25000"/>
                  </a:schemeClr>
                </a:solidFill>
              </a:rPr>
              <a:t>, </a:t>
            </a:r>
            <a:r>
              <a:rPr lang="de-DE" dirty="0" err="1" smtClean="0">
                <a:solidFill>
                  <a:schemeClr val="tx1">
                    <a:lumMod val="75000"/>
                    <a:lumOff val="25000"/>
                  </a:schemeClr>
                </a:solidFill>
              </a:rPr>
              <a:t>ethnicity</a:t>
            </a:r>
            <a:r>
              <a:rPr lang="de-DE" dirty="0" smtClean="0">
                <a:solidFill>
                  <a:schemeClr val="tx1">
                    <a:lumMod val="75000"/>
                    <a:lumOff val="25000"/>
                  </a:schemeClr>
                </a:solidFill>
              </a:rPr>
              <a:t>, etc.</a:t>
            </a:r>
          </a:p>
          <a:p>
            <a:pPr marL="914400" lvl="1" indent="-457200">
              <a:buFont typeface="+mj-lt"/>
              <a:buAutoNum type="arabicPeriod"/>
            </a:pPr>
            <a:r>
              <a:rPr lang="de-DE" dirty="0" err="1" smtClean="0">
                <a:solidFill>
                  <a:schemeClr val="tx1">
                    <a:lumMod val="75000"/>
                    <a:lumOff val="25000"/>
                  </a:schemeClr>
                </a:solidFill>
              </a:rPr>
              <a:t>Secondary</a:t>
            </a:r>
            <a:r>
              <a:rPr lang="de-DE" dirty="0" smtClean="0">
                <a:solidFill>
                  <a:schemeClr val="tx1">
                    <a:lumMod val="75000"/>
                    <a:lumOff val="25000"/>
                  </a:schemeClr>
                </a:solidFill>
              </a:rPr>
              <a:t> Layer</a:t>
            </a:r>
          </a:p>
          <a:p>
            <a:pPr lvl="2"/>
            <a:r>
              <a:rPr lang="de-DE" dirty="0" err="1" smtClean="0">
                <a:solidFill>
                  <a:schemeClr val="tx1">
                    <a:lumMod val="75000"/>
                    <a:lumOff val="25000"/>
                  </a:schemeClr>
                </a:solidFill>
              </a:rPr>
              <a:t>Experiential</a:t>
            </a:r>
            <a:r>
              <a:rPr lang="de-DE" dirty="0" smtClean="0">
                <a:solidFill>
                  <a:schemeClr val="tx1">
                    <a:lumMod val="75000"/>
                    <a:lumOff val="25000"/>
                  </a:schemeClr>
                </a:solidFill>
              </a:rPr>
              <a:t> </a:t>
            </a:r>
            <a:r>
              <a:rPr lang="de-DE" dirty="0" err="1" smtClean="0">
                <a:solidFill>
                  <a:schemeClr val="tx1">
                    <a:lumMod val="75000"/>
                    <a:lumOff val="25000"/>
                  </a:schemeClr>
                </a:solidFill>
              </a:rPr>
              <a:t>diversity</a:t>
            </a:r>
            <a:r>
              <a:rPr lang="de-DE" dirty="0" smtClean="0">
                <a:solidFill>
                  <a:schemeClr val="tx1">
                    <a:lumMod val="75000"/>
                    <a:lumOff val="25000"/>
                  </a:schemeClr>
                </a:solidFill>
              </a:rPr>
              <a:t>: Life </a:t>
            </a:r>
            <a:r>
              <a:rPr lang="de-DE" dirty="0" err="1" smtClean="0">
                <a:solidFill>
                  <a:schemeClr val="tx1">
                    <a:lumMod val="75000"/>
                    <a:lumOff val="25000"/>
                  </a:schemeClr>
                </a:solidFill>
              </a:rPr>
              <a:t>experiences</a:t>
            </a:r>
            <a:r>
              <a:rPr lang="de-DE" dirty="0" smtClean="0">
                <a:solidFill>
                  <a:schemeClr val="tx1">
                    <a:lumMod val="75000"/>
                    <a:lumOff val="25000"/>
                  </a:schemeClr>
                </a:solidFill>
              </a:rPr>
              <a:t> such </a:t>
            </a:r>
            <a:r>
              <a:rPr lang="de-DE" dirty="0" err="1" smtClean="0">
                <a:solidFill>
                  <a:schemeClr val="tx1">
                    <a:lumMod val="75000"/>
                    <a:lumOff val="25000"/>
                  </a:schemeClr>
                </a:solidFill>
              </a:rPr>
              <a:t>as</a:t>
            </a:r>
            <a:r>
              <a:rPr lang="de-DE" dirty="0">
                <a:solidFill>
                  <a:schemeClr val="tx1">
                    <a:lumMod val="75000"/>
                    <a:lumOff val="25000"/>
                  </a:schemeClr>
                </a:solidFill>
              </a:rPr>
              <a:t> </a:t>
            </a:r>
            <a:r>
              <a:rPr lang="de-DE" dirty="0" err="1" smtClean="0">
                <a:solidFill>
                  <a:schemeClr val="tx1">
                    <a:lumMod val="75000"/>
                    <a:lumOff val="25000"/>
                  </a:schemeClr>
                </a:solidFill>
              </a:rPr>
              <a:t>hobbies</a:t>
            </a:r>
            <a:r>
              <a:rPr lang="de-DE" dirty="0" smtClean="0">
                <a:solidFill>
                  <a:schemeClr val="tx1">
                    <a:lumMod val="75000"/>
                    <a:lumOff val="25000"/>
                  </a:schemeClr>
                </a:solidFill>
              </a:rPr>
              <a:t>, </a:t>
            </a:r>
            <a:r>
              <a:rPr lang="de-DE" dirty="0" err="1" smtClean="0">
                <a:solidFill>
                  <a:schemeClr val="tx1">
                    <a:lumMod val="75000"/>
                    <a:lumOff val="25000"/>
                  </a:schemeClr>
                </a:solidFill>
              </a:rPr>
              <a:t>affinities</a:t>
            </a:r>
            <a:r>
              <a:rPr lang="de-DE" dirty="0" smtClean="0">
                <a:solidFill>
                  <a:schemeClr val="tx1">
                    <a:lumMod val="75000"/>
                    <a:lumOff val="25000"/>
                  </a:schemeClr>
                </a:solidFill>
              </a:rPr>
              <a:t>, etc.</a:t>
            </a:r>
          </a:p>
          <a:p>
            <a:pPr marL="914400" lvl="1" indent="-457200">
              <a:buFont typeface="+mj-lt"/>
              <a:buAutoNum type="arabicPeriod"/>
            </a:pPr>
            <a:r>
              <a:rPr lang="de-DE" dirty="0" err="1" smtClean="0">
                <a:solidFill>
                  <a:schemeClr val="tx1">
                    <a:lumMod val="75000"/>
                    <a:lumOff val="25000"/>
                  </a:schemeClr>
                </a:solidFill>
              </a:rPr>
              <a:t>Tertiary</a:t>
            </a:r>
            <a:r>
              <a:rPr lang="de-DE" dirty="0" smtClean="0">
                <a:solidFill>
                  <a:schemeClr val="tx1">
                    <a:lumMod val="75000"/>
                    <a:lumOff val="25000"/>
                  </a:schemeClr>
                </a:solidFill>
              </a:rPr>
              <a:t> Layer</a:t>
            </a:r>
          </a:p>
          <a:p>
            <a:pPr lvl="2"/>
            <a:r>
              <a:rPr lang="de-DE" dirty="0" err="1" smtClean="0">
                <a:solidFill>
                  <a:schemeClr val="tx1">
                    <a:lumMod val="75000"/>
                    <a:lumOff val="25000"/>
                  </a:schemeClr>
                </a:solidFill>
              </a:rPr>
              <a:t>Cognitive</a:t>
            </a:r>
            <a:r>
              <a:rPr lang="de-DE" dirty="0" smtClean="0">
                <a:solidFill>
                  <a:schemeClr val="tx1">
                    <a:lumMod val="75000"/>
                    <a:lumOff val="25000"/>
                  </a:schemeClr>
                </a:solidFill>
              </a:rPr>
              <a:t> </a:t>
            </a:r>
            <a:r>
              <a:rPr lang="de-DE" dirty="0" err="1" smtClean="0">
                <a:solidFill>
                  <a:schemeClr val="tx1">
                    <a:lumMod val="75000"/>
                    <a:lumOff val="25000"/>
                  </a:schemeClr>
                </a:solidFill>
              </a:rPr>
              <a:t>Diversity</a:t>
            </a:r>
            <a:r>
              <a:rPr lang="de-DE" dirty="0" smtClean="0">
                <a:solidFill>
                  <a:schemeClr val="tx1">
                    <a:lumMod val="75000"/>
                    <a:lumOff val="25000"/>
                  </a:schemeClr>
                </a:solidFill>
              </a:rPr>
              <a:t>: </a:t>
            </a:r>
            <a:r>
              <a:rPr lang="en-US" dirty="0">
                <a:solidFill>
                  <a:schemeClr val="tx1">
                    <a:lumMod val="75000"/>
                    <a:lumOff val="25000"/>
                  </a:schemeClr>
                </a:solidFill>
              </a:rPr>
              <a:t>Our method of problem-solving and our perspective on the world</a:t>
            </a:r>
            <a:r>
              <a:rPr lang="en-US" dirty="0" smtClean="0">
                <a:solidFill>
                  <a:schemeClr val="tx1">
                    <a:lumMod val="75000"/>
                    <a:lumOff val="25000"/>
                  </a:schemeClr>
                </a:solidFill>
              </a:rPr>
              <a:t>.</a:t>
            </a:r>
          </a:p>
          <a:p>
            <a:pPr lvl="2"/>
            <a:r>
              <a:rPr lang="en-US" dirty="0" smtClean="0">
                <a:solidFill>
                  <a:schemeClr val="tx1">
                    <a:lumMod val="75000"/>
                    <a:lumOff val="25000"/>
                  </a:schemeClr>
                </a:solidFill>
              </a:rPr>
              <a:t>Depending on the context, this layer can be defined differently (e.g. in an organizational context)</a:t>
            </a:r>
            <a:endParaRPr lang="de-DE" dirty="0" smtClean="0">
              <a:solidFill>
                <a:schemeClr val="tx1">
                  <a:lumMod val="75000"/>
                  <a:lumOff val="25000"/>
                </a:schemeClr>
              </a:solidFill>
            </a:endParaRPr>
          </a:p>
        </p:txBody>
      </p:sp>
      <p:sp>
        <p:nvSpPr>
          <p:cNvPr id="3" name="Foliennummernplatzhalter 2"/>
          <p:cNvSpPr>
            <a:spLocks noGrp="1"/>
          </p:cNvSpPr>
          <p:nvPr>
            <p:ph type="sldNum" sz="quarter" idx="12"/>
          </p:nvPr>
        </p:nvSpPr>
        <p:spPr/>
        <p:txBody>
          <a:bodyPr/>
          <a:lstStyle/>
          <a:p>
            <a:fld id="{AE3BBC24-C1C9-439D-8A45-14B9CB7E3996}" type="slidenum">
              <a:rPr lang="en-GB" smtClean="0"/>
              <a:t>4</a:t>
            </a:fld>
            <a:endParaRPr lang="en-GB"/>
          </a:p>
        </p:txBody>
      </p:sp>
      <p:sp>
        <p:nvSpPr>
          <p:cNvPr id="5" name="Textfeld 4"/>
          <p:cNvSpPr txBox="1"/>
          <p:nvPr/>
        </p:nvSpPr>
        <p:spPr>
          <a:xfrm>
            <a:off x="531222" y="6202182"/>
            <a:ext cx="5712823" cy="261610"/>
          </a:xfrm>
          <a:prstGeom prst="rect">
            <a:avLst/>
          </a:prstGeom>
          <a:noFill/>
        </p:spPr>
        <p:txBody>
          <a:bodyPr wrap="square" rtlCol="0">
            <a:spAutoFit/>
          </a:bodyPr>
          <a:lstStyle/>
          <a:p>
            <a:r>
              <a:rPr lang="en-GB" sz="1100" dirty="0">
                <a:solidFill>
                  <a:prstClr val="black">
                    <a:lumMod val="75000"/>
                    <a:lumOff val="25000"/>
                  </a:prstClr>
                </a:solidFill>
              </a:rPr>
              <a:t>Source: https://www.cultureally.com/blog/dimensionsofdiversity</a:t>
            </a:r>
            <a:endParaRPr lang="en-GB" sz="1100" dirty="0"/>
          </a:p>
        </p:txBody>
      </p:sp>
    </p:spTree>
    <p:extLst>
      <p:ext uri="{BB962C8B-B14F-4D97-AF65-F5344CB8AC3E}">
        <p14:creationId xmlns:p14="http://schemas.microsoft.com/office/powerpoint/2010/main" val="2561818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1. Layers and Dimensions of Diversity</a:t>
            </a:r>
            <a:endParaRPr lang="en-GB" dirty="0"/>
          </a:p>
        </p:txBody>
      </p:sp>
      <p:sp>
        <p:nvSpPr>
          <p:cNvPr id="4" name="Inhaltsplatzhalter 3"/>
          <p:cNvSpPr>
            <a:spLocks noGrp="1"/>
          </p:cNvSpPr>
          <p:nvPr>
            <p:ph idx="1"/>
          </p:nvPr>
        </p:nvSpPr>
        <p:spPr/>
        <p:txBody>
          <a:bodyPr/>
          <a:lstStyle/>
          <a:p>
            <a:r>
              <a:rPr lang="de-DE" dirty="0" smtClean="0"/>
              <a:t>The </a:t>
            </a:r>
            <a:r>
              <a:rPr lang="de-DE" dirty="0" err="1" smtClean="0"/>
              <a:t>core-dimentions</a:t>
            </a:r>
            <a:r>
              <a:rPr lang="de-DE" dirty="0" smtClean="0"/>
              <a:t> </a:t>
            </a:r>
            <a:r>
              <a:rPr lang="de-DE" dirty="0" err="1" smtClean="0"/>
              <a:t>of</a:t>
            </a:r>
            <a:r>
              <a:rPr lang="de-DE" dirty="0" smtClean="0"/>
              <a:t> </a:t>
            </a:r>
            <a:r>
              <a:rPr lang="de-DE" dirty="0" err="1" smtClean="0"/>
              <a:t>diversity</a:t>
            </a:r>
            <a:r>
              <a:rPr lang="de-DE" dirty="0" smtClean="0"/>
              <a:t> (</a:t>
            </a:r>
            <a:r>
              <a:rPr lang="de-DE" dirty="0" err="1" smtClean="0"/>
              <a:t>secondary</a:t>
            </a:r>
            <a:r>
              <a:rPr lang="de-DE" dirty="0" smtClean="0"/>
              <a:t> </a:t>
            </a:r>
            <a:r>
              <a:rPr lang="de-DE" dirty="0" err="1" smtClean="0"/>
              <a:t>layer</a:t>
            </a:r>
            <a:r>
              <a:rPr lang="de-DE" dirty="0" smtClean="0"/>
              <a:t> </a:t>
            </a:r>
            <a:r>
              <a:rPr lang="de-DE" dirty="0" err="1" smtClean="0"/>
              <a:t>of</a:t>
            </a:r>
            <a:r>
              <a:rPr lang="de-DE" dirty="0" smtClean="0"/>
              <a:t> </a:t>
            </a:r>
            <a:r>
              <a:rPr lang="de-DE" dirty="0" err="1" smtClean="0"/>
              <a:t>diversity</a:t>
            </a:r>
            <a:r>
              <a:rPr lang="de-DE" dirty="0" smtClean="0"/>
              <a:t>):</a:t>
            </a:r>
          </a:p>
          <a:p>
            <a:pPr lvl="1"/>
            <a:r>
              <a:rPr lang="de-DE" dirty="0" smtClean="0">
                <a:solidFill>
                  <a:schemeClr val="tx1">
                    <a:lumMod val="75000"/>
                    <a:lumOff val="25000"/>
                  </a:schemeClr>
                </a:solidFill>
              </a:rPr>
              <a:t>Age</a:t>
            </a:r>
          </a:p>
          <a:p>
            <a:pPr lvl="1"/>
            <a:r>
              <a:rPr lang="de-DE" dirty="0" smtClean="0">
                <a:solidFill>
                  <a:schemeClr val="tx1">
                    <a:lumMod val="75000"/>
                    <a:lumOff val="25000"/>
                  </a:schemeClr>
                </a:solidFill>
              </a:rPr>
              <a:t>Sexual </a:t>
            </a:r>
            <a:r>
              <a:rPr lang="de-DE" dirty="0" err="1" smtClean="0">
                <a:solidFill>
                  <a:schemeClr val="tx1">
                    <a:lumMod val="75000"/>
                    <a:lumOff val="25000"/>
                  </a:schemeClr>
                </a:solidFill>
              </a:rPr>
              <a:t>orientation</a:t>
            </a:r>
            <a:endParaRPr lang="de-DE" dirty="0" smtClean="0">
              <a:solidFill>
                <a:schemeClr val="tx1">
                  <a:lumMod val="75000"/>
                  <a:lumOff val="25000"/>
                </a:schemeClr>
              </a:solidFill>
            </a:endParaRPr>
          </a:p>
          <a:p>
            <a:pPr lvl="1"/>
            <a:r>
              <a:rPr lang="de-DE" dirty="0" smtClean="0">
                <a:solidFill>
                  <a:schemeClr val="tx1">
                    <a:lumMod val="75000"/>
                    <a:lumOff val="25000"/>
                  </a:schemeClr>
                </a:solidFill>
              </a:rPr>
              <a:t>Religion</a:t>
            </a:r>
          </a:p>
          <a:p>
            <a:pPr lvl="1"/>
            <a:r>
              <a:rPr lang="de-DE" dirty="0" err="1" smtClean="0">
                <a:solidFill>
                  <a:schemeClr val="tx1">
                    <a:lumMod val="75000"/>
                    <a:lumOff val="25000"/>
                  </a:schemeClr>
                </a:solidFill>
              </a:rPr>
              <a:t>Ability</a:t>
            </a:r>
            <a:endParaRPr lang="de-DE" dirty="0" smtClean="0">
              <a:solidFill>
                <a:schemeClr val="tx1">
                  <a:lumMod val="75000"/>
                  <a:lumOff val="25000"/>
                </a:schemeClr>
              </a:solidFill>
            </a:endParaRPr>
          </a:p>
          <a:p>
            <a:pPr lvl="1"/>
            <a:r>
              <a:rPr lang="de-DE" dirty="0" smtClean="0">
                <a:solidFill>
                  <a:schemeClr val="tx1">
                    <a:lumMod val="75000"/>
                    <a:lumOff val="25000"/>
                  </a:schemeClr>
                </a:solidFill>
              </a:rPr>
              <a:t>Gender </a:t>
            </a:r>
            <a:r>
              <a:rPr lang="de-DE" dirty="0" err="1" smtClean="0">
                <a:solidFill>
                  <a:schemeClr val="tx1">
                    <a:lumMod val="75000"/>
                    <a:lumOff val="25000"/>
                  </a:schemeClr>
                </a:solidFill>
              </a:rPr>
              <a:t>and</a:t>
            </a:r>
            <a:r>
              <a:rPr lang="de-DE" dirty="0" smtClean="0">
                <a:solidFill>
                  <a:schemeClr val="tx1">
                    <a:lumMod val="75000"/>
                    <a:lumOff val="25000"/>
                  </a:schemeClr>
                </a:solidFill>
              </a:rPr>
              <a:t> sexual </a:t>
            </a:r>
            <a:r>
              <a:rPr lang="de-DE" dirty="0" err="1" smtClean="0">
                <a:solidFill>
                  <a:schemeClr val="tx1">
                    <a:lumMod val="75000"/>
                    <a:lumOff val="25000"/>
                  </a:schemeClr>
                </a:solidFill>
              </a:rPr>
              <a:t>identity</a:t>
            </a:r>
            <a:endParaRPr lang="de-DE" dirty="0" smtClean="0">
              <a:solidFill>
                <a:schemeClr val="tx1">
                  <a:lumMod val="75000"/>
                  <a:lumOff val="25000"/>
                </a:schemeClr>
              </a:solidFill>
            </a:endParaRPr>
          </a:p>
          <a:p>
            <a:pPr lvl="1"/>
            <a:r>
              <a:rPr lang="de-DE" dirty="0" err="1" smtClean="0">
                <a:solidFill>
                  <a:schemeClr val="tx1">
                    <a:lumMod val="75000"/>
                    <a:lumOff val="25000"/>
                  </a:schemeClr>
                </a:solidFill>
              </a:rPr>
              <a:t>Ethnicity</a:t>
            </a:r>
            <a:r>
              <a:rPr lang="de-DE" dirty="0" smtClean="0">
                <a:solidFill>
                  <a:schemeClr val="tx1">
                    <a:lumMod val="75000"/>
                    <a:lumOff val="25000"/>
                  </a:schemeClr>
                </a:solidFill>
              </a:rPr>
              <a:t> </a:t>
            </a:r>
            <a:r>
              <a:rPr lang="de-DE" dirty="0" err="1" smtClean="0">
                <a:solidFill>
                  <a:schemeClr val="tx1">
                    <a:lumMod val="75000"/>
                    <a:lumOff val="25000"/>
                  </a:schemeClr>
                </a:solidFill>
              </a:rPr>
              <a:t>and</a:t>
            </a:r>
            <a:r>
              <a:rPr lang="de-DE" dirty="0" smtClean="0">
                <a:solidFill>
                  <a:schemeClr val="tx1">
                    <a:lumMod val="75000"/>
                    <a:lumOff val="25000"/>
                  </a:schemeClr>
                </a:solidFill>
              </a:rPr>
              <a:t> </a:t>
            </a:r>
            <a:r>
              <a:rPr lang="de-DE" dirty="0" err="1" smtClean="0">
                <a:solidFill>
                  <a:schemeClr val="tx1">
                    <a:lumMod val="75000"/>
                    <a:lumOff val="25000"/>
                  </a:schemeClr>
                </a:solidFill>
              </a:rPr>
              <a:t>nationality</a:t>
            </a:r>
            <a:endParaRPr lang="de-DE" dirty="0" smtClean="0">
              <a:solidFill>
                <a:schemeClr val="tx1">
                  <a:lumMod val="75000"/>
                  <a:lumOff val="25000"/>
                </a:schemeClr>
              </a:solidFill>
            </a:endParaRPr>
          </a:p>
          <a:p>
            <a:pPr lvl="1"/>
            <a:r>
              <a:rPr lang="de-DE" dirty="0" err="1" smtClean="0">
                <a:solidFill>
                  <a:schemeClr val="tx1">
                    <a:lumMod val="75000"/>
                    <a:lumOff val="25000"/>
                  </a:schemeClr>
                </a:solidFill>
              </a:rPr>
              <a:t>Social</a:t>
            </a:r>
            <a:r>
              <a:rPr lang="de-DE" dirty="0" smtClean="0">
                <a:solidFill>
                  <a:schemeClr val="tx1">
                    <a:lumMod val="75000"/>
                    <a:lumOff val="25000"/>
                  </a:schemeClr>
                </a:solidFill>
              </a:rPr>
              <a:t> </a:t>
            </a:r>
            <a:r>
              <a:rPr lang="de-DE" dirty="0" err="1" smtClean="0">
                <a:solidFill>
                  <a:schemeClr val="tx1">
                    <a:lumMod val="75000"/>
                    <a:lumOff val="25000"/>
                  </a:schemeClr>
                </a:solidFill>
              </a:rPr>
              <a:t>background</a:t>
            </a:r>
            <a:endParaRPr lang="de-DE" dirty="0" smtClean="0">
              <a:solidFill>
                <a:schemeClr val="tx1">
                  <a:lumMod val="75000"/>
                  <a:lumOff val="25000"/>
                </a:schemeClr>
              </a:solidFill>
            </a:endParaRPr>
          </a:p>
        </p:txBody>
      </p:sp>
      <p:sp>
        <p:nvSpPr>
          <p:cNvPr id="3" name="Foliennummernplatzhalter 2"/>
          <p:cNvSpPr>
            <a:spLocks noGrp="1"/>
          </p:cNvSpPr>
          <p:nvPr>
            <p:ph type="sldNum" sz="quarter" idx="12"/>
          </p:nvPr>
        </p:nvSpPr>
        <p:spPr/>
        <p:txBody>
          <a:bodyPr/>
          <a:lstStyle/>
          <a:p>
            <a:fld id="{AE3BBC24-C1C9-439D-8A45-14B9CB7E3996}" type="slidenum">
              <a:rPr lang="en-GB" smtClean="0"/>
              <a:t>5</a:t>
            </a:fld>
            <a:endParaRPr lang="en-GB"/>
          </a:p>
        </p:txBody>
      </p:sp>
      <p:sp>
        <p:nvSpPr>
          <p:cNvPr id="5" name="Textfeld 4"/>
          <p:cNvSpPr txBox="1"/>
          <p:nvPr/>
        </p:nvSpPr>
        <p:spPr>
          <a:xfrm>
            <a:off x="531222" y="6202182"/>
            <a:ext cx="5712823" cy="261610"/>
          </a:xfrm>
          <a:prstGeom prst="rect">
            <a:avLst/>
          </a:prstGeom>
          <a:noFill/>
        </p:spPr>
        <p:txBody>
          <a:bodyPr wrap="square" rtlCol="0">
            <a:spAutoFit/>
          </a:bodyPr>
          <a:lstStyle/>
          <a:p>
            <a:r>
              <a:rPr lang="en-GB" sz="1100" dirty="0">
                <a:solidFill>
                  <a:prstClr val="black">
                    <a:lumMod val="75000"/>
                    <a:lumOff val="25000"/>
                  </a:prstClr>
                </a:solidFill>
              </a:rPr>
              <a:t>Source: https://www.charta-der-vielfalt.de/fuer-organisationen/vielfaltsdimensionen/</a:t>
            </a:r>
            <a:endParaRPr lang="en-GB" sz="1100" dirty="0"/>
          </a:p>
        </p:txBody>
      </p:sp>
    </p:spTree>
    <p:extLst>
      <p:ext uri="{BB962C8B-B14F-4D97-AF65-F5344CB8AC3E}">
        <p14:creationId xmlns:p14="http://schemas.microsoft.com/office/powerpoint/2010/main" val="289810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uppieren 56"/>
          <p:cNvGrpSpPr/>
          <p:nvPr/>
        </p:nvGrpSpPr>
        <p:grpSpPr>
          <a:xfrm>
            <a:off x="578730" y="56725"/>
            <a:ext cx="6959753" cy="6801276"/>
            <a:chOff x="578730" y="56725"/>
            <a:chExt cx="6959753" cy="6801276"/>
          </a:xfrm>
        </p:grpSpPr>
        <p:pic>
          <p:nvPicPr>
            <p:cNvPr id="8" name="Grafik 7"/>
            <p:cNvPicPr>
              <a:picLocks noChangeAspect="1"/>
            </p:cNvPicPr>
            <p:nvPr/>
          </p:nvPicPr>
          <p:blipFill rotWithShape="1">
            <a:blip r:embed="rId2">
              <a:duotone>
                <a:schemeClr val="accent6">
                  <a:shade val="45000"/>
                  <a:satMod val="135000"/>
                </a:schemeClr>
                <a:prstClr val="white"/>
              </a:duotone>
              <a:extLst>
                <a:ext uri="{28A0092B-C50C-407E-A947-70E740481C1C}">
                  <a14:useLocalDpi xmlns:a14="http://schemas.microsoft.com/office/drawing/2010/main" val="0"/>
                </a:ext>
              </a:extLst>
            </a:blip>
            <a:srcRect l="24400" t="22805" r="24085" b="1634"/>
            <a:stretch/>
          </p:blipFill>
          <p:spPr>
            <a:xfrm>
              <a:off x="578730" y="56725"/>
              <a:ext cx="6959753" cy="6801276"/>
            </a:xfrm>
            <a:prstGeom prst="rect">
              <a:avLst/>
            </a:prstGeom>
          </p:spPr>
        </p:pic>
        <p:sp>
          <p:nvSpPr>
            <p:cNvPr id="12" name="Rechteck 11"/>
            <p:cNvSpPr/>
            <p:nvPr/>
          </p:nvSpPr>
          <p:spPr>
            <a:xfrm>
              <a:off x="4589363" y="2523281"/>
              <a:ext cx="659757" cy="451413"/>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 name="Titel 1"/>
          <p:cNvSpPr>
            <a:spLocks noGrp="1"/>
          </p:cNvSpPr>
          <p:nvPr>
            <p:ph type="title"/>
          </p:nvPr>
        </p:nvSpPr>
        <p:spPr>
          <a:xfrm>
            <a:off x="6973340" y="399181"/>
            <a:ext cx="4902223" cy="1325563"/>
          </a:xfrm>
        </p:spPr>
        <p:txBody>
          <a:bodyPr>
            <a:normAutofit fontScale="90000"/>
          </a:bodyPr>
          <a:lstStyle/>
          <a:p>
            <a:pPr marL="742950" indent="-742950">
              <a:buFont typeface="+mj-lt"/>
              <a:buAutoNum type="arabicPeriod"/>
            </a:pPr>
            <a:r>
              <a:rPr lang="en-GB" dirty="0" smtClean="0"/>
              <a:t>Example: Layers </a:t>
            </a:r>
            <a:r>
              <a:rPr lang="en-GB" dirty="0"/>
              <a:t>and Dimensions of </a:t>
            </a:r>
            <a:r>
              <a:rPr lang="en-GB" dirty="0" smtClean="0"/>
              <a:t>Diversity in an Organisation</a:t>
            </a:r>
            <a:endParaRPr lang="de-DE" dirty="0"/>
          </a:p>
        </p:txBody>
      </p:sp>
      <p:sp>
        <p:nvSpPr>
          <p:cNvPr id="3" name="Foliennummernplatzhalter 2"/>
          <p:cNvSpPr>
            <a:spLocks noGrp="1"/>
          </p:cNvSpPr>
          <p:nvPr>
            <p:ph type="sldNum" sz="quarter" idx="12"/>
          </p:nvPr>
        </p:nvSpPr>
        <p:spPr/>
        <p:txBody>
          <a:bodyPr/>
          <a:lstStyle/>
          <a:p>
            <a:fld id="{AE3BBC24-C1C9-439D-8A45-14B9CB7E3996}" type="slidenum">
              <a:rPr lang="en-GB" smtClean="0"/>
              <a:t>6</a:t>
            </a:fld>
            <a:endParaRPr lang="en-GB"/>
          </a:p>
        </p:txBody>
      </p:sp>
      <p:sp>
        <p:nvSpPr>
          <p:cNvPr id="9" name="Textfeld 8"/>
          <p:cNvSpPr txBox="1"/>
          <p:nvPr/>
        </p:nvSpPr>
        <p:spPr>
          <a:xfrm>
            <a:off x="3477806" y="3264193"/>
            <a:ext cx="1221785" cy="372141"/>
          </a:xfrm>
          <a:prstGeom prst="rect">
            <a:avLst/>
          </a:prstGeom>
          <a:solidFill>
            <a:schemeClr val="bg1"/>
          </a:solidFill>
        </p:spPr>
        <p:txBody>
          <a:bodyPr wrap="square" rtlCol="0">
            <a:spAutoFit/>
          </a:bodyPr>
          <a:lstStyle/>
          <a:p>
            <a:r>
              <a:rPr lang="en-GB" dirty="0" smtClean="0">
                <a:solidFill>
                  <a:schemeClr val="accent1">
                    <a:lumMod val="50000"/>
                  </a:schemeClr>
                </a:solidFill>
              </a:rPr>
              <a:t>Personality</a:t>
            </a:r>
          </a:p>
        </p:txBody>
      </p:sp>
      <p:sp>
        <p:nvSpPr>
          <p:cNvPr id="10" name="Textfeld 9"/>
          <p:cNvSpPr txBox="1"/>
          <p:nvPr/>
        </p:nvSpPr>
        <p:spPr>
          <a:xfrm>
            <a:off x="3873680" y="2334976"/>
            <a:ext cx="542468" cy="230832"/>
          </a:xfrm>
          <a:prstGeom prst="rect">
            <a:avLst/>
          </a:prstGeom>
          <a:solidFill>
            <a:srgbClr val="7FA862"/>
          </a:solidFill>
        </p:spPr>
        <p:txBody>
          <a:bodyPr wrap="square" rtlCol="0">
            <a:spAutoFit/>
          </a:bodyPr>
          <a:lstStyle/>
          <a:p>
            <a:r>
              <a:rPr lang="en-GB" sz="900" dirty="0" smtClean="0">
                <a:solidFill>
                  <a:schemeClr val="accent1">
                    <a:lumMod val="50000"/>
                  </a:schemeClr>
                </a:solidFill>
              </a:rPr>
              <a:t>Age</a:t>
            </a:r>
          </a:p>
        </p:txBody>
      </p:sp>
      <p:sp>
        <p:nvSpPr>
          <p:cNvPr id="11" name="Textfeld 10"/>
          <p:cNvSpPr txBox="1"/>
          <p:nvPr/>
        </p:nvSpPr>
        <p:spPr>
          <a:xfrm>
            <a:off x="4475804" y="2601721"/>
            <a:ext cx="886873" cy="369332"/>
          </a:xfrm>
          <a:prstGeom prst="rect">
            <a:avLst/>
          </a:prstGeom>
          <a:noFill/>
        </p:spPr>
        <p:txBody>
          <a:bodyPr wrap="square" rtlCol="0">
            <a:spAutoFit/>
          </a:bodyPr>
          <a:lstStyle/>
          <a:p>
            <a:r>
              <a:rPr lang="en-GB" sz="900" dirty="0">
                <a:solidFill>
                  <a:schemeClr val="accent1">
                    <a:lumMod val="50000"/>
                  </a:schemeClr>
                </a:solidFill>
              </a:rPr>
              <a:t>Ethnicity and nationality</a:t>
            </a:r>
          </a:p>
        </p:txBody>
      </p:sp>
      <p:sp>
        <p:nvSpPr>
          <p:cNvPr id="16" name="Rechteck 15"/>
          <p:cNvSpPr/>
          <p:nvPr/>
        </p:nvSpPr>
        <p:spPr>
          <a:xfrm>
            <a:off x="3561160" y="2083087"/>
            <a:ext cx="740779" cy="127741"/>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rot="1097359">
            <a:off x="4732002" y="3382196"/>
            <a:ext cx="675170" cy="573440"/>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4748203" y="3415000"/>
            <a:ext cx="720710" cy="507831"/>
          </a:xfrm>
          <a:prstGeom prst="rect">
            <a:avLst/>
          </a:prstGeom>
          <a:solidFill>
            <a:srgbClr val="7FA862"/>
          </a:solidFill>
        </p:spPr>
        <p:txBody>
          <a:bodyPr wrap="square" rtlCol="0">
            <a:spAutoFit/>
          </a:bodyPr>
          <a:lstStyle/>
          <a:p>
            <a:r>
              <a:rPr lang="en-GB" sz="900" dirty="0">
                <a:solidFill>
                  <a:schemeClr val="accent1">
                    <a:lumMod val="50000"/>
                  </a:schemeClr>
                </a:solidFill>
              </a:rPr>
              <a:t>Gender and sexual identity</a:t>
            </a:r>
          </a:p>
        </p:txBody>
      </p:sp>
      <p:sp>
        <p:nvSpPr>
          <p:cNvPr id="17" name="Textfeld 16"/>
          <p:cNvSpPr txBox="1"/>
          <p:nvPr/>
        </p:nvSpPr>
        <p:spPr>
          <a:xfrm>
            <a:off x="4181298" y="4153991"/>
            <a:ext cx="720710" cy="507831"/>
          </a:xfrm>
          <a:prstGeom prst="rect">
            <a:avLst/>
          </a:prstGeom>
          <a:solidFill>
            <a:srgbClr val="7FA862"/>
          </a:solidFill>
        </p:spPr>
        <p:txBody>
          <a:bodyPr wrap="square" rtlCol="0">
            <a:spAutoFit/>
          </a:bodyPr>
          <a:lstStyle/>
          <a:p>
            <a:r>
              <a:rPr lang="en-GB" sz="900" dirty="0" smtClean="0">
                <a:solidFill>
                  <a:schemeClr val="accent1">
                    <a:lumMod val="50000"/>
                  </a:schemeClr>
                </a:solidFill>
              </a:rPr>
              <a:t>Physical </a:t>
            </a:r>
            <a:r>
              <a:rPr lang="en-GB" sz="900" dirty="0">
                <a:solidFill>
                  <a:schemeClr val="accent1">
                    <a:lumMod val="50000"/>
                  </a:schemeClr>
                </a:solidFill>
              </a:rPr>
              <a:t>and mental abilities</a:t>
            </a:r>
          </a:p>
        </p:txBody>
      </p:sp>
      <p:sp>
        <p:nvSpPr>
          <p:cNvPr id="19" name="Rechteck 18"/>
          <p:cNvSpPr/>
          <p:nvPr/>
        </p:nvSpPr>
        <p:spPr>
          <a:xfrm>
            <a:off x="3136352" y="4334719"/>
            <a:ext cx="914787" cy="159190"/>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3232941" y="4201610"/>
            <a:ext cx="725602" cy="192486"/>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p:cNvSpPr txBox="1"/>
          <p:nvPr/>
        </p:nvSpPr>
        <p:spPr>
          <a:xfrm>
            <a:off x="3286496" y="4235057"/>
            <a:ext cx="720710" cy="230832"/>
          </a:xfrm>
          <a:prstGeom prst="rect">
            <a:avLst/>
          </a:prstGeom>
          <a:solidFill>
            <a:srgbClr val="7FA862"/>
          </a:solidFill>
        </p:spPr>
        <p:txBody>
          <a:bodyPr wrap="square" rtlCol="0">
            <a:spAutoFit/>
          </a:bodyPr>
          <a:lstStyle/>
          <a:p>
            <a:r>
              <a:rPr lang="en-GB" sz="900" dirty="0" smtClean="0">
                <a:solidFill>
                  <a:schemeClr val="accent1">
                    <a:lumMod val="50000"/>
                  </a:schemeClr>
                </a:solidFill>
              </a:rPr>
              <a:t>Religion</a:t>
            </a:r>
            <a:endParaRPr lang="en-GB" sz="900" dirty="0">
              <a:solidFill>
                <a:schemeClr val="accent1">
                  <a:lumMod val="50000"/>
                </a:schemeClr>
              </a:solidFill>
            </a:endParaRPr>
          </a:p>
        </p:txBody>
      </p:sp>
      <p:sp>
        <p:nvSpPr>
          <p:cNvPr id="21" name="Textfeld 20"/>
          <p:cNvSpPr txBox="1"/>
          <p:nvPr/>
        </p:nvSpPr>
        <p:spPr>
          <a:xfrm>
            <a:off x="2697301" y="3367522"/>
            <a:ext cx="720710" cy="507831"/>
          </a:xfrm>
          <a:prstGeom prst="rect">
            <a:avLst/>
          </a:prstGeom>
          <a:solidFill>
            <a:srgbClr val="7FA862"/>
          </a:solidFill>
        </p:spPr>
        <p:txBody>
          <a:bodyPr wrap="square" rtlCol="0">
            <a:spAutoFit/>
          </a:bodyPr>
          <a:lstStyle/>
          <a:p>
            <a:r>
              <a:rPr lang="en-GB" sz="900" dirty="0" smtClean="0">
                <a:solidFill>
                  <a:schemeClr val="accent1">
                    <a:lumMod val="50000"/>
                  </a:schemeClr>
                </a:solidFill>
              </a:rPr>
              <a:t>Sexual </a:t>
            </a:r>
            <a:r>
              <a:rPr lang="en-GB" sz="900" dirty="0" err="1" smtClean="0">
                <a:solidFill>
                  <a:schemeClr val="accent1">
                    <a:lumMod val="50000"/>
                  </a:schemeClr>
                </a:solidFill>
              </a:rPr>
              <a:t>Orienta-tion</a:t>
            </a:r>
            <a:endParaRPr lang="en-GB" sz="900" dirty="0">
              <a:solidFill>
                <a:schemeClr val="accent1">
                  <a:lumMod val="50000"/>
                </a:schemeClr>
              </a:solidFill>
            </a:endParaRPr>
          </a:p>
        </p:txBody>
      </p:sp>
      <p:sp>
        <p:nvSpPr>
          <p:cNvPr id="23" name="Rechteck 22"/>
          <p:cNvSpPr/>
          <p:nvPr/>
        </p:nvSpPr>
        <p:spPr>
          <a:xfrm>
            <a:off x="2974694" y="2565808"/>
            <a:ext cx="600865" cy="441158"/>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2905357" y="2614175"/>
            <a:ext cx="821885" cy="369332"/>
          </a:xfrm>
          <a:prstGeom prst="rect">
            <a:avLst/>
          </a:prstGeom>
          <a:noFill/>
        </p:spPr>
        <p:txBody>
          <a:bodyPr wrap="square" rtlCol="0">
            <a:spAutoFit/>
          </a:bodyPr>
          <a:lstStyle/>
          <a:p>
            <a:r>
              <a:rPr lang="en-GB" sz="900" dirty="0" smtClean="0">
                <a:solidFill>
                  <a:schemeClr val="accent1">
                    <a:lumMod val="50000"/>
                  </a:schemeClr>
                </a:solidFill>
              </a:rPr>
              <a:t>Social Background</a:t>
            </a:r>
            <a:endParaRPr lang="en-GB" sz="900" dirty="0">
              <a:solidFill>
                <a:schemeClr val="accent1">
                  <a:lumMod val="50000"/>
                </a:schemeClr>
              </a:solidFill>
            </a:endParaRPr>
          </a:p>
        </p:txBody>
      </p:sp>
      <p:sp>
        <p:nvSpPr>
          <p:cNvPr id="25" name="Rechteck 24"/>
          <p:cNvSpPr/>
          <p:nvPr/>
        </p:nvSpPr>
        <p:spPr>
          <a:xfrm>
            <a:off x="3886414" y="2084020"/>
            <a:ext cx="740779" cy="127741"/>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p:cNvSpPr txBox="1"/>
          <p:nvPr/>
        </p:nvSpPr>
        <p:spPr>
          <a:xfrm>
            <a:off x="3614072" y="2079446"/>
            <a:ext cx="1013122" cy="230832"/>
          </a:xfrm>
          <a:prstGeom prst="rect">
            <a:avLst/>
          </a:prstGeom>
          <a:noFill/>
        </p:spPr>
        <p:txBody>
          <a:bodyPr wrap="square" rtlCol="0">
            <a:spAutoFit/>
          </a:bodyPr>
          <a:lstStyle/>
          <a:p>
            <a:r>
              <a:rPr lang="en-GB" sz="900" b="1" u="sng" dirty="0" smtClean="0">
                <a:solidFill>
                  <a:schemeClr val="accent1">
                    <a:lumMod val="50000"/>
                  </a:schemeClr>
                </a:solidFill>
              </a:rPr>
              <a:t>Core-Dimensions</a:t>
            </a:r>
          </a:p>
        </p:txBody>
      </p:sp>
      <p:sp>
        <p:nvSpPr>
          <p:cNvPr id="28" name="Rechteck 27"/>
          <p:cNvSpPr/>
          <p:nvPr/>
        </p:nvSpPr>
        <p:spPr>
          <a:xfrm>
            <a:off x="3547641" y="1328636"/>
            <a:ext cx="1079551" cy="347033"/>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p:cNvSpPr/>
          <p:nvPr/>
        </p:nvSpPr>
        <p:spPr>
          <a:xfrm>
            <a:off x="3605138" y="1161934"/>
            <a:ext cx="1079551" cy="347033"/>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3605137" y="1198616"/>
            <a:ext cx="1094453" cy="246221"/>
          </a:xfrm>
          <a:prstGeom prst="rect">
            <a:avLst/>
          </a:prstGeom>
          <a:noFill/>
        </p:spPr>
        <p:txBody>
          <a:bodyPr wrap="square" rtlCol="0">
            <a:spAutoFit/>
          </a:bodyPr>
          <a:lstStyle/>
          <a:p>
            <a:r>
              <a:rPr lang="en-GB" sz="1000" b="1" u="sng" dirty="0" smtClean="0">
                <a:solidFill>
                  <a:schemeClr val="accent1">
                    <a:lumMod val="50000"/>
                  </a:schemeClr>
                </a:solidFill>
              </a:rPr>
              <a:t>Secondary-Layer</a:t>
            </a:r>
          </a:p>
        </p:txBody>
      </p:sp>
      <p:sp>
        <p:nvSpPr>
          <p:cNvPr id="30" name="Textfeld 29"/>
          <p:cNvSpPr txBox="1"/>
          <p:nvPr/>
        </p:nvSpPr>
        <p:spPr>
          <a:xfrm>
            <a:off x="5013170" y="1848614"/>
            <a:ext cx="785747" cy="2308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Income</a:t>
            </a:r>
            <a:endParaRPr lang="en-GB" sz="900" b="1" dirty="0">
              <a:solidFill>
                <a:schemeClr val="accent1">
                  <a:lumMod val="50000"/>
                </a:schemeClr>
              </a:solidFill>
            </a:endParaRPr>
          </a:p>
        </p:txBody>
      </p:sp>
      <p:sp>
        <p:nvSpPr>
          <p:cNvPr id="31" name="Textfeld 30"/>
          <p:cNvSpPr txBox="1"/>
          <p:nvPr/>
        </p:nvSpPr>
        <p:spPr>
          <a:xfrm>
            <a:off x="5631157" y="2921408"/>
            <a:ext cx="701210" cy="3693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Personal Habits</a:t>
            </a:r>
            <a:endParaRPr lang="en-GB" sz="900" b="1" dirty="0">
              <a:solidFill>
                <a:schemeClr val="accent1">
                  <a:lumMod val="50000"/>
                </a:schemeClr>
              </a:solidFill>
            </a:endParaRPr>
          </a:p>
        </p:txBody>
      </p:sp>
      <p:sp>
        <p:nvSpPr>
          <p:cNvPr id="33" name="Rechteck 32"/>
          <p:cNvSpPr/>
          <p:nvPr/>
        </p:nvSpPr>
        <p:spPr>
          <a:xfrm>
            <a:off x="5403845" y="4235056"/>
            <a:ext cx="719164" cy="388867"/>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Textfeld 31"/>
          <p:cNvSpPr txBox="1"/>
          <p:nvPr/>
        </p:nvSpPr>
        <p:spPr>
          <a:xfrm>
            <a:off x="5403845" y="4223240"/>
            <a:ext cx="788612" cy="369332"/>
          </a:xfrm>
          <a:prstGeom prst="rect">
            <a:avLst/>
          </a:prstGeom>
          <a:noFill/>
        </p:spPr>
        <p:txBody>
          <a:bodyPr wrap="square" rtlCol="0">
            <a:spAutoFit/>
          </a:bodyPr>
          <a:lstStyle/>
          <a:p>
            <a:r>
              <a:rPr lang="en-GB" sz="900" b="1" dirty="0" smtClean="0">
                <a:solidFill>
                  <a:schemeClr val="accent1">
                    <a:lumMod val="50000"/>
                  </a:schemeClr>
                </a:solidFill>
              </a:rPr>
              <a:t>Recreational Habits</a:t>
            </a:r>
            <a:endParaRPr lang="en-GB" sz="900" b="1" dirty="0">
              <a:solidFill>
                <a:schemeClr val="accent1">
                  <a:lumMod val="50000"/>
                </a:schemeClr>
              </a:solidFill>
            </a:endParaRPr>
          </a:p>
        </p:txBody>
      </p:sp>
      <p:sp>
        <p:nvSpPr>
          <p:cNvPr id="37" name="Textfeld 36"/>
          <p:cNvSpPr txBox="1"/>
          <p:nvPr/>
        </p:nvSpPr>
        <p:spPr>
          <a:xfrm>
            <a:off x="4416148" y="5084996"/>
            <a:ext cx="788612" cy="3693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Work Experience</a:t>
            </a:r>
            <a:endParaRPr lang="en-GB" sz="900" b="1" dirty="0">
              <a:solidFill>
                <a:schemeClr val="accent1">
                  <a:lumMod val="50000"/>
                </a:schemeClr>
              </a:solidFill>
            </a:endParaRPr>
          </a:p>
        </p:txBody>
      </p:sp>
      <p:sp>
        <p:nvSpPr>
          <p:cNvPr id="38" name="Textfeld 37"/>
          <p:cNvSpPr txBox="1"/>
          <p:nvPr/>
        </p:nvSpPr>
        <p:spPr>
          <a:xfrm>
            <a:off x="3052138" y="5097417"/>
            <a:ext cx="788612" cy="2308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Education</a:t>
            </a:r>
            <a:endParaRPr lang="en-GB" sz="900" b="1" dirty="0">
              <a:solidFill>
                <a:schemeClr val="accent1">
                  <a:lumMod val="50000"/>
                </a:schemeClr>
              </a:solidFill>
            </a:endParaRPr>
          </a:p>
        </p:txBody>
      </p:sp>
      <p:sp>
        <p:nvSpPr>
          <p:cNvPr id="39" name="Textfeld 38"/>
          <p:cNvSpPr txBox="1"/>
          <p:nvPr/>
        </p:nvSpPr>
        <p:spPr>
          <a:xfrm>
            <a:off x="2023246" y="4298898"/>
            <a:ext cx="788612" cy="2308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Appearance</a:t>
            </a:r>
            <a:endParaRPr lang="en-GB" sz="900" b="1" dirty="0">
              <a:solidFill>
                <a:schemeClr val="accent1">
                  <a:lumMod val="50000"/>
                </a:schemeClr>
              </a:solidFill>
            </a:endParaRPr>
          </a:p>
        </p:txBody>
      </p:sp>
      <p:sp>
        <p:nvSpPr>
          <p:cNvPr id="40" name="Textfeld 39"/>
          <p:cNvSpPr txBox="1"/>
          <p:nvPr/>
        </p:nvSpPr>
        <p:spPr>
          <a:xfrm>
            <a:off x="1842830" y="2971053"/>
            <a:ext cx="703410" cy="3693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Parental Status</a:t>
            </a:r>
            <a:endParaRPr lang="en-GB" sz="900" b="1" dirty="0">
              <a:solidFill>
                <a:schemeClr val="accent1">
                  <a:lumMod val="50000"/>
                </a:schemeClr>
              </a:solidFill>
            </a:endParaRPr>
          </a:p>
        </p:txBody>
      </p:sp>
      <p:sp>
        <p:nvSpPr>
          <p:cNvPr id="41" name="Textfeld 40"/>
          <p:cNvSpPr txBox="1"/>
          <p:nvPr/>
        </p:nvSpPr>
        <p:spPr>
          <a:xfrm>
            <a:off x="2479589" y="1748989"/>
            <a:ext cx="703410" cy="3693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Marital Status</a:t>
            </a:r>
            <a:endParaRPr lang="en-GB" sz="900" b="1" dirty="0">
              <a:solidFill>
                <a:schemeClr val="accent1">
                  <a:lumMod val="50000"/>
                </a:schemeClr>
              </a:solidFill>
            </a:endParaRPr>
          </a:p>
        </p:txBody>
      </p:sp>
      <p:sp>
        <p:nvSpPr>
          <p:cNvPr id="42" name="Textfeld 41"/>
          <p:cNvSpPr txBox="1"/>
          <p:nvPr/>
        </p:nvSpPr>
        <p:spPr>
          <a:xfrm>
            <a:off x="3727242" y="1462187"/>
            <a:ext cx="748562" cy="369332"/>
          </a:xfrm>
          <a:prstGeom prst="rect">
            <a:avLst/>
          </a:prstGeom>
          <a:solidFill>
            <a:srgbClr val="A3C18E"/>
          </a:solidFill>
        </p:spPr>
        <p:txBody>
          <a:bodyPr wrap="square" rtlCol="0">
            <a:spAutoFit/>
          </a:bodyPr>
          <a:lstStyle/>
          <a:p>
            <a:r>
              <a:rPr lang="en-GB" sz="900" b="1" dirty="0" smtClean="0">
                <a:solidFill>
                  <a:schemeClr val="accent1">
                    <a:lumMod val="50000"/>
                  </a:schemeClr>
                </a:solidFill>
              </a:rPr>
              <a:t>Geographic Location</a:t>
            </a:r>
            <a:endParaRPr lang="en-GB" sz="900" b="1" dirty="0">
              <a:solidFill>
                <a:schemeClr val="accent1">
                  <a:lumMod val="50000"/>
                </a:schemeClr>
              </a:solidFill>
            </a:endParaRPr>
          </a:p>
        </p:txBody>
      </p:sp>
      <p:sp>
        <p:nvSpPr>
          <p:cNvPr id="43" name="Textfeld 42"/>
          <p:cNvSpPr txBox="1"/>
          <p:nvPr/>
        </p:nvSpPr>
        <p:spPr>
          <a:xfrm>
            <a:off x="3383100" y="550614"/>
            <a:ext cx="1408632" cy="230832"/>
          </a:xfrm>
          <a:prstGeom prst="rect">
            <a:avLst/>
          </a:prstGeom>
          <a:solidFill>
            <a:srgbClr val="A3C18E"/>
          </a:solidFill>
        </p:spPr>
        <p:txBody>
          <a:bodyPr wrap="square" rtlCol="0">
            <a:spAutoFit/>
          </a:bodyPr>
          <a:lstStyle/>
          <a:p>
            <a:pPr algn="ctr"/>
            <a:r>
              <a:rPr lang="en-GB" sz="900" b="1" dirty="0" smtClean="0">
                <a:solidFill>
                  <a:schemeClr val="accent1">
                    <a:lumMod val="50000"/>
                  </a:schemeClr>
                </a:solidFill>
              </a:rPr>
              <a:t>Function</a:t>
            </a:r>
            <a:endParaRPr lang="en-GB" sz="900" b="1" dirty="0">
              <a:solidFill>
                <a:schemeClr val="accent1">
                  <a:lumMod val="50000"/>
                </a:schemeClr>
              </a:solidFill>
            </a:endParaRPr>
          </a:p>
        </p:txBody>
      </p:sp>
      <p:sp>
        <p:nvSpPr>
          <p:cNvPr id="45" name="Rechteck 44"/>
          <p:cNvSpPr/>
          <p:nvPr/>
        </p:nvSpPr>
        <p:spPr>
          <a:xfrm>
            <a:off x="6018834" y="1576298"/>
            <a:ext cx="725808" cy="352578"/>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Textfeld 43"/>
          <p:cNvSpPr txBox="1"/>
          <p:nvPr/>
        </p:nvSpPr>
        <p:spPr>
          <a:xfrm>
            <a:off x="5909598" y="1600687"/>
            <a:ext cx="843825" cy="230832"/>
          </a:xfrm>
          <a:prstGeom prst="rect">
            <a:avLst/>
          </a:prstGeom>
          <a:solidFill>
            <a:srgbClr val="A3C18E"/>
          </a:solidFill>
        </p:spPr>
        <p:txBody>
          <a:bodyPr wrap="square" rtlCol="0">
            <a:spAutoFit/>
          </a:bodyPr>
          <a:lstStyle/>
          <a:p>
            <a:pPr algn="ctr"/>
            <a:r>
              <a:rPr lang="en-GB" sz="900" b="1" dirty="0" smtClean="0">
                <a:solidFill>
                  <a:schemeClr val="accent1">
                    <a:lumMod val="50000"/>
                  </a:schemeClr>
                </a:solidFill>
              </a:rPr>
              <a:t>Field of Work</a:t>
            </a:r>
            <a:endParaRPr lang="en-GB" sz="900" b="1" dirty="0">
              <a:solidFill>
                <a:schemeClr val="accent1">
                  <a:lumMod val="50000"/>
                </a:schemeClr>
              </a:solidFill>
            </a:endParaRPr>
          </a:p>
        </p:txBody>
      </p:sp>
      <p:sp>
        <p:nvSpPr>
          <p:cNvPr id="47" name="Rechteck 46"/>
          <p:cNvSpPr/>
          <p:nvPr/>
        </p:nvSpPr>
        <p:spPr>
          <a:xfrm>
            <a:off x="6545472" y="3839440"/>
            <a:ext cx="712361" cy="314551"/>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p:cNvSpPr/>
          <p:nvPr/>
        </p:nvSpPr>
        <p:spPr>
          <a:xfrm>
            <a:off x="6460342" y="3936797"/>
            <a:ext cx="712361" cy="314551"/>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Textfeld 45"/>
          <p:cNvSpPr txBox="1"/>
          <p:nvPr/>
        </p:nvSpPr>
        <p:spPr>
          <a:xfrm>
            <a:off x="6470249" y="3839440"/>
            <a:ext cx="827589" cy="369332"/>
          </a:xfrm>
          <a:prstGeom prst="rect">
            <a:avLst/>
          </a:prstGeom>
          <a:noFill/>
        </p:spPr>
        <p:txBody>
          <a:bodyPr wrap="square" rtlCol="0">
            <a:spAutoFit/>
          </a:bodyPr>
          <a:lstStyle/>
          <a:p>
            <a:pPr algn="ctr"/>
            <a:r>
              <a:rPr lang="en-GB" sz="900" b="1" dirty="0" smtClean="0">
                <a:solidFill>
                  <a:schemeClr val="accent1">
                    <a:lumMod val="50000"/>
                  </a:schemeClr>
                </a:solidFill>
              </a:rPr>
              <a:t>Department/ Team</a:t>
            </a:r>
            <a:endParaRPr lang="en-GB" sz="900" b="1" dirty="0">
              <a:solidFill>
                <a:schemeClr val="accent1">
                  <a:lumMod val="50000"/>
                </a:schemeClr>
              </a:solidFill>
            </a:endParaRPr>
          </a:p>
        </p:txBody>
      </p:sp>
      <p:sp>
        <p:nvSpPr>
          <p:cNvPr id="49" name="Textfeld 48"/>
          <p:cNvSpPr txBox="1"/>
          <p:nvPr/>
        </p:nvSpPr>
        <p:spPr>
          <a:xfrm>
            <a:off x="4990050" y="5716751"/>
            <a:ext cx="919548" cy="369332"/>
          </a:xfrm>
          <a:prstGeom prst="rect">
            <a:avLst/>
          </a:prstGeom>
          <a:solidFill>
            <a:srgbClr val="A3C18E"/>
          </a:solidFill>
        </p:spPr>
        <p:txBody>
          <a:bodyPr wrap="square" rtlCol="0">
            <a:spAutoFit/>
          </a:bodyPr>
          <a:lstStyle/>
          <a:p>
            <a:pPr algn="ctr"/>
            <a:r>
              <a:rPr lang="en-GB" sz="900" b="1" dirty="0" smtClean="0">
                <a:solidFill>
                  <a:schemeClr val="accent1">
                    <a:lumMod val="50000"/>
                  </a:schemeClr>
                </a:solidFill>
              </a:rPr>
              <a:t>Duration of Employment</a:t>
            </a:r>
            <a:endParaRPr lang="en-GB" sz="900" b="1" dirty="0">
              <a:solidFill>
                <a:schemeClr val="accent1">
                  <a:lumMod val="50000"/>
                </a:schemeClr>
              </a:solidFill>
            </a:endParaRPr>
          </a:p>
        </p:txBody>
      </p:sp>
      <p:sp>
        <p:nvSpPr>
          <p:cNvPr id="50" name="Textfeld 49"/>
          <p:cNvSpPr txBox="1"/>
          <p:nvPr/>
        </p:nvSpPr>
        <p:spPr>
          <a:xfrm>
            <a:off x="891251" y="3788280"/>
            <a:ext cx="790008" cy="369332"/>
          </a:xfrm>
          <a:prstGeom prst="rect">
            <a:avLst/>
          </a:prstGeom>
          <a:solidFill>
            <a:srgbClr val="A3C18E"/>
          </a:solidFill>
        </p:spPr>
        <p:txBody>
          <a:bodyPr wrap="square" rtlCol="0">
            <a:spAutoFit/>
          </a:bodyPr>
          <a:lstStyle/>
          <a:p>
            <a:pPr algn="ctr"/>
            <a:r>
              <a:rPr lang="en-GB" sz="900" b="1" dirty="0" smtClean="0">
                <a:solidFill>
                  <a:schemeClr val="accent1">
                    <a:lumMod val="50000"/>
                  </a:schemeClr>
                </a:solidFill>
              </a:rPr>
              <a:t>Place of Work</a:t>
            </a:r>
            <a:endParaRPr lang="en-GB" sz="900" b="1" dirty="0">
              <a:solidFill>
                <a:schemeClr val="accent1">
                  <a:lumMod val="50000"/>
                </a:schemeClr>
              </a:solidFill>
            </a:endParaRPr>
          </a:p>
        </p:txBody>
      </p:sp>
      <p:sp>
        <p:nvSpPr>
          <p:cNvPr id="51" name="Textfeld 50"/>
          <p:cNvSpPr txBox="1"/>
          <p:nvPr/>
        </p:nvSpPr>
        <p:spPr>
          <a:xfrm>
            <a:off x="2332034" y="5806744"/>
            <a:ext cx="919548" cy="369332"/>
          </a:xfrm>
          <a:prstGeom prst="rect">
            <a:avLst/>
          </a:prstGeom>
          <a:solidFill>
            <a:srgbClr val="A3C18E"/>
          </a:solidFill>
        </p:spPr>
        <p:txBody>
          <a:bodyPr wrap="square" rtlCol="0">
            <a:spAutoFit/>
          </a:bodyPr>
          <a:lstStyle/>
          <a:p>
            <a:pPr algn="ctr"/>
            <a:r>
              <a:rPr lang="en-GB" sz="900" b="1" dirty="0" smtClean="0">
                <a:solidFill>
                  <a:schemeClr val="accent1">
                    <a:lumMod val="50000"/>
                  </a:schemeClr>
                </a:solidFill>
              </a:rPr>
              <a:t>Union Affiliation</a:t>
            </a:r>
            <a:endParaRPr lang="en-GB" sz="900" b="1" dirty="0">
              <a:solidFill>
                <a:schemeClr val="accent1">
                  <a:lumMod val="50000"/>
                </a:schemeClr>
              </a:solidFill>
            </a:endParaRPr>
          </a:p>
        </p:txBody>
      </p:sp>
      <p:sp>
        <p:nvSpPr>
          <p:cNvPr id="53" name="Rechteck 52"/>
          <p:cNvSpPr/>
          <p:nvPr/>
        </p:nvSpPr>
        <p:spPr>
          <a:xfrm>
            <a:off x="1459736" y="1460008"/>
            <a:ext cx="821802" cy="334225"/>
          </a:xfrm>
          <a:prstGeom prst="rect">
            <a:avLst/>
          </a:prstGeom>
          <a:solidFill>
            <a:srgbClr val="A3C1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Textfeld 51"/>
          <p:cNvSpPr txBox="1"/>
          <p:nvPr/>
        </p:nvSpPr>
        <p:spPr>
          <a:xfrm>
            <a:off x="1447826" y="1460009"/>
            <a:ext cx="845622" cy="369332"/>
          </a:xfrm>
          <a:prstGeom prst="rect">
            <a:avLst/>
          </a:prstGeom>
          <a:noFill/>
        </p:spPr>
        <p:txBody>
          <a:bodyPr wrap="square" rtlCol="0">
            <a:spAutoFit/>
          </a:bodyPr>
          <a:lstStyle/>
          <a:p>
            <a:pPr algn="ctr"/>
            <a:r>
              <a:rPr lang="en-GB" sz="900" b="1" dirty="0" smtClean="0">
                <a:solidFill>
                  <a:schemeClr val="accent1">
                    <a:lumMod val="50000"/>
                  </a:schemeClr>
                </a:solidFill>
              </a:rPr>
              <a:t>Management Status</a:t>
            </a:r>
            <a:endParaRPr lang="en-GB" sz="900" b="1" dirty="0">
              <a:solidFill>
                <a:schemeClr val="accent1">
                  <a:lumMod val="50000"/>
                </a:schemeClr>
              </a:solidFill>
            </a:endParaRPr>
          </a:p>
        </p:txBody>
      </p:sp>
      <p:sp>
        <p:nvSpPr>
          <p:cNvPr id="54" name="Textfeld 53"/>
          <p:cNvSpPr txBox="1"/>
          <p:nvPr/>
        </p:nvSpPr>
        <p:spPr>
          <a:xfrm>
            <a:off x="3428024" y="244701"/>
            <a:ext cx="1427556" cy="246221"/>
          </a:xfrm>
          <a:prstGeom prst="rect">
            <a:avLst/>
          </a:prstGeom>
          <a:solidFill>
            <a:srgbClr val="A3C18E"/>
          </a:solidFill>
        </p:spPr>
        <p:txBody>
          <a:bodyPr wrap="square" rtlCol="0">
            <a:spAutoFit/>
          </a:bodyPr>
          <a:lstStyle/>
          <a:p>
            <a:r>
              <a:rPr lang="en-GB" sz="1000" b="1" u="sng" dirty="0" smtClean="0">
                <a:solidFill>
                  <a:schemeClr val="accent1">
                    <a:lumMod val="50000"/>
                  </a:schemeClr>
                </a:solidFill>
              </a:rPr>
              <a:t>Organisational-Layer</a:t>
            </a:r>
          </a:p>
        </p:txBody>
      </p:sp>
      <p:sp>
        <p:nvSpPr>
          <p:cNvPr id="55" name="Rechteck 54"/>
          <p:cNvSpPr/>
          <p:nvPr/>
        </p:nvSpPr>
        <p:spPr>
          <a:xfrm>
            <a:off x="5350965" y="3450263"/>
            <a:ext cx="177743" cy="267198"/>
          </a:xfrm>
          <a:prstGeom prst="rect">
            <a:avLst/>
          </a:prstGeom>
          <a:solidFill>
            <a:srgbClr val="7FA8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Textfeld 55"/>
          <p:cNvSpPr txBox="1"/>
          <p:nvPr/>
        </p:nvSpPr>
        <p:spPr>
          <a:xfrm>
            <a:off x="6545472" y="6323468"/>
            <a:ext cx="4058141" cy="430887"/>
          </a:xfrm>
          <a:prstGeom prst="rect">
            <a:avLst/>
          </a:prstGeom>
          <a:noFill/>
        </p:spPr>
        <p:txBody>
          <a:bodyPr wrap="square" rtlCol="0">
            <a:spAutoFit/>
          </a:bodyPr>
          <a:lstStyle/>
          <a:p>
            <a:r>
              <a:rPr lang="en-GB" sz="1100" dirty="0">
                <a:solidFill>
                  <a:prstClr val="black">
                    <a:lumMod val="75000"/>
                    <a:lumOff val="25000"/>
                  </a:prstClr>
                </a:solidFill>
              </a:rPr>
              <a:t>Source: https://www.charta-der-vielfalt.de/fuer-organisationen/vielfaltsdimensionen/</a:t>
            </a:r>
            <a:endParaRPr lang="en-GB" sz="1100" dirty="0"/>
          </a:p>
        </p:txBody>
      </p:sp>
    </p:spTree>
    <p:extLst>
      <p:ext uri="{BB962C8B-B14F-4D97-AF65-F5344CB8AC3E}">
        <p14:creationId xmlns:p14="http://schemas.microsoft.com/office/powerpoint/2010/main" val="3916264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Important Concepts Regarding Diversity and Anti-Discrimination</a:t>
            </a:r>
            <a:endParaRPr lang="en-GB" dirty="0"/>
          </a:p>
        </p:txBody>
      </p:sp>
      <p:sp>
        <p:nvSpPr>
          <p:cNvPr id="3" name="Inhaltsplatzhalter 2"/>
          <p:cNvSpPr>
            <a:spLocks noGrp="1"/>
          </p:cNvSpPr>
          <p:nvPr>
            <p:ph idx="1"/>
          </p:nvPr>
        </p:nvSpPr>
        <p:spPr/>
        <p:txBody>
          <a:bodyPr>
            <a:normAutofit fontScale="62500" lnSpcReduction="20000"/>
          </a:bodyPr>
          <a:lstStyle/>
          <a:p>
            <a:r>
              <a:rPr lang="en-GB" dirty="0" smtClean="0"/>
              <a:t>Categorisation</a:t>
            </a:r>
          </a:p>
          <a:p>
            <a:pPr lvl="1"/>
            <a:r>
              <a:rPr lang="en-US" dirty="0" smtClean="0">
                <a:solidFill>
                  <a:schemeClr val="tx1">
                    <a:lumMod val="75000"/>
                    <a:lumOff val="25000"/>
                  </a:schemeClr>
                </a:solidFill>
              </a:rPr>
              <a:t>Psychological </a:t>
            </a:r>
            <a:r>
              <a:rPr lang="en-US" dirty="0">
                <a:solidFill>
                  <a:schemeClr val="tx1">
                    <a:lumMod val="75000"/>
                    <a:lumOff val="25000"/>
                  </a:schemeClr>
                </a:solidFill>
              </a:rPr>
              <a:t>processes that help us to understand and cope with the world that surrounds us</a:t>
            </a:r>
            <a:r>
              <a:rPr lang="en-US" dirty="0" smtClean="0">
                <a:solidFill>
                  <a:schemeClr val="tx1">
                    <a:lumMod val="75000"/>
                    <a:lumOff val="25000"/>
                  </a:schemeClr>
                </a:solidFill>
              </a:rPr>
              <a:t>.</a:t>
            </a:r>
          </a:p>
          <a:p>
            <a:pPr lvl="1"/>
            <a:r>
              <a:rPr lang="en-US" dirty="0" smtClean="0">
                <a:solidFill>
                  <a:schemeClr val="tx1">
                    <a:lumMod val="75000"/>
                    <a:lumOff val="25000"/>
                  </a:schemeClr>
                </a:solidFill>
              </a:rPr>
              <a:t>Example: </a:t>
            </a:r>
            <a:r>
              <a:rPr lang="en-US" dirty="0">
                <a:solidFill>
                  <a:schemeClr val="tx1">
                    <a:lumMod val="75000"/>
                    <a:lumOff val="25000"/>
                  </a:schemeClr>
                </a:solidFill>
              </a:rPr>
              <a:t>when we see a photo of a street and in the background, you can see the Eiffel Tower – we will </a:t>
            </a:r>
            <a:r>
              <a:rPr lang="en-US" dirty="0" smtClean="0">
                <a:solidFill>
                  <a:schemeClr val="tx1">
                    <a:lumMod val="75000"/>
                    <a:lumOff val="25000"/>
                  </a:schemeClr>
                </a:solidFill>
              </a:rPr>
              <a:t>probably assume </a:t>
            </a:r>
            <a:r>
              <a:rPr lang="en-US" dirty="0">
                <a:solidFill>
                  <a:schemeClr val="tx1">
                    <a:lumMod val="75000"/>
                    <a:lumOff val="25000"/>
                  </a:schemeClr>
                </a:solidFill>
              </a:rPr>
              <a:t>that this photo was taken in Paris</a:t>
            </a:r>
            <a:r>
              <a:rPr lang="en-US" dirty="0" smtClean="0">
                <a:solidFill>
                  <a:schemeClr val="tx1">
                    <a:lumMod val="75000"/>
                    <a:lumOff val="25000"/>
                  </a:schemeClr>
                </a:solidFill>
              </a:rPr>
              <a:t>.</a:t>
            </a:r>
          </a:p>
          <a:p>
            <a:pPr lvl="1"/>
            <a:r>
              <a:rPr lang="en-US" dirty="0" err="1" smtClean="0">
                <a:solidFill>
                  <a:schemeClr val="tx1">
                    <a:lumMod val="75000"/>
                    <a:lumOff val="25000"/>
                  </a:schemeClr>
                </a:solidFill>
              </a:rPr>
              <a:t>Categorisations</a:t>
            </a:r>
            <a:r>
              <a:rPr lang="en-US" dirty="0" smtClean="0">
                <a:solidFill>
                  <a:schemeClr val="tx1">
                    <a:lumMod val="75000"/>
                    <a:lumOff val="25000"/>
                  </a:schemeClr>
                </a:solidFill>
              </a:rPr>
              <a:t> aren’t always correct, for </a:t>
            </a:r>
            <a:r>
              <a:rPr lang="en-US" dirty="0">
                <a:solidFill>
                  <a:schemeClr val="tx1">
                    <a:lumMod val="75000"/>
                    <a:lumOff val="25000"/>
                  </a:schemeClr>
                </a:solidFill>
              </a:rPr>
              <a:t>instance, people with breasts are not always women.</a:t>
            </a:r>
            <a:endParaRPr lang="de-DE" dirty="0">
              <a:solidFill>
                <a:schemeClr val="tx1">
                  <a:lumMod val="75000"/>
                  <a:lumOff val="25000"/>
                </a:schemeClr>
              </a:solidFill>
            </a:endParaRPr>
          </a:p>
          <a:p>
            <a:r>
              <a:rPr lang="de-DE" dirty="0" smtClean="0"/>
              <a:t>Stereotype</a:t>
            </a:r>
          </a:p>
          <a:p>
            <a:pPr lvl="1"/>
            <a:r>
              <a:rPr lang="en-US" dirty="0" smtClean="0">
                <a:solidFill>
                  <a:schemeClr val="tx1">
                    <a:lumMod val="75000"/>
                    <a:lumOff val="25000"/>
                  </a:schemeClr>
                </a:solidFill>
              </a:rPr>
              <a:t>A simplified</a:t>
            </a:r>
            <a:r>
              <a:rPr lang="en-US" dirty="0">
                <a:solidFill>
                  <a:schemeClr val="tx1">
                    <a:lumMod val="75000"/>
                    <a:lumOff val="25000"/>
                  </a:schemeClr>
                </a:solidFill>
              </a:rPr>
              <a:t>, generalizing attribution about a group of </a:t>
            </a:r>
            <a:r>
              <a:rPr lang="en-US" dirty="0" smtClean="0">
                <a:solidFill>
                  <a:schemeClr val="tx1">
                    <a:lumMod val="75000"/>
                    <a:lumOff val="25000"/>
                  </a:schemeClr>
                </a:solidFill>
              </a:rPr>
              <a:t>people.</a:t>
            </a:r>
          </a:p>
          <a:p>
            <a:pPr lvl="1"/>
            <a:r>
              <a:rPr lang="en-US" dirty="0">
                <a:solidFill>
                  <a:schemeClr val="tx1">
                    <a:lumMod val="75000"/>
                    <a:lumOff val="25000"/>
                  </a:schemeClr>
                </a:solidFill>
              </a:rPr>
              <a:t>C</a:t>
            </a:r>
            <a:r>
              <a:rPr lang="en-US" dirty="0" smtClean="0">
                <a:solidFill>
                  <a:schemeClr val="tx1">
                    <a:lumMod val="75000"/>
                    <a:lumOff val="25000"/>
                  </a:schemeClr>
                </a:solidFill>
              </a:rPr>
              <a:t>an </a:t>
            </a:r>
            <a:r>
              <a:rPr lang="en-US" dirty="0">
                <a:solidFill>
                  <a:schemeClr val="tx1">
                    <a:lumMod val="75000"/>
                    <a:lumOff val="25000"/>
                  </a:schemeClr>
                </a:solidFill>
              </a:rPr>
              <a:t>be a judgement of behavior, habits, abilities or expectations towards others</a:t>
            </a:r>
            <a:r>
              <a:rPr lang="en-US" dirty="0" smtClean="0">
                <a:solidFill>
                  <a:schemeClr val="tx1">
                    <a:lumMod val="75000"/>
                    <a:lumOff val="25000"/>
                  </a:schemeClr>
                </a:solidFill>
              </a:rPr>
              <a:t>.</a:t>
            </a:r>
          </a:p>
          <a:p>
            <a:pPr lvl="1"/>
            <a:r>
              <a:rPr lang="en-US" dirty="0">
                <a:solidFill>
                  <a:schemeClr val="tx1">
                    <a:lumMod val="75000"/>
                    <a:lumOff val="25000"/>
                  </a:schemeClr>
                </a:solidFill>
              </a:rPr>
              <a:t>These attributions disregard individual differences and are applied to all members of a group</a:t>
            </a:r>
            <a:r>
              <a:rPr lang="en-US" dirty="0" smtClean="0">
                <a:solidFill>
                  <a:schemeClr val="tx1">
                    <a:lumMod val="75000"/>
                    <a:lumOff val="25000"/>
                  </a:schemeClr>
                </a:solidFill>
              </a:rPr>
              <a:t>.</a:t>
            </a:r>
          </a:p>
          <a:p>
            <a:r>
              <a:rPr lang="en-US" dirty="0" smtClean="0"/>
              <a:t>Prejudice</a:t>
            </a:r>
          </a:p>
          <a:p>
            <a:pPr lvl="1"/>
            <a:r>
              <a:rPr lang="en-US" dirty="0">
                <a:solidFill>
                  <a:schemeClr val="tx1">
                    <a:lumMod val="75000"/>
                    <a:lumOff val="25000"/>
                  </a:schemeClr>
                </a:solidFill>
              </a:rPr>
              <a:t>J</a:t>
            </a:r>
            <a:r>
              <a:rPr lang="en-US" dirty="0" smtClean="0">
                <a:solidFill>
                  <a:schemeClr val="tx1">
                    <a:lumMod val="75000"/>
                    <a:lumOff val="25000"/>
                  </a:schemeClr>
                </a:solidFill>
              </a:rPr>
              <a:t>udgments </a:t>
            </a:r>
            <a:r>
              <a:rPr lang="en-US" dirty="0">
                <a:solidFill>
                  <a:schemeClr val="tx1">
                    <a:lumMod val="75000"/>
                    <a:lumOff val="25000"/>
                  </a:schemeClr>
                </a:solidFill>
              </a:rPr>
              <a:t>that are made in advance in relation to a person or group of persons</a:t>
            </a:r>
            <a:r>
              <a:rPr lang="en-US" dirty="0" smtClean="0">
                <a:solidFill>
                  <a:schemeClr val="tx1">
                    <a:lumMod val="75000"/>
                    <a:lumOff val="25000"/>
                  </a:schemeClr>
                </a:solidFill>
              </a:rPr>
              <a:t>.</a:t>
            </a:r>
          </a:p>
          <a:p>
            <a:pPr lvl="1"/>
            <a:r>
              <a:rPr lang="en-US" dirty="0">
                <a:solidFill>
                  <a:schemeClr val="tx1">
                    <a:lumMod val="75000"/>
                    <a:lumOff val="25000"/>
                  </a:schemeClr>
                </a:solidFill>
              </a:rPr>
              <a:t>T</a:t>
            </a:r>
            <a:r>
              <a:rPr lang="en-US" dirty="0" smtClean="0">
                <a:solidFill>
                  <a:schemeClr val="tx1">
                    <a:lumMod val="75000"/>
                    <a:lumOff val="25000"/>
                  </a:schemeClr>
                </a:solidFill>
              </a:rPr>
              <a:t>he </a:t>
            </a:r>
            <a:r>
              <a:rPr lang="en-US" dirty="0">
                <a:solidFill>
                  <a:schemeClr val="tx1">
                    <a:lumMod val="75000"/>
                    <a:lumOff val="25000"/>
                  </a:schemeClr>
                </a:solidFill>
              </a:rPr>
              <a:t>action or behavior of a person is interpreted und judged within the filter of a stereotype</a:t>
            </a:r>
            <a:r>
              <a:rPr lang="en-US" dirty="0" smtClean="0">
                <a:solidFill>
                  <a:schemeClr val="tx1">
                    <a:lumMod val="75000"/>
                    <a:lumOff val="25000"/>
                  </a:schemeClr>
                </a:solidFill>
              </a:rPr>
              <a:t>.</a:t>
            </a:r>
          </a:p>
          <a:p>
            <a:r>
              <a:rPr lang="en-US" dirty="0" smtClean="0"/>
              <a:t>Privilege</a:t>
            </a:r>
          </a:p>
          <a:p>
            <a:pPr lvl="1"/>
            <a:r>
              <a:rPr lang="en-US" dirty="0" smtClean="0">
                <a:solidFill>
                  <a:schemeClr val="tx1">
                    <a:lumMod val="75000"/>
                    <a:lumOff val="25000"/>
                  </a:schemeClr>
                </a:solidFill>
              </a:rPr>
              <a:t>Usually </a:t>
            </a:r>
            <a:r>
              <a:rPr lang="en-US" dirty="0">
                <a:solidFill>
                  <a:schemeClr val="tx1">
                    <a:lumMod val="75000"/>
                    <a:lumOff val="25000"/>
                  </a:schemeClr>
                </a:solidFill>
              </a:rPr>
              <a:t>not visible to those who have them: those who have privileges often benefit from them unconsciously</a:t>
            </a:r>
            <a:r>
              <a:rPr lang="en-US" dirty="0" smtClean="0">
                <a:solidFill>
                  <a:schemeClr val="tx1">
                    <a:lumMod val="75000"/>
                    <a:lumOff val="25000"/>
                  </a:schemeClr>
                </a:solidFill>
              </a:rPr>
              <a:t>.</a:t>
            </a:r>
          </a:p>
          <a:p>
            <a:pPr lvl="1"/>
            <a:r>
              <a:rPr lang="en-US" dirty="0" smtClean="0">
                <a:solidFill>
                  <a:schemeClr val="tx1">
                    <a:lumMod val="75000"/>
                    <a:lumOff val="25000"/>
                  </a:schemeClr>
                </a:solidFill>
              </a:rPr>
              <a:t>Examples </a:t>
            </a:r>
            <a:r>
              <a:rPr lang="en-US" dirty="0">
                <a:solidFill>
                  <a:schemeClr val="tx1">
                    <a:lumMod val="75000"/>
                    <a:lumOff val="25000"/>
                  </a:schemeClr>
                </a:solidFill>
              </a:rPr>
              <a:t>of privileges: </a:t>
            </a:r>
            <a:r>
              <a:rPr lang="en-US" dirty="0" smtClean="0">
                <a:solidFill>
                  <a:schemeClr val="tx1">
                    <a:lumMod val="75000"/>
                    <a:lumOff val="25000"/>
                  </a:schemeClr>
                </a:solidFill>
              </a:rPr>
              <a:t>being </a:t>
            </a:r>
            <a:r>
              <a:rPr lang="en-US" dirty="0">
                <a:solidFill>
                  <a:schemeClr val="tx1">
                    <a:lumMod val="75000"/>
                    <a:lumOff val="25000"/>
                  </a:schemeClr>
                </a:solidFill>
              </a:rPr>
              <a:t>considered competent, </a:t>
            </a:r>
            <a:r>
              <a:rPr lang="en-US" dirty="0" smtClean="0">
                <a:solidFill>
                  <a:schemeClr val="tx1">
                    <a:lumMod val="75000"/>
                    <a:lumOff val="25000"/>
                  </a:schemeClr>
                </a:solidFill>
              </a:rPr>
              <a:t>being </a:t>
            </a:r>
            <a:r>
              <a:rPr lang="en-US" dirty="0">
                <a:solidFill>
                  <a:schemeClr val="tx1">
                    <a:lumMod val="75000"/>
                    <a:lumOff val="25000"/>
                  </a:schemeClr>
                </a:solidFill>
              </a:rPr>
              <a:t>able to be in public without fear, </a:t>
            </a:r>
            <a:r>
              <a:rPr lang="en-US" dirty="0" smtClean="0">
                <a:solidFill>
                  <a:schemeClr val="tx1">
                    <a:lumMod val="75000"/>
                    <a:lumOff val="25000"/>
                  </a:schemeClr>
                </a:solidFill>
              </a:rPr>
              <a:t>being </a:t>
            </a:r>
            <a:r>
              <a:rPr lang="en-US" dirty="0">
                <a:solidFill>
                  <a:schemeClr val="tx1">
                    <a:lumMod val="75000"/>
                    <a:lumOff val="25000"/>
                  </a:schemeClr>
                </a:solidFill>
              </a:rPr>
              <a:t>rude without running the risk of being reduced to a ‘culture’ or ‘mentality</a:t>
            </a:r>
            <a:r>
              <a:rPr lang="en-US" dirty="0" smtClean="0">
                <a:solidFill>
                  <a:schemeClr val="tx1">
                    <a:lumMod val="75000"/>
                    <a:lumOff val="25000"/>
                  </a:schemeClr>
                </a:solidFill>
              </a:rPr>
              <a:t>’, </a:t>
            </a:r>
            <a:r>
              <a:rPr lang="en-US" dirty="0">
                <a:solidFill>
                  <a:schemeClr val="tx1">
                    <a:lumMod val="75000"/>
                    <a:lumOff val="25000"/>
                  </a:schemeClr>
                </a:solidFill>
              </a:rPr>
              <a:t>holding hands in </a:t>
            </a:r>
            <a:r>
              <a:rPr lang="en-US" dirty="0" smtClean="0">
                <a:solidFill>
                  <a:schemeClr val="tx1">
                    <a:lumMod val="75000"/>
                    <a:lumOff val="25000"/>
                  </a:schemeClr>
                </a:solidFill>
              </a:rPr>
              <a:t>public, etc.</a:t>
            </a:r>
          </a:p>
          <a:p>
            <a:pPr lvl="1"/>
            <a:r>
              <a:rPr lang="en-US" dirty="0" smtClean="0">
                <a:solidFill>
                  <a:schemeClr val="tx1">
                    <a:lumMod val="75000"/>
                    <a:lumOff val="25000"/>
                  </a:schemeClr>
                </a:solidFill>
              </a:rPr>
              <a:t>We as individuals cannot </a:t>
            </a:r>
            <a:r>
              <a:rPr lang="en-US" dirty="0">
                <a:solidFill>
                  <a:schemeClr val="tx1">
                    <a:lumMod val="75000"/>
                    <a:lumOff val="25000"/>
                  </a:schemeClr>
                </a:solidFill>
              </a:rPr>
              <a:t>‘ withdraw</a:t>
            </a:r>
            <a:r>
              <a:rPr lang="en-US" dirty="0" smtClean="0">
                <a:solidFill>
                  <a:schemeClr val="tx1">
                    <a:lumMod val="75000"/>
                    <a:lumOff val="25000"/>
                  </a:schemeClr>
                </a:solidFill>
              </a:rPr>
              <a:t>’ </a:t>
            </a:r>
            <a:r>
              <a:rPr lang="en-US" dirty="0">
                <a:solidFill>
                  <a:schemeClr val="tx1">
                    <a:lumMod val="75000"/>
                    <a:lumOff val="25000"/>
                  </a:schemeClr>
                </a:solidFill>
              </a:rPr>
              <a:t>from discrimination or our own privilege.</a:t>
            </a:r>
            <a:endParaRPr lang="de-DE" dirty="0">
              <a:solidFill>
                <a:schemeClr val="tx1">
                  <a:lumMod val="75000"/>
                  <a:lumOff val="25000"/>
                </a:schemeClr>
              </a:solidFill>
            </a:endParaRPr>
          </a:p>
          <a:p>
            <a:pPr lvl="1"/>
            <a:endParaRPr lang="de-DE"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7</a:t>
            </a:fld>
            <a:endParaRPr lang="en-GB"/>
          </a:p>
        </p:txBody>
      </p:sp>
    </p:spTree>
    <p:extLst>
      <p:ext uri="{BB962C8B-B14F-4D97-AF65-F5344CB8AC3E}">
        <p14:creationId xmlns:p14="http://schemas.microsoft.com/office/powerpoint/2010/main" val="92620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2. What is Discrimination? (I)</a:t>
            </a:r>
            <a:endParaRPr lang="en-GB" dirty="0"/>
          </a:p>
        </p:txBody>
      </p:sp>
      <p:sp>
        <p:nvSpPr>
          <p:cNvPr id="3" name="Inhaltsplatzhalter 2"/>
          <p:cNvSpPr>
            <a:spLocks noGrp="1"/>
          </p:cNvSpPr>
          <p:nvPr>
            <p:ph idx="1"/>
          </p:nvPr>
        </p:nvSpPr>
        <p:spPr/>
        <p:txBody>
          <a:bodyPr>
            <a:normAutofit fontScale="92500" lnSpcReduction="20000"/>
          </a:bodyPr>
          <a:lstStyle/>
          <a:p>
            <a:r>
              <a:rPr lang="en-GB" dirty="0" smtClean="0"/>
              <a:t>Discrimination is based on the processes we have already discussed: categorisation, stereotyping and prejudice.</a:t>
            </a:r>
          </a:p>
          <a:p>
            <a:r>
              <a:rPr lang="en-GB" dirty="0" smtClean="0"/>
              <a:t> In the context of these attributions, discriminatory social structures and violent practices emerge that reproduce structural inequality.</a:t>
            </a:r>
          </a:p>
          <a:p>
            <a:r>
              <a:rPr lang="en-GB" dirty="0" smtClean="0"/>
              <a:t>Discrimination takes place within a social framework, both consciously and intentionally as well as unconsciously and unintentionally.</a:t>
            </a:r>
          </a:p>
          <a:p>
            <a:r>
              <a:rPr lang="en-GB" dirty="0" smtClean="0"/>
              <a:t>Discrimination occurs when people or groups are treated differently or unfairly because of their perceived belonging to a certain group.</a:t>
            </a:r>
          </a:p>
          <a:p>
            <a:r>
              <a:rPr lang="en-GB" dirty="0" smtClean="0"/>
              <a:t>Discrimination can be recognised through questions such as ‘Who can (not) live where?’, ‘Who earns how much for which activities?’ etc.</a:t>
            </a:r>
          </a:p>
          <a:p>
            <a:r>
              <a:rPr lang="en-GB" dirty="0" smtClean="0"/>
              <a:t>Forms of conscious and unconscious discrimination are often mixed, for example in forgetting, ignoring and not thinking about needs that differ from one's own.</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8</a:t>
            </a:fld>
            <a:endParaRPr lang="en-GB"/>
          </a:p>
        </p:txBody>
      </p:sp>
    </p:spTree>
    <p:extLst>
      <p:ext uri="{BB962C8B-B14F-4D97-AF65-F5344CB8AC3E}">
        <p14:creationId xmlns:p14="http://schemas.microsoft.com/office/powerpoint/2010/main" val="8677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a:stretch>
            <a:fillRect/>
          </a:stretch>
        </p:blipFill>
        <p:spPr>
          <a:xfrm>
            <a:off x="7963078" y="3288713"/>
            <a:ext cx="3287180" cy="3250199"/>
          </a:xfrm>
          <a:prstGeom prst="rect">
            <a:avLst/>
          </a:prstGeom>
        </p:spPr>
      </p:pic>
      <p:sp>
        <p:nvSpPr>
          <p:cNvPr id="2" name="Titel 1"/>
          <p:cNvSpPr>
            <a:spLocks noGrp="1"/>
          </p:cNvSpPr>
          <p:nvPr>
            <p:ph type="title"/>
          </p:nvPr>
        </p:nvSpPr>
        <p:spPr/>
        <p:txBody>
          <a:bodyPr/>
          <a:lstStyle/>
          <a:p>
            <a:r>
              <a:rPr lang="en-GB" dirty="0" smtClean="0"/>
              <a:t>2. What is Discrimination? (II)</a:t>
            </a:r>
            <a:endParaRPr lang="en-GB" dirty="0"/>
          </a:p>
        </p:txBody>
      </p:sp>
      <p:sp>
        <p:nvSpPr>
          <p:cNvPr id="3" name="Inhaltsplatzhalter 2"/>
          <p:cNvSpPr>
            <a:spLocks noGrp="1"/>
          </p:cNvSpPr>
          <p:nvPr>
            <p:ph idx="1"/>
          </p:nvPr>
        </p:nvSpPr>
        <p:spPr/>
        <p:txBody>
          <a:bodyPr>
            <a:normAutofit lnSpcReduction="10000"/>
          </a:bodyPr>
          <a:lstStyle/>
          <a:p>
            <a:r>
              <a:rPr lang="en-US" dirty="0">
                <a:solidFill>
                  <a:srgbClr val="C00000"/>
                </a:solidFill>
              </a:rPr>
              <a:t>In Germany, discrimination on the basis of a characteristic </a:t>
            </a:r>
            <a:r>
              <a:rPr lang="en-US" dirty="0" smtClean="0">
                <a:solidFill>
                  <a:srgbClr val="C00000"/>
                </a:solidFill>
              </a:rPr>
              <a:t>‘worthy </a:t>
            </a:r>
            <a:r>
              <a:rPr lang="en-US" dirty="0">
                <a:solidFill>
                  <a:srgbClr val="C00000"/>
                </a:solidFill>
              </a:rPr>
              <a:t>of </a:t>
            </a:r>
            <a:r>
              <a:rPr lang="en-US" dirty="0" smtClean="0">
                <a:solidFill>
                  <a:srgbClr val="C00000"/>
                </a:solidFill>
              </a:rPr>
              <a:t>protection’ </a:t>
            </a:r>
            <a:r>
              <a:rPr lang="en-US" dirty="0">
                <a:solidFill>
                  <a:srgbClr val="C00000"/>
                </a:solidFill>
              </a:rPr>
              <a:t>is </a:t>
            </a:r>
            <a:r>
              <a:rPr lang="en-US" dirty="0" smtClean="0">
                <a:solidFill>
                  <a:srgbClr val="C00000"/>
                </a:solidFill>
              </a:rPr>
              <a:t>prohibited.</a:t>
            </a:r>
          </a:p>
          <a:p>
            <a:r>
              <a:rPr lang="en-US" dirty="0"/>
              <a:t>These ‘characteristics worthy of protection’ are also called discrimination categories and represent characteristics on the basis of which people are discriminated against</a:t>
            </a:r>
            <a:r>
              <a:rPr lang="en-US" dirty="0" smtClean="0"/>
              <a:t>.</a:t>
            </a:r>
          </a:p>
          <a:p>
            <a:r>
              <a:rPr lang="en-US" dirty="0"/>
              <a:t>The </a:t>
            </a:r>
            <a:r>
              <a:rPr lang="en-US" dirty="0" smtClean="0"/>
              <a:t>discrimination categories are:</a:t>
            </a:r>
          </a:p>
          <a:p>
            <a:pPr lvl="1"/>
            <a:r>
              <a:rPr lang="en-US" dirty="0" smtClean="0">
                <a:solidFill>
                  <a:schemeClr val="tx1">
                    <a:lumMod val="75000"/>
                    <a:lumOff val="25000"/>
                  </a:schemeClr>
                </a:solidFill>
              </a:rPr>
              <a:t>Religion </a:t>
            </a:r>
            <a:r>
              <a:rPr lang="en-US" dirty="0">
                <a:solidFill>
                  <a:schemeClr val="tx1">
                    <a:lumMod val="75000"/>
                    <a:lumOff val="25000"/>
                  </a:schemeClr>
                </a:solidFill>
              </a:rPr>
              <a:t>and </a:t>
            </a:r>
            <a:r>
              <a:rPr lang="en-US" dirty="0" smtClean="0">
                <a:solidFill>
                  <a:schemeClr val="tx1">
                    <a:lumMod val="75000"/>
                    <a:lumOff val="25000"/>
                  </a:schemeClr>
                </a:solidFill>
              </a:rPr>
              <a:t>belief</a:t>
            </a:r>
          </a:p>
          <a:p>
            <a:pPr lvl="1"/>
            <a:r>
              <a:rPr lang="en-US" dirty="0" smtClean="0">
                <a:solidFill>
                  <a:schemeClr val="tx1">
                    <a:lumMod val="75000"/>
                    <a:lumOff val="25000"/>
                  </a:schemeClr>
                </a:solidFill>
              </a:rPr>
              <a:t>Gender,</a:t>
            </a:r>
          </a:p>
          <a:p>
            <a:pPr lvl="1"/>
            <a:r>
              <a:rPr lang="en-US" dirty="0" smtClean="0">
                <a:solidFill>
                  <a:schemeClr val="tx1">
                    <a:lumMod val="75000"/>
                    <a:lumOff val="25000"/>
                  </a:schemeClr>
                </a:solidFill>
              </a:rPr>
              <a:t>Disability </a:t>
            </a:r>
            <a:r>
              <a:rPr lang="en-US" dirty="0">
                <a:solidFill>
                  <a:schemeClr val="tx1">
                    <a:lumMod val="75000"/>
                    <a:lumOff val="25000"/>
                  </a:schemeClr>
                </a:solidFill>
              </a:rPr>
              <a:t>and chronic </a:t>
            </a:r>
            <a:r>
              <a:rPr lang="en-US" dirty="0" smtClean="0">
                <a:solidFill>
                  <a:schemeClr val="tx1">
                    <a:lumMod val="75000"/>
                    <a:lumOff val="25000"/>
                  </a:schemeClr>
                </a:solidFill>
              </a:rPr>
              <a:t>illness</a:t>
            </a:r>
          </a:p>
          <a:p>
            <a:pPr lvl="1"/>
            <a:r>
              <a:rPr lang="en-US" dirty="0" smtClean="0">
                <a:solidFill>
                  <a:schemeClr val="tx1">
                    <a:lumMod val="75000"/>
                    <a:lumOff val="25000"/>
                  </a:schemeClr>
                </a:solidFill>
              </a:rPr>
              <a:t>Ethnic origin</a:t>
            </a:r>
          </a:p>
          <a:p>
            <a:pPr lvl="1"/>
            <a:r>
              <a:rPr lang="en-US" dirty="0" smtClean="0">
                <a:solidFill>
                  <a:schemeClr val="tx1">
                    <a:lumMod val="75000"/>
                    <a:lumOff val="25000"/>
                  </a:schemeClr>
                </a:solidFill>
              </a:rPr>
              <a:t>Age</a:t>
            </a:r>
            <a:endParaRPr lang="en-US" dirty="0">
              <a:solidFill>
                <a:schemeClr val="tx1">
                  <a:lumMod val="75000"/>
                  <a:lumOff val="25000"/>
                </a:schemeClr>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9</a:t>
            </a:fld>
            <a:endParaRPr lang="en-GB"/>
          </a:p>
        </p:txBody>
      </p:sp>
    </p:spTree>
    <p:extLst>
      <p:ext uri="{BB962C8B-B14F-4D97-AF65-F5344CB8AC3E}">
        <p14:creationId xmlns:p14="http://schemas.microsoft.com/office/powerpoint/2010/main" val="3784146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2083</Words>
  <Application>Microsoft Office PowerPoint</Application>
  <PresentationFormat>Breitbild</PresentationFormat>
  <Paragraphs>224</Paragraphs>
  <Slides>19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19</vt:i4>
      </vt:variant>
    </vt:vector>
  </HeadingPairs>
  <TitlesOfParts>
    <vt:vector size="23" baseType="lpstr">
      <vt:lpstr>Arial</vt:lpstr>
      <vt:lpstr>Calibri</vt:lpstr>
      <vt:lpstr>Calibri Light</vt:lpstr>
      <vt:lpstr>Office Theme</vt:lpstr>
      <vt:lpstr>PowerPoint-Präsentation</vt:lpstr>
      <vt:lpstr>Introduction and Check-In</vt:lpstr>
      <vt:lpstr>Agenda</vt:lpstr>
      <vt:lpstr>1. Layers and Dimensions of Diversity</vt:lpstr>
      <vt:lpstr>1. Layers and Dimensions of Diversity</vt:lpstr>
      <vt:lpstr>Example: Layers and Dimensions of Diversity in an Organisation</vt:lpstr>
      <vt:lpstr>Important Concepts Regarding Diversity and Anti-Discrimination</vt:lpstr>
      <vt:lpstr>2. What is Discrimination? (I)</vt:lpstr>
      <vt:lpstr>2. What is Discrimination? (II)</vt:lpstr>
      <vt:lpstr>2. What is Discrimination? (III)</vt:lpstr>
      <vt:lpstr>2. What is Discrimination (IV)</vt:lpstr>
      <vt:lpstr>2. What is Discrimination (V)</vt:lpstr>
      <vt:lpstr>3. Promoting Equal Opportunities and Non-Discrimination in an Organisation</vt:lpstr>
      <vt:lpstr>Recommendations for Discrimination-Critical Organisational Development</vt:lpstr>
      <vt:lpstr>Principles for the implementation of a diversity concept</vt:lpstr>
      <vt:lpstr>4. Exercises</vt:lpstr>
      <vt:lpstr>Exercise 1: Questions to Reflect Upon</vt:lpstr>
      <vt:lpstr>Exercise 2: STRUCTURAL DISCRIMINATION - MECHANISMS, PRACTICES, FUNCTIONS </vt:lpstr>
      <vt:lpstr>Exercise 3: Self-reflection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Flavia Fini</dc:creator>
  <cp:lastModifiedBy>Laura Lachmann</cp:lastModifiedBy>
  <cp:revision>130</cp:revision>
  <dcterms:created xsi:type="dcterms:W3CDTF">2022-05-16T15:05:57Z</dcterms:created>
  <dcterms:modified xsi:type="dcterms:W3CDTF">2024-11-08T09:58:27Z</dcterms:modified>
</cp:coreProperties>
</file>