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3" r:id="rId3"/>
    <p:sldId id="299" r:id="rId4"/>
    <p:sldId id="298" r:id="rId5"/>
    <p:sldId id="305" r:id="rId6"/>
    <p:sldId id="319" r:id="rId7"/>
    <p:sldId id="306" r:id="rId8"/>
    <p:sldId id="307" r:id="rId9"/>
    <p:sldId id="308" r:id="rId10"/>
    <p:sldId id="309" r:id="rId11"/>
    <p:sldId id="310" r:id="rId12"/>
    <p:sldId id="311" r:id="rId13"/>
    <p:sldId id="312" r:id="rId14"/>
    <p:sldId id="313" r:id="rId15"/>
    <p:sldId id="320" r:id="rId16"/>
    <p:sldId id="321" r:id="rId17"/>
    <p:sldId id="314" r:id="rId18"/>
    <p:sldId id="315" r:id="rId19"/>
    <p:sldId id="322" r:id="rId20"/>
    <p:sldId id="316" r:id="rId21"/>
    <p:sldId id="317" r:id="rId22"/>
    <p:sldId id="323" r:id="rId23"/>
    <p:sldId id="324" r:id="rId24"/>
    <p:sldId id="31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Lachmann" initials="LL" lastIdx="3" clrIdx="0">
    <p:extLst>
      <p:ext uri="{19B8F6BF-5375-455C-9EA6-DF929625EA0E}">
        <p15:presenceInfo xmlns:p15="http://schemas.microsoft.com/office/powerpoint/2012/main" userId="Laura Lachmann" providerId="None"/>
      </p:ext>
    </p:extLst>
  </p:cmAuthor>
  <p:cmAuthor id="2" name="move" initials="m" lastIdx="1" clrIdx="1">
    <p:extLst>
      <p:ext uri="{19B8F6BF-5375-455C-9EA6-DF929625EA0E}">
        <p15:presenceInfo xmlns:p15="http://schemas.microsoft.com/office/powerpoint/2012/main" userId="mov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7C7"/>
    <a:srgbClr val="ECAC86"/>
    <a:srgbClr val="F3EE86"/>
    <a:srgbClr val="9DBECF"/>
    <a:srgbClr val="A093BF"/>
    <a:srgbClr val="D173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84" y="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649791A-FA18-822D-FE76-63B59ED99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35A5C712-09F8-7A45-E4CB-760D45B55F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64DAAF-7062-4742-8980-28D8D6BB23DC}" type="datetimeFigureOut">
              <a:rPr lang="en-GB" smtClean="0"/>
              <a:t>08/11/2024</a:t>
            </a:fld>
            <a:endParaRPr lang="en-GB"/>
          </a:p>
        </p:txBody>
      </p:sp>
      <p:sp>
        <p:nvSpPr>
          <p:cNvPr id="4" name="Footer Placeholder 3">
            <a:extLst>
              <a:ext uri="{FF2B5EF4-FFF2-40B4-BE49-F238E27FC236}">
                <a16:creationId xmlns="" xmlns:a16="http://schemas.microsoft.com/office/drawing/2014/main" id="{0E84948F-6970-B89A-F4E9-60B4EBB73D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52397458-0A9B-150D-BF1F-1C98D5C014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B85C85-FE9B-472F-9131-DA9600230F64}" type="slidenum">
              <a:rPr lang="en-GB" smtClean="0"/>
              <a:t>‹Nr.›</a:t>
            </a:fld>
            <a:endParaRPr lang="en-GB"/>
          </a:p>
        </p:txBody>
      </p:sp>
    </p:spTree>
    <p:extLst>
      <p:ext uri="{BB962C8B-B14F-4D97-AF65-F5344CB8AC3E}">
        <p14:creationId xmlns:p14="http://schemas.microsoft.com/office/powerpoint/2010/main" val="320772574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06345-B4ED-443B-BBB1-0CCC75DF2E67}"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6CD40-244F-4C1C-9CA8-35DE37A8598B}" type="slidenum">
              <a:rPr lang="en-GB" smtClean="0"/>
              <a:t>‹Nr.›</a:t>
            </a:fld>
            <a:endParaRPr lang="en-GB"/>
          </a:p>
        </p:txBody>
      </p:sp>
    </p:spTree>
    <p:extLst>
      <p:ext uri="{BB962C8B-B14F-4D97-AF65-F5344CB8AC3E}">
        <p14:creationId xmlns:p14="http://schemas.microsoft.com/office/powerpoint/2010/main" val="3149420428"/>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40BBC9-982A-E630-AC15-E267EA8C3A6E}"/>
              </a:ext>
            </a:extLst>
          </p:cNvPr>
          <p:cNvSpPr>
            <a:spLocks noGrp="1"/>
          </p:cNvSpPr>
          <p:nvPr>
            <p:ph type="ctrTitle" hasCustomPrompt="1"/>
          </p:nvPr>
        </p:nvSpPr>
        <p:spPr>
          <a:xfrm>
            <a:off x="1524000" y="4218039"/>
            <a:ext cx="9144000" cy="1164968"/>
          </a:xfrm>
        </p:spPr>
        <p:txBody>
          <a:bodyPr anchor="b">
            <a:normAutofit/>
          </a:bodyPr>
          <a:lstStyle>
            <a:lvl1pPr algn="ctr">
              <a:defRPr sz="3200" b="1">
                <a:solidFill>
                  <a:schemeClr val="accent1">
                    <a:lumMod val="50000"/>
                  </a:schemeClr>
                </a:solidFill>
              </a:defRPr>
            </a:lvl1pPr>
          </a:lstStyle>
          <a:p>
            <a:r>
              <a:rPr lang="en-US" dirty="0" smtClean="0"/>
              <a:t>Training Module: [Insert Topic]</a:t>
            </a:r>
            <a:endParaRPr lang="en-GB" dirty="0"/>
          </a:p>
        </p:txBody>
      </p:sp>
      <p:sp>
        <p:nvSpPr>
          <p:cNvPr id="6" name="Slide Number Placeholder 5">
            <a:extLst>
              <a:ext uri="{FF2B5EF4-FFF2-40B4-BE49-F238E27FC236}">
                <a16:creationId xmlns="" xmlns:a16="http://schemas.microsoft.com/office/drawing/2014/main" id="{365E733F-B5A6-C73B-8170-6FE79E4FC040}"/>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2">
            <a:extLst>
              <a:ext uri="{FF2B5EF4-FFF2-40B4-BE49-F238E27FC236}">
                <a16:creationId xmlns="" xmlns:a16="http://schemas.microsoft.com/office/drawing/2014/main" id="{386A0E89-01D0-86F9-FC3F-BB5093F56007}"/>
              </a:ext>
            </a:extLst>
          </p:cNvPr>
          <p:cNvCxnSpPr>
            <a:cxnSpLocks noGrp="1" noRot="1" noMove="1" noResize="1" noEditPoints="1" noAdjustHandles="1" noChangeArrowheads="1" noChangeShapeType="1"/>
          </p:cNvCxnSpPr>
          <p:nvPr userDrawn="1"/>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Grafik 7"/>
          <p:cNvPicPr/>
          <p:nvPr userDrawn="1"/>
        </p:nvPicPr>
        <p:blipFill>
          <a:blip r:embed="rId2"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9" name="Rechteck 8"/>
          <p:cNvSpPr/>
          <p:nvPr userDrawn="1"/>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cxnSp>
        <p:nvCxnSpPr>
          <p:cNvPr id="10" name="Straight Connector 1">
            <a:extLst>
              <a:ext uri="{FF2B5EF4-FFF2-40B4-BE49-F238E27FC236}">
                <a16:creationId xmlns="" xmlns:a16="http://schemas.microsoft.com/office/drawing/2014/main" id="{84DB65A5-D1EE-2329-470A-223C21405C8B}"/>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1" name="Straight Connector 6">
            <a:extLst>
              <a:ext uri="{FF2B5EF4-FFF2-40B4-BE49-F238E27FC236}">
                <a16:creationId xmlns="" xmlns:a16="http://schemas.microsoft.com/office/drawing/2014/main" id="{C20AD154-FBBF-9CF4-C74D-E9C4E6C1FA5B}"/>
              </a:ext>
            </a:extLst>
          </p:cNvPr>
          <p:cNvCxnSpPr>
            <a:cxnSpLocks noGrp="1" noRot="1" noMove="1" noResize="1" noEditPoints="1" noAdjustHandles="1" noChangeArrowheads="1" noChangeShapeType="1"/>
          </p:cNvCxnSpPr>
          <p:nvPr userDrawn="1"/>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2" name="Straight Connector 3">
            <a:extLst>
              <a:ext uri="{FF2B5EF4-FFF2-40B4-BE49-F238E27FC236}">
                <a16:creationId xmlns="" xmlns:a16="http://schemas.microsoft.com/office/drawing/2014/main" id="{B7092099-E849-315E-6B8D-D29A0BD2289D}"/>
              </a:ext>
            </a:extLst>
          </p:cNvPr>
          <p:cNvCxnSpPr>
            <a:cxnSpLocks noGrp="1" noRot="1" noMove="1" noResize="1" noEditPoints="1" noAdjustHandles="1" noChangeArrowheads="1" noChangeShapeType="1"/>
          </p:cNvCxnSpPr>
          <p:nvPr userDrawn="1"/>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3" name="Grafik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Tree>
    <p:extLst>
      <p:ext uri="{BB962C8B-B14F-4D97-AF65-F5344CB8AC3E}">
        <p14:creationId xmlns:p14="http://schemas.microsoft.com/office/powerpoint/2010/main" val="217944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214885E9-40F1-D777-7DEF-0A20585524A1}"/>
              </a:ext>
            </a:extLst>
          </p:cNvPr>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65193431-9089-7852-57A1-8468F2005587}"/>
              </a:ext>
            </a:extLst>
          </p:cNvPr>
          <p:cNvSpPr>
            <a:spLocks noGrp="1"/>
          </p:cNvSpPr>
          <p:nvPr>
            <p:ph type="body" orient="vert" idx="1"/>
          </p:nvPr>
        </p:nvSpPr>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 xmlns:a16="http://schemas.microsoft.com/office/drawing/2014/main" id="{9E91E75E-535C-0654-9281-D03BE92F838C}"/>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91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Vertical Title 1">
            <a:extLst>
              <a:ext uri="{FF2B5EF4-FFF2-40B4-BE49-F238E27FC236}">
                <a16:creationId xmlns="" xmlns:a16="http://schemas.microsoft.com/office/drawing/2014/main" id="{304E15EA-E78B-0545-B00B-863E42CA46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41C59ACA-BD45-8F7A-E4BB-648828AD3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 xmlns:a16="http://schemas.microsoft.com/office/drawing/2014/main" id="{EA8BD89E-11F8-DB43-EE08-3DCC5477EC7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 xmlns:a16="http://schemas.microsoft.com/office/drawing/2014/main" id="{92B2496D-1AF2-5662-6806-E8411C1AA9E7}"/>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98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F865B0AD-2AD7-EBDC-C89A-84810FF1BACF}"/>
              </a:ext>
            </a:extLst>
          </p:cNvPr>
          <p:cNvSpPr>
            <a:spLocks noGrp="1"/>
          </p:cNvSpPr>
          <p:nvPr>
            <p:ph type="title"/>
          </p:nvPr>
        </p:nvSpPr>
        <p:spPr>
          <a:xfrm>
            <a:off x="838200" y="365126"/>
            <a:ext cx="10515600" cy="1050720"/>
          </a:xfrm>
        </p:spPr>
        <p:txBody>
          <a:bodyPr>
            <a:normAutofit/>
          </a:bodyPr>
          <a:lstStyle>
            <a:lvl1pPr>
              <a:defRPr sz="3200" b="1">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54ED12B2-9260-EA70-68BC-6F5D27AA0020}"/>
              </a:ext>
            </a:extLst>
          </p:cNvPr>
          <p:cNvSpPr>
            <a:spLocks noGrp="1"/>
          </p:cNvSpPr>
          <p:nvPr>
            <p:ph idx="1"/>
          </p:nvPr>
        </p:nvSpPr>
        <p:spPr>
          <a:xfrm>
            <a:off x="838200" y="1563329"/>
            <a:ext cx="10515600" cy="4613634"/>
          </a:xfrm>
        </p:spPr>
        <p:txBody>
          <a:bodyPr/>
          <a:lstStyle>
            <a:lvl1pPr>
              <a:defRPr sz="2800">
                <a:solidFill>
                  <a:schemeClr val="tx1">
                    <a:lumMod val="75000"/>
                    <a:lumOff val="2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 xmlns:a16="http://schemas.microsoft.com/office/drawing/2014/main" id="{F6C3E645-F3F2-55BC-344B-3E63B0478F7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9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FCBE532E-BAEA-46C7-B726-77A234AA63CE}"/>
              </a:ext>
            </a:extLst>
          </p:cNvPr>
          <p:cNvSpPr>
            <a:spLocks noGrp="1"/>
          </p:cNvSpPr>
          <p:nvPr>
            <p:ph type="title"/>
          </p:nvPr>
        </p:nvSpPr>
        <p:spPr>
          <a:xfrm>
            <a:off x="831850" y="1709738"/>
            <a:ext cx="10515600" cy="2852737"/>
          </a:xfrm>
        </p:spPr>
        <p:txBody>
          <a:bodyPr anchor="b"/>
          <a:lstStyle>
            <a:lvl1pPr>
              <a:defRPr sz="6000">
                <a:solidFill>
                  <a:schemeClr val="accent1">
                    <a:lumMod val="50000"/>
                  </a:schemeClr>
                </a:solidFill>
              </a:defRPr>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5A49C0D-E8B7-4B4A-FA21-4F7F2160C6B5}"/>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 xmlns:a16="http://schemas.microsoft.com/office/drawing/2014/main" id="{F808E2E2-31B1-9696-C589-D282FDF0EA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1575278E-5A5C-10F7-1178-4C8B385B17B9}"/>
              </a:ext>
            </a:extLst>
          </p:cNvPr>
          <p:cNvSpPr>
            <a:spLocks noGrp="1"/>
          </p:cNvSpPr>
          <p:nvPr>
            <p:ph type="title"/>
          </p:nvPr>
        </p:nvSpPr>
        <p:spPr/>
        <p:txBody>
          <a:bodyPr>
            <a:normAutofit/>
          </a:bodyPr>
          <a:lstStyle>
            <a:lvl1pPr>
              <a:defRPr sz="3600" b="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A7C1D1CC-4952-43DB-83AE-840F99571546}"/>
              </a:ext>
            </a:extLst>
          </p:cNvPr>
          <p:cNvSpPr>
            <a:spLocks noGrp="1"/>
          </p:cNvSpPr>
          <p:nvPr>
            <p:ph sz="half" idx="1"/>
          </p:nvPr>
        </p:nvSpPr>
        <p:spPr>
          <a:xfrm>
            <a:off x="838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 xmlns:a16="http://schemas.microsoft.com/office/drawing/2014/main" id="{0C1C3FA0-E8DB-8AE4-A2DC-260C556B58C3}"/>
              </a:ext>
            </a:extLst>
          </p:cNvPr>
          <p:cNvSpPr>
            <a:spLocks noGrp="1"/>
          </p:cNvSpPr>
          <p:nvPr>
            <p:ph sz="half" idx="2"/>
          </p:nvPr>
        </p:nvSpPr>
        <p:spPr>
          <a:xfrm>
            <a:off x="6172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a:extLst>
              <a:ext uri="{FF2B5EF4-FFF2-40B4-BE49-F238E27FC236}">
                <a16:creationId xmlns="" xmlns:a16="http://schemas.microsoft.com/office/drawing/2014/main" id="{C3F9E684-4153-A394-4AAE-7FED7D789AA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 xmlns:a16="http://schemas.microsoft.com/office/drawing/2014/main" id="{A630B6D7-5656-888B-ACFE-F8CF77A313E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48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630C1274-C792-085D-2F94-E1F7EFDDDB98}"/>
              </a:ext>
            </a:extLst>
          </p:cNvPr>
          <p:cNvSpPr>
            <a:spLocks noGrp="1"/>
          </p:cNvSpPr>
          <p:nvPr>
            <p:ph type="title"/>
          </p:nvPr>
        </p:nvSpPr>
        <p:spPr>
          <a:xfrm>
            <a:off x="839788" y="365125"/>
            <a:ext cx="10515600" cy="1325563"/>
          </a:xfrm>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A67531E3-EAEE-3559-2BC8-BA408F356C5E}"/>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5CBF6B3-2325-C3E1-9CDF-44489B9EE58A}"/>
              </a:ext>
            </a:extLst>
          </p:cNvPr>
          <p:cNvSpPr>
            <a:spLocks noGrp="1"/>
          </p:cNvSpPr>
          <p:nvPr>
            <p:ph sz="half" idx="2"/>
          </p:nvPr>
        </p:nvSpPr>
        <p:spPr>
          <a:xfrm>
            <a:off x="839788" y="2505075"/>
            <a:ext cx="5157787"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7728C6BF-B8CA-E6F9-18D2-DC3256C218D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CF7D3BF-5AC0-BEDF-5B9C-232D62916646}"/>
              </a:ext>
            </a:extLst>
          </p:cNvPr>
          <p:cNvSpPr>
            <a:spLocks noGrp="1"/>
          </p:cNvSpPr>
          <p:nvPr>
            <p:ph sz="quarter" idx="4"/>
          </p:nvPr>
        </p:nvSpPr>
        <p:spPr>
          <a:xfrm>
            <a:off x="6172200" y="2505075"/>
            <a:ext cx="5183188"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a:extLst>
              <a:ext uri="{FF2B5EF4-FFF2-40B4-BE49-F238E27FC236}">
                <a16:creationId xmlns="" xmlns:a16="http://schemas.microsoft.com/office/drawing/2014/main" id="{DFBD802B-DBB1-57DA-D3FA-1814C495497E}"/>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10"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59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3959CDF3-AB3E-6F9B-6649-FFBECFCEF937}"/>
              </a:ext>
            </a:extLst>
          </p:cNvPr>
          <p:cNvSpPr>
            <a:spLocks noGrp="1"/>
          </p:cNvSpPr>
          <p:nvPr>
            <p:ph type="title"/>
          </p:nvPr>
        </p:nvSpPr>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5" name="Slide Number Placeholder 4">
            <a:extLst>
              <a:ext uri="{FF2B5EF4-FFF2-40B4-BE49-F238E27FC236}">
                <a16:creationId xmlns="" xmlns:a16="http://schemas.microsoft.com/office/drawing/2014/main" id="{C266C2ED-5249-13CA-3223-DDC139040D0B}"/>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6"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4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4" name="Slide Number Placeholder 3">
            <a:extLst>
              <a:ext uri="{FF2B5EF4-FFF2-40B4-BE49-F238E27FC236}">
                <a16:creationId xmlns="" xmlns:a16="http://schemas.microsoft.com/office/drawing/2014/main" id="{8CD9B2E2-4D40-73B9-11E1-5D5E44C4C49A}"/>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5"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17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8EA6DF34-2654-30FA-54BF-92B1181CC478}"/>
              </a:ext>
            </a:extLst>
          </p:cNvPr>
          <p:cNvSpPr>
            <a:spLocks noGrp="1"/>
          </p:cNvSpPr>
          <p:nvPr>
            <p:ph type="title"/>
          </p:nvPr>
        </p:nvSpPr>
        <p:spPr>
          <a:xfrm>
            <a:off x="839788" y="457200"/>
            <a:ext cx="3932237" cy="1600200"/>
          </a:xfrm>
        </p:spPr>
        <p:txBody>
          <a:bodyPr anchor="b">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E3D54DA7-56D0-BE18-F9A6-EC3978A7B116}"/>
              </a:ext>
            </a:extLst>
          </p:cNvPr>
          <p:cNvSpPr>
            <a:spLocks noGrp="1"/>
          </p:cNvSpPr>
          <p:nvPr>
            <p:ph idx="1"/>
          </p:nvPr>
        </p:nvSpPr>
        <p:spPr>
          <a:xfrm>
            <a:off x="5183188" y="987425"/>
            <a:ext cx="6172200" cy="4873625"/>
          </a:xfrm>
        </p:spPr>
        <p:txBody>
          <a:bodyPr/>
          <a:lstStyle>
            <a:lvl1pPr>
              <a:defRPr sz="3200">
                <a:solidFill>
                  <a:schemeClr val="tx1">
                    <a:lumMod val="75000"/>
                    <a:lumOff val="25000"/>
                  </a:schemeClr>
                </a:solidFill>
              </a:defRPr>
            </a:lvl1pPr>
            <a:lvl2pPr>
              <a:defRPr sz="2800">
                <a:solidFill>
                  <a:schemeClr val="tx1">
                    <a:lumMod val="75000"/>
                    <a:lumOff val="25000"/>
                  </a:schemeClr>
                </a:solidFill>
              </a:defRPr>
            </a:lvl2pPr>
            <a:lvl3pPr>
              <a:defRPr sz="24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F518B2BF-4DC7-AB8E-9E77-388BE71AF810}"/>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 xmlns:a16="http://schemas.microsoft.com/office/drawing/2014/main" id="{E87295FB-25EA-BA36-44B0-C6333E7597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49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 xmlns:a16="http://schemas.microsoft.com/office/drawing/2014/main" id="{4B56BB53-BBD6-46F8-B5EE-A34B26E915F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dirty="0"/>
              <a:t>Click to edit Master title style</a:t>
            </a:r>
            <a:endParaRPr lang="en-GB" dirty="0"/>
          </a:p>
        </p:txBody>
      </p:sp>
      <p:sp>
        <p:nvSpPr>
          <p:cNvPr id="3" name="Picture Placeholder 2">
            <a:extLst>
              <a:ext uri="{FF2B5EF4-FFF2-40B4-BE49-F238E27FC236}">
                <a16:creationId xmlns="" xmlns:a16="http://schemas.microsoft.com/office/drawing/2014/main" id="{5EFCF2BB-6DEA-B439-C566-CC83D256E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81F544F0-7117-AD79-B3E3-B7D21F2F8038}"/>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 xmlns:a16="http://schemas.microsoft.com/office/drawing/2014/main" id="{8D2F5428-EE7E-B1E4-A6D8-77725CF21231}"/>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10" name="Rechteck 9"/>
          <p:cNvSpPr/>
          <p:nvPr userDrawn="1"/>
        </p:nvSpPr>
        <p:spPr>
          <a:xfrm>
            <a:off x="838200" y="366223"/>
            <a:ext cx="829201" cy="369332"/>
          </a:xfrm>
          <a:prstGeom prst="rect">
            <a:avLst/>
          </a:prstGeom>
        </p:spPr>
        <p:txBody>
          <a:bodyPr wrap="none">
            <a:spAutoFit/>
          </a:bodyPr>
          <a:lstStyle/>
          <a:p>
            <a:r>
              <a:rPr lang="de-DE" b="0" spc="-105" dirty="0" smtClean="0">
                <a:solidFill>
                  <a:schemeClr val="bg1">
                    <a:lumMod val="65000"/>
                  </a:schemeClr>
                </a:solidFill>
                <a:latin typeface="+mj-lt"/>
              </a:rPr>
              <a:t>Chapter</a:t>
            </a:r>
            <a:endParaRPr lang="de-DE" b="0" dirty="0">
              <a:solidFill>
                <a:schemeClr val="bg1">
                  <a:lumMod val="65000"/>
                </a:schemeClr>
              </a:solidFill>
              <a:latin typeface="+mj-lt"/>
            </a:endParaRPr>
          </a:p>
        </p:txBody>
      </p:sp>
    </p:spTree>
    <p:extLst>
      <p:ext uri="{BB962C8B-B14F-4D97-AF65-F5344CB8AC3E}">
        <p14:creationId xmlns:p14="http://schemas.microsoft.com/office/powerpoint/2010/main" val="69346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F2B355C-F5B4-101A-187B-EC2CD258B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984799F-5004-B533-5249-811A9C1F8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 xmlns:a16="http://schemas.microsoft.com/office/drawing/2014/main" id="{5B84811A-9A3D-6D8A-FCBC-BEEA4C1662A6}"/>
              </a:ext>
            </a:extLst>
          </p:cNvPr>
          <p:cNvSpPr>
            <a:spLocks noGrp="1"/>
          </p:cNvSpPr>
          <p:nvPr>
            <p:ph type="sldNum" sz="quarter" idx="4"/>
          </p:nvPr>
        </p:nvSpPr>
        <p:spPr>
          <a:xfrm>
            <a:off x="10711542" y="6356350"/>
            <a:ext cx="6422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BBC24-C1C9-439D-8A45-14B9CB7E3996}" type="slidenum">
              <a:rPr lang="en-GB" smtClean="0"/>
              <a:t>‹Nr.›</a:t>
            </a:fld>
            <a:endParaRPr lang="en-GB" dirty="0"/>
          </a:p>
        </p:txBody>
      </p:sp>
    </p:spTree>
    <p:extLst>
      <p:ext uri="{BB962C8B-B14F-4D97-AF65-F5344CB8AC3E}">
        <p14:creationId xmlns:p14="http://schemas.microsoft.com/office/powerpoint/2010/main" val="328013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info/funding-tenders/opportunities/portal/screen/home" TargetMode="External"/><Relationship Id="rId2" Type="http://schemas.openxmlformats.org/officeDocument/2006/relationships/hyperlink" Target="https://ec.europa.eu/info/departments/justice-and-consumers/justice-and-consumers-funding-tenders/funding-programmes/citizens-equality-rights-and-values-programme_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rasmus-plus.ec.europa.eu/funding" TargetMode="External"/><Relationship Id="rId2" Type="http://schemas.openxmlformats.org/officeDocument/2006/relationships/hyperlink" Target="https://erasmus-plus.ec.europa.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info/funding-tenders/opportunities/portal/screen/home" TargetMode="External"/><Relationship Id="rId2" Type="http://schemas.openxmlformats.org/officeDocument/2006/relationships/hyperlink" Target="https://home-affairs.ec.europa.eu/funding/asylum-migration-and-integration-funds/asylum-migration-and-integration-fund-2021-2027_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ebgate.ec.europa.eu/online-servi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inea.ec.europa.eu/programmes/life_en" TargetMode="External"/><Relationship Id="rId2" Type="http://schemas.openxmlformats.org/officeDocument/2006/relationships/hyperlink" Target="https://ec.europa.eu/info/funding-tenders/opportunities/portal/screen/programmes/isf" TargetMode="External"/><Relationship Id="rId1" Type="http://schemas.openxmlformats.org/officeDocument/2006/relationships/slideLayout" Target="../slideLayouts/slideLayout2.xml"/><Relationship Id="rId5" Type="http://schemas.openxmlformats.org/officeDocument/2006/relationships/hyperlink" Target="https://ec.europa.eu/info/funding-tenders/find-funding/eu-funding-programmes_en" TargetMode="External"/><Relationship Id="rId4" Type="http://schemas.openxmlformats.org/officeDocument/2006/relationships/hyperlink" Target="https://research-and-innovation.ec.europa.eu/funding/funding-opportunities/funding-programmes-and-open-calls/horizon-europe_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iof.org.uk/events-and-training" TargetMode="External"/><Relationship Id="rId2" Type="http://schemas.openxmlformats.org/officeDocument/2006/relationships/hyperlink" Target="https://www.fundraising-academy.org/training-education/webina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berlin.de/lb/intmig/service/presse/pressemitteilungen/2022/pressemitteilung.1237445.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a:extLst>
              <a:ext uri="{FF2B5EF4-FFF2-40B4-BE49-F238E27FC236}">
                <a16:creationId xmlns="" xmlns:a16="http://schemas.microsoft.com/office/drawing/2014/main" id="{D1CA1767-658B-AA6E-1A00-AE0CA551DB5C}"/>
              </a:ext>
            </a:extLst>
          </p:cNvPr>
          <p:cNvSpPr>
            <a:spLocks noGrp="1"/>
          </p:cNvSpPr>
          <p:nvPr>
            <p:ph type="sldNum" sz="quarter" idx="12"/>
          </p:nvPr>
        </p:nvSpPr>
        <p:spPr/>
        <p:txBody>
          <a:bodyPr/>
          <a:lstStyle/>
          <a:p>
            <a:fld id="{AE3BBC24-C1C9-439D-8A45-14B9CB7E3996}" type="slidenum">
              <a:rPr lang="en-GB" smtClean="0"/>
              <a:t>1</a:t>
            </a:fld>
            <a:endParaRPr lang="en-GB"/>
          </a:p>
        </p:txBody>
      </p:sp>
      <p:cxnSp>
        <p:nvCxnSpPr>
          <p:cNvPr id="2" name="Straight Connector 1">
            <a:extLst>
              <a:ext uri="{FF2B5EF4-FFF2-40B4-BE49-F238E27FC236}">
                <a16:creationId xmlns="" xmlns:a16="http://schemas.microsoft.com/office/drawing/2014/main" id="{84DB65A5-D1EE-2329-470A-223C21405C8B}"/>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 xmlns:a16="http://schemas.microsoft.com/office/drawing/2014/main" id="{386A0E89-01D0-86F9-FC3F-BB5093F56007}"/>
              </a:ext>
            </a:extLst>
          </p:cNvPr>
          <p:cNvCxnSpPr>
            <a:cxnSpLocks noGrp="1" noRot="1" noMove="1" noResize="1" noEditPoints="1" noAdjustHandles="1" noChangeArrowheads="1" noChangeShapeType="1"/>
          </p:cNvCxnSpPr>
          <p:nvPr/>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 xmlns:a16="http://schemas.microsoft.com/office/drawing/2014/main" id="{B7092099-E849-315E-6B8D-D29A0BD2289D}"/>
              </a:ext>
            </a:extLst>
          </p:cNvPr>
          <p:cNvCxnSpPr>
            <a:cxnSpLocks noGrp="1" noRot="1" noMove="1" noResize="1" noEditPoints="1" noAdjustHandles="1" noChangeArrowheads="1" noChangeShapeType="1"/>
          </p:cNvCxnSpPr>
          <p:nvPr/>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C20AD154-FBBF-9CF4-C74D-E9C4E6C1FA5B}"/>
              </a:ext>
            </a:extLst>
          </p:cNvPr>
          <p:cNvCxnSpPr>
            <a:cxnSpLocks noGrp="1" noRot="1" noMove="1" noResize="1" noEditPoints="1" noAdjustHandles="1" noChangeArrowheads="1" noChangeShapeType="1"/>
          </p:cNvCxnSpPr>
          <p:nvPr/>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
        <p:nvSpPr>
          <p:cNvPr id="10" name="Rechteck 9"/>
          <p:cNvSpPr/>
          <p:nvPr/>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3"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12" name="Rechteck 11"/>
          <p:cNvSpPr/>
          <p:nvPr/>
        </p:nvSpPr>
        <p:spPr>
          <a:xfrm>
            <a:off x="3366407" y="4252820"/>
            <a:ext cx="4141647" cy="523220"/>
          </a:xfrm>
          <a:prstGeom prst="rect">
            <a:avLst/>
          </a:prstGeom>
        </p:spPr>
        <p:txBody>
          <a:bodyPr wrap="none">
            <a:spAutoFit/>
          </a:bodyPr>
          <a:lstStyle/>
          <a:p>
            <a:r>
              <a:rPr lang="de-DE" sz="2800" b="1" spc="-105" dirty="0" smtClean="0">
                <a:solidFill>
                  <a:schemeClr val="accent1">
                    <a:lumMod val="50000"/>
                  </a:schemeClr>
                </a:solidFill>
              </a:rPr>
              <a:t>Training Module: Fundraising</a:t>
            </a:r>
            <a:endParaRPr lang="de-DE" sz="2800" b="1" dirty="0">
              <a:solidFill>
                <a:schemeClr val="accent1">
                  <a:lumMod val="50000"/>
                </a:schemeClr>
              </a:solidFill>
            </a:endParaRPr>
          </a:p>
        </p:txBody>
      </p:sp>
    </p:spTree>
    <p:extLst>
      <p:ext uri="{BB962C8B-B14F-4D97-AF65-F5344CB8AC3E}">
        <p14:creationId xmlns:p14="http://schemas.microsoft.com/office/powerpoint/2010/main" val="130080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a:xfrm>
            <a:off x="838200" y="1563329"/>
            <a:ext cx="10515600" cy="3226385"/>
          </a:xfrm>
        </p:spPr>
        <p:txBody>
          <a:bodyPr>
            <a:normAutofit fontScale="55000" lnSpcReduction="20000"/>
          </a:bodyPr>
          <a:lstStyle/>
          <a:p>
            <a:pPr marL="0" indent="0">
              <a:buNone/>
            </a:pPr>
            <a:r>
              <a:rPr lang="en-GB" sz="3200" b="1" dirty="0"/>
              <a:t>Budget </a:t>
            </a:r>
            <a:r>
              <a:rPr lang="en-GB" sz="3200" b="1" dirty="0" smtClean="0"/>
              <a:t>lines</a:t>
            </a:r>
            <a:endParaRPr lang="en-GB" sz="3200" b="1" dirty="0"/>
          </a:p>
          <a:p>
            <a:pPr marL="0" indent="0">
              <a:buNone/>
            </a:pPr>
            <a:r>
              <a:rPr lang="en-GB" sz="3200" u="sng" dirty="0"/>
              <a:t>CERV – Citizens, Equality, Rights and Values</a:t>
            </a:r>
            <a:r>
              <a:rPr lang="en-GB" sz="3200" dirty="0"/>
              <a:t/>
            </a:r>
            <a:br>
              <a:rPr lang="en-GB" sz="3200" dirty="0"/>
            </a:br>
            <a:r>
              <a:rPr lang="en-GB" sz="3200" dirty="0"/>
              <a:t/>
            </a:r>
            <a:br>
              <a:rPr lang="en-GB" sz="3200" dirty="0"/>
            </a:br>
            <a:r>
              <a:rPr lang="en-GB" sz="3200" dirty="0"/>
              <a:t>Four </a:t>
            </a:r>
            <a:r>
              <a:rPr lang="en-GB" sz="3200" dirty="0" smtClean="0"/>
              <a:t>pillars:</a:t>
            </a:r>
          </a:p>
          <a:p>
            <a:r>
              <a:rPr lang="en-GB" sz="3200" dirty="0" smtClean="0"/>
              <a:t>Equality</a:t>
            </a:r>
            <a:r>
              <a:rPr lang="en-GB" sz="3200" dirty="0"/>
              <a:t>, Rights and Gender Equality: promoting rights, non-discrimination, equality (including gender equality), and advancing gender and non-discrimination </a:t>
            </a:r>
            <a:r>
              <a:rPr lang="en-GB" sz="3200" dirty="0" smtClean="0"/>
              <a:t>mainstreaming</a:t>
            </a:r>
          </a:p>
          <a:p>
            <a:r>
              <a:rPr lang="en-GB" sz="3200" dirty="0" smtClean="0"/>
              <a:t>Citizens</a:t>
            </a:r>
            <a:r>
              <a:rPr lang="en-GB" sz="3200" dirty="0"/>
              <a:t>' engagement and participation: promoting citizens engagement and participation in the democratic life of the Union, exchanges between citizens of different Member States, and raising awareness of the common European </a:t>
            </a:r>
            <a:r>
              <a:rPr lang="en-GB" sz="3200" dirty="0" smtClean="0"/>
              <a:t>history</a:t>
            </a:r>
          </a:p>
          <a:p>
            <a:r>
              <a:rPr lang="en-GB" sz="3200" dirty="0" smtClean="0"/>
              <a:t>Daphne</a:t>
            </a:r>
            <a:r>
              <a:rPr lang="en-GB" sz="3200" dirty="0"/>
              <a:t>: fight violence, including gender-based violence and violence against </a:t>
            </a:r>
            <a:r>
              <a:rPr lang="en-GB" sz="3200" dirty="0" smtClean="0"/>
              <a:t>children</a:t>
            </a:r>
          </a:p>
          <a:p>
            <a:r>
              <a:rPr lang="en-GB" sz="3200" dirty="0" smtClean="0"/>
              <a:t>Union </a:t>
            </a:r>
            <a:r>
              <a:rPr lang="en-GB" sz="3200" dirty="0"/>
              <a:t>values - protect and promote Union </a:t>
            </a:r>
            <a:r>
              <a:rPr lang="en-GB" sz="3200" dirty="0" smtClean="0"/>
              <a:t>values</a:t>
            </a:r>
            <a:r>
              <a:rPr lang="en-GB" dirty="0"/>
              <a:t/>
            </a:r>
            <a:br>
              <a:rPr lang="en-GB" dirty="0"/>
            </a:b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10</a:t>
            </a:fld>
            <a:endParaRPr lang="en-GB"/>
          </a:p>
        </p:txBody>
      </p:sp>
      <p:sp>
        <p:nvSpPr>
          <p:cNvPr id="5" name="Textfeld 4"/>
          <p:cNvSpPr txBox="1"/>
          <p:nvPr/>
        </p:nvSpPr>
        <p:spPr>
          <a:xfrm>
            <a:off x="567398" y="5156021"/>
            <a:ext cx="9238453" cy="1200329"/>
          </a:xfrm>
          <a:prstGeom prst="rect">
            <a:avLst/>
          </a:prstGeom>
          <a:solidFill>
            <a:srgbClr val="AED7C7"/>
          </a:solidFill>
        </p:spPr>
        <p:txBody>
          <a:bodyPr wrap="square" rtlCol="0">
            <a:spAutoFit/>
          </a:bodyPr>
          <a:lstStyle/>
          <a:p>
            <a:r>
              <a:rPr lang="en-GB" dirty="0">
                <a:solidFill>
                  <a:schemeClr val="tx1">
                    <a:lumMod val="75000"/>
                    <a:lumOff val="25000"/>
                  </a:schemeClr>
                </a:solidFill>
              </a:rPr>
              <a:t>Further </a:t>
            </a:r>
            <a:r>
              <a:rPr lang="en-GB" dirty="0" smtClean="0">
                <a:solidFill>
                  <a:schemeClr val="tx1">
                    <a:lumMod val="75000"/>
                    <a:lumOff val="25000"/>
                  </a:schemeClr>
                </a:solidFill>
              </a:rPr>
              <a:t>information:</a:t>
            </a:r>
            <a:endParaRPr lang="en-GB" dirty="0"/>
          </a:p>
          <a:p>
            <a:r>
              <a:rPr lang="en-GB" dirty="0" smtClean="0">
                <a:hlinkClick r:id="rId2"/>
              </a:rPr>
              <a:t>https</a:t>
            </a:r>
            <a:r>
              <a:rPr lang="en-GB" dirty="0">
                <a:hlinkClick r:id="rId2"/>
              </a:rPr>
              <a:t>://</a:t>
            </a:r>
            <a:r>
              <a:rPr lang="en-GB" dirty="0" smtClean="0">
                <a:hlinkClick r:id="rId2"/>
              </a:rPr>
              <a:t>ec.europa.eu/info/departments/justice-and-consumers/justice-and-consumers-funding-tenders/funding-programmes/citizens-equality-rights-and-values-programme_en</a:t>
            </a:r>
            <a:r>
              <a:rPr lang="en-GB" dirty="0"/>
              <a:t/>
            </a:r>
            <a:br>
              <a:rPr lang="en-GB" dirty="0"/>
            </a:br>
            <a:r>
              <a:rPr lang="en-GB" dirty="0">
                <a:solidFill>
                  <a:schemeClr val="tx1">
                    <a:lumMod val="75000"/>
                    <a:lumOff val="25000"/>
                  </a:schemeClr>
                </a:solidFill>
              </a:rPr>
              <a:t>Search for calls: </a:t>
            </a:r>
            <a:r>
              <a:rPr lang="en-GB" dirty="0">
                <a:hlinkClick r:id="rId3"/>
              </a:rPr>
              <a:t>https://ec.europa.eu/info/funding-tenders</a:t>
            </a:r>
            <a:r>
              <a:rPr lang="en-US" dirty="0">
                <a:hlinkClick r:id="rId3"/>
              </a:rPr>
              <a:t>/opportunities/portal/screen/home</a:t>
            </a:r>
            <a:r>
              <a:rPr lang="en-US" dirty="0"/>
              <a:t> </a:t>
            </a:r>
          </a:p>
        </p:txBody>
      </p:sp>
    </p:spTree>
    <p:extLst>
      <p:ext uri="{BB962C8B-B14F-4D97-AF65-F5344CB8AC3E}">
        <p14:creationId xmlns:p14="http://schemas.microsoft.com/office/powerpoint/2010/main" val="194792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p:txBody>
          <a:bodyPr>
            <a:noAutofit/>
          </a:bodyPr>
          <a:lstStyle/>
          <a:p>
            <a:pPr marL="0" indent="0">
              <a:buNone/>
            </a:pPr>
            <a:r>
              <a:rPr lang="en-GB" sz="2000" u="sng" dirty="0"/>
              <a:t>Erasmus</a:t>
            </a:r>
            <a:r>
              <a:rPr lang="en-GB" sz="2000" u="sng" dirty="0" smtClean="0"/>
              <a:t>+</a:t>
            </a:r>
            <a:endParaRPr lang="en-GB" sz="2000" dirty="0" smtClean="0"/>
          </a:p>
          <a:p>
            <a:r>
              <a:rPr lang="en-GB" sz="2000" dirty="0" smtClean="0"/>
              <a:t>Education </a:t>
            </a:r>
            <a:r>
              <a:rPr lang="en-GB" sz="2000" dirty="0"/>
              <a:t>and youth work in the areas </a:t>
            </a:r>
            <a:r>
              <a:rPr lang="en-GB" sz="2000" dirty="0" smtClean="0"/>
              <a:t>of formal </a:t>
            </a:r>
            <a:r>
              <a:rPr lang="en-GB" sz="2000" dirty="0"/>
              <a:t>education in </a:t>
            </a:r>
            <a:r>
              <a:rPr lang="en-GB" sz="2000" dirty="0" smtClean="0"/>
              <a:t>schools, vocational education. higher </a:t>
            </a:r>
            <a:r>
              <a:rPr lang="en-GB" sz="2000" dirty="0"/>
              <a:t>education (</a:t>
            </a:r>
            <a:r>
              <a:rPr lang="en-GB" sz="2000" dirty="0" smtClean="0"/>
              <a:t>universities), adult education, youth and sport</a:t>
            </a:r>
          </a:p>
          <a:p>
            <a:r>
              <a:rPr lang="en-GB" sz="2000" dirty="0" smtClean="0"/>
              <a:t>Different </a:t>
            </a:r>
            <a:r>
              <a:rPr lang="en-GB" sz="2000" dirty="0"/>
              <a:t>key actions, sizes and </a:t>
            </a:r>
            <a:r>
              <a:rPr lang="en-GB" sz="2000" dirty="0" smtClean="0"/>
              <a:t>requirements:</a:t>
            </a:r>
          </a:p>
          <a:p>
            <a:pPr lvl="1"/>
            <a:r>
              <a:rPr lang="en-GB" sz="2000" dirty="0" smtClean="0">
                <a:solidFill>
                  <a:schemeClr val="tx1">
                    <a:lumMod val="75000"/>
                    <a:lumOff val="25000"/>
                  </a:schemeClr>
                </a:solidFill>
              </a:rPr>
              <a:t>Key action 1 </a:t>
            </a:r>
            <a:r>
              <a:rPr lang="en-GB" sz="2000" dirty="0" err="1" smtClean="0">
                <a:solidFill>
                  <a:schemeClr val="tx1">
                    <a:lumMod val="75000"/>
                    <a:lumOff val="25000"/>
                  </a:schemeClr>
                </a:solidFill>
              </a:rPr>
              <a:t>Mobilities</a:t>
            </a:r>
            <a:r>
              <a:rPr lang="en-GB" sz="2000" dirty="0" smtClean="0">
                <a:solidFill>
                  <a:schemeClr val="tx1">
                    <a:lumMod val="75000"/>
                    <a:lumOff val="25000"/>
                  </a:schemeClr>
                </a:solidFill>
              </a:rPr>
              <a:t> for exchange</a:t>
            </a:r>
          </a:p>
          <a:p>
            <a:pPr lvl="1"/>
            <a:r>
              <a:rPr lang="en-GB" sz="2000" dirty="0" smtClean="0">
                <a:solidFill>
                  <a:schemeClr val="tx1">
                    <a:lumMod val="75000"/>
                    <a:lumOff val="25000"/>
                  </a:schemeClr>
                </a:solidFill>
              </a:rPr>
              <a:t>Key </a:t>
            </a:r>
            <a:r>
              <a:rPr lang="en-GB" sz="2000" dirty="0">
                <a:solidFill>
                  <a:schemeClr val="tx1">
                    <a:lumMod val="75000"/>
                    <a:lumOff val="25000"/>
                  </a:schemeClr>
                </a:solidFill>
              </a:rPr>
              <a:t>Action 2 Small scale partnerships lump sums 30.000 or 60.000, min. 2 countries, easier </a:t>
            </a:r>
            <a:r>
              <a:rPr lang="en-GB" sz="2000" dirty="0" smtClean="0">
                <a:solidFill>
                  <a:schemeClr val="tx1">
                    <a:lumMod val="75000"/>
                    <a:lumOff val="25000"/>
                  </a:schemeClr>
                </a:solidFill>
              </a:rPr>
              <a:t>application</a:t>
            </a:r>
          </a:p>
          <a:p>
            <a:pPr lvl="1"/>
            <a:r>
              <a:rPr lang="en-GB" sz="2000" dirty="0" smtClean="0">
                <a:solidFill>
                  <a:schemeClr val="tx1">
                    <a:lumMod val="75000"/>
                    <a:lumOff val="25000"/>
                  </a:schemeClr>
                </a:solidFill>
              </a:rPr>
              <a:t>Key Action 2 Cooperation partnerships lump sums 120.000, 250.000 or 400.000, min. 3 countries, full application </a:t>
            </a:r>
          </a:p>
          <a:p>
            <a:pPr lvl="1"/>
            <a:r>
              <a:rPr lang="en-GB" sz="2000" dirty="0" smtClean="0">
                <a:solidFill>
                  <a:schemeClr val="tx1">
                    <a:lumMod val="75000"/>
                    <a:lumOff val="25000"/>
                  </a:schemeClr>
                </a:solidFill>
              </a:rPr>
              <a:t>Key </a:t>
            </a:r>
            <a:r>
              <a:rPr lang="en-GB" sz="2000" dirty="0">
                <a:solidFill>
                  <a:schemeClr val="tx1">
                    <a:lumMod val="75000"/>
                    <a:lumOff val="25000"/>
                  </a:schemeClr>
                </a:solidFill>
              </a:rPr>
              <a:t>Action 3 Support to Policy Development and </a:t>
            </a:r>
            <a:r>
              <a:rPr lang="en-GB" sz="2000" dirty="0" smtClean="0">
                <a:solidFill>
                  <a:schemeClr val="tx1">
                    <a:lumMod val="75000"/>
                    <a:lumOff val="25000"/>
                  </a:schemeClr>
                </a:solidFill>
              </a:rPr>
              <a:t>Cooperation</a:t>
            </a:r>
            <a:endParaRPr lang="en-GB" sz="2000" dirty="0"/>
          </a:p>
          <a:p>
            <a:r>
              <a:rPr lang="en-GB" sz="2000" dirty="0"/>
              <a:t>Online application with attachments 2 times a year (usually March and October</a:t>
            </a:r>
            <a:r>
              <a:rPr lang="en-GB" sz="2000" dirty="0" smtClean="0"/>
              <a:t>)</a:t>
            </a:r>
            <a:endParaRPr lang="en-GB" sz="2000" dirty="0"/>
          </a:p>
        </p:txBody>
      </p:sp>
      <p:sp>
        <p:nvSpPr>
          <p:cNvPr id="4" name="Foliennummernplatzhalter 3"/>
          <p:cNvSpPr>
            <a:spLocks noGrp="1"/>
          </p:cNvSpPr>
          <p:nvPr>
            <p:ph type="sldNum" sz="quarter" idx="12"/>
          </p:nvPr>
        </p:nvSpPr>
        <p:spPr/>
        <p:txBody>
          <a:bodyPr/>
          <a:lstStyle/>
          <a:p>
            <a:fld id="{AE3BBC24-C1C9-439D-8A45-14B9CB7E3996}" type="slidenum">
              <a:rPr lang="en-GB" smtClean="0"/>
              <a:t>11</a:t>
            </a:fld>
            <a:endParaRPr lang="en-GB"/>
          </a:p>
        </p:txBody>
      </p:sp>
      <p:sp>
        <p:nvSpPr>
          <p:cNvPr id="5" name="Textfeld 4"/>
          <p:cNvSpPr txBox="1"/>
          <p:nvPr/>
        </p:nvSpPr>
        <p:spPr>
          <a:xfrm>
            <a:off x="689318" y="5842337"/>
            <a:ext cx="6752491" cy="707886"/>
          </a:xfrm>
          <a:prstGeom prst="rect">
            <a:avLst/>
          </a:prstGeom>
          <a:solidFill>
            <a:srgbClr val="AED7C7"/>
          </a:solidFill>
        </p:spPr>
        <p:txBody>
          <a:bodyPr wrap="square" rtlCol="0">
            <a:spAutoFit/>
          </a:bodyPr>
          <a:lstStyle/>
          <a:p>
            <a:r>
              <a:rPr lang="en-GB" sz="2000" dirty="0">
                <a:solidFill>
                  <a:schemeClr val="tx1">
                    <a:lumMod val="75000"/>
                    <a:lumOff val="25000"/>
                  </a:schemeClr>
                </a:solidFill>
              </a:rPr>
              <a:t>Further information:</a:t>
            </a:r>
            <a:r>
              <a:rPr lang="en-GB" sz="2000" dirty="0"/>
              <a:t> </a:t>
            </a:r>
            <a:r>
              <a:rPr lang="en-GB" sz="2000" dirty="0">
                <a:hlinkClick r:id="rId2"/>
              </a:rPr>
              <a:t>https://erasmus-plus.ec.europa.eu/</a:t>
            </a:r>
            <a:r>
              <a:rPr lang="en-GB" sz="2000" dirty="0"/>
              <a:t> </a:t>
            </a:r>
            <a:br>
              <a:rPr lang="en-GB" sz="2000" dirty="0"/>
            </a:br>
            <a:r>
              <a:rPr lang="en-GB" sz="2000" dirty="0">
                <a:solidFill>
                  <a:schemeClr val="tx1">
                    <a:lumMod val="75000"/>
                    <a:lumOff val="25000"/>
                  </a:schemeClr>
                </a:solidFill>
              </a:rPr>
              <a:t>Different calls: </a:t>
            </a:r>
            <a:r>
              <a:rPr lang="en-GB" sz="2000" dirty="0">
                <a:hlinkClick r:id="rId3"/>
              </a:rPr>
              <a:t>https://</a:t>
            </a:r>
            <a:r>
              <a:rPr lang="en-GB" sz="2000" dirty="0" smtClean="0">
                <a:hlinkClick r:id="rId3"/>
              </a:rPr>
              <a:t>erasmus-plus.ec.europa.eu/funding</a:t>
            </a:r>
            <a:endParaRPr lang="en-GB" sz="2000" dirty="0"/>
          </a:p>
        </p:txBody>
      </p:sp>
    </p:spTree>
    <p:extLst>
      <p:ext uri="{BB962C8B-B14F-4D97-AF65-F5344CB8AC3E}">
        <p14:creationId xmlns:p14="http://schemas.microsoft.com/office/powerpoint/2010/main" val="1742193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p:txBody>
          <a:bodyPr>
            <a:noAutofit/>
          </a:bodyPr>
          <a:lstStyle/>
          <a:p>
            <a:pPr marL="0" indent="0">
              <a:buNone/>
            </a:pPr>
            <a:r>
              <a:rPr lang="en-GB" sz="2000" u="sng" dirty="0"/>
              <a:t>AMIF – Asylum, Migration and Integration </a:t>
            </a:r>
            <a:r>
              <a:rPr lang="en-GB" sz="2000" u="sng" dirty="0" smtClean="0"/>
              <a:t>Fund</a:t>
            </a:r>
            <a:endParaRPr lang="en-GB" sz="2000" u="sng" dirty="0"/>
          </a:p>
          <a:p>
            <a:r>
              <a:rPr lang="en-GB" sz="2000" dirty="0" smtClean="0"/>
              <a:t>Four </a:t>
            </a:r>
            <a:r>
              <a:rPr lang="en-GB" sz="2000" dirty="0"/>
              <a:t>specific objectives</a:t>
            </a:r>
          </a:p>
          <a:p>
            <a:pPr marL="742950" lvl="1" indent="-285750"/>
            <a:r>
              <a:rPr lang="en-GB" sz="1800" dirty="0" smtClean="0">
                <a:solidFill>
                  <a:schemeClr val="tx1">
                    <a:lumMod val="75000"/>
                    <a:lumOff val="25000"/>
                  </a:schemeClr>
                </a:solidFill>
              </a:rPr>
              <a:t>strengthen </a:t>
            </a:r>
            <a:r>
              <a:rPr lang="en-GB" sz="1800" dirty="0">
                <a:solidFill>
                  <a:schemeClr val="tx1">
                    <a:lumMod val="75000"/>
                    <a:lumOff val="25000"/>
                  </a:schemeClr>
                </a:solidFill>
              </a:rPr>
              <a:t>and develop all aspects of the </a:t>
            </a:r>
            <a:r>
              <a:rPr lang="en-GB" sz="1800" b="1" dirty="0">
                <a:solidFill>
                  <a:schemeClr val="tx1">
                    <a:lumMod val="75000"/>
                    <a:lumOff val="25000"/>
                  </a:schemeClr>
                </a:solidFill>
              </a:rPr>
              <a:t>common European asylum system</a:t>
            </a:r>
            <a:r>
              <a:rPr lang="en-GB" sz="1800" dirty="0">
                <a:solidFill>
                  <a:schemeClr val="tx1">
                    <a:lumMod val="75000"/>
                    <a:lumOff val="25000"/>
                  </a:schemeClr>
                </a:solidFill>
              </a:rPr>
              <a:t>, including its external dimension</a:t>
            </a:r>
          </a:p>
          <a:p>
            <a:pPr marL="742950" lvl="1" indent="-285750"/>
            <a:r>
              <a:rPr lang="en-GB" sz="1800" dirty="0" smtClean="0">
                <a:solidFill>
                  <a:schemeClr val="tx1">
                    <a:lumMod val="75000"/>
                    <a:lumOff val="25000"/>
                  </a:schemeClr>
                </a:solidFill>
              </a:rPr>
              <a:t>support </a:t>
            </a:r>
            <a:r>
              <a:rPr lang="en-GB" sz="1800" b="1" dirty="0">
                <a:solidFill>
                  <a:schemeClr val="tx1">
                    <a:lumMod val="75000"/>
                    <a:lumOff val="25000"/>
                  </a:schemeClr>
                </a:solidFill>
              </a:rPr>
              <a:t>legal migration</a:t>
            </a:r>
            <a:r>
              <a:rPr lang="en-GB" sz="1800" dirty="0">
                <a:solidFill>
                  <a:schemeClr val="tx1">
                    <a:lumMod val="75000"/>
                    <a:lumOff val="25000"/>
                  </a:schemeClr>
                </a:solidFill>
              </a:rPr>
              <a:t> to the Member States, including by contributing to the integration of third-country nationals</a:t>
            </a:r>
          </a:p>
          <a:p>
            <a:pPr marL="742950" lvl="1" indent="-285750"/>
            <a:r>
              <a:rPr lang="en-GB" sz="1800" dirty="0" smtClean="0">
                <a:solidFill>
                  <a:schemeClr val="tx1">
                    <a:lumMod val="75000"/>
                    <a:lumOff val="25000"/>
                  </a:schemeClr>
                </a:solidFill>
              </a:rPr>
              <a:t>contribute </a:t>
            </a:r>
            <a:r>
              <a:rPr lang="en-GB" sz="1800" dirty="0">
                <a:solidFill>
                  <a:schemeClr val="tx1">
                    <a:lumMod val="75000"/>
                    <a:lumOff val="25000"/>
                  </a:schemeClr>
                </a:solidFill>
              </a:rPr>
              <a:t>to </a:t>
            </a:r>
            <a:r>
              <a:rPr lang="en-GB" sz="1800" b="1" dirty="0">
                <a:solidFill>
                  <a:schemeClr val="tx1">
                    <a:lumMod val="75000"/>
                    <a:lumOff val="25000"/>
                  </a:schemeClr>
                </a:solidFill>
              </a:rPr>
              <a:t>countering irregular migration</a:t>
            </a:r>
            <a:r>
              <a:rPr lang="en-GB" sz="1800" dirty="0">
                <a:solidFill>
                  <a:schemeClr val="tx1">
                    <a:lumMod val="75000"/>
                    <a:lumOff val="25000"/>
                  </a:schemeClr>
                </a:solidFill>
              </a:rPr>
              <a:t> and ensuring effectiveness of return and readmission in third countries</a:t>
            </a:r>
          </a:p>
          <a:p>
            <a:pPr marL="742950" lvl="1" indent="-285750"/>
            <a:r>
              <a:rPr lang="en-GB" sz="1800" b="1" dirty="0" smtClean="0">
                <a:solidFill>
                  <a:schemeClr val="tx1">
                    <a:lumMod val="75000"/>
                    <a:lumOff val="25000"/>
                  </a:schemeClr>
                </a:solidFill>
              </a:rPr>
              <a:t>enhance </a:t>
            </a:r>
            <a:r>
              <a:rPr lang="en-GB" sz="1800" b="1" dirty="0">
                <a:solidFill>
                  <a:schemeClr val="tx1">
                    <a:lumMod val="75000"/>
                    <a:lumOff val="25000"/>
                  </a:schemeClr>
                </a:solidFill>
              </a:rPr>
              <a:t>solidarity </a:t>
            </a:r>
            <a:r>
              <a:rPr lang="en-GB" sz="1800" dirty="0">
                <a:solidFill>
                  <a:schemeClr val="tx1">
                    <a:lumMod val="75000"/>
                    <a:lumOff val="25000"/>
                  </a:schemeClr>
                </a:solidFill>
              </a:rPr>
              <a:t>and responsibility sharing between the Member States, in particular towards those most affected by migration and asylum </a:t>
            </a:r>
            <a:r>
              <a:rPr lang="en-GB" sz="1800" dirty="0" smtClean="0">
                <a:solidFill>
                  <a:schemeClr val="tx1">
                    <a:lumMod val="75000"/>
                    <a:lumOff val="25000"/>
                  </a:schemeClr>
                </a:solidFill>
              </a:rPr>
              <a:t>challenges</a:t>
            </a:r>
            <a:endParaRPr lang="en-GB" sz="1800" u="sng" dirty="0"/>
          </a:p>
          <a:p>
            <a:r>
              <a:rPr lang="en-GB" sz="2000" dirty="0" smtClean="0"/>
              <a:t>ca </a:t>
            </a:r>
            <a:r>
              <a:rPr lang="en-GB" sz="2000" dirty="0"/>
              <a:t>200.000-700.000 for multiple countries depending on call</a:t>
            </a:r>
          </a:p>
        </p:txBody>
      </p:sp>
      <p:sp>
        <p:nvSpPr>
          <p:cNvPr id="4" name="Foliennummernplatzhalter 3"/>
          <p:cNvSpPr>
            <a:spLocks noGrp="1"/>
          </p:cNvSpPr>
          <p:nvPr>
            <p:ph type="sldNum" sz="quarter" idx="12"/>
          </p:nvPr>
        </p:nvSpPr>
        <p:spPr/>
        <p:txBody>
          <a:bodyPr/>
          <a:lstStyle/>
          <a:p>
            <a:fld id="{AE3BBC24-C1C9-439D-8A45-14B9CB7E3996}" type="slidenum">
              <a:rPr lang="en-GB" smtClean="0"/>
              <a:t>12</a:t>
            </a:fld>
            <a:endParaRPr lang="en-GB"/>
          </a:p>
        </p:txBody>
      </p:sp>
      <p:sp>
        <p:nvSpPr>
          <p:cNvPr id="5" name="Textfeld 4"/>
          <p:cNvSpPr txBox="1"/>
          <p:nvPr/>
        </p:nvSpPr>
        <p:spPr>
          <a:xfrm>
            <a:off x="838200" y="5400139"/>
            <a:ext cx="9281160" cy="954107"/>
          </a:xfrm>
          <a:prstGeom prst="rect">
            <a:avLst/>
          </a:prstGeom>
          <a:solidFill>
            <a:srgbClr val="AED7C7"/>
          </a:solidFill>
        </p:spPr>
        <p:txBody>
          <a:bodyPr wrap="square" rtlCol="0" anchor="ctr">
            <a:spAutoFit/>
          </a:bodyPr>
          <a:lstStyle/>
          <a:p>
            <a:r>
              <a:rPr lang="en-GB" sz="2000" dirty="0" smtClean="0">
                <a:solidFill>
                  <a:schemeClr val="tx1">
                    <a:lumMod val="75000"/>
                    <a:lumOff val="25000"/>
                  </a:schemeClr>
                </a:solidFill>
              </a:rPr>
              <a:t>Further information: </a:t>
            </a:r>
            <a:r>
              <a:rPr lang="en-GB" dirty="0">
                <a:hlinkClick r:id="rId2"/>
              </a:rPr>
              <a:t>https://home-affairs.ec.europa.eu/funding/asylum-migration-and-integration-funds/asylum-migration-and-integration-fund-2021-2027_en</a:t>
            </a:r>
            <a:r>
              <a:rPr lang="en-GB" dirty="0"/>
              <a:t> </a:t>
            </a:r>
            <a:r>
              <a:rPr lang="en-GB" dirty="0" smtClean="0"/>
              <a:t> and </a:t>
            </a:r>
            <a:endParaRPr lang="en-GB" dirty="0"/>
          </a:p>
          <a:p>
            <a:r>
              <a:rPr lang="en-GB" dirty="0">
                <a:hlinkClick r:id="rId3"/>
              </a:rPr>
              <a:t>https://ec.europa.eu/info/funding-tenders/opportunities/portal/screen/home</a:t>
            </a:r>
            <a:r>
              <a:rPr lang="en-GB" dirty="0"/>
              <a:t> </a:t>
            </a:r>
          </a:p>
        </p:txBody>
      </p:sp>
    </p:spTree>
    <p:extLst>
      <p:ext uri="{BB962C8B-B14F-4D97-AF65-F5344CB8AC3E}">
        <p14:creationId xmlns:p14="http://schemas.microsoft.com/office/powerpoint/2010/main" val="1047281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p:txBody>
          <a:bodyPr>
            <a:noAutofit/>
          </a:bodyPr>
          <a:lstStyle/>
          <a:p>
            <a:pPr marL="274320" indent="-274320"/>
            <a:r>
              <a:rPr lang="en-GB" sz="2000" dirty="0"/>
              <a:t>DG International Partnerships/</a:t>
            </a:r>
            <a:r>
              <a:rPr lang="en-GB" sz="2000" dirty="0" err="1"/>
              <a:t>EuropeAid</a:t>
            </a:r>
            <a:r>
              <a:rPr lang="en-GB" sz="2000" dirty="0"/>
              <a:t> DEAR (Development Education, Awareness Raising)</a:t>
            </a:r>
            <a:br>
              <a:rPr lang="en-GB" sz="2000" dirty="0"/>
            </a:br>
            <a:r>
              <a:rPr lang="en-GB" sz="2000" dirty="0"/>
              <a:t>Budget ca 5-10 Mio (numerous partners, ideally European level results)</a:t>
            </a:r>
            <a:br>
              <a:rPr lang="en-GB" sz="2000" dirty="0"/>
            </a:br>
            <a:r>
              <a:rPr lang="en-GB" sz="2000" dirty="0"/>
              <a:t>Also migration sometimes a (sub-)priority</a:t>
            </a:r>
            <a:br>
              <a:rPr lang="en-GB" sz="2000" dirty="0"/>
            </a:br>
            <a:r>
              <a:rPr lang="en-GB" sz="2000" dirty="0"/>
              <a:t>It is also possible to become small partner in a big project as a start</a:t>
            </a:r>
          </a:p>
          <a:p>
            <a:pPr marL="274320" indent="-274320"/>
            <a:r>
              <a:rPr lang="en-GB" sz="2000" dirty="0"/>
              <a:t>DG International Partnerships/</a:t>
            </a:r>
            <a:r>
              <a:rPr lang="en-GB" sz="2000" dirty="0" err="1"/>
              <a:t>EuropeAid</a:t>
            </a:r>
            <a:r>
              <a:rPr lang="en-GB" sz="2000" dirty="0"/>
              <a:t> Calls for partner countries. Nearly all OECD/DAC so-called developing countries regular calls</a:t>
            </a:r>
          </a:p>
          <a:p>
            <a:pPr marL="274320" indent="-274320"/>
            <a:r>
              <a:rPr lang="en-GB" sz="2000" dirty="0"/>
              <a:t>Civil Society and Local Authorities CSO/LA</a:t>
            </a:r>
          </a:p>
          <a:p>
            <a:pPr marL="274320" indent="-274320"/>
            <a:r>
              <a:rPr lang="en-GB" sz="2000" dirty="0"/>
              <a:t>Strengthen Human Rights and Democracy</a:t>
            </a:r>
          </a:p>
          <a:p>
            <a:pPr marL="274320" indent="-274320"/>
            <a:r>
              <a:rPr lang="en-GB" sz="2000" dirty="0"/>
              <a:t>All DG INTPA Calls can be found here: </a:t>
            </a:r>
            <a:r>
              <a:rPr lang="en-GB" sz="2000" dirty="0">
                <a:hlinkClick r:id="rId2"/>
              </a:rPr>
              <a:t>https://webgate.ec.europa.eu/online-services/#/</a:t>
            </a:r>
            <a:endParaRPr lang="en-GB" sz="2000"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13</a:t>
            </a:fld>
            <a:endParaRPr lang="en-GB"/>
          </a:p>
        </p:txBody>
      </p:sp>
    </p:spTree>
    <p:extLst>
      <p:ext uri="{BB962C8B-B14F-4D97-AF65-F5344CB8AC3E}">
        <p14:creationId xmlns:p14="http://schemas.microsoft.com/office/powerpoint/2010/main" val="317898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p:txBody>
          <a:bodyPr>
            <a:noAutofit/>
          </a:bodyPr>
          <a:lstStyle/>
          <a:p>
            <a:pPr marL="0" indent="0">
              <a:buNone/>
            </a:pPr>
            <a:r>
              <a:rPr lang="de-AT" sz="2000" b="1" dirty="0"/>
              <a:t>Further EU Budget </a:t>
            </a:r>
            <a:r>
              <a:rPr lang="de-AT" sz="2000" b="1" dirty="0" smtClean="0"/>
              <a:t>Lines</a:t>
            </a:r>
            <a:endParaRPr lang="de-AT" sz="2000" b="1" dirty="0"/>
          </a:p>
          <a:p>
            <a:pPr marL="0" indent="0">
              <a:buNone/>
            </a:pPr>
            <a:r>
              <a:rPr lang="en-GB" sz="2000" b="1" dirty="0" smtClean="0"/>
              <a:t>ISF - </a:t>
            </a:r>
            <a:r>
              <a:rPr lang="en-GB" sz="2000" b="1" dirty="0"/>
              <a:t>Internal Security Fund </a:t>
            </a:r>
            <a:r>
              <a:rPr lang="en-GB" sz="2000" dirty="0"/>
              <a:t>(mostly for police, </a:t>
            </a:r>
            <a:r>
              <a:rPr lang="en-GB" sz="2000" dirty="0" smtClean="0"/>
              <a:t>some </a:t>
            </a:r>
            <a:r>
              <a:rPr lang="en-GB" sz="2000" dirty="0"/>
              <a:t>calls also against extremisms and </a:t>
            </a:r>
            <a:r>
              <a:rPr lang="en-GB" sz="2000" dirty="0" err="1"/>
              <a:t>hatespeech</a:t>
            </a:r>
            <a:r>
              <a:rPr lang="en-GB" sz="2000" dirty="0"/>
              <a:t>)</a:t>
            </a:r>
            <a:br>
              <a:rPr lang="en-GB" sz="2000" dirty="0"/>
            </a:br>
            <a:r>
              <a:rPr lang="en-GB" sz="2000" dirty="0">
                <a:hlinkClick r:id="rId2"/>
              </a:rPr>
              <a:t>https://ec.europa.eu/info/funding-tenders/opportunities/portal/screen/programmes/isf</a:t>
            </a:r>
            <a:r>
              <a:rPr lang="en-GB" sz="2000" dirty="0"/>
              <a:t> </a:t>
            </a:r>
            <a:endParaRPr lang="en-GB" sz="2000" dirty="0" smtClean="0"/>
          </a:p>
          <a:p>
            <a:pPr marL="0" indent="0">
              <a:buNone/>
            </a:pPr>
            <a:endParaRPr lang="en-GB" sz="2000" dirty="0"/>
          </a:p>
          <a:p>
            <a:pPr marL="0" indent="0">
              <a:buNone/>
            </a:pPr>
            <a:r>
              <a:rPr lang="en-GB" sz="2000" b="1" dirty="0"/>
              <a:t>Life – Programme – Environment and Climate Action</a:t>
            </a:r>
            <a:br>
              <a:rPr lang="en-GB" sz="2000" b="1" dirty="0"/>
            </a:br>
            <a:r>
              <a:rPr lang="en-GB" sz="2000" dirty="0">
                <a:hlinkClick r:id="rId3"/>
              </a:rPr>
              <a:t>https://cinea.ec.europa.eu/programmes/life_en</a:t>
            </a:r>
            <a:r>
              <a:rPr lang="en-GB" sz="2000" dirty="0"/>
              <a:t> </a:t>
            </a:r>
          </a:p>
          <a:p>
            <a:pPr marL="0" indent="0">
              <a:buNone/>
            </a:pPr>
            <a:endParaRPr lang="en-GB" sz="2000" b="1" dirty="0" smtClean="0"/>
          </a:p>
          <a:p>
            <a:pPr marL="0" indent="0">
              <a:buNone/>
            </a:pPr>
            <a:r>
              <a:rPr lang="en-GB" sz="2000" b="1" dirty="0" smtClean="0"/>
              <a:t>Horizon </a:t>
            </a:r>
            <a:r>
              <a:rPr lang="en-GB" sz="2000" b="1" dirty="0"/>
              <a:t>Europe </a:t>
            </a:r>
            <a:r>
              <a:rPr lang="en-GB" sz="2000" dirty="0"/>
              <a:t>for Research (only with universities or research institutes in partnership)</a:t>
            </a:r>
            <a:br>
              <a:rPr lang="en-GB" sz="2000" dirty="0"/>
            </a:br>
            <a:r>
              <a:rPr lang="en-GB" sz="2000" dirty="0">
                <a:hlinkClick r:id="rId4"/>
              </a:rPr>
              <a:t>https://research-and-innovation.ec.europa.eu/funding/funding-opportunities/funding-programmes-and-open-calls/horizon-europe_en</a:t>
            </a:r>
            <a:r>
              <a:rPr lang="en-GB" sz="2000" dirty="0"/>
              <a:t> </a:t>
            </a:r>
            <a:endParaRPr lang="en-GB" sz="2000" dirty="0" smtClean="0"/>
          </a:p>
          <a:p>
            <a:pPr marL="0" indent="0">
              <a:buNone/>
            </a:pPr>
            <a:endParaRPr lang="en-GB" sz="2000" dirty="0"/>
          </a:p>
          <a:p>
            <a:pPr marL="0" indent="0">
              <a:buNone/>
            </a:pPr>
            <a:r>
              <a:rPr lang="en-GB" sz="2000" b="1" dirty="0"/>
              <a:t>And many more (digital and culture funding, space, </a:t>
            </a:r>
            <a:r>
              <a:rPr lang="en-GB" sz="2000" b="1" dirty="0" err="1" smtClean="0"/>
              <a:t>defense</a:t>
            </a:r>
            <a:r>
              <a:rPr lang="en-GB" sz="2000" b="1" dirty="0" smtClean="0"/>
              <a:t> </a:t>
            </a:r>
            <a:r>
              <a:rPr lang="en-GB" sz="2000" b="1" dirty="0"/>
              <a:t>etc.)</a:t>
            </a:r>
            <a:br>
              <a:rPr lang="en-GB" sz="2000" b="1" dirty="0"/>
            </a:br>
            <a:r>
              <a:rPr lang="en-GB" sz="2000" dirty="0">
                <a:hlinkClick r:id="rId5"/>
              </a:rPr>
              <a:t>https://ec.europa.eu/info/funding-tenders/find-funding/eu-funding-programmes_en</a:t>
            </a:r>
            <a:r>
              <a:rPr lang="en-GB" sz="2000" dirty="0"/>
              <a:t> </a:t>
            </a:r>
            <a:endParaRPr lang="en-GB" sz="2000" b="1" dirty="0"/>
          </a:p>
          <a:p>
            <a:pPr marL="0" indent="0">
              <a:buNone/>
            </a:pPr>
            <a:endParaRPr lang="en-GB" sz="2000"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14</a:t>
            </a:fld>
            <a:endParaRPr lang="en-GB"/>
          </a:p>
        </p:txBody>
      </p:sp>
    </p:spTree>
    <p:extLst>
      <p:ext uri="{BB962C8B-B14F-4D97-AF65-F5344CB8AC3E}">
        <p14:creationId xmlns:p14="http://schemas.microsoft.com/office/powerpoint/2010/main" val="2427801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3. Private Funding Possibilities</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15</a:t>
            </a:fld>
            <a:endParaRPr lang="en-GB"/>
          </a:p>
        </p:txBody>
      </p:sp>
    </p:spTree>
    <p:extLst>
      <p:ext uri="{BB962C8B-B14F-4D97-AF65-F5344CB8AC3E}">
        <p14:creationId xmlns:p14="http://schemas.microsoft.com/office/powerpoint/2010/main" val="316135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Prerequisites for </a:t>
            </a:r>
            <a:r>
              <a:rPr lang="en-GB" dirty="0" smtClean="0"/>
              <a:t>Successful </a:t>
            </a:r>
            <a:r>
              <a:rPr lang="en-GB" dirty="0"/>
              <a:t>F</a:t>
            </a:r>
            <a:r>
              <a:rPr lang="en-GB" dirty="0" smtClean="0"/>
              <a:t>undraising</a:t>
            </a:r>
            <a:endParaRPr lang="en-GB" dirty="0"/>
          </a:p>
        </p:txBody>
      </p:sp>
      <p:sp>
        <p:nvSpPr>
          <p:cNvPr id="3" name="Inhaltsplatzhalter 2"/>
          <p:cNvSpPr>
            <a:spLocks noGrp="1"/>
          </p:cNvSpPr>
          <p:nvPr>
            <p:ph idx="1"/>
          </p:nvPr>
        </p:nvSpPr>
        <p:spPr/>
        <p:txBody>
          <a:bodyPr>
            <a:normAutofit lnSpcReduction="10000"/>
          </a:bodyPr>
          <a:lstStyle/>
          <a:p>
            <a:r>
              <a:rPr lang="en-US" dirty="0"/>
              <a:t>Develop a profile and identify </a:t>
            </a:r>
            <a:r>
              <a:rPr lang="en-US" dirty="0" smtClean="0"/>
              <a:t>strengths</a:t>
            </a:r>
          </a:p>
          <a:p>
            <a:pPr lvl="1"/>
            <a:r>
              <a:rPr lang="en-US" dirty="0">
                <a:solidFill>
                  <a:schemeClr val="tx1">
                    <a:lumMod val="75000"/>
                    <a:lumOff val="25000"/>
                  </a:schemeClr>
                </a:solidFill>
              </a:rPr>
              <a:t>Define </a:t>
            </a:r>
            <a:r>
              <a:rPr lang="en-US" dirty="0" smtClean="0">
                <a:solidFill>
                  <a:schemeClr val="tx1">
                    <a:lumMod val="75000"/>
                    <a:lumOff val="25000"/>
                  </a:schemeClr>
                </a:solidFill>
              </a:rPr>
              <a:t>your options </a:t>
            </a:r>
            <a:r>
              <a:rPr lang="en-US" dirty="0">
                <a:solidFill>
                  <a:schemeClr val="tx1">
                    <a:lumMod val="75000"/>
                    <a:lumOff val="25000"/>
                  </a:schemeClr>
                </a:solidFill>
              </a:rPr>
              <a:t>at the </a:t>
            </a:r>
            <a:r>
              <a:rPr lang="en-US" dirty="0" smtClean="0">
                <a:solidFill>
                  <a:schemeClr val="tx1">
                    <a:lumMod val="75000"/>
                    <a:lumOff val="25000"/>
                  </a:schemeClr>
                </a:solidFill>
              </a:rPr>
              <a:t>beginning: </a:t>
            </a:r>
            <a:r>
              <a:rPr lang="en-US" dirty="0">
                <a:solidFill>
                  <a:schemeClr val="tx1">
                    <a:lumMod val="75000"/>
                    <a:lumOff val="25000"/>
                  </a:schemeClr>
                </a:solidFill>
              </a:rPr>
              <a:t>What are </a:t>
            </a:r>
            <a:r>
              <a:rPr lang="en-US" dirty="0" smtClean="0">
                <a:solidFill>
                  <a:schemeClr val="tx1">
                    <a:lumMod val="75000"/>
                    <a:lumOff val="25000"/>
                  </a:schemeClr>
                </a:solidFill>
              </a:rPr>
              <a:t>resources do you have in your team</a:t>
            </a:r>
            <a:r>
              <a:rPr lang="en-US" dirty="0">
                <a:solidFill>
                  <a:schemeClr val="tx1">
                    <a:lumMod val="75000"/>
                    <a:lumOff val="25000"/>
                  </a:schemeClr>
                </a:solidFill>
              </a:rPr>
              <a:t>? What </a:t>
            </a:r>
            <a:r>
              <a:rPr lang="en-US" dirty="0" smtClean="0">
                <a:solidFill>
                  <a:schemeClr val="tx1">
                    <a:lumMod val="75000"/>
                    <a:lumOff val="25000"/>
                  </a:schemeClr>
                </a:solidFill>
              </a:rPr>
              <a:t>networks are </a:t>
            </a:r>
            <a:r>
              <a:rPr lang="en-US" dirty="0">
                <a:solidFill>
                  <a:schemeClr val="tx1">
                    <a:lumMod val="75000"/>
                    <a:lumOff val="25000"/>
                  </a:schemeClr>
                </a:solidFill>
              </a:rPr>
              <a:t>available at the beginning? </a:t>
            </a:r>
            <a:r>
              <a:rPr lang="en-US" dirty="0" smtClean="0">
                <a:solidFill>
                  <a:schemeClr val="tx1">
                    <a:lumMod val="75000"/>
                    <a:lumOff val="25000"/>
                  </a:schemeClr>
                </a:solidFill>
              </a:rPr>
              <a:t>Build </a:t>
            </a:r>
            <a:r>
              <a:rPr lang="en-US" dirty="0">
                <a:solidFill>
                  <a:schemeClr val="tx1">
                    <a:lumMod val="75000"/>
                    <a:lumOff val="25000"/>
                  </a:schemeClr>
                </a:solidFill>
              </a:rPr>
              <a:t>on what already exists</a:t>
            </a:r>
            <a:r>
              <a:rPr lang="en-US" dirty="0" smtClean="0">
                <a:solidFill>
                  <a:schemeClr val="tx1">
                    <a:lumMod val="75000"/>
                    <a:lumOff val="25000"/>
                  </a:schemeClr>
                </a:solidFill>
              </a:rPr>
              <a:t>.</a:t>
            </a:r>
          </a:p>
          <a:p>
            <a:r>
              <a:rPr lang="en-US" dirty="0"/>
              <a:t>People support </a:t>
            </a:r>
            <a:r>
              <a:rPr lang="en-US" dirty="0" smtClean="0"/>
              <a:t>people</a:t>
            </a:r>
          </a:p>
          <a:p>
            <a:pPr lvl="1"/>
            <a:r>
              <a:rPr lang="en-US" dirty="0" smtClean="0">
                <a:solidFill>
                  <a:schemeClr val="tx1">
                    <a:lumMod val="75000"/>
                    <a:lumOff val="25000"/>
                  </a:schemeClr>
                </a:solidFill>
              </a:rPr>
              <a:t>Campaign for </a:t>
            </a:r>
            <a:r>
              <a:rPr lang="en-US" dirty="0">
                <a:solidFill>
                  <a:schemeClr val="tx1">
                    <a:lumMod val="75000"/>
                    <a:lumOff val="25000"/>
                  </a:schemeClr>
                </a:solidFill>
              </a:rPr>
              <a:t>donors, </a:t>
            </a:r>
            <a:r>
              <a:rPr lang="en-US" dirty="0" smtClean="0">
                <a:solidFill>
                  <a:schemeClr val="tx1">
                    <a:lumMod val="75000"/>
                    <a:lumOff val="25000"/>
                  </a:schemeClr>
                </a:solidFill>
              </a:rPr>
              <a:t>not for donations</a:t>
            </a:r>
          </a:p>
          <a:p>
            <a:r>
              <a:rPr lang="en-US" dirty="0" smtClean="0"/>
              <a:t>Transparency</a:t>
            </a:r>
          </a:p>
          <a:p>
            <a:pPr lvl="1"/>
            <a:r>
              <a:rPr lang="en-US" dirty="0">
                <a:solidFill>
                  <a:schemeClr val="tx1">
                    <a:lumMod val="75000"/>
                    <a:lumOff val="25000"/>
                  </a:schemeClr>
                </a:solidFill>
              </a:rPr>
              <a:t>Structures and processes should be </a:t>
            </a:r>
            <a:r>
              <a:rPr lang="en-US" dirty="0" smtClean="0">
                <a:solidFill>
                  <a:schemeClr val="tx1">
                    <a:lumMod val="75000"/>
                    <a:lumOff val="25000"/>
                  </a:schemeClr>
                </a:solidFill>
              </a:rPr>
              <a:t>clear</a:t>
            </a:r>
          </a:p>
          <a:p>
            <a:pPr lvl="1"/>
            <a:r>
              <a:rPr lang="en-US" dirty="0">
                <a:solidFill>
                  <a:schemeClr val="tx1">
                    <a:lumMod val="75000"/>
                    <a:lumOff val="25000"/>
                  </a:schemeClr>
                </a:solidFill>
              </a:rPr>
              <a:t>Donations should always be used </a:t>
            </a:r>
            <a:r>
              <a:rPr lang="en-US" dirty="0" smtClean="0">
                <a:solidFill>
                  <a:schemeClr val="tx1">
                    <a:lumMod val="75000"/>
                    <a:lumOff val="25000"/>
                  </a:schemeClr>
                </a:solidFill>
              </a:rPr>
              <a:t>efficiently</a:t>
            </a:r>
          </a:p>
          <a:p>
            <a:r>
              <a:rPr lang="en-US" dirty="0" smtClean="0"/>
              <a:t>Fundraising needs resources</a:t>
            </a:r>
          </a:p>
          <a:p>
            <a:pPr lvl="1"/>
            <a:r>
              <a:rPr lang="en-US" dirty="0">
                <a:solidFill>
                  <a:schemeClr val="tx1">
                    <a:lumMod val="75000"/>
                    <a:lumOff val="25000"/>
                  </a:schemeClr>
                </a:solidFill>
              </a:rPr>
              <a:t>Time and budget must be available for fundraising</a:t>
            </a:r>
          </a:p>
        </p:txBody>
      </p:sp>
      <p:sp>
        <p:nvSpPr>
          <p:cNvPr id="4" name="Foliennummernplatzhalter 3"/>
          <p:cNvSpPr>
            <a:spLocks noGrp="1"/>
          </p:cNvSpPr>
          <p:nvPr>
            <p:ph type="sldNum" sz="quarter" idx="12"/>
          </p:nvPr>
        </p:nvSpPr>
        <p:spPr/>
        <p:txBody>
          <a:bodyPr/>
          <a:lstStyle/>
          <a:p>
            <a:fld id="{AE3BBC24-C1C9-439D-8A45-14B9CB7E3996}" type="slidenum">
              <a:rPr lang="en-GB" smtClean="0"/>
              <a:t>16</a:t>
            </a:fld>
            <a:endParaRPr lang="en-GB"/>
          </a:p>
        </p:txBody>
      </p:sp>
      <p:sp>
        <p:nvSpPr>
          <p:cNvPr id="5" name="Textfeld 4"/>
          <p:cNvSpPr txBox="1"/>
          <p:nvPr/>
        </p:nvSpPr>
        <p:spPr>
          <a:xfrm>
            <a:off x="457200" y="6140906"/>
            <a:ext cx="7079225" cy="430887"/>
          </a:xfrm>
          <a:prstGeom prst="rect">
            <a:avLst/>
          </a:prstGeom>
          <a:noFill/>
        </p:spPr>
        <p:txBody>
          <a:bodyPr wrap="square" rtlCol="0">
            <a:spAutoFit/>
          </a:bodyPr>
          <a:lstStyle/>
          <a:p>
            <a:r>
              <a:rPr lang="en-GB" sz="1100" dirty="0" smtClean="0">
                <a:solidFill>
                  <a:schemeClr val="tx1">
                    <a:lumMod val="75000"/>
                    <a:lumOff val="25000"/>
                  </a:schemeClr>
                </a:solidFill>
              </a:rPr>
              <a:t>Source: </a:t>
            </a:r>
            <a:r>
              <a:rPr lang="de-DE" sz="1100" dirty="0">
                <a:solidFill>
                  <a:schemeClr val="tx1">
                    <a:lumMod val="75000"/>
                    <a:lumOff val="25000"/>
                  </a:schemeClr>
                </a:solidFill>
              </a:rPr>
              <a:t>Der Paritätische </a:t>
            </a:r>
            <a:r>
              <a:rPr lang="de-DE" sz="1100" dirty="0" smtClean="0">
                <a:solidFill>
                  <a:schemeClr val="tx1">
                    <a:lumMod val="75000"/>
                    <a:lumOff val="25000"/>
                  </a:schemeClr>
                </a:solidFill>
              </a:rPr>
              <a:t>Gesamtverband e</a:t>
            </a:r>
            <a:r>
              <a:rPr lang="de-DE" sz="1100" dirty="0">
                <a:solidFill>
                  <a:schemeClr val="tx1">
                    <a:lumMod val="75000"/>
                    <a:lumOff val="25000"/>
                  </a:schemeClr>
                </a:solidFill>
              </a:rPr>
              <a:t>. V</a:t>
            </a:r>
            <a:r>
              <a:rPr lang="de-DE" sz="1100" dirty="0" smtClean="0">
                <a:solidFill>
                  <a:schemeClr val="tx1">
                    <a:lumMod val="75000"/>
                    <a:lumOff val="25000"/>
                  </a:schemeClr>
                </a:solidFill>
              </a:rPr>
              <a:t>. (</a:t>
            </a:r>
            <a:r>
              <a:rPr lang="de-DE" sz="1100" dirty="0" err="1" smtClean="0">
                <a:solidFill>
                  <a:schemeClr val="tx1">
                    <a:lumMod val="75000"/>
                    <a:lumOff val="25000"/>
                  </a:schemeClr>
                </a:solidFill>
              </a:rPr>
              <a:t>ed</a:t>
            </a:r>
            <a:r>
              <a:rPr lang="de-DE" sz="1100" dirty="0" smtClean="0">
                <a:solidFill>
                  <a:schemeClr val="tx1">
                    <a:lumMod val="75000"/>
                    <a:lumOff val="25000"/>
                  </a:schemeClr>
                </a:solidFill>
              </a:rPr>
              <a:t>): Workbook Mittel erfolgreich einwerben - Fundraising für Migrantenorganisationen“, Berlin 2014, p.5. </a:t>
            </a:r>
            <a:endParaRPr lang="en-GB" sz="1100" dirty="0">
              <a:solidFill>
                <a:schemeClr val="tx1">
                  <a:lumMod val="75000"/>
                  <a:lumOff val="25000"/>
                </a:schemeClr>
              </a:solidFill>
            </a:endParaRPr>
          </a:p>
        </p:txBody>
      </p:sp>
    </p:spTree>
    <p:extLst>
      <p:ext uri="{BB962C8B-B14F-4D97-AF65-F5344CB8AC3E}">
        <p14:creationId xmlns:p14="http://schemas.microsoft.com/office/powerpoint/2010/main" val="367845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Private Fundraising Possibilities</a:t>
            </a:r>
            <a:endParaRPr lang="en-GB" dirty="0"/>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Ø"/>
            </a:pPr>
            <a:r>
              <a:rPr lang="en-GB" dirty="0" smtClean="0"/>
              <a:t> </a:t>
            </a:r>
            <a:r>
              <a:rPr lang="en-GB" sz="2600" b="1" dirty="0" smtClean="0"/>
              <a:t>Donations</a:t>
            </a:r>
            <a:endParaRPr lang="en-GB" sz="2600" u="sng" dirty="0" smtClean="0"/>
          </a:p>
          <a:p>
            <a:pPr lvl="1"/>
            <a:r>
              <a:rPr lang="en-GB" dirty="0" smtClean="0">
                <a:solidFill>
                  <a:schemeClr val="tx1">
                    <a:lumMod val="75000"/>
                    <a:lumOff val="25000"/>
                  </a:schemeClr>
                </a:solidFill>
              </a:rPr>
              <a:t>Asking </a:t>
            </a:r>
            <a:r>
              <a:rPr lang="en-GB" dirty="0">
                <a:solidFill>
                  <a:schemeClr val="tx1">
                    <a:lumMod val="75000"/>
                    <a:lumOff val="25000"/>
                  </a:schemeClr>
                </a:solidFill>
              </a:rPr>
              <a:t>helps: at events, through letters, on the phone etc.</a:t>
            </a:r>
            <a:br>
              <a:rPr lang="en-GB" dirty="0">
                <a:solidFill>
                  <a:schemeClr val="tx1">
                    <a:lumMod val="75000"/>
                    <a:lumOff val="25000"/>
                  </a:schemeClr>
                </a:solidFill>
              </a:rPr>
            </a:br>
            <a:r>
              <a:rPr lang="en-GB" dirty="0">
                <a:solidFill>
                  <a:schemeClr val="tx1">
                    <a:lumMod val="75000"/>
                    <a:lumOff val="25000"/>
                  </a:schemeClr>
                </a:solidFill>
              </a:rPr>
              <a:t>membership </a:t>
            </a:r>
            <a:r>
              <a:rPr lang="en-GB" dirty="0" smtClean="0">
                <a:solidFill>
                  <a:schemeClr val="tx1">
                    <a:lumMod val="75000"/>
                    <a:lumOff val="25000"/>
                  </a:schemeClr>
                </a:solidFill>
              </a:rPr>
              <a:t>fees</a:t>
            </a:r>
          </a:p>
          <a:p>
            <a:pPr lvl="1"/>
            <a:r>
              <a:rPr lang="en-GB" dirty="0" smtClean="0">
                <a:solidFill>
                  <a:schemeClr val="tx1">
                    <a:lumMod val="75000"/>
                    <a:lumOff val="25000"/>
                  </a:schemeClr>
                </a:solidFill>
              </a:rPr>
              <a:t>who </a:t>
            </a:r>
            <a:r>
              <a:rPr lang="en-GB" dirty="0">
                <a:solidFill>
                  <a:schemeClr val="tx1">
                    <a:lumMod val="75000"/>
                    <a:lumOff val="25000"/>
                  </a:schemeClr>
                </a:solidFill>
              </a:rPr>
              <a:t>knows an organisation best loves most to donate for this organisation</a:t>
            </a:r>
            <a:br>
              <a:rPr lang="en-GB" dirty="0">
                <a:solidFill>
                  <a:schemeClr val="tx1">
                    <a:lumMod val="75000"/>
                    <a:lumOff val="25000"/>
                  </a:schemeClr>
                </a:solidFill>
              </a:rPr>
            </a:br>
            <a:r>
              <a:rPr lang="en-GB" dirty="0">
                <a:solidFill>
                  <a:schemeClr val="tx1">
                    <a:lumMod val="75000"/>
                    <a:lumOff val="25000"/>
                  </a:schemeClr>
                </a:solidFill>
              </a:rPr>
              <a:t>older people tend to donate more than younger </a:t>
            </a:r>
            <a:r>
              <a:rPr lang="en-GB" dirty="0" smtClean="0">
                <a:solidFill>
                  <a:schemeClr val="tx1">
                    <a:lumMod val="75000"/>
                    <a:lumOff val="25000"/>
                  </a:schemeClr>
                </a:solidFill>
              </a:rPr>
              <a:t>people</a:t>
            </a:r>
            <a:r>
              <a:rPr lang="en-GB" dirty="0">
                <a:solidFill>
                  <a:schemeClr val="tx1">
                    <a:lumMod val="75000"/>
                    <a:lumOff val="25000"/>
                  </a:schemeClr>
                </a:solidFill>
              </a:rPr>
              <a:t/>
            </a:r>
            <a:br>
              <a:rPr lang="en-GB" dirty="0">
                <a:solidFill>
                  <a:schemeClr val="tx1">
                    <a:lumMod val="75000"/>
                    <a:lumOff val="25000"/>
                  </a:schemeClr>
                </a:solidFill>
              </a:rPr>
            </a:br>
            <a:endParaRPr lang="en-GB" u="sng" dirty="0">
              <a:solidFill>
                <a:schemeClr val="tx1">
                  <a:lumMod val="75000"/>
                  <a:lumOff val="25000"/>
                </a:schemeClr>
              </a:solidFill>
            </a:endParaRPr>
          </a:p>
          <a:p>
            <a:pPr>
              <a:buFont typeface="Wingdings" panose="05000000000000000000" pitchFamily="2" charset="2"/>
              <a:buChar char="Ø"/>
            </a:pPr>
            <a:r>
              <a:rPr lang="en-GB" sz="2600" b="1" dirty="0" smtClean="0"/>
              <a:t>Crowdfunding</a:t>
            </a:r>
            <a:endParaRPr lang="en-GB" sz="2600" dirty="0" smtClean="0"/>
          </a:p>
          <a:p>
            <a:pPr lvl="1"/>
            <a:r>
              <a:rPr lang="en-GB" dirty="0" smtClean="0">
                <a:solidFill>
                  <a:schemeClr val="tx1">
                    <a:lumMod val="75000"/>
                    <a:lumOff val="25000"/>
                  </a:schemeClr>
                </a:solidFill>
              </a:rPr>
              <a:t>e.g</a:t>
            </a:r>
            <a:r>
              <a:rPr lang="en-GB" dirty="0">
                <a:solidFill>
                  <a:schemeClr val="tx1">
                    <a:lumMod val="75000"/>
                    <a:lumOff val="25000"/>
                  </a:schemeClr>
                </a:solidFill>
              </a:rPr>
              <a:t>. at </a:t>
            </a:r>
            <a:r>
              <a:rPr lang="en-GB" dirty="0" smtClean="0">
                <a:solidFill>
                  <a:schemeClr val="tx1">
                    <a:lumMod val="75000"/>
                    <a:lumOff val="25000"/>
                  </a:schemeClr>
                </a:solidFill>
              </a:rPr>
              <a:t>respekt.net</a:t>
            </a:r>
            <a:r>
              <a:rPr lang="en-GB" dirty="0">
                <a:solidFill>
                  <a:schemeClr val="tx1">
                    <a:lumMod val="75000"/>
                    <a:lumOff val="25000"/>
                  </a:schemeClr>
                </a:solidFill>
              </a:rPr>
              <a:t>, betterplace.org, </a:t>
            </a:r>
            <a:r>
              <a:rPr lang="en-GB" dirty="0" err="1">
                <a:solidFill>
                  <a:schemeClr val="tx1">
                    <a:lumMod val="75000"/>
                    <a:lumOff val="25000"/>
                  </a:schemeClr>
                </a:solidFill>
              </a:rPr>
              <a:t>gofundme</a:t>
            </a:r>
            <a:r>
              <a:rPr lang="en-GB" dirty="0">
                <a:solidFill>
                  <a:schemeClr val="tx1">
                    <a:lumMod val="75000"/>
                    <a:lumOff val="25000"/>
                  </a:schemeClr>
                </a:solidFill>
              </a:rPr>
              <a:t>, </a:t>
            </a:r>
            <a:r>
              <a:rPr lang="en-GB" dirty="0" err="1" smtClean="0">
                <a:solidFill>
                  <a:schemeClr val="tx1">
                    <a:lumMod val="75000"/>
                    <a:lumOff val="25000"/>
                  </a:schemeClr>
                </a:solidFill>
              </a:rPr>
              <a:t>kickstarter</a:t>
            </a:r>
            <a:r>
              <a:rPr lang="en-GB" dirty="0" smtClean="0">
                <a:solidFill>
                  <a:schemeClr val="tx1">
                    <a:lumMod val="75000"/>
                    <a:lumOff val="25000"/>
                  </a:schemeClr>
                </a:solidFill>
              </a:rPr>
              <a:t> often </a:t>
            </a:r>
            <a:r>
              <a:rPr lang="en-GB" dirty="0">
                <a:solidFill>
                  <a:schemeClr val="tx1">
                    <a:lumMod val="75000"/>
                    <a:lumOff val="25000"/>
                  </a:schemeClr>
                </a:solidFill>
              </a:rPr>
              <a:t>means „Bring your </a:t>
            </a:r>
            <a:r>
              <a:rPr lang="en-GB" dirty="0" smtClean="0">
                <a:solidFill>
                  <a:schemeClr val="tx1">
                    <a:lumMod val="75000"/>
                    <a:lumOff val="25000"/>
                  </a:schemeClr>
                </a:solidFill>
              </a:rPr>
              <a:t>crowd“</a:t>
            </a:r>
          </a:p>
          <a:p>
            <a:pPr lvl="1"/>
            <a:r>
              <a:rPr lang="en-GB" dirty="0" smtClean="0">
                <a:solidFill>
                  <a:schemeClr val="tx1">
                    <a:lumMod val="75000"/>
                    <a:lumOff val="25000"/>
                  </a:schemeClr>
                </a:solidFill>
              </a:rPr>
              <a:t>nothing </a:t>
            </a:r>
            <a:r>
              <a:rPr lang="en-GB" dirty="0">
                <a:solidFill>
                  <a:schemeClr val="tx1">
                    <a:lumMod val="75000"/>
                    <a:lumOff val="25000"/>
                  </a:schemeClr>
                </a:solidFill>
              </a:rPr>
              <a:t>happens on </a:t>
            </a:r>
            <a:r>
              <a:rPr lang="en-GB" dirty="0" smtClean="0">
                <a:solidFill>
                  <a:schemeClr val="tx1">
                    <a:lumMod val="75000"/>
                    <a:lumOff val="25000"/>
                  </a:schemeClr>
                </a:solidFill>
              </a:rPr>
              <a:t>its own</a:t>
            </a:r>
            <a:r>
              <a:rPr lang="en-GB" dirty="0">
                <a:solidFill>
                  <a:schemeClr val="tx1">
                    <a:lumMod val="75000"/>
                    <a:lumOff val="25000"/>
                  </a:schemeClr>
                </a:solidFill>
              </a:rPr>
              <a:t>, lot of mobilisation in community, on social media etc. </a:t>
            </a:r>
            <a:r>
              <a:rPr lang="en-GB" dirty="0" smtClean="0">
                <a:solidFill>
                  <a:schemeClr val="tx1">
                    <a:lumMod val="75000"/>
                    <a:lumOff val="25000"/>
                  </a:schemeClr>
                </a:solidFill>
              </a:rPr>
              <a:t>needed</a:t>
            </a:r>
          </a:p>
          <a:p>
            <a:pPr lvl="1"/>
            <a:r>
              <a:rPr lang="en-GB" dirty="0" smtClean="0">
                <a:solidFill>
                  <a:schemeClr val="tx1">
                    <a:lumMod val="75000"/>
                    <a:lumOff val="25000"/>
                  </a:schemeClr>
                </a:solidFill>
              </a:rPr>
              <a:t>good </a:t>
            </a:r>
            <a:r>
              <a:rPr lang="en-GB" dirty="0">
                <a:solidFill>
                  <a:schemeClr val="tx1">
                    <a:lumMod val="75000"/>
                    <a:lumOff val="25000"/>
                  </a:schemeClr>
                </a:solidFill>
              </a:rPr>
              <a:t>possibility especially for smaller associations or informal groups of people</a:t>
            </a:r>
          </a:p>
          <a:p>
            <a:endParaRPr lang="en-GB" dirty="0"/>
          </a:p>
          <a:p>
            <a:pPr>
              <a:buFont typeface="Wingdings" panose="05000000000000000000" pitchFamily="2" charset="2"/>
              <a:buChar char="Ø"/>
            </a:pPr>
            <a:r>
              <a:rPr lang="en-GB" sz="2600" b="1" dirty="0" smtClean="0"/>
              <a:t> Sponsoring </a:t>
            </a:r>
            <a:r>
              <a:rPr lang="en-GB" sz="2600" b="1" dirty="0"/>
              <a:t>(money and </a:t>
            </a:r>
            <a:r>
              <a:rPr lang="en-GB" sz="2600" b="1" dirty="0" smtClean="0"/>
              <a:t>in kind donations)</a:t>
            </a:r>
          </a:p>
          <a:p>
            <a:pPr lvl="1"/>
            <a:r>
              <a:rPr lang="en-GB" dirty="0" smtClean="0">
                <a:solidFill>
                  <a:schemeClr val="tx1">
                    <a:lumMod val="75000"/>
                    <a:lumOff val="25000"/>
                  </a:schemeClr>
                </a:solidFill>
              </a:rPr>
              <a:t>good </a:t>
            </a:r>
            <a:r>
              <a:rPr lang="en-GB" dirty="0">
                <a:solidFill>
                  <a:schemeClr val="tx1">
                    <a:lumMod val="75000"/>
                    <a:lumOff val="25000"/>
                  </a:schemeClr>
                </a:solidFill>
              </a:rPr>
              <a:t>possibility especially for events: Bread (e.g. from bakery </a:t>
            </a:r>
            <a:r>
              <a:rPr lang="en-GB" dirty="0" err="1">
                <a:solidFill>
                  <a:schemeClr val="tx1">
                    <a:lumMod val="75000"/>
                    <a:lumOff val="25000"/>
                  </a:schemeClr>
                </a:solidFill>
              </a:rPr>
              <a:t>Ströck</a:t>
            </a:r>
            <a:r>
              <a:rPr lang="en-GB" dirty="0">
                <a:solidFill>
                  <a:schemeClr val="tx1">
                    <a:lumMod val="75000"/>
                    <a:lumOff val="25000"/>
                  </a:schemeClr>
                </a:solidFill>
              </a:rPr>
              <a:t>) or food from Supermarket (e.g. Spar) or money</a:t>
            </a:r>
            <a:br>
              <a:rPr lang="en-GB" dirty="0">
                <a:solidFill>
                  <a:schemeClr val="tx1">
                    <a:lumMod val="75000"/>
                    <a:lumOff val="25000"/>
                  </a:schemeClr>
                </a:solidFill>
              </a:rPr>
            </a:br>
            <a:r>
              <a:rPr lang="en-GB" dirty="0">
                <a:solidFill>
                  <a:schemeClr val="tx1">
                    <a:lumMod val="75000"/>
                    <a:lumOff val="25000"/>
                  </a:schemeClr>
                </a:solidFill>
              </a:rPr>
              <a:t>in return: Logo of sponsor on invitation, banner of sponsor at stage etc.</a:t>
            </a:r>
          </a:p>
          <a:p>
            <a:endParaRPr lang="en-GB" dirty="0"/>
          </a:p>
          <a:p>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17</a:t>
            </a:fld>
            <a:endParaRPr lang="en-GB"/>
          </a:p>
        </p:txBody>
      </p:sp>
      <p:sp>
        <p:nvSpPr>
          <p:cNvPr id="5" name="Textfeld 4"/>
          <p:cNvSpPr txBox="1"/>
          <p:nvPr/>
        </p:nvSpPr>
        <p:spPr>
          <a:xfrm>
            <a:off x="582222" y="5892581"/>
            <a:ext cx="9425354" cy="646331"/>
          </a:xfrm>
          <a:prstGeom prst="rect">
            <a:avLst/>
          </a:prstGeom>
          <a:solidFill>
            <a:srgbClr val="AED7C7"/>
          </a:solidFill>
        </p:spPr>
        <p:txBody>
          <a:bodyPr wrap="square" rtlCol="0" anchor="ctr">
            <a:spAutoFit/>
          </a:bodyPr>
          <a:lstStyle/>
          <a:p>
            <a:r>
              <a:rPr lang="en-GB" dirty="0" smtClean="0">
                <a:solidFill>
                  <a:schemeClr val="tx1">
                    <a:lumMod val="75000"/>
                    <a:lumOff val="25000"/>
                  </a:schemeClr>
                </a:solidFill>
              </a:rPr>
              <a:t>More </a:t>
            </a:r>
            <a:r>
              <a:rPr lang="en-GB" dirty="0">
                <a:solidFill>
                  <a:schemeClr val="tx1">
                    <a:lumMod val="75000"/>
                    <a:lumOff val="25000"/>
                  </a:schemeClr>
                </a:solidFill>
              </a:rPr>
              <a:t>info and free webinars: </a:t>
            </a:r>
            <a:r>
              <a:rPr lang="en-GB" dirty="0">
                <a:hlinkClick r:id="rId2"/>
              </a:rPr>
              <a:t>https://www.fundraising-academy.org/training-education/webinars/</a:t>
            </a:r>
            <a:r>
              <a:rPr lang="en-GB" dirty="0"/>
              <a:t> </a:t>
            </a:r>
            <a:br>
              <a:rPr lang="en-GB" dirty="0"/>
            </a:br>
            <a:r>
              <a:rPr lang="en-GB" dirty="0" smtClean="0">
                <a:solidFill>
                  <a:schemeClr val="tx1">
                    <a:lumMod val="75000"/>
                    <a:lumOff val="25000"/>
                  </a:schemeClr>
                </a:solidFill>
              </a:rPr>
              <a:t>(partly) Free fundraising materials: </a:t>
            </a:r>
            <a:r>
              <a:rPr lang="en-GB" dirty="0" smtClean="0">
                <a:hlinkClick r:id="rId3"/>
              </a:rPr>
              <a:t>https</a:t>
            </a:r>
            <a:r>
              <a:rPr lang="en-GB" dirty="0">
                <a:hlinkClick r:id="rId3"/>
              </a:rPr>
              <a:t>://ciof.org.uk/events-and-training</a:t>
            </a:r>
            <a:r>
              <a:rPr lang="en-GB" dirty="0"/>
              <a:t> </a:t>
            </a:r>
          </a:p>
        </p:txBody>
      </p:sp>
    </p:spTree>
    <p:extLst>
      <p:ext uri="{BB962C8B-B14F-4D97-AF65-F5344CB8AC3E}">
        <p14:creationId xmlns:p14="http://schemas.microsoft.com/office/powerpoint/2010/main" val="84394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Private Fundraising Possibilities</a:t>
            </a:r>
            <a:endParaRPr lang="en-GB" dirty="0"/>
          </a:p>
        </p:txBody>
      </p:sp>
      <p:sp>
        <p:nvSpPr>
          <p:cNvPr id="3" name="Inhaltsplatzhalter 2"/>
          <p:cNvSpPr>
            <a:spLocks noGrp="1"/>
          </p:cNvSpPr>
          <p:nvPr>
            <p:ph idx="1"/>
          </p:nvPr>
        </p:nvSpPr>
        <p:spPr/>
        <p:txBody>
          <a:bodyPr>
            <a:normAutofit/>
          </a:bodyPr>
          <a:lstStyle/>
          <a:p>
            <a:pPr>
              <a:lnSpc>
                <a:spcPct val="80000"/>
              </a:lnSpc>
              <a:buFont typeface="Wingdings" panose="05000000000000000000" pitchFamily="2" charset="2"/>
              <a:buChar char="Ø"/>
            </a:pPr>
            <a:r>
              <a:rPr lang="en-GB" sz="2400" dirty="0" smtClean="0"/>
              <a:t> </a:t>
            </a:r>
            <a:r>
              <a:rPr lang="en-GB" sz="2200" b="1" dirty="0" smtClean="0"/>
              <a:t>Cooperation</a:t>
            </a:r>
            <a:endParaRPr lang="en-GB" sz="2200" b="1" dirty="0"/>
          </a:p>
          <a:p>
            <a:pPr lvl="1">
              <a:lnSpc>
                <a:spcPct val="80000"/>
              </a:lnSpc>
            </a:pPr>
            <a:r>
              <a:rPr lang="en-GB" sz="1600" dirty="0" smtClean="0"/>
              <a:t>E.g</a:t>
            </a:r>
            <a:r>
              <a:rPr lang="en-GB" sz="1600" dirty="0"/>
              <a:t>. a cooperation with a company that provide services or in kind donations (e.g. security, bakery, </a:t>
            </a:r>
            <a:r>
              <a:rPr lang="en-GB" sz="1600" dirty="0" smtClean="0"/>
              <a:t>catering</a:t>
            </a:r>
            <a:r>
              <a:rPr lang="en-GB" dirty="0" smtClean="0"/>
              <a:t>)</a:t>
            </a:r>
          </a:p>
          <a:p>
            <a:pPr lvl="1">
              <a:lnSpc>
                <a:spcPct val="80000"/>
              </a:lnSpc>
            </a:pPr>
            <a:r>
              <a:rPr lang="en-GB" sz="1600" dirty="0"/>
              <a:t>NGOs that rent rooms for free or take over certain costs e.g. in EU-projects like EMVI (e.g. </a:t>
            </a:r>
            <a:r>
              <a:rPr lang="en-GB" sz="1600" dirty="0" err="1"/>
              <a:t>Südwind</a:t>
            </a:r>
            <a:r>
              <a:rPr lang="en-GB" sz="1600" dirty="0"/>
              <a:t> </a:t>
            </a:r>
            <a:r>
              <a:rPr lang="en-GB" sz="1600" dirty="0" smtClean="0"/>
              <a:t>;-)</a:t>
            </a:r>
            <a:endParaRPr lang="en-GB" u="sng" dirty="0" smtClean="0"/>
          </a:p>
          <a:p>
            <a:pPr>
              <a:buFont typeface="Wingdings" panose="05000000000000000000" pitchFamily="2" charset="2"/>
              <a:buChar char="Ø"/>
            </a:pPr>
            <a:r>
              <a:rPr lang="en-GB" sz="2200" b="1" dirty="0" smtClean="0"/>
              <a:t> Foundations</a:t>
            </a:r>
            <a:r>
              <a:rPr lang="en-GB" u="sng" dirty="0"/>
              <a:t/>
            </a:r>
            <a:br>
              <a:rPr lang="en-GB" u="sng" dirty="0"/>
            </a:br>
            <a:r>
              <a:rPr lang="en-GB" sz="1800" dirty="0">
                <a:solidFill>
                  <a:srgbClr val="FF0000"/>
                </a:solidFill>
              </a:rPr>
              <a:t>In Austria difficult as few foundations serving the public good and most are private foundations</a:t>
            </a:r>
            <a:br>
              <a:rPr lang="en-GB" sz="1800" dirty="0">
                <a:solidFill>
                  <a:srgbClr val="FF0000"/>
                </a:solidFill>
              </a:rPr>
            </a:br>
            <a:r>
              <a:rPr lang="en-GB" sz="1800" dirty="0">
                <a:solidFill>
                  <a:srgbClr val="FF0000"/>
                </a:solidFill>
              </a:rPr>
              <a:t>personal contacts important</a:t>
            </a:r>
            <a:br>
              <a:rPr lang="en-GB" sz="1800" dirty="0">
                <a:solidFill>
                  <a:srgbClr val="FF0000"/>
                </a:solidFill>
              </a:rPr>
            </a:br>
            <a:r>
              <a:rPr lang="en-GB" sz="1800" dirty="0" err="1">
                <a:solidFill>
                  <a:srgbClr val="FF0000"/>
                </a:solidFill>
              </a:rPr>
              <a:t>Überblick</a:t>
            </a:r>
            <a:r>
              <a:rPr lang="en-GB" sz="1800" dirty="0">
                <a:solidFill>
                  <a:srgbClr val="FF0000"/>
                </a:solidFill>
              </a:rPr>
              <a:t> </a:t>
            </a:r>
            <a:r>
              <a:rPr lang="en-GB" sz="1800" dirty="0" err="1">
                <a:solidFill>
                  <a:srgbClr val="FF0000"/>
                </a:solidFill>
              </a:rPr>
              <a:t>unter</a:t>
            </a:r>
            <a:r>
              <a:rPr lang="en-GB" sz="1800" dirty="0">
                <a:solidFill>
                  <a:srgbClr val="FF0000"/>
                </a:solidFill>
              </a:rPr>
              <a:t>: www.gemeinnuetzig-stiften.at</a:t>
            </a:r>
          </a:p>
          <a:p>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18</a:t>
            </a:fld>
            <a:endParaRPr lang="en-GB"/>
          </a:p>
        </p:txBody>
      </p:sp>
    </p:spTree>
    <p:extLst>
      <p:ext uri="{BB962C8B-B14F-4D97-AF65-F5344CB8AC3E}">
        <p14:creationId xmlns:p14="http://schemas.microsoft.com/office/powerpoint/2010/main" val="727043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a:t>
            </a:r>
            <a:r>
              <a:rPr lang="en-GB" dirty="0" smtClean="0"/>
              <a:t>Fundraising Cycle</a:t>
            </a:r>
            <a:endParaRPr lang="en-GB" dirty="0"/>
          </a:p>
        </p:txBody>
      </p:sp>
      <p:sp>
        <p:nvSpPr>
          <p:cNvPr id="3" name="Foliennummernplatzhalter 2"/>
          <p:cNvSpPr>
            <a:spLocks noGrp="1"/>
          </p:cNvSpPr>
          <p:nvPr>
            <p:ph type="sldNum" sz="quarter" idx="12"/>
          </p:nvPr>
        </p:nvSpPr>
        <p:spPr/>
        <p:txBody>
          <a:bodyPr/>
          <a:lstStyle/>
          <a:p>
            <a:fld id="{AE3BBC24-C1C9-439D-8A45-14B9CB7E3996}" type="slidenum">
              <a:rPr lang="en-GB" smtClean="0"/>
              <a:t>19</a:t>
            </a:fld>
            <a:endParaRPr lang="en-GB"/>
          </a:p>
        </p:txBody>
      </p:sp>
      <p:sp>
        <p:nvSpPr>
          <p:cNvPr id="7" name="Textfeld 6"/>
          <p:cNvSpPr txBox="1"/>
          <p:nvPr/>
        </p:nvSpPr>
        <p:spPr>
          <a:xfrm>
            <a:off x="4842344" y="1208547"/>
            <a:ext cx="2051437" cy="91940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1. Sharpen </a:t>
            </a:r>
            <a:r>
              <a:rPr lang="en-US" sz="1600" dirty="0">
                <a:solidFill>
                  <a:schemeClr val="accent1">
                    <a:lumMod val="50000"/>
                  </a:schemeClr>
                </a:solidFill>
              </a:rPr>
              <a:t>profile, identify strengths, formulate vision</a:t>
            </a:r>
            <a:endParaRPr lang="en-GB" sz="1600" dirty="0">
              <a:solidFill>
                <a:schemeClr val="accent1">
                  <a:lumMod val="50000"/>
                </a:schemeClr>
              </a:solidFill>
            </a:endParaRPr>
          </a:p>
        </p:txBody>
      </p:sp>
      <p:sp>
        <p:nvSpPr>
          <p:cNvPr id="8" name="Textfeld 7"/>
          <p:cNvSpPr txBox="1"/>
          <p:nvPr/>
        </p:nvSpPr>
        <p:spPr>
          <a:xfrm>
            <a:off x="7187807" y="1909235"/>
            <a:ext cx="2051437" cy="37457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2. Explore </a:t>
            </a:r>
            <a:r>
              <a:rPr lang="en-US" sz="1600" dirty="0">
                <a:solidFill>
                  <a:schemeClr val="accent1">
                    <a:lumMod val="50000"/>
                  </a:schemeClr>
                </a:solidFill>
              </a:rPr>
              <a:t>the market</a:t>
            </a:r>
          </a:p>
        </p:txBody>
      </p:sp>
      <p:sp>
        <p:nvSpPr>
          <p:cNvPr id="9" name="Textfeld 8"/>
          <p:cNvSpPr txBox="1"/>
          <p:nvPr/>
        </p:nvSpPr>
        <p:spPr>
          <a:xfrm>
            <a:off x="7327125" y="2809846"/>
            <a:ext cx="2051437" cy="37457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3. Develop </a:t>
            </a:r>
            <a:r>
              <a:rPr lang="en-US" sz="1600" dirty="0">
                <a:solidFill>
                  <a:schemeClr val="accent1">
                    <a:lumMod val="50000"/>
                  </a:schemeClr>
                </a:solidFill>
              </a:rPr>
              <a:t>a project</a:t>
            </a:r>
          </a:p>
        </p:txBody>
      </p:sp>
      <p:sp>
        <p:nvSpPr>
          <p:cNvPr id="10" name="Textfeld 9"/>
          <p:cNvSpPr txBox="1"/>
          <p:nvPr/>
        </p:nvSpPr>
        <p:spPr>
          <a:xfrm>
            <a:off x="7678969" y="3591949"/>
            <a:ext cx="2051437" cy="646986"/>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4. Find supporters, form a team</a:t>
            </a:r>
            <a:endParaRPr lang="en-US" sz="1600" dirty="0">
              <a:solidFill>
                <a:schemeClr val="accent1">
                  <a:lumMod val="50000"/>
                </a:schemeClr>
              </a:solidFill>
            </a:endParaRPr>
          </a:p>
        </p:txBody>
      </p:sp>
      <p:sp>
        <p:nvSpPr>
          <p:cNvPr id="11" name="Textfeld 10"/>
          <p:cNvSpPr txBox="1"/>
          <p:nvPr/>
        </p:nvSpPr>
        <p:spPr>
          <a:xfrm>
            <a:off x="7519945" y="4707899"/>
            <a:ext cx="2051437" cy="646986"/>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5. Define fundraising goals</a:t>
            </a:r>
            <a:endParaRPr lang="en-US" sz="1600" dirty="0">
              <a:solidFill>
                <a:schemeClr val="accent1">
                  <a:lumMod val="50000"/>
                </a:schemeClr>
              </a:solidFill>
            </a:endParaRPr>
          </a:p>
        </p:txBody>
      </p:sp>
      <p:sp>
        <p:nvSpPr>
          <p:cNvPr id="13" name="Textfeld 12"/>
          <p:cNvSpPr txBox="1"/>
          <p:nvPr/>
        </p:nvSpPr>
        <p:spPr>
          <a:xfrm>
            <a:off x="4901149" y="5288210"/>
            <a:ext cx="2051437" cy="91940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6. </a:t>
            </a:r>
            <a:r>
              <a:rPr lang="en-US" sz="1600" dirty="0">
                <a:solidFill>
                  <a:schemeClr val="accent1">
                    <a:lumMod val="50000"/>
                  </a:schemeClr>
                </a:solidFill>
              </a:rPr>
              <a:t>Define fundraising sources and instruments</a:t>
            </a:r>
          </a:p>
        </p:txBody>
      </p:sp>
      <p:sp>
        <p:nvSpPr>
          <p:cNvPr id="14" name="Textfeld 13"/>
          <p:cNvSpPr txBox="1"/>
          <p:nvPr/>
        </p:nvSpPr>
        <p:spPr>
          <a:xfrm>
            <a:off x="2530916" y="4980015"/>
            <a:ext cx="2051437" cy="646986"/>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7. </a:t>
            </a:r>
            <a:r>
              <a:rPr lang="en-US" sz="1600" dirty="0">
                <a:solidFill>
                  <a:schemeClr val="accent1">
                    <a:lumMod val="50000"/>
                  </a:schemeClr>
                </a:solidFill>
              </a:rPr>
              <a:t>Develop a strategy and </a:t>
            </a:r>
            <a:r>
              <a:rPr lang="en-US" sz="1600" dirty="0" smtClean="0">
                <a:solidFill>
                  <a:schemeClr val="accent1">
                    <a:lumMod val="50000"/>
                  </a:schemeClr>
                </a:solidFill>
              </a:rPr>
              <a:t>concept</a:t>
            </a:r>
            <a:endParaRPr lang="en-US" sz="1600" dirty="0">
              <a:solidFill>
                <a:schemeClr val="accent1">
                  <a:lumMod val="50000"/>
                </a:schemeClr>
              </a:solidFill>
            </a:endParaRPr>
          </a:p>
        </p:txBody>
      </p:sp>
      <p:sp>
        <p:nvSpPr>
          <p:cNvPr id="15" name="Textfeld 14"/>
          <p:cNvSpPr txBox="1"/>
          <p:nvPr/>
        </p:nvSpPr>
        <p:spPr>
          <a:xfrm>
            <a:off x="1591584" y="3648231"/>
            <a:ext cx="2051437" cy="91940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8</a:t>
            </a:r>
            <a:r>
              <a:rPr lang="en-US" sz="1600" dirty="0">
                <a:solidFill>
                  <a:schemeClr val="accent1">
                    <a:lumMod val="50000"/>
                  </a:schemeClr>
                </a:solidFill>
              </a:rPr>
              <a:t>. Start a fundraising campaign – obtain donations/ support</a:t>
            </a:r>
          </a:p>
        </p:txBody>
      </p:sp>
      <p:sp>
        <p:nvSpPr>
          <p:cNvPr id="16" name="Textfeld 15"/>
          <p:cNvSpPr txBox="1"/>
          <p:nvPr/>
        </p:nvSpPr>
        <p:spPr>
          <a:xfrm>
            <a:off x="1591584" y="2827796"/>
            <a:ext cx="2051437" cy="37457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9</a:t>
            </a:r>
            <a:r>
              <a:rPr lang="en-US" sz="1600" dirty="0">
                <a:solidFill>
                  <a:schemeClr val="accent1">
                    <a:lumMod val="50000"/>
                  </a:schemeClr>
                </a:solidFill>
              </a:rPr>
              <a:t>. Thank the </a:t>
            </a:r>
            <a:r>
              <a:rPr lang="en-US" sz="1600" dirty="0" smtClean="0">
                <a:solidFill>
                  <a:schemeClr val="accent1">
                    <a:lumMod val="50000"/>
                  </a:schemeClr>
                </a:solidFill>
              </a:rPr>
              <a:t>donors</a:t>
            </a:r>
            <a:endParaRPr lang="en-US" sz="1600" dirty="0">
              <a:solidFill>
                <a:schemeClr val="accent1">
                  <a:lumMod val="50000"/>
                </a:schemeClr>
              </a:solidFill>
            </a:endParaRPr>
          </a:p>
        </p:txBody>
      </p:sp>
      <p:sp>
        <p:nvSpPr>
          <p:cNvPr id="17" name="Textfeld 16"/>
          <p:cNvSpPr txBox="1"/>
          <p:nvPr/>
        </p:nvSpPr>
        <p:spPr>
          <a:xfrm>
            <a:off x="2435666" y="1574187"/>
            <a:ext cx="2051437" cy="919401"/>
          </a:xfrm>
          <a:prstGeom prst="roundRect">
            <a:avLst/>
          </a:prstGeom>
          <a:solidFill>
            <a:srgbClr val="AED7C7"/>
          </a:solidFill>
        </p:spPr>
        <p:txBody>
          <a:bodyPr wrap="square" rtlCol="0">
            <a:spAutoFit/>
          </a:bodyPr>
          <a:lstStyle/>
          <a:p>
            <a:r>
              <a:rPr lang="en-US" sz="1600" dirty="0" smtClean="0">
                <a:solidFill>
                  <a:schemeClr val="accent1">
                    <a:lumMod val="50000"/>
                  </a:schemeClr>
                </a:solidFill>
              </a:rPr>
              <a:t>10</a:t>
            </a:r>
            <a:r>
              <a:rPr lang="en-US" sz="1600" dirty="0">
                <a:solidFill>
                  <a:schemeClr val="accent1">
                    <a:lumMod val="50000"/>
                  </a:schemeClr>
                </a:solidFill>
              </a:rPr>
              <a:t>. Evaluate fundraising </a:t>
            </a:r>
            <a:r>
              <a:rPr lang="en-US" sz="1600" dirty="0" smtClean="0">
                <a:solidFill>
                  <a:schemeClr val="accent1">
                    <a:lumMod val="50000"/>
                  </a:schemeClr>
                </a:solidFill>
              </a:rPr>
              <a:t>actions and </a:t>
            </a:r>
            <a:r>
              <a:rPr lang="en-US" sz="1600" dirty="0">
                <a:solidFill>
                  <a:schemeClr val="accent1">
                    <a:lumMod val="50000"/>
                  </a:schemeClr>
                </a:solidFill>
              </a:rPr>
              <a:t>campaign</a:t>
            </a:r>
          </a:p>
        </p:txBody>
      </p:sp>
      <p:cxnSp>
        <p:nvCxnSpPr>
          <p:cNvPr id="30" name="Gerade Verbindung mit Pfeil 29"/>
          <p:cNvCxnSpPr/>
          <p:nvPr/>
        </p:nvCxnSpPr>
        <p:spPr>
          <a:xfrm>
            <a:off x="7088587" y="1526168"/>
            <a:ext cx="270341" cy="209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8350025" y="2485851"/>
            <a:ext cx="63604" cy="217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8545663" y="3270748"/>
            <a:ext cx="38100" cy="198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a:xfrm flipH="1">
            <a:off x="8609266" y="4321847"/>
            <a:ext cx="15912" cy="2799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p:nvPr/>
        </p:nvCxnSpPr>
        <p:spPr>
          <a:xfrm flipH="1">
            <a:off x="7223758" y="5532998"/>
            <a:ext cx="206734" cy="136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p:nvPr/>
        </p:nvCxnSpPr>
        <p:spPr>
          <a:xfrm flipH="1" flipV="1">
            <a:off x="4373218" y="5714010"/>
            <a:ext cx="256759" cy="123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H="1" flipV="1">
            <a:off x="3257550" y="4687496"/>
            <a:ext cx="156211" cy="199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flipH="1" flipV="1">
            <a:off x="2876550" y="3282733"/>
            <a:ext cx="13750" cy="186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p:nvPr/>
        </p:nvCxnSpPr>
        <p:spPr>
          <a:xfrm flipV="1">
            <a:off x="2876550" y="2543656"/>
            <a:ext cx="85725" cy="183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p:nvPr/>
        </p:nvCxnSpPr>
        <p:spPr>
          <a:xfrm flipV="1">
            <a:off x="4528928" y="1486894"/>
            <a:ext cx="202098" cy="89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457200" y="6260171"/>
            <a:ext cx="7079225" cy="430887"/>
          </a:xfrm>
          <a:prstGeom prst="rect">
            <a:avLst/>
          </a:prstGeom>
          <a:noFill/>
        </p:spPr>
        <p:txBody>
          <a:bodyPr wrap="square" rtlCol="0">
            <a:spAutoFit/>
          </a:bodyPr>
          <a:lstStyle/>
          <a:p>
            <a:r>
              <a:rPr lang="en-GB" sz="1100" dirty="0" smtClean="0">
                <a:solidFill>
                  <a:schemeClr val="tx1">
                    <a:lumMod val="75000"/>
                    <a:lumOff val="25000"/>
                  </a:schemeClr>
                </a:solidFill>
              </a:rPr>
              <a:t>Source: </a:t>
            </a:r>
            <a:r>
              <a:rPr lang="de-DE" sz="1100" dirty="0">
                <a:solidFill>
                  <a:schemeClr val="tx1">
                    <a:lumMod val="75000"/>
                    <a:lumOff val="25000"/>
                  </a:schemeClr>
                </a:solidFill>
              </a:rPr>
              <a:t>Der Paritätische </a:t>
            </a:r>
            <a:r>
              <a:rPr lang="de-DE" sz="1100" dirty="0" smtClean="0">
                <a:solidFill>
                  <a:schemeClr val="tx1">
                    <a:lumMod val="75000"/>
                    <a:lumOff val="25000"/>
                  </a:schemeClr>
                </a:solidFill>
              </a:rPr>
              <a:t>Gesamtverband e</a:t>
            </a:r>
            <a:r>
              <a:rPr lang="de-DE" sz="1100" dirty="0">
                <a:solidFill>
                  <a:schemeClr val="tx1">
                    <a:lumMod val="75000"/>
                    <a:lumOff val="25000"/>
                  </a:schemeClr>
                </a:solidFill>
              </a:rPr>
              <a:t>. V</a:t>
            </a:r>
            <a:r>
              <a:rPr lang="de-DE" sz="1100" dirty="0" smtClean="0">
                <a:solidFill>
                  <a:schemeClr val="tx1">
                    <a:lumMod val="75000"/>
                    <a:lumOff val="25000"/>
                  </a:schemeClr>
                </a:solidFill>
              </a:rPr>
              <a:t>. (</a:t>
            </a:r>
            <a:r>
              <a:rPr lang="de-DE" sz="1100" dirty="0" err="1" smtClean="0">
                <a:solidFill>
                  <a:schemeClr val="tx1">
                    <a:lumMod val="75000"/>
                    <a:lumOff val="25000"/>
                  </a:schemeClr>
                </a:solidFill>
              </a:rPr>
              <a:t>ed</a:t>
            </a:r>
            <a:r>
              <a:rPr lang="de-DE" sz="1100" dirty="0" smtClean="0">
                <a:solidFill>
                  <a:schemeClr val="tx1">
                    <a:lumMod val="75000"/>
                    <a:lumOff val="25000"/>
                  </a:schemeClr>
                </a:solidFill>
              </a:rPr>
              <a:t>): Workbook Mittel erfolgreich einwerben - Fundraising für Migrantenorganisationen“, Berlin 2014, p.7. </a:t>
            </a:r>
            <a:endParaRPr lang="en-GB" sz="1100" dirty="0">
              <a:solidFill>
                <a:schemeClr val="tx1">
                  <a:lumMod val="75000"/>
                  <a:lumOff val="25000"/>
                </a:schemeClr>
              </a:solidFill>
            </a:endParaRPr>
          </a:p>
        </p:txBody>
      </p:sp>
    </p:spTree>
    <p:extLst>
      <p:ext uri="{BB962C8B-B14F-4D97-AF65-F5344CB8AC3E}">
        <p14:creationId xmlns:p14="http://schemas.microsoft.com/office/powerpoint/2010/main" val="284065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 xmlns:a16="http://schemas.microsoft.com/office/drawing/2014/main"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 xmlns:a16="http://schemas.microsoft.com/office/drawing/2014/main"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3" name="Titel 2"/>
          <p:cNvSpPr>
            <a:spLocks noGrp="1"/>
          </p:cNvSpPr>
          <p:nvPr>
            <p:ph type="title"/>
          </p:nvPr>
        </p:nvSpPr>
        <p:spPr/>
        <p:txBody>
          <a:bodyPr/>
          <a:lstStyle/>
          <a:p>
            <a:r>
              <a:rPr lang="en-GB" dirty="0" smtClean="0"/>
              <a:t>Fundraising: Agenda</a:t>
            </a:r>
            <a:endParaRPr lang="en-GB" dirty="0"/>
          </a:p>
        </p:txBody>
      </p:sp>
      <p:sp>
        <p:nvSpPr>
          <p:cNvPr id="4" name="Inhaltsplatzhalter 3"/>
          <p:cNvSpPr>
            <a:spLocks noGrp="1"/>
          </p:cNvSpPr>
          <p:nvPr>
            <p:ph idx="1"/>
          </p:nvPr>
        </p:nvSpPr>
        <p:spPr/>
        <p:txBody>
          <a:bodyPr/>
          <a:lstStyle/>
          <a:p>
            <a:pPr marL="514350" indent="-514350">
              <a:buFont typeface="+mj-lt"/>
              <a:buAutoNum type="arabicPeriod"/>
            </a:pPr>
            <a:r>
              <a:rPr lang="en-GB" dirty="0" smtClean="0"/>
              <a:t>What is fundraising?</a:t>
            </a:r>
          </a:p>
          <a:p>
            <a:pPr marL="514350" indent="-514350">
              <a:buFont typeface="+mj-lt"/>
              <a:buAutoNum type="arabicPeriod"/>
            </a:pPr>
            <a:r>
              <a:rPr lang="en-GB" dirty="0" smtClean="0"/>
              <a:t>Institutional fundraising</a:t>
            </a:r>
          </a:p>
          <a:p>
            <a:pPr marL="514350" indent="-514350">
              <a:buFont typeface="+mj-lt"/>
              <a:buAutoNum type="arabicPeriod"/>
            </a:pPr>
            <a:r>
              <a:rPr lang="en-GB" dirty="0" smtClean="0"/>
              <a:t>Private funding possibilities</a:t>
            </a:r>
          </a:p>
          <a:p>
            <a:pPr marL="514350" indent="-514350">
              <a:buFont typeface="+mj-lt"/>
              <a:buAutoNum type="arabicPeriod"/>
            </a:pPr>
            <a:r>
              <a:rPr lang="en-GB" dirty="0" smtClean="0"/>
              <a:t>Exercises</a:t>
            </a:r>
          </a:p>
          <a:p>
            <a:pPr marL="514350" indent="-514350">
              <a:buFont typeface="+mj-lt"/>
              <a:buAutoNum type="arabicPeriod"/>
            </a:pPr>
            <a:endParaRPr lang="en-GB" dirty="0"/>
          </a:p>
        </p:txBody>
      </p:sp>
      <p:sp>
        <p:nvSpPr>
          <p:cNvPr id="19" name="Slide Number Placeholder 18">
            <a:extLst>
              <a:ext uri="{FF2B5EF4-FFF2-40B4-BE49-F238E27FC236}">
                <a16:creationId xmlns="" xmlns:a16="http://schemas.microsoft.com/office/drawing/2014/main" id="{DB2356B0-7475-ACAE-49D0-107B1D12DD68}"/>
              </a:ext>
            </a:extLst>
          </p:cNvPr>
          <p:cNvSpPr>
            <a:spLocks noGrp="1"/>
          </p:cNvSpPr>
          <p:nvPr>
            <p:ph type="sldNum" sz="quarter" idx="12"/>
          </p:nvPr>
        </p:nvSpPr>
        <p:spPr/>
        <p:txBody>
          <a:bodyPr/>
          <a:lstStyle/>
          <a:p>
            <a:fld id="{AE3BBC24-C1C9-439D-8A45-14B9CB7E3996}" type="slidenum">
              <a:rPr lang="en-GB" smtClean="0"/>
              <a:t>2</a:t>
            </a:fld>
            <a:endParaRPr lang="en-GB"/>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525" y="5847672"/>
            <a:ext cx="1095922" cy="676076"/>
          </a:xfrm>
          <a:prstGeom prst="rect">
            <a:avLst/>
          </a:prstGeom>
        </p:spPr>
      </p:pic>
      <p:sp>
        <p:nvSpPr>
          <p:cNvPr id="9" name="Rechteck 8"/>
          <p:cNvSpPr/>
          <p:nvPr/>
        </p:nvSpPr>
        <p:spPr>
          <a:xfrm>
            <a:off x="3588354" y="6185710"/>
            <a:ext cx="5101045"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4" cstate="print">
            <a:extLst>
              <a:ext uri="{28A0092B-C50C-407E-A947-70E740481C1C}">
                <a14:useLocalDpi xmlns:a14="http://schemas.microsoft.com/office/drawing/2010/main" val="0"/>
              </a:ext>
            </a:extLst>
          </a:blip>
          <a:stretch>
            <a:fillRect/>
          </a:stretch>
        </p:blipFill>
        <p:spPr>
          <a:xfrm>
            <a:off x="1895355" y="6205792"/>
            <a:ext cx="1666875" cy="349250"/>
          </a:xfrm>
          <a:prstGeom prst="rect">
            <a:avLst/>
          </a:prstGeom>
        </p:spPr>
      </p:pic>
    </p:spTree>
    <p:extLst>
      <p:ext uri="{BB962C8B-B14F-4D97-AF65-F5344CB8AC3E}">
        <p14:creationId xmlns:p14="http://schemas.microsoft.com/office/powerpoint/2010/main" val="1367558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4. Exercises</a:t>
            </a:r>
            <a:endParaRPr lang="en-GB" dirty="0"/>
          </a:p>
        </p:txBody>
      </p:sp>
      <p:sp>
        <p:nvSpPr>
          <p:cNvPr id="3" name="Textplatzhalter 2"/>
          <p:cNvSpPr>
            <a:spLocks noGrp="1"/>
          </p:cNvSpPr>
          <p:nvPr>
            <p:ph type="body" idx="1"/>
          </p:nvPr>
        </p:nvSpPr>
        <p:spPr/>
        <p:txBody>
          <a:bodyPr/>
          <a:lstStyle/>
          <a:p>
            <a:r>
              <a:rPr lang="en-US" dirty="0" smtClean="0"/>
              <a:t>For group work and self-learning</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20</a:t>
            </a:fld>
            <a:endParaRPr lang="en-GB"/>
          </a:p>
        </p:txBody>
      </p:sp>
    </p:spTree>
    <p:extLst>
      <p:ext uri="{BB962C8B-B14F-4D97-AF65-F5344CB8AC3E}">
        <p14:creationId xmlns:p14="http://schemas.microsoft.com/office/powerpoint/2010/main" val="506060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pc="85" dirty="0" smtClean="0"/>
              <a:t>Exercise</a:t>
            </a:r>
            <a:r>
              <a:rPr lang="en-GB" spc="-70" dirty="0" smtClean="0"/>
              <a:t> </a:t>
            </a:r>
            <a:r>
              <a:rPr lang="en-GB" spc="-360" dirty="0" smtClean="0"/>
              <a:t>1:   </a:t>
            </a:r>
            <a:r>
              <a:rPr lang="en-GB" spc="5" dirty="0" smtClean="0"/>
              <a:t>Reflect on possibilities and develop a strategy for institutional fundraising</a:t>
            </a:r>
            <a:endParaRPr lang="en-GB" dirty="0"/>
          </a:p>
        </p:txBody>
      </p:sp>
      <p:sp>
        <p:nvSpPr>
          <p:cNvPr id="4" name="Inhaltsplatzhalter 3"/>
          <p:cNvSpPr>
            <a:spLocks noGrp="1"/>
          </p:cNvSpPr>
          <p:nvPr>
            <p:ph idx="1"/>
          </p:nvPr>
        </p:nvSpPr>
        <p:spPr>
          <a:xfrm>
            <a:off x="838200" y="3691082"/>
            <a:ext cx="10515600" cy="2669003"/>
          </a:xfrm>
        </p:spPr>
        <p:txBody>
          <a:bodyPr>
            <a:normAutofit fontScale="62500" lnSpcReduction="20000"/>
          </a:bodyPr>
          <a:lstStyle/>
          <a:p>
            <a:pPr marL="0" indent="0">
              <a:lnSpc>
                <a:spcPct val="100000"/>
              </a:lnSpc>
              <a:buNone/>
            </a:pPr>
            <a:r>
              <a:rPr lang="en-GB" sz="2900" b="1" spc="40" dirty="0" smtClean="0">
                <a:cs typeface="Tahoma"/>
              </a:rPr>
              <a:t>Description</a:t>
            </a:r>
            <a:r>
              <a:rPr lang="en-GB" sz="2900" b="1" spc="-30" dirty="0" smtClean="0">
                <a:cs typeface="Tahoma"/>
              </a:rPr>
              <a:t> </a:t>
            </a:r>
            <a:r>
              <a:rPr lang="en-GB" sz="2900" b="1" spc="25" dirty="0">
                <a:cs typeface="Tahoma"/>
              </a:rPr>
              <a:t>of</a:t>
            </a:r>
            <a:r>
              <a:rPr lang="en-GB" sz="2900" b="1" spc="-25" dirty="0">
                <a:cs typeface="Tahoma"/>
              </a:rPr>
              <a:t> </a:t>
            </a:r>
            <a:r>
              <a:rPr lang="en-GB" sz="2900" b="1" spc="50" dirty="0">
                <a:cs typeface="Tahoma"/>
              </a:rPr>
              <a:t>the</a:t>
            </a:r>
            <a:r>
              <a:rPr lang="en-GB" sz="2900" b="1" spc="-25" dirty="0">
                <a:cs typeface="Tahoma"/>
              </a:rPr>
              <a:t> </a:t>
            </a:r>
            <a:r>
              <a:rPr lang="en-GB" sz="2900" b="1" spc="35" dirty="0" smtClean="0">
                <a:cs typeface="Tahoma"/>
              </a:rPr>
              <a:t>method:</a:t>
            </a:r>
            <a:endParaRPr lang="en-GB" sz="2900" b="1" dirty="0" smtClean="0">
              <a:cs typeface="Tahoma"/>
            </a:endParaRPr>
          </a:p>
          <a:p>
            <a:pPr marL="514350" indent="-514350">
              <a:lnSpc>
                <a:spcPct val="100000"/>
              </a:lnSpc>
              <a:buFont typeface="+mj-lt"/>
              <a:buAutoNum type="arabicPeriod"/>
            </a:pPr>
            <a:r>
              <a:rPr lang="en-GB" spc="10" dirty="0">
                <a:cs typeface="Verdana"/>
              </a:rPr>
              <a:t>T</a:t>
            </a:r>
            <a:r>
              <a:rPr lang="en-GB" spc="10" dirty="0" smtClean="0">
                <a:cs typeface="Verdana"/>
              </a:rPr>
              <a:t>ogether </a:t>
            </a:r>
            <a:r>
              <a:rPr lang="en-GB" spc="10" dirty="0">
                <a:cs typeface="Verdana"/>
              </a:rPr>
              <a:t>in your </a:t>
            </a:r>
            <a:r>
              <a:rPr lang="en-GB" spc="10" dirty="0" smtClean="0">
                <a:cs typeface="Verdana"/>
              </a:rPr>
              <a:t>group/or by yourself: </a:t>
            </a:r>
            <a:r>
              <a:rPr lang="en-GB" spc="10" dirty="0">
                <a:cs typeface="Verdana"/>
              </a:rPr>
              <a:t>look at the handout of the presentation and start thinking what can be interesting for you/your organisation: Which level (district, municipality, regional, national, EU)? Where could you be eligible? How complicated is it? Define budget lines that are more interesting (e.g. Erasmus small scale partnerships quite easy, but smaller money) or less interesting (e.g. Horizon Europe only possible with research/university </a:t>
            </a:r>
            <a:r>
              <a:rPr lang="en-GB" spc="10" dirty="0" smtClean="0">
                <a:cs typeface="Verdana"/>
              </a:rPr>
              <a:t>partner)</a:t>
            </a:r>
          </a:p>
          <a:p>
            <a:pPr marL="514350" indent="-514350">
              <a:lnSpc>
                <a:spcPct val="100000"/>
              </a:lnSpc>
              <a:buFont typeface="+mj-lt"/>
              <a:buAutoNum type="arabicPeriod"/>
            </a:pPr>
            <a:r>
              <a:rPr lang="en-GB" spc="10" dirty="0">
                <a:cs typeface="Verdana"/>
              </a:rPr>
              <a:t>A</a:t>
            </a:r>
            <a:r>
              <a:rPr lang="en-GB" spc="10" dirty="0" smtClean="0">
                <a:cs typeface="Verdana"/>
              </a:rPr>
              <a:t>sk </a:t>
            </a:r>
            <a:r>
              <a:rPr lang="en-GB" spc="10" dirty="0">
                <a:cs typeface="Verdana"/>
              </a:rPr>
              <a:t>the trainer further questions, google and do further research in funding </a:t>
            </a:r>
            <a:r>
              <a:rPr lang="en-GB" spc="10" dirty="0" smtClean="0">
                <a:cs typeface="Verdana"/>
              </a:rPr>
              <a:t>possibilities</a:t>
            </a:r>
          </a:p>
          <a:p>
            <a:pPr marL="514350" indent="-514350">
              <a:lnSpc>
                <a:spcPct val="100000"/>
              </a:lnSpc>
              <a:buFont typeface="+mj-lt"/>
              <a:buAutoNum type="arabicPeriod"/>
            </a:pPr>
            <a:r>
              <a:rPr lang="en-GB" spc="10" dirty="0" smtClean="0">
                <a:cs typeface="Verdana"/>
              </a:rPr>
              <a:t>Write </a:t>
            </a:r>
            <a:r>
              <a:rPr lang="en-GB" spc="10" dirty="0">
                <a:cs typeface="Verdana"/>
              </a:rPr>
              <a:t>down a first draft in bullet points of your institutional fundraising strategy (level, donors, budget lines) </a:t>
            </a:r>
            <a:endParaRPr lang="en-GB" dirty="0">
              <a:cs typeface="Verdana"/>
            </a:endParaRPr>
          </a:p>
          <a:p>
            <a:endParaRPr lang="en-GB" dirty="0"/>
          </a:p>
        </p:txBody>
      </p:sp>
      <p:sp>
        <p:nvSpPr>
          <p:cNvPr id="5" name="Foliennummernplatzhalter 4"/>
          <p:cNvSpPr>
            <a:spLocks noGrp="1"/>
          </p:cNvSpPr>
          <p:nvPr>
            <p:ph type="sldNum" sz="quarter" idx="12"/>
          </p:nvPr>
        </p:nvSpPr>
        <p:spPr/>
        <p:txBody>
          <a:bodyPr/>
          <a:lstStyle/>
          <a:p>
            <a:fld id="{AE3BBC24-C1C9-439D-8A45-14B9CB7E3996}" type="slidenum">
              <a:rPr lang="en-GB" smtClean="0"/>
              <a:t>21</a:t>
            </a:fld>
            <a:endParaRPr lang="en-GB"/>
          </a:p>
        </p:txBody>
      </p:sp>
      <p:grpSp>
        <p:nvGrpSpPr>
          <p:cNvPr id="6" name="object 2"/>
          <p:cNvGrpSpPr/>
          <p:nvPr/>
        </p:nvGrpSpPr>
        <p:grpSpPr>
          <a:xfrm>
            <a:off x="838201" y="1847282"/>
            <a:ext cx="489082" cy="403612"/>
            <a:chOff x="203139" y="1604572"/>
            <a:chExt cx="647065" cy="390525"/>
          </a:xfrm>
        </p:grpSpPr>
        <p:sp>
          <p:nvSpPr>
            <p:cNvPr id="7"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8"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9" name="object 5"/>
          <p:cNvGrpSpPr/>
          <p:nvPr/>
        </p:nvGrpSpPr>
        <p:grpSpPr>
          <a:xfrm>
            <a:off x="836703" y="2416766"/>
            <a:ext cx="585985" cy="547900"/>
            <a:chOff x="229273" y="2094193"/>
            <a:chExt cx="581660" cy="581660"/>
          </a:xfrm>
        </p:grpSpPr>
        <p:sp>
          <p:nvSpPr>
            <p:cNvPr id="10"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1"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2"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3"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4" name="object 10"/>
          <p:cNvGrpSpPr/>
          <p:nvPr/>
        </p:nvGrpSpPr>
        <p:grpSpPr>
          <a:xfrm>
            <a:off x="5136345" y="1850333"/>
            <a:ext cx="600778" cy="524204"/>
            <a:chOff x="202712" y="2823313"/>
            <a:chExt cx="668020" cy="571500"/>
          </a:xfrm>
        </p:grpSpPr>
        <p:sp>
          <p:nvSpPr>
            <p:cNvPr id="15"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6"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7" name="object 13"/>
            <p:cNvPicPr/>
            <p:nvPr/>
          </p:nvPicPr>
          <p:blipFill>
            <a:blip r:embed="rId2" cstate="print"/>
            <a:stretch>
              <a:fillRect/>
            </a:stretch>
          </p:blipFill>
          <p:spPr>
            <a:xfrm>
              <a:off x="432272" y="3051849"/>
              <a:ext cx="114778" cy="114266"/>
            </a:xfrm>
            <a:prstGeom prst="rect">
              <a:avLst/>
            </a:prstGeom>
          </p:spPr>
        </p:pic>
        <p:pic>
          <p:nvPicPr>
            <p:cNvPr id="18" name="object 14"/>
            <p:cNvPicPr/>
            <p:nvPr/>
          </p:nvPicPr>
          <p:blipFill>
            <a:blip r:embed="rId3" cstate="print"/>
            <a:stretch>
              <a:fillRect/>
            </a:stretch>
          </p:blipFill>
          <p:spPr>
            <a:xfrm>
              <a:off x="660217" y="2855281"/>
              <a:ext cx="209922" cy="176382"/>
            </a:xfrm>
            <a:prstGeom prst="rect">
              <a:avLst/>
            </a:prstGeom>
          </p:spPr>
        </p:pic>
        <p:sp>
          <p:nvSpPr>
            <p:cNvPr id="19"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20" name="object 16"/>
          <p:cNvSpPr/>
          <p:nvPr/>
        </p:nvSpPr>
        <p:spPr>
          <a:xfrm>
            <a:off x="5252247" y="2838348"/>
            <a:ext cx="370719" cy="648214"/>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2" name="Textfeld 21"/>
          <p:cNvSpPr txBox="1"/>
          <p:nvPr/>
        </p:nvSpPr>
        <p:spPr>
          <a:xfrm>
            <a:off x="1738734" y="1839678"/>
            <a:ext cx="1769806" cy="369332"/>
          </a:xfrm>
          <a:prstGeom prst="rect">
            <a:avLst/>
          </a:prstGeom>
          <a:noFill/>
        </p:spPr>
        <p:txBody>
          <a:bodyPr wrap="square" rtlCol="0">
            <a:spAutoFit/>
          </a:bodyPr>
          <a:lstStyle/>
          <a:p>
            <a:r>
              <a:rPr lang="en-GB" dirty="0" smtClean="0">
                <a:solidFill>
                  <a:schemeClr val="tx1">
                    <a:lumMod val="75000"/>
                    <a:lumOff val="25000"/>
                  </a:schemeClr>
                </a:solidFill>
              </a:rPr>
              <a:t>1 - 7</a:t>
            </a:r>
            <a:endParaRPr lang="en-GB" dirty="0">
              <a:solidFill>
                <a:schemeClr val="tx1">
                  <a:lumMod val="75000"/>
                  <a:lumOff val="25000"/>
                </a:schemeClr>
              </a:solidFill>
            </a:endParaRPr>
          </a:p>
        </p:txBody>
      </p:sp>
      <p:sp>
        <p:nvSpPr>
          <p:cNvPr id="23" name="Textfeld 22"/>
          <p:cNvSpPr txBox="1"/>
          <p:nvPr/>
        </p:nvSpPr>
        <p:spPr>
          <a:xfrm>
            <a:off x="1686670" y="2481641"/>
            <a:ext cx="1769806" cy="369332"/>
          </a:xfrm>
          <a:prstGeom prst="rect">
            <a:avLst/>
          </a:prstGeom>
          <a:noFill/>
        </p:spPr>
        <p:txBody>
          <a:bodyPr wrap="square" rtlCol="0">
            <a:spAutoFit/>
          </a:bodyPr>
          <a:lstStyle/>
          <a:p>
            <a:r>
              <a:rPr lang="en-GB" dirty="0" smtClean="0">
                <a:solidFill>
                  <a:schemeClr val="tx1">
                    <a:lumMod val="75000"/>
                    <a:lumOff val="25000"/>
                  </a:schemeClr>
                </a:solidFill>
              </a:rPr>
              <a:t>60 – 90 minutes</a:t>
            </a:r>
            <a:endParaRPr lang="en-GB" dirty="0">
              <a:solidFill>
                <a:schemeClr val="tx1">
                  <a:lumMod val="75000"/>
                  <a:lumOff val="25000"/>
                </a:schemeClr>
              </a:solidFill>
            </a:endParaRPr>
          </a:p>
        </p:txBody>
      </p:sp>
      <p:sp>
        <p:nvSpPr>
          <p:cNvPr id="24" name="Textfeld 23"/>
          <p:cNvSpPr txBox="1"/>
          <p:nvPr/>
        </p:nvSpPr>
        <p:spPr>
          <a:xfrm>
            <a:off x="6064049" y="1564531"/>
            <a:ext cx="5188834" cy="1200329"/>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tx1">
                    <a:lumMod val="75000"/>
                    <a:lumOff val="25000"/>
                  </a:schemeClr>
                </a:solidFill>
              </a:rPr>
              <a:t>Getting an overview of funding possibilities</a:t>
            </a:r>
          </a:p>
          <a:p>
            <a:pPr marL="285750" indent="-285750">
              <a:buFont typeface="Arial" panose="020B0604020202020204" pitchFamily="34" charset="0"/>
              <a:buChar char="•"/>
            </a:pPr>
            <a:r>
              <a:rPr lang="en-GB" dirty="0" smtClean="0">
                <a:solidFill>
                  <a:schemeClr val="tx1">
                    <a:lumMod val="75000"/>
                    <a:lumOff val="25000"/>
                  </a:schemeClr>
                </a:solidFill>
              </a:rPr>
              <a:t>Finding out which funding programs are suitable/ less interesting</a:t>
            </a:r>
          </a:p>
          <a:p>
            <a:pPr marL="285750" indent="-285750">
              <a:buFont typeface="Arial" panose="020B0604020202020204" pitchFamily="34" charset="0"/>
              <a:buChar char="•"/>
            </a:pPr>
            <a:r>
              <a:rPr lang="en-GB" dirty="0" smtClean="0">
                <a:solidFill>
                  <a:schemeClr val="tx1">
                    <a:lumMod val="75000"/>
                    <a:lumOff val="25000"/>
                  </a:schemeClr>
                </a:solidFill>
              </a:rPr>
              <a:t>Drafting  a strategy for institutional fundraising</a:t>
            </a:r>
            <a:endParaRPr lang="en-GB" dirty="0">
              <a:solidFill>
                <a:schemeClr val="tx1">
                  <a:lumMod val="75000"/>
                  <a:lumOff val="25000"/>
                </a:schemeClr>
              </a:solidFill>
            </a:endParaRPr>
          </a:p>
        </p:txBody>
      </p:sp>
      <p:sp>
        <p:nvSpPr>
          <p:cNvPr id="26" name="Textfeld 25"/>
          <p:cNvSpPr txBox="1"/>
          <p:nvPr/>
        </p:nvSpPr>
        <p:spPr>
          <a:xfrm>
            <a:off x="6380106" y="2846817"/>
            <a:ext cx="3988009" cy="646331"/>
          </a:xfrm>
          <a:prstGeom prst="rect">
            <a:avLst/>
          </a:prstGeom>
          <a:noFill/>
        </p:spPr>
        <p:txBody>
          <a:bodyPr wrap="square" rtlCol="0">
            <a:spAutoFit/>
          </a:bodyPr>
          <a:lstStyle/>
          <a:p>
            <a:r>
              <a:rPr lang="en-GB" dirty="0" smtClean="0">
                <a:solidFill>
                  <a:schemeClr val="tx1">
                    <a:lumMod val="75000"/>
                    <a:lumOff val="25000"/>
                  </a:schemeClr>
                </a:solidFill>
              </a:rPr>
              <a:t>Sheet of paper, pens, device with internet access</a:t>
            </a:r>
            <a:endParaRPr lang="en-GB" dirty="0">
              <a:solidFill>
                <a:schemeClr val="tx1">
                  <a:lumMod val="75000"/>
                  <a:lumOff val="25000"/>
                </a:schemeClr>
              </a:solidFill>
            </a:endParaRPr>
          </a:p>
        </p:txBody>
      </p:sp>
    </p:spTree>
    <p:extLst>
      <p:ext uri="{BB962C8B-B14F-4D97-AF65-F5344CB8AC3E}">
        <p14:creationId xmlns:p14="http://schemas.microsoft.com/office/powerpoint/2010/main" val="1518930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pc="85" dirty="0" smtClean="0"/>
              <a:t>Exercise</a:t>
            </a:r>
            <a:r>
              <a:rPr lang="en-GB" spc="-70" dirty="0" smtClean="0"/>
              <a:t> </a:t>
            </a:r>
            <a:r>
              <a:rPr lang="en-GB" spc="-360" dirty="0" smtClean="0"/>
              <a:t>3:   </a:t>
            </a:r>
            <a:r>
              <a:rPr lang="en-GB" spc="5" dirty="0" smtClean="0"/>
              <a:t>Explore the Market</a:t>
            </a:r>
            <a:endParaRPr lang="en-GB" dirty="0"/>
          </a:p>
        </p:txBody>
      </p:sp>
      <p:sp>
        <p:nvSpPr>
          <p:cNvPr id="4" name="Inhaltsplatzhalter 3"/>
          <p:cNvSpPr>
            <a:spLocks noGrp="1"/>
          </p:cNvSpPr>
          <p:nvPr>
            <p:ph idx="1"/>
          </p:nvPr>
        </p:nvSpPr>
        <p:spPr>
          <a:xfrm>
            <a:off x="838200" y="3614882"/>
            <a:ext cx="10096500" cy="2669003"/>
          </a:xfrm>
        </p:spPr>
        <p:txBody>
          <a:bodyPr>
            <a:normAutofit/>
          </a:bodyPr>
          <a:lstStyle/>
          <a:p>
            <a:pPr marL="0" indent="0">
              <a:lnSpc>
                <a:spcPct val="100000"/>
              </a:lnSpc>
              <a:buNone/>
            </a:pPr>
            <a:r>
              <a:rPr lang="en-GB" sz="2000" b="1" spc="40" dirty="0" smtClean="0">
                <a:cs typeface="Tahoma"/>
              </a:rPr>
              <a:t>Description</a:t>
            </a:r>
            <a:r>
              <a:rPr lang="en-GB" sz="2000" b="1" spc="-30" dirty="0" smtClean="0">
                <a:cs typeface="Tahoma"/>
              </a:rPr>
              <a:t> </a:t>
            </a:r>
            <a:r>
              <a:rPr lang="en-GB" sz="2000" b="1" spc="25" dirty="0">
                <a:cs typeface="Tahoma"/>
              </a:rPr>
              <a:t>of</a:t>
            </a:r>
            <a:r>
              <a:rPr lang="en-GB" sz="2000" b="1" spc="-25" dirty="0">
                <a:cs typeface="Tahoma"/>
              </a:rPr>
              <a:t> </a:t>
            </a:r>
            <a:r>
              <a:rPr lang="en-GB" sz="2000" b="1" spc="50" dirty="0">
                <a:cs typeface="Tahoma"/>
              </a:rPr>
              <a:t>the</a:t>
            </a:r>
            <a:r>
              <a:rPr lang="en-GB" sz="2000" b="1" spc="-25" dirty="0">
                <a:cs typeface="Tahoma"/>
              </a:rPr>
              <a:t> </a:t>
            </a:r>
            <a:r>
              <a:rPr lang="en-GB" sz="2000" b="1" spc="35" dirty="0" smtClean="0">
                <a:cs typeface="Tahoma"/>
              </a:rPr>
              <a:t>method:</a:t>
            </a:r>
            <a:endParaRPr lang="en-GB" sz="2000" b="1" dirty="0" smtClean="0">
              <a:cs typeface="Tahoma"/>
            </a:endParaRPr>
          </a:p>
          <a:p>
            <a:pPr marL="514350" indent="-514350">
              <a:lnSpc>
                <a:spcPct val="100000"/>
              </a:lnSpc>
              <a:buFont typeface="+mj-lt"/>
              <a:buAutoNum type="arabicPeriod"/>
            </a:pPr>
            <a:r>
              <a:rPr lang="en-GB" sz="1800" spc="10" dirty="0" smtClean="0">
                <a:cs typeface="Verdana"/>
              </a:rPr>
              <a:t>Together in your group/or by yourself: </a:t>
            </a:r>
            <a:r>
              <a:rPr lang="en-US" sz="1800" spc="10" dirty="0" smtClean="0">
                <a:cs typeface="Verdana"/>
              </a:rPr>
              <a:t>Take a close look at the changes in your </a:t>
            </a:r>
            <a:r>
              <a:rPr lang="en-GB" sz="1800" spc="10" dirty="0" smtClean="0">
                <a:cs typeface="Verdana"/>
              </a:rPr>
              <a:t>organisation's</a:t>
            </a:r>
            <a:r>
              <a:rPr lang="en-US" sz="1800" spc="10" dirty="0" smtClean="0">
                <a:cs typeface="Verdana"/>
              </a:rPr>
              <a:t> environment. Include opportunities and threats from the development of the environment in your strategic considerations. Who has an interest in your </a:t>
            </a:r>
            <a:r>
              <a:rPr lang="en-GB" sz="1800" spc="10" dirty="0" smtClean="0">
                <a:cs typeface="Verdana"/>
              </a:rPr>
              <a:t>organisation</a:t>
            </a:r>
            <a:r>
              <a:rPr lang="en-US" sz="1800" spc="10" dirty="0" smtClean="0">
                <a:cs typeface="Verdana"/>
              </a:rPr>
              <a:t> and how? Where do opportunities arise? Where do you see dangers?</a:t>
            </a:r>
            <a:endParaRPr lang="en-GB" sz="1800" spc="10" dirty="0" smtClean="0">
              <a:cs typeface="Verdana"/>
            </a:endParaRPr>
          </a:p>
          <a:p>
            <a:pPr marL="514350" indent="-514350">
              <a:lnSpc>
                <a:spcPct val="100000"/>
              </a:lnSpc>
              <a:buFont typeface="+mj-lt"/>
              <a:buAutoNum type="arabicPeriod"/>
            </a:pPr>
            <a:r>
              <a:rPr lang="en-GB" sz="1800" spc="10" dirty="0" smtClean="0">
                <a:cs typeface="Verdana"/>
              </a:rPr>
              <a:t>Write down a summary of your reflections.</a:t>
            </a:r>
            <a:endParaRPr lang="en-GB" sz="1800" dirty="0" smtClean="0">
              <a:cs typeface="Verdana"/>
            </a:endParaRPr>
          </a:p>
        </p:txBody>
      </p:sp>
      <p:sp>
        <p:nvSpPr>
          <p:cNvPr id="5" name="Foliennummernplatzhalter 4"/>
          <p:cNvSpPr>
            <a:spLocks noGrp="1"/>
          </p:cNvSpPr>
          <p:nvPr>
            <p:ph type="sldNum" sz="quarter" idx="12"/>
          </p:nvPr>
        </p:nvSpPr>
        <p:spPr/>
        <p:txBody>
          <a:bodyPr/>
          <a:lstStyle/>
          <a:p>
            <a:fld id="{AE3BBC24-C1C9-439D-8A45-14B9CB7E3996}" type="slidenum">
              <a:rPr lang="en-GB" smtClean="0"/>
              <a:t>22</a:t>
            </a:fld>
            <a:endParaRPr lang="en-GB"/>
          </a:p>
        </p:txBody>
      </p:sp>
      <p:grpSp>
        <p:nvGrpSpPr>
          <p:cNvPr id="6" name="object 2"/>
          <p:cNvGrpSpPr/>
          <p:nvPr/>
        </p:nvGrpSpPr>
        <p:grpSpPr>
          <a:xfrm>
            <a:off x="838201" y="1847282"/>
            <a:ext cx="489082" cy="403612"/>
            <a:chOff x="203139" y="1604572"/>
            <a:chExt cx="647065" cy="390525"/>
          </a:xfrm>
        </p:grpSpPr>
        <p:sp>
          <p:nvSpPr>
            <p:cNvPr id="7"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8"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9" name="object 5"/>
          <p:cNvGrpSpPr/>
          <p:nvPr/>
        </p:nvGrpSpPr>
        <p:grpSpPr>
          <a:xfrm>
            <a:off x="836703" y="2492966"/>
            <a:ext cx="585985" cy="547900"/>
            <a:chOff x="229273" y="2094193"/>
            <a:chExt cx="581660" cy="581660"/>
          </a:xfrm>
        </p:grpSpPr>
        <p:sp>
          <p:nvSpPr>
            <p:cNvPr id="10"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1"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2"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3"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4" name="object 10"/>
          <p:cNvGrpSpPr/>
          <p:nvPr/>
        </p:nvGrpSpPr>
        <p:grpSpPr>
          <a:xfrm>
            <a:off x="5136345" y="1850333"/>
            <a:ext cx="600778" cy="524204"/>
            <a:chOff x="202712" y="2823313"/>
            <a:chExt cx="668020" cy="571500"/>
          </a:xfrm>
        </p:grpSpPr>
        <p:sp>
          <p:nvSpPr>
            <p:cNvPr id="15"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6"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7" name="object 13"/>
            <p:cNvPicPr/>
            <p:nvPr/>
          </p:nvPicPr>
          <p:blipFill>
            <a:blip r:embed="rId2" cstate="print"/>
            <a:stretch>
              <a:fillRect/>
            </a:stretch>
          </p:blipFill>
          <p:spPr>
            <a:xfrm>
              <a:off x="432272" y="3051849"/>
              <a:ext cx="114778" cy="114266"/>
            </a:xfrm>
            <a:prstGeom prst="rect">
              <a:avLst/>
            </a:prstGeom>
          </p:spPr>
        </p:pic>
        <p:pic>
          <p:nvPicPr>
            <p:cNvPr id="18" name="object 14"/>
            <p:cNvPicPr/>
            <p:nvPr/>
          </p:nvPicPr>
          <p:blipFill>
            <a:blip r:embed="rId3" cstate="print"/>
            <a:stretch>
              <a:fillRect/>
            </a:stretch>
          </p:blipFill>
          <p:spPr>
            <a:xfrm>
              <a:off x="660217" y="2855281"/>
              <a:ext cx="209922" cy="176382"/>
            </a:xfrm>
            <a:prstGeom prst="rect">
              <a:avLst/>
            </a:prstGeom>
          </p:spPr>
        </p:pic>
        <p:sp>
          <p:nvSpPr>
            <p:cNvPr id="19"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20" name="object 16"/>
          <p:cNvSpPr/>
          <p:nvPr/>
        </p:nvSpPr>
        <p:spPr>
          <a:xfrm>
            <a:off x="5252247" y="2543073"/>
            <a:ext cx="370719" cy="648214"/>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2" name="Textfeld 21"/>
          <p:cNvSpPr txBox="1"/>
          <p:nvPr/>
        </p:nvSpPr>
        <p:spPr>
          <a:xfrm>
            <a:off x="1738734" y="1839678"/>
            <a:ext cx="1769806" cy="369332"/>
          </a:xfrm>
          <a:prstGeom prst="rect">
            <a:avLst/>
          </a:prstGeom>
          <a:noFill/>
        </p:spPr>
        <p:txBody>
          <a:bodyPr wrap="square" rtlCol="0">
            <a:spAutoFit/>
          </a:bodyPr>
          <a:lstStyle/>
          <a:p>
            <a:r>
              <a:rPr lang="en-GB" dirty="0" smtClean="0">
                <a:solidFill>
                  <a:schemeClr val="tx1">
                    <a:lumMod val="75000"/>
                    <a:lumOff val="25000"/>
                  </a:schemeClr>
                </a:solidFill>
              </a:rPr>
              <a:t>1 - 7</a:t>
            </a:r>
            <a:endParaRPr lang="en-GB" dirty="0">
              <a:solidFill>
                <a:schemeClr val="tx1">
                  <a:lumMod val="75000"/>
                  <a:lumOff val="25000"/>
                </a:schemeClr>
              </a:solidFill>
            </a:endParaRPr>
          </a:p>
        </p:txBody>
      </p:sp>
      <p:sp>
        <p:nvSpPr>
          <p:cNvPr id="23" name="Textfeld 22"/>
          <p:cNvSpPr txBox="1"/>
          <p:nvPr/>
        </p:nvSpPr>
        <p:spPr>
          <a:xfrm>
            <a:off x="1686670" y="2557841"/>
            <a:ext cx="1769806" cy="369332"/>
          </a:xfrm>
          <a:prstGeom prst="rect">
            <a:avLst/>
          </a:prstGeom>
          <a:noFill/>
        </p:spPr>
        <p:txBody>
          <a:bodyPr wrap="square" rtlCol="0">
            <a:spAutoFit/>
          </a:bodyPr>
          <a:lstStyle/>
          <a:p>
            <a:r>
              <a:rPr lang="en-GB" dirty="0" smtClean="0">
                <a:solidFill>
                  <a:schemeClr val="tx1">
                    <a:lumMod val="75000"/>
                    <a:lumOff val="25000"/>
                  </a:schemeClr>
                </a:solidFill>
              </a:rPr>
              <a:t>20 – 40 minutes</a:t>
            </a:r>
            <a:endParaRPr lang="en-GB" dirty="0">
              <a:solidFill>
                <a:schemeClr val="tx1">
                  <a:lumMod val="75000"/>
                  <a:lumOff val="25000"/>
                </a:schemeClr>
              </a:solidFill>
            </a:endParaRPr>
          </a:p>
        </p:txBody>
      </p:sp>
      <p:sp>
        <p:nvSpPr>
          <p:cNvPr id="24" name="Textfeld 23"/>
          <p:cNvSpPr txBox="1"/>
          <p:nvPr/>
        </p:nvSpPr>
        <p:spPr>
          <a:xfrm>
            <a:off x="6112737" y="1927695"/>
            <a:ext cx="5188834"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tx1">
                    <a:lumMod val="75000"/>
                    <a:lumOff val="25000"/>
                  </a:schemeClr>
                </a:solidFill>
              </a:rPr>
              <a:t>Develop a stakeholder/ market analysis</a:t>
            </a:r>
            <a:endParaRPr lang="en-GB" dirty="0">
              <a:solidFill>
                <a:schemeClr val="tx1">
                  <a:lumMod val="75000"/>
                  <a:lumOff val="25000"/>
                </a:schemeClr>
              </a:solidFill>
            </a:endParaRPr>
          </a:p>
        </p:txBody>
      </p:sp>
      <p:sp>
        <p:nvSpPr>
          <p:cNvPr id="26" name="Textfeld 25"/>
          <p:cNvSpPr txBox="1"/>
          <p:nvPr/>
        </p:nvSpPr>
        <p:spPr>
          <a:xfrm>
            <a:off x="6380106" y="2551542"/>
            <a:ext cx="3988009" cy="646331"/>
          </a:xfrm>
          <a:prstGeom prst="rect">
            <a:avLst/>
          </a:prstGeom>
          <a:noFill/>
        </p:spPr>
        <p:txBody>
          <a:bodyPr wrap="square" rtlCol="0">
            <a:spAutoFit/>
          </a:bodyPr>
          <a:lstStyle/>
          <a:p>
            <a:r>
              <a:rPr lang="en-GB" dirty="0" smtClean="0">
                <a:solidFill>
                  <a:schemeClr val="tx1">
                    <a:lumMod val="75000"/>
                    <a:lumOff val="25000"/>
                  </a:schemeClr>
                </a:solidFill>
              </a:rPr>
              <a:t>Sheet of paper, pens, device with internet access</a:t>
            </a:r>
            <a:endParaRPr lang="en-GB" dirty="0">
              <a:solidFill>
                <a:schemeClr val="tx1">
                  <a:lumMod val="75000"/>
                  <a:lumOff val="25000"/>
                </a:schemeClr>
              </a:solidFill>
            </a:endParaRPr>
          </a:p>
        </p:txBody>
      </p:sp>
      <p:sp>
        <p:nvSpPr>
          <p:cNvPr id="27" name="Textfeld 26"/>
          <p:cNvSpPr txBox="1"/>
          <p:nvPr/>
        </p:nvSpPr>
        <p:spPr>
          <a:xfrm>
            <a:off x="457200" y="6260171"/>
            <a:ext cx="7079225" cy="430887"/>
          </a:xfrm>
          <a:prstGeom prst="rect">
            <a:avLst/>
          </a:prstGeom>
          <a:noFill/>
        </p:spPr>
        <p:txBody>
          <a:bodyPr wrap="square" rtlCol="0">
            <a:spAutoFit/>
          </a:bodyPr>
          <a:lstStyle/>
          <a:p>
            <a:r>
              <a:rPr lang="en-GB" sz="1100" dirty="0" smtClean="0">
                <a:solidFill>
                  <a:schemeClr val="tx1">
                    <a:lumMod val="75000"/>
                    <a:lumOff val="25000"/>
                  </a:schemeClr>
                </a:solidFill>
              </a:rPr>
              <a:t>Source: </a:t>
            </a:r>
            <a:r>
              <a:rPr lang="de-DE" sz="1100" dirty="0">
                <a:solidFill>
                  <a:schemeClr val="tx1">
                    <a:lumMod val="75000"/>
                    <a:lumOff val="25000"/>
                  </a:schemeClr>
                </a:solidFill>
              </a:rPr>
              <a:t>Der Paritätische </a:t>
            </a:r>
            <a:r>
              <a:rPr lang="de-DE" sz="1100" dirty="0" smtClean="0">
                <a:solidFill>
                  <a:schemeClr val="tx1">
                    <a:lumMod val="75000"/>
                    <a:lumOff val="25000"/>
                  </a:schemeClr>
                </a:solidFill>
              </a:rPr>
              <a:t>Gesamtverband e</a:t>
            </a:r>
            <a:r>
              <a:rPr lang="de-DE" sz="1100" dirty="0">
                <a:solidFill>
                  <a:schemeClr val="tx1">
                    <a:lumMod val="75000"/>
                    <a:lumOff val="25000"/>
                  </a:schemeClr>
                </a:solidFill>
              </a:rPr>
              <a:t>. V</a:t>
            </a:r>
            <a:r>
              <a:rPr lang="de-DE" sz="1100" dirty="0" smtClean="0">
                <a:solidFill>
                  <a:schemeClr val="tx1">
                    <a:lumMod val="75000"/>
                    <a:lumOff val="25000"/>
                  </a:schemeClr>
                </a:solidFill>
              </a:rPr>
              <a:t>. (</a:t>
            </a:r>
            <a:r>
              <a:rPr lang="de-DE" sz="1100" dirty="0" err="1" smtClean="0">
                <a:solidFill>
                  <a:schemeClr val="tx1">
                    <a:lumMod val="75000"/>
                    <a:lumOff val="25000"/>
                  </a:schemeClr>
                </a:solidFill>
              </a:rPr>
              <a:t>ed</a:t>
            </a:r>
            <a:r>
              <a:rPr lang="de-DE" sz="1100" dirty="0" smtClean="0">
                <a:solidFill>
                  <a:schemeClr val="tx1">
                    <a:lumMod val="75000"/>
                    <a:lumOff val="25000"/>
                  </a:schemeClr>
                </a:solidFill>
              </a:rPr>
              <a:t>): Workbook Mittel erfolgreich einwerben - Fundraising für Migrantenorganisationen“, Berlin 2014, p.10. </a:t>
            </a:r>
            <a:endParaRPr lang="en-GB" sz="1100" dirty="0">
              <a:solidFill>
                <a:schemeClr val="tx1">
                  <a:lumMod val="75000"/>
                  <a:lumOff val="25000"/>
                </a:schemeClr>
              </a:solidFill>
            </a:endParaRPr>
          </a:p>
        </p:txBody>
      </p:sp>
    </p:spTree>
    <p:extLst>
      <p:ext uri="{BB962C8B-B14F-4D97-AF65-F5344CB8AC3E}">
        <p14:creationId xmlns:p14="http://schemas.microsoft.com/office/powerpoint/2010/main" val="3582099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pc="85" dirty="0" smtClean="0"/>
              <a:t>Exercise</a:t>
            </a:r>
            <a:r>
              <a:rPr lang="en-GB" spc="-70" dirty="0" smtClean="0"/>
              <a:t> </a:t>
            </a:r>
            <a:r>
              <a:rPr lang="en-GB" spc="-360" dirty="0" smtClean="0"/>
              <a:t>4:   </a:t>
            </a:r>
            <a:r>
              <a:rPr lang="en-GB" spc="5" dirty="0" smtClean="0"/>
              <a:t>Analyse Your Marketing Material</a:t>
            </a:r>
            <a:endParaRPr lang="en-GB" dirty="0"/>
          </a:p>
        </p:txBody>
      </p:sp>
      <p:sp>
        <p:nvSpPr>
          <p:cNvPr id="4" name="Inhaltsplatzhalter 3"/>
          <p:cNvSpPr>
            <a:spLocks noGrp="1"/>
          </p:cNvSpPr>
          <p:nvPr>
            <p:ph idx="1"/>
          </p:nvPr>
        </p:nvSpPr>
        <p:spPr>
          <a:xfrm>
            <a:off x="838200" y="3291032"/>
            <a:ext cx="10515600" cy="2669003"/>
          </a:xfrm>
        </p:spPr>
        <p:txBody>
          <a:bodyPr>
            <a:normAutofit lnSpcReduction="10000"/>
          </a:bodyPr>
          <a:lstStyle/>
          <a:p>
            <a:pPr marL="0" indent="0">
              <a:lnSpc>
                <a:spcPct val="100000"/>
              </a:lnSpc>
              <a:buNone/>
            </a:pPr>
            <a:r>
              <a:rPr lang="en-GB" sz="2000" b="1" spc="40" dirty="0" smtClean="0">
                <a:cs typeface="Tahoma"/>
              </a:rPr>
              <a:t>Description</a:t>
            </a:r>
            <a:r>
              <a:rPr lang="en-GB" sz="2000" b="1" spc="-30" dirty="0" smtClean="0">
                <a:cs typeface="Tahoma"/>
              </a:rPr>
              <a:t> </a:t>
            </a:r>
            <a:r>
              <a:rPr lang="en-GB" sz="2000" b="1" spc="25" dirty="0">
                <a:cs typeface="Tahoma"/>
              </a:rPr>
              <a:t>of</a:t>
            </a:r>
            <a:r>
              <a:rPr lang="en-GB" sz="2000" b="1" spc="-25" dirty="0">
                <a:cs typeface="Tahoma"/>
              </a:rPr>
              <a:t> </a:t>
            </a:r>
            <a:r>
              <a:rPr lang="en-GB" sz="2000" b="1" spc="50" dirty="0">
                <a:cs typeface="Tahoma"/>
              </a:rPr>
              <a:t>the</a:t>
            </a:r>
            <a:r>
              <a:rPr lang="en-GB" sz="2000" b="1" spc="-25" dirty="0">
                <a:cs typeface="Tahoma"/>
              </a:rPr>
              <a:t> </a:t>
            </a:r>
            <a:r>
              <a:rPr lang="en-GB" sz="2000" b="1" spc="35" dirty="0" smtClean="0">
                <a:cs typeface="Tahoma"/>
              </a:rPr>
              <a:t>method:</a:t>
            </a:r>
            <a:endParaRPr lang="en-GB" sz="2000" b="1" dirty="0" smtClean="0">
              <a:cs typeface="Tahoma"/>
            </a:endParaRPr>
          </a:p>
          <a:p>
            <a:pPr marL="514350" indent="-514350">
              <a:lnSpc>
                <a:spcPct val="100000"/>
              </a:lnSpc>
              <a:buFont typeface="+mj-lt"/>
              <a:buAutoNum type="arabicPeriod"/>
            </a:pPr>
            <a:r>
              <a:rPr lang="en-GB" sz="1800" spc="10" dirty="0" smtClean="0">
                <a:cs typeface="Verdana"/>
              </a:rPr>
              <a:t>Together in your group/or by yourself: </a:t>
            </a:r>
            <a:r>
              <a:rPr lang="en-US" sz="1800" spc="10" dirty="0" err="1">
                <a:cs typeface="Verdana"/>
              </a:rPr>
              <a:t>Analyse</a:t>
            </a:r>
            <a:r>
              <a:rPr lang="en-US" sz="1800" spc="10" dirty="0">
                <a:cs typeface="Verdana"/>
              </a:rPr>
              <a:t> your </a:t>
            </a:r>
            <a:r>
              <a:rPr lang="en-US" sz="1800" spc="10" dirty="0" err="1">
                <a:cs typeface="Verdana"/>
              </a:rPr>
              <a:t>organisation's</a:t>
            </a:r>
            <a:r>
              <a:rPr lang="en-US" sz="1800" spc="10" dirty="0">
                <a:cs typeface="Verdana"/>
              </a:rPr>
              <a:t> flyers and brochures according to the AIDA </a:t>
            </a:r>
            <a:r>
              <a:rPr lang="en-US" sz="1800" spc="10" dirty="0" smtClean="0">
                <a:cs typeface="Verdana"/>
              </a:rPr>
              <a:t>model:</a:t>
            </a:r>
          </a:p>
          <a:p>
            <a:pPr marL="0" indent="0">
              <a:lnSpc>
                <a:spcPct val="100000"/>
              </a:lnSpc>
              <a:buNone/>
            </a:pPr>
            <a:r>
              <a:rPr lang="en-US" sz="1800" spc="10" dirty="0">
                <a:cs typeface="Verdana"/>
              </a:rPr>
              <a:t>	</a:t>
            </a:r>
            <a:r>
              <a:rPr lang="en-US" sz="1800" b="1" spc="10" dirty="0" smtClean="0">
                <a:solidFill>
                  <a:schemeClr val="accent1">
                    <a:lumMod val="50000"/>
                  </a:schemeClr>
                </a:solidFill>
                <a:cs typeface="Verdana"/>
              </a:rPr>
              <a:t>A</a:t>
            </a:r>
            <a:r>
              <a:rPr lang="en-US" sz="1800" spc="10" dirty="0" smtClean="0">
                <a:cs typeface="Verdana"/>
              </a:rPr>
              <a:t> as </a:t>
            </a:r>
            <a:r>
              <a:rPr lang="en-US" sz="1800" spc="10" dirty="0">
                <a:cs typeface="Verdana"/>
              </a:rPr>
              <a:t>in attention: What generates attention</a:t>
            </a:r>
            <a:r>
              <a:rPr lang="en-US" sz="1800" spc="10" dirty="0" smtClean="0">
                <a:cs typeface="Verdana"/>
              </a:rPr>
              <a:t>?</a:t>
            </a:r>
          </a:p>
          <a:p>
            <a:pPr marL="0" indent="0">
              <a:lnSpc>
                <a:spcPct val="100000"/>
              </a:lnSpc>
              <a:buNone/>
            </a:pPr>
            <a:r>
              <a:rPr lang="en-US" sz="1800" spc="10" dirty="0">
                <a:cs typeface="Verdana"/>
              </a:rPr>
              <a:t>	</a:t>
            </a:r>
            <a:r>
              <a:rPr lang="en-US" sz="1800" b="1" spc="10" dirty="0" smtClean="0">
                <a:solidFill>
                  <a:schemeClr val="accent1">
                    <a:lumMod val="50000"/>
                  </a:schemeClr>
                </a:solidFill>
                <a:cs typeface="Verdana"/>
              </a:rPr>
              <a:t>I</a:t>
            </a:r>
            <a:r>
              <a:rPr lang="en-US" sz="1800" spc="10" dirty="0" smtClean="0">
                <a:cs typeface="Verdana"/>
              </a:rPr>
              <a:t> as in interest</a:t>
            </a:r>
            <a:r>
              <a:rPr lang="en-US" sz="1800" spc="10" dirty="0">
                <a:cs typeface="Verdana"/>
              </a:rPr>
              <a:t>: What activates interest in our projects</a:t>
            </a:r>
            <a:r>
              <a:rPr lang="en-US" sz="1800" spc="10" dirty="0" smtClean="0">
                <a:cs typeface="Verdana"/>
              </a:rPr>
              <a:t>?</a:t>
            </a:r>
          </a:p>
          <a:p>
            <a:pPr marL="0" indent="0">
              <a:lnSpc>
                <a:spcPct val="100000"/>
              </a:lnSpc>
              <a:buNone/>
            </a:pPr>
            <a:r>
              <a:rPr lang="en-US" sz="1800" spc="10" dirty="0">
                <a:cs typeface="Verdana"/>
              </a:rPr>
              <a:t>	</a:t>
            </a:r>
            <a:r>
              <a:rPr lang="en-US" sz="1800" b="1" spc="10" dirty="0" smtClean="0">
                <a:solidFill>
                  <a:schemeClr val="accent1">
                    <a:lumMod val="50000"/>
                  </a:schemeClr>
                </a:solidFill>
                <a:cs typeface="Verdana"/>
              </a:rPr>
              <a:t>D</a:t>
            </a:r>
            <a:r>
              <a:rPr lang="en-US" sz="1800" spc="10" dirty="0" smtClean="0">
                <a:cs typeface="Verdana"/>
              </a:rPr>
              <a:t> as in desire</a:t>
            </a:r>
            <a:r>
              <a:rPr lang="en-US" sz="1800" spc="10" dirty="0">
                <a:cs typeface="Verdana"/>
              </a:rPr>
              <a:t>: What desire is inspired by the presentation</a:t>
            </a:r>
            <a:r>
              <a:rPr lang="en-US" sz="1800" spc="10" dirty="0" smtClean="0">
                <a:cs typeface="Verdana"/>
              </a:rPr>
              <a:t>?</a:t>
            </a:r>
          </a:p>
          <a:p>
            <a:pPr marL="0" indent="0">
              <a:lnSpc>
                <a:spcPct val="100000"/>
              </a:lnSpc>
              <a:buNone/>
            </a:pPr>
            <a:r>
              <a:rPr lang="en-US" sz="1800" spc="10" dirty="0">
                <a:cs typeface="Verdana"/>
              </a:rPr>
              <a:t>	</a:t>
            </a:r>
            <a:r>
              <a:rPr lang="en-US" sz="1800" b="1" spc="10" dirty="0" smtClean="0">
                <a:solidFill>
                  <a:schemeClr val="accent1">
                    <a:lumMod val="50000"/>
                  </a:schemeClr>
                </a:solidFill>
                <a:cs typeface="Verdana"/>
              </a:rPr>
              <a:t>A</a:t>
            </a:r>
            <a:r>
              <a:rPr lang="en-US" sz="1800" spc="10" dirty="0" smtClean="0">
                <a:cs typeface="Verdana"/>
              </a:rPr>
              <a:t> as in action: Is there a call to action?</a:t>
            </a:r>
            <a:endParaRPr lang="en-GB" sz="1800" spc="10" dirty="0" smtClean="0">
              <a:cs typeface="Verdana"/>
            </a:endParaRPr>
          </a:p>
        </p:txBody>
      </p:sp>
      <p:sp>
        <p:nvSpPr>
          <p:cNvPr id="5" name="Foliennummernplatzhalter 4"/>
          <p:cNvSpPr>
            <a:spLocks noGrp="1"/>
          </p:cNvSpPr>
          <p:nvPr>
            <p:ph type="sldNum" sz="quarter" idx="12"/>
          </p:nvPr>
        </p:nvSpPr>
        <p:spPr/>
        <p:txBody>
          <a:bodyPr/>
          <a:lstStyle/>
          <a:p>
            <a:fld id="{AE3BBC24-C1C9-439D-8A45-14B9CB7E3996}" type="slidenum">
              <a:rPr lang="en-GB" smtClean="0"/>
              <a:t>23</a:t>
            </a:fld>
            <a:endParaRPr lang="en-GB"/>
          </a:p>
        </p:txBody>
      </p:sp>
      <p:grpSp>
        <p:nvGrpSpPr>
          <p:cNvPr id="6" name="object 2"/>
          <p:cNvGrpSpPr/>
          <p:nvPr/>
        </p:nvGrpSpPr>
        <p:grpSpPr>
          <a:xfrm>
            <a:off x="838201" y="1609157"/>
            <a:ext cx="489082" cy="403612"/>
            <a:chOff x="203139" y="1604572"/>
            <a:chExt cx="647065" cy="390525"/>
          </a:xfrm>
        </p:grpSpPr>
        <p:sp>
          <p:nvSpPr>
            <p:cNvPr id="7"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8"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9" name="object 5"/>
          <p:cNvGrpSpPr/>
          <p:nvPr/>
        </p:nvGrpSpPr>
        <p:grpSpPr>
          <a:xfrm>
            <a:off x="836703" y="2197691"/>
            <a:ext cx="585985" cy="547900"/>
            <a:chOff x="229273" y="2094193"/>
            <a:chExt cx="581660" cy="581660"/>
          </a:xfrm>
        </p:grpSpPr>
        <p:sp>
          <p:nvSpPr>
            <p:cNvPr id="10"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1"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2"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3"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4" name="object 10"/>
          <p:cNvGrpSpPr/>
          <p:nvPr/>
        </p:nvGrpSpPr>
        <p:grpSpPr>
          <a:xfrm>
            <a:off x="5136345" y="1612208"/>
            <a:ext cx="600778" cy="524204"/>
            <a:chOff x="202712" y="2823313"/>
            <a:chExt cx="668020" cy="571500"/>
          </a:xfrm>
        </p:grpSpPr>
        <p:sp>
          <p:nvSpPr>
            <p:cNvPr id="15"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6"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7" name="object 13"/>
            <p:cNvPicPr/>
            <p:nvPr/>
          </p:nvPicPr>
          <p:blipFill>
            <a:blip r:embed="rId2" cstate="print"/>
            <a:stretch>
              <a:fillRect/>
            </a:stretch>
          </p:blipFill>
          <p:spPr>
            <a:xfrm>
              <a:off x="432272" y="3051849"/>
              <a:ext cx="114778" cy="114266"/>
            </a:xfrm>
            <a:prstGeom prst="rect">
              <a:avLst/>
            </a:prstGeom>
          </p:spPr>
        </p:pic>
        <p:pic>
          <p:nvPicPr>
            <p:cNvPr id="18" name="object 14"/>
            <p:cNvPicPr/>
            <p:nvPr/>
          </p:nvPicPr>
          <p:blipFill>
            <a:blip r:embed="rId3" cstate="print"/>
            <a:stretch>
              <a:fillRect/>
            </a:stretch>
          </p:blipFill>
          <p:spPr>
            <a:xfrm>
              <a:off x="660217" y="2855281"/>
              <a:ext cx="209922" cy="176382"/>
            </a:xfrm>
            <a:prstGeom prst="rect">
              <a:avLst/>
            </a:prstGeom>
          </p:spPr>
        </p:pic>
        <p:sp>
          <p:nvSpPr>
            <p:cNvPr id="19"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20" name="object 16"/>
          <p:cNvSpPr/>
          <p:nvPr/>
        </p:nvSpPr>
        <p:spPr>
          <a:xfrm>
            <a:off x="5197260" y="2252715"/>
            <a:ext cx="370719" cy="648214"/>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2" name="Textfeld 21"/>
          <p:cNvSpPr txBox="1"/>
          <p:nvPr/>
        </p:nvSpPr>
        <p:spPr>
          <a:xfrm>
            <a:off x="1738734" y="1601553"/>
            <a:ext cx="1769806" cy="369332"/>
          </a:xfrm>
          <a:prstGeom prst="rect">
            <a:avLst/>
          </a:prstGeom>
          <a:noFill/>
        </p:spPr>
        <p:txBody>
          <a:bodyPr wrap="square" rtlCol="0">
            <a:spAutoFit/>
          </a:bodyPr>
          <a:lstStyle/>
          <a:p>
            <a:r>
              <a:rPr lang="en-GB" dirty="0" smtClean="0">
                <a:solidFill>
                  <a:schemeClr val="tx1">
                    <a:lumMod val="75000"/>
                    <a:lumOff val="25000"/>
                  </a:schemeClr>
                </a:solidFill>
              </a:rPr>
              <a:t>1 - 7</a:t>
            </a:r>
            <a:endParaRPr lang="en-GB" dirty="0">
              <a:solidFill>
                <a:schemeClr val="tx1">
                  <a:lumMod val="75000"/>
                  <a:lumOff val="25000"/>
                </a:schemeClr>
              </a:solidFill>
            </a:endParaRPr>
          </a:p>
        </p:txBody>
      </p:sp>
      <p:sp>
        <p:nvSpPr>
          <p:cNvPr id="23" name="Textfeld 22"/>
          <p:cNvSpPr txBox="1"/>
          <p:nvPr/>
        </p:nvSpPr>
        <p:spPr>
          <a:xfrm>
            <a:off x="1686670" y="2262566"/>
            <a:ext cx="1769806" cy="369332"/>
          </a:xfrm>
          <a:prstGeom prst="rect">
            <a:avLst/>
          </a:prstGeom>
          <a:noFill/>
        </p:spPr>
        <p:txBody>
          <a:bodyPr wrap="square" rtlCol="0">
            <a:spAutoFit/>
          </a:bodyPr>
          <a:lstStyle/>
          <a:p>
            <a:r>
              <a:rPr lang="en-GB" dirty="0" smtClean="0">
                <a:solidFill>
                  <a:schemeClr val="tx1">
                    <a:lumMod val="75000"/>
                    <a:lumOff val="25000"/>
                  </a:schemeClr>
                </a:solidFill>
              </a:rPr>
              <a:t>20 – 40 minutes</a:t>
            </a:r>
            <a:endParaRPr lang="en-GB" dirty="0">
              <a:solidFill>
                <a:schemeClr val="tx1">
                  <a:lumMod val="75000"/>
                  <a:lumOff val="25000"/>
                </a:schemeClr>
              </a:solidFill>
            </a:endParaRPr>
          </a:p>
        </p:txBody>
      </p:sp>
      <p:sp>
        <p:nvSpPr>
          <p:cNvPr id="24" name="Textfeld 23"/>
          <p:cNvSpPr txBox="1"/>
          <p:nvPr/>
        </p:nvSpPr>
        <p:spPr>
          <a:xfrm>
            <a:off x="6112737" y="1689570"/>
            <a:ext cx="5188834"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tx1">
                    <a:lumMod val="75000"/>
                    <a:lumOff val="25000"/>
                  </a:schemeClr>
                </a:solidFill>
              </a:rPr>
              <a:t>Analysing your organisation’s flyers and brochures</a:t>
            </a:r>
            <a:endParaRPr lang="en-GB" dirty="0">
              <a:solidFill>
                <a:schemeClr val="tx1">
                  <a:lumMod val="75000"/>
                  <a:lumOff val="25000"/>
                </a:schemeClr>
              </a:solidFill>
            </a:endParaRPr>
          </a:p>
        </p:txBody>
      </p:sp>
      <p:sp>
        <p:nvSpPr>
          <p:cNvPr id="26" name="Textfeld 25"/>
          <p:cNvSpPr txBox="1"/>
          <p:nvPr/>
        </p:nvSpPr>
        <p:spPr>
          <a:xfrm>
            <a:off x="6325119" y="2261184"/>
            <a:ext cx="3988009" cy="646331"/>
          </a:xfrm>
          <a:prstGeom prst="rect">
            <a:avLst/>
          </a:prstGeom>
          <a:noFill/>
        </p:spPr>
        <p:txBody>
          <a:bodyPr wrap="square" rtlCol="0">
            <a:spAutoFit/>
          </a:bodyPr>
          <a:lstStyle/>
          <a:p>
            <a:r>
              <a:rPr lang="en-GB" dirty="0" smtClean="0">
                <a:solidFill>
                  <a:schemeClr val="tx1">
                    <a:lumMod val="75000"/>
                    <a:lumOff val="25000"/>
                  </a:schemeClr>
                </a:solidFill>
              </a:rPr>
              <a:t>Sheet of paper, pens, device with internet access</a:t>
            </a:r>
            <a:endParaRPr lang="en-GB" dirty="0">
              <a:solidFill>
                <a:schemeClr val="tx1">
                  <a:lumMod val="75000"/>
                  <a:lumOff val="25000"/>
                </a:schemeClr>
              </a:solidFill>
            </a:endParaRPr>
          </a:p>
        </p:txBody>
      </p:sp>
      <p:sp>
        <p:nvSpPr>
          <p:cNvPr id="27" name="Textfeld 26"/>
          <p:cNvSpPr txBox="1"/>
          <p:nvPr/>
        </p:nvSpPr>
        <p:spPr>
          <a:xfrm>
            <a:off x="457200" y="6260171"/>
            <a:ext cx="7079225" cy="430887"/>
          </a:xfrm>
          <a:prstGeom prst="rect">
            <a:avLst/>
          </a:prstGeom>
          <a:noFill/>
        </p:spPr>
        <p:txBody>
          <a:bodyPr wrap="square" rtlCol="0">
            <a:spAutoFit/>
          </a:bodyPr>
          <a:lstStyle/>
          <a:p>
            <a:r>
              <a:rPr lang="en-GB" sz="1100" dirty="0" smtClean="0">
                <a:solidFill>
                  <a:schemeClr val="tx1">
                    <a:lumMod val="75000"/>
                    <a:lumOff val="25000"/>
                  </a:schemeClr>
                </a:solidFill>
              </a:rPr>
              <a:t>Source: </a:t>
            </a:r>
            <a:r>
              <a:rPr lang="de-DE" sz="1100" dirty="0">
                <a:solidFill>
                  <a:schemeClr val="tx1">
                    <a:lumMod val="75000"/>
                    <a:lumOff val="25000"/>
                  </a:schemeClr>
                </a:solidFill>
              </a:rPr>
              <a:t>Der Paritätische </a:t>
            </a:r>
            <a:r>
              <a:rPr lang="de-DE" sz="1100" dirty="0" smtClean="0">
                <a:solidFill>
                  <a:schemeClr val="tx1">
                    <a:lumMod val="75000"/>
                    <a:lumOff val="25000"/>
                  </a:schemeClr>
                </a:solidFill>
              </a:rPr>
              <a:t>Gesamtverband e</a:t>
            </a:r>
            <a:r>
              <a:rPr lang="de-DE" sz="1100" dirty="0">
                <a:solidFill>
                  <a:schemeClr val="tx1">
                    <a:lumMod val="75000"/>
                    <a:lumOff val="25000"/>
                  </a:schemeClr>
                </a:solidFill>
              </a:rPr>
              <a:t>. V</a:t>
            </a:r>
            <a:r>
              <a:rPr lang="de-DE" sz="1100" dirty="0" smtClean="0">
                <a:solidFill>
                  <a:schemeClr val="tx1">
                    <a:lumMod val="75000"/>
                    <a:lumOff val="25000"/>
                  </a:schemeClr>
                </a:solidFill>
              </a:rPr>
              <a:t>. (</a:t>
            </a:r>
            <a:r>
              <a:rPr lang="de-DE" sz="1100" dirty="0" err="1" smtClean="0">
                <a:solidFill>
                  <a:schemeClr val="tx1">
                    <a:lumMod val="75000"/>
                    <a:lumOff val="25000"/>
                  </a:schemeClr>
                </a:solidFill>
              </a:rPr>
              <a:t>ed</a:t>
            </a:r>
            <a:r>
              <a:rPr lang="de-DE" sz="1100" dirty="0" smtClean="0">
                <a:solidFill>
                  <a:schemeClr val="tx1">
                    <a:lumMod val="75000"/>
                    <a:lumOff val="25000"/>
                  </a:schemeClr>
                </a:solidFill>
              </a:rPr>
              <a:t>): Workbook Mittel erfolgreich einwerben - Fundraising für Migrantenorganisationen“, Berlin 2014, p.25. </a:t>
            </a:r>
            <a:endParaRPr lang="en-GB" sz="1100" dirty="0">
              <a:solidFill>
                <a:schemeClr val="tx1">
                  <a:lumMod val="75000"/>
                  <a:lumOff val="25000"/>
                </a:schemeClr>
              </a:solidFill>
            </a:endParaRPr>
          </a:p>
        </p:txBody>
      </p:sp>
    </p:spTree>
    <p:extLst>
      <p:ext uri="{BB962C8B-B14F-4D97-AF65-F5344CB8AC3E}">
        <p14:creationId xmlns:p14="http://schemas.microsoft.com/office/powerpoint/2010/main" val="37706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Exercise 5: Develop a Fundraising Strategy for Your Next Event</a:t>
            </a:r>
            <a:endParaRPr lang="en-GB" dirty="0"/>
          </a:p>
        </p:txBody>
      </p:sp>
      <p:sp>
        <p:nvSpPr>
          <p:cNvPr id="3" name="Inhaltsplatzhalter 2"/>
          <p:cNvSpPr>
            <a:spLocks noGrp="1"/>
          </p:cNvSpPr>
          <p:nvPr>
            <p:ph idx="1"/>
          </p:nvPr>
        </p:nvSpPr>
        <p:spPr>
          <a:xfrm>
            <a:off x="838199" y="3509805"/>
            <a:ext cx="10515600" cy="1649208"/>
          </a:xfrm>
        </p:spPr>
        <p:txBody>
          <a:bodyPr>
            <a:noAutofit/>
          </a:bodyPr>
          <a:lstStyle/>
          <a:p>
            <a:pPr marL="0" indent="0">
              <a:buNone/>
            </a:pPr>
            <a:r>
              <a:rPr lang="en-US" sz="1800" b="1" dirty="0"/>
              <a:t>Description of the method</a:t>
            </a:r>
            <a:r>
              <a:rPr lang="en-US" sz="1800" b="1" dirty="0" smtClean="0"/>
              <a:t>:</a:t>
            </a:r>
            <a:endParaRPr lang="en-US" sz="1800" dirty="0"/>
          </a:p>
          <a:p>
            <a:pPr marL="342900" indent="-342900">
              <a:buFont typeface="+mj-lt"/>
              <a:buAutoNum type="arabicPeriod"/>
            </a:pPr>
            <a:r>
              <a:rPr lang="en-US" sz="1800" dirty="0"/>
              <a:t>Draft your funding requirements list: needed budget, possibilities for sponsoring at event (e.g. is a banner possible), reservations against some </a:t>
            </a:r>
            <a:r>
              <a:rPr lang="en-US" sz="1800" dirty="0" smtClean="0"/>
              <a:t>sponsoring?</a:t>
            </a:r>
          </a:p>
          <a:p>
            <a:pPr marL="342900" indent="-342900">
              <a:buFont typeface="+mj-lt"/>
              <a:buAutoNum type="arabicPeriod"/>
            </a:pPr>
            <a:r>
              <a:rPr lang="en-US" sz="1800" dirty="0" smtClean="0"/>
              <a:t>Draft </a:t>
            </a:r>
            <a:r>
              <a:rPr lang="en-US" sz="1800" dirty="0"/>
              <a:t>your list of potential sponsors: who can you imagine to work with, to be sponsored, who is a no-go. Where do you already have contacts. What would be possibilities to sponsor the event for whom. E.g. a large bank might not be interested to give you money, but might give you a hall for </a:t>
            </a:r>
            <a:r>
              <a:rPr lang="en-US" sz="1800" dirty="0" smtClean="0"/>
              <a:t>free</a:t>
            </a:r>
          </a:p>
          <a:p>
            <a:pPr marL="342900" indent="-342900">
              <a:buFont typeface="+mj-lt"/>
              <a:buAutoNum type="arabicPeriod"/>
            </a:pPr>
            <a:r>
              <a:rPr lang="en-US" sz="1800" dirty="0" smtClean="0"/>
              <a:t>Draft </a:t>
            </a:r>
            <a:r>
              <a:rPr lang="en-US" sz="1800" dirty="0"/>
              <a:t>the fundraising strategy starting with budget, budget needed through sponsoring/private donations, and how to get </a:t>
            </a:r>
            <a:r>
              <a:rPr lang="en-US" sz="1800" dirty="0" smtClean="0"/>
              <a:t>it. Also </a:t>
            </a:r>
            <a:r>
              <a:rPr lang="en-US" sz="1800" dirty="0"/>
              <a:t>establish fundraising possibilities at the event: e.g. donation box, appeal for donations from stage, possibility to hand over high donations on stage etc</a:t>
            </a:r>
            <a:r>
              <a:rPr lang="en-US" sz="1800" dirty="0" smtClean="0"/>
              <a:t>.</a:t>
            </a:r>
            <a:endParaRPr lang="en-US" sz="1800" dirty="0"/>
          </a:p>
        </p:txBody>
      </p:sp>
      <p:sp>
        <p:nvSpPr>
          <p:cNvPr id="4" name="Foliennummernplatzhalter 3"/>
          <p:cNvSpPr>
            <a:spLocks noGrp="1"/>
          </p:cNvSpPr>
          <p:nvPr>
            <p:ph type="sldNum" sz="quarter" idx="12"/>
          </p:nvPr>
        </p:nvSpPr>
        <p:spPr/>
        <p:txBody>
          <a:bodyPr/>
          <a:lstStyle/>
          <a:p>
            <a:fld id="{AE3BBC24-C1C9-439D-8A45-14B9CB7E3996}" type="slidenum">
              <a:rPr lang="en-GB" smtClean="0"/>
              <a:t>24</a:t>
            </a:fld>
            <a:endParaRPr lang="en-GB"/>
          </a:p>
        </p:txBody>
      </p:sp>
      <p:grpSp>
        <p:nvGrpSpPr>
          <p:cNvPr id="5" name="object 2"/>
          <p:cNvGrpSpPr/>
          <p:nvPr/>
        </p:nvGrpSpPr>
        <p:grpSpPr>
          <a:xfrm>
            <a:off x="838201" y="1847282"/>
            <a:ext cx="489082" cy="403612"/>
            <a:chOff x="203139" y="1604572"/>
            <a:chExt cx="647065" cy="390525"/>
          </a:xfrm>
        </p:grpSpPr>
        <p:sp>
          <p:nvSpPr>
            <p:cNvPr id="6"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7"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8" name="object 5"/>
          <p:cNvGrpSpPr/>
          <p:nvPr/>
        </p:nvGrpSpPr>
        <p:grpSpPr>
          <a:xfrm>
            <a:off x="798603" y="2369141"/>
            <a:ext cx="585985" cy="547900"/>
            <a:chOff x="229273" y="2094193"/>
            <a:chExt cx="581660" cy="581660"/>
          </a:xfrm>
        </p:grpSpPr>
        <p:sp>
          <p:nvSpPr>
            <p:cNvPr id="9"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0"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1"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2"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3" name="object 10"/>
          <p:cNvGrpSpPr/>
          <p:nvPr/>
        </p:nvGrpSpPr>
        <p:grpSpPr>
          <a:xfrm>
            <a:off x="5136345" y="1850333"/>
            <a:ext cx="600778" cy="524204"/>
            <a:chOff x="202712" y="2823313"/>
            <a:chExt cx="668020" cy="571500"/>
          </a:xfrm>
        </p:grpSpPr>
        <p:sp>
          <p:nvSpPr>
            <p:cNvPr id="14"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5"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6" name="object 13"/>
            <p:cNvPicPr/>
            <p:nvPr/>
          </p:nvPicPr>
          <p:blipFill>
            <a:blip r:embed="rId2" cstate="print"/>
            <a:stretch>
              <a:fillRect/>
            </a:stretch>
          </p:blipFill>
          <p:spPr>
            <a:xfrm>
              <a:off x="432272" y="3051849"/>
              <a:ext cx="114778" cy="114266"/>
            </a:xfrm>
            <a:prstGeom prst="rect">
              <a:avLst/>
            </a:prstGeom>
          </p:spPr>
        </p:pic>
        <p:pic>
          <p:nvPicPr>
            <p:cNvPr id="17" name="object 14"/>
            <p:cNvPicPr/>
            <p:nvPr/>
          </p:nvPicPr>
          <p:blipFill>
            <a:blip r:embed="rId3" cstate="print"/>
            <a:stretch>
              <a:fillRect/>
            </a:stretch>
          </p:blipFill>
          <p:spPr>
            <a:xfrm>
              <a:off x="660217" y="2855281"/>
              <a:ext cx="209922" cy="176382"/>
            </a:xfrm>
            <a:prstGeom prst="rect">
              <a:avLst/>
            </a:prstGeom>
          </p:spPr>
        </p:pic>
        <p:sp>
          <p:nvSpPr>
            <p:cNvPr id="18"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9" name="object 16"/>
          <p:cNvSpPr/>
          <p:nvPr/>
        </p:nvSpPr>
        <p:spPr>
          <a:xfrm>
            <a:off x="5252247" y="2866923"/>
            <a:ext cx="370719" cy="648214"/>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20" name="Textfeld 19"/>
          <p:cNvSpPr txBox="1"/>
          <p:nvPr/>
        </p:nvSpPr>
        <p:spPr>
          <a:xfrm>
            <a:off x="1738734" y="1839678"/>
            <a:ext cx="1769806" cy="369332"/>
          </a:xfrm>
          <a:prstGeom prst="rect">
            <a:avLst/>
          </a:prstGeom>
          <a:noFill/>
        </p:spPr>
        <p:txBody>
          <a:bodyPr wrap="square" rtlCol="0">
            <a:spAutoFit/>
          </a:bodyPr>
          <a:lstStyle/>
          <a:p>
            <a:r>
              <a:rPr lang="en-GB" dirty="0" smtClean="0">
                <a:solidFill>
                  <a:schemeClr val="tx1">
                    <a:lumMod val="75000"/>
                    <a:lumOff val="25000"/>
                  </a:schemeClr>
                </a:solidFill>
              </a:rPr>
              <a:t>1 - 7</a:t>
            </a:r>
            <a:endParaRPr lang="en-GB" dirty="0">
              <a:solidFill>
                <a:schemeClr val="tx1">
                  <a:lumMod val="75000"/>
                  <a:lumOff val="25000"/>
                </a:schemeClr>
              </a:solidFill>
            </a:endParaRPr>
          </a:p>
        </p:txBody>
      </p:sp>
      <p:sp>
        <p:nvSpPr>
          <p:cNvPr id="21" name="Textfeld 20"/>
          <p:cNvSpPr txBox="1"/>
          <p:nvPr/>
        </p:nvSpPr>
        <p:spPr>
          <a:xfrm>
            <a:off x="1648569" y="2434016"/>
            <a:ext cx="3150802" cy="369332"/>
          </a:xfrm>
          <a:prstGeom prst="rect">
            <a:avLst/>
          </a:prstGeom>
          <a:noFill/>
        </p:spPr>
        <p:txBody>
          <a:bodyPr wrap="square" rtlCol="0">
            <a:spAutoFit/>
          </a:bodyPr>
          <a:lstStyle/>
          <a:p>
            <a:r>
              <a:rPr lang="en-GB" dirty="0" smtClean="0">
                <a:solidFill>
                  <a:schemeClr val="tx1">
                    <a:lumMod val="75000"/>
                    <a:lumOff val="25000"/>
                  </a:schemeClr>
                </a:solidFill>
              </a:rPr>
              <a:t>40 min. + 5 min presentation</a:t>
            </a:r>
            <a:endParaRPr lang="en-GB" dirty="0">
              <a:solidFill>
                <a:schemeClr val="tx1">
                  <a:lumMod val="75000"/>
                  <a:lumOff val="25000"/>
                </a:schemeClr>
              </a:solidFill>
            </a:endParaRPr>
          </a:p>
        </p:txBody>
      </p:sp>
      <p:sp>
        <p:nvSpPr>
          <p:cNvPr id="22" name="Textfeld 21"/>
          <p:cNvSpPr txBox="1"/>
          <p:nvPr/>
        </p:nvSpPr>
        <p:spPr>
          <a:xfrm>
            <a:off x="6064049" y="1564531"/>
            <a:ext cx="5188834" cy="1200329"/>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tx1">
                    <a:lumMod val="75000"/>
                    <a:lumOff val="25000"/>
                  </a:schemeClr>
                </a:solidFill>
              </a:rPr>
              <a:t>Developing:</a:t>
            </a:r>
          </a:p>
          <a:p>
            <a:pPr marL="742950" lvl="1" indent="-285750">
              <a:buFont typeface="Arial" panose="020B0604020202020204" pitchFamily="34" charset="0"/>
              <a:buChar char="•"/>
            </a:pPr>
            <a:r>
              <a:rPr lang="en-GB" dirty="0" smtClean="0">
                <a:solidFill>
                  <a:schemeClr val="tx1">
                    <a:lumMod val="75000"/>
                    <a:lumOff val="25000"/>
                  </a:schemeClr>
                </a:solidFill>
              </a:rPr>
              <a:t>a funding requirements list</a:t>
            </a:r>
          </a:p>
          <a:p>
            <a:pPr marL="742950" lvl="1" indent="-285750">
              <a:buFont typeface="Arial" panose="020B0604020202020204" pitchFamily="34" charset="0"/>
              <a:buChar char="•"/>
            </a:pPr>
            <a:r>
              <a:rPr lang="en-GB" dirty="0" smtClean="0">
                <a:solidFill>
                  <a:schemeClr val="tx1">
                    <a:lumMod val="75000"/>
                    <a:lumOff val="25000"/>
                  </a:schemeClr>
                </a:solidFill>
              </a:rPr>
              <a:t>a List of potentials sponsors</a:t>
            </a:r>
          </a:p>
          <a:p>
            <a:pPr marL="742950" lvl="1" indent="-285750">
              <a:buFont typeface="Arial" panose="020B0604020202020204" pitchFamily="34" charset="0"/>
              <a:buChar char="•"/>
            </a:pPr>
            <a:r>
              <a:rPr lang="en-GB" dirty="0" smtClean="0">
                <a:solidFill>
                  <a:schemeClr val="tx1">
                    <a:lumMod val="75000"/>
                    <a:lumOff val="25000"/>
                  </a:schemeClr>
                </a:solidFill>
              </a:rPr>
              <a:t>a fundraising strategy for the event</a:t>
            </a:r>
          </a:p>
        </p:txBody>
      </p:sp>
      <p:sp>
        <p:nvSpPr>
          <p:cNvPr id="23" name="Textfeld 22"/>
          <p:cNvSpPr txBox="1"/>
          <p:nvPr/>
        </p:nvSpPr>
        <p:spPr>
          <a:xfrm>
            <a:off x="6380106" y="2875392"/>
            <a:ext cx="3988009" cy="646331"/>
          </a:xfrm>
          <a:prstGeom prst="rect">
            <a:avLst/>
          </a:prstGeom>
          <a:noFill/>
        </p:spPr>
        <p:txBody>
          <a:bodyPr wrap="square" rtlCol="0">
            <a:spAutoFit/>
          </a:bodyPr>
          <a:lstStyle/>
          <a:p>
            <a:r>
              <a:rPr lang="en-GB" dirty="0" smtClean="0">
                <a:solidFill>
                  <a:schemeClr val="tx1">
                    <a:lumMod val="75000"/>
                    <a:lumOff val="25000"/>
                  </a:schemeClr>
                </a:solidFill>
              </a:rPr>
              <a:t>Sheet of paper, pens, device with internet access</a:t>
            </a:r>
            <a:endParaRPr lang="en-GB" dirty="0">
              <a:solidFill>
                <a:schemeClr val="tx1">
                  <a:lumMod val="75000"/>
                  <a:lumOff val="25000"/>
                </a:schemeClr>
              </a:solidFill>
            </a:endParaRPr>
          </a:p>
        </p:txBody>
      </p:sp>
    </p:spTree>
    <p:extLst>
      <p:ext uri="{BB962C8B-B14F-4D97-AF65-F5344CB8AC3E}">
        <p14:creationId xmlns:p14="http://schemas.microsoft.com/office/powerpoint/2010/main" val="417064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Objectives</a:t>
            </a:r>
          </a:p>
        </p:txBody>
      </p:sp>
      <p:sp>
        <p:nvSpPr>
          <p:cNvPr id="3" name="Inhaltsplatzhalter 2"/>
          <p:cNvSpPr>
            <a:spLocks noGrp="1"/>
          </p:cNvSpPr>
          <p:nvPr>
            <p:ph sz="half" idx="1"/>
          </p:nvPr>
        </p:nvSpPr>
        <p:spPr/>
        <p:txBody>
          <a:bodyPr>
            <a:normAutofit lnSpcReduction="10000"/>
          </a:bodyPr>
          <a:lstStyle/>
          <a:p>
            <a:r>
              <a:rPr lang="en-US" dirty="0"/>
              <a:t>Understanding the forms  and levels of fundraising</a:t>
            </a:r>
          </a:p>
          <a:p>
            <a:pPr marL="285750" indent="-285750"/>
            <a:r>
              <a:rPr lang="en-US" dirty="0"/>
              <a:t>Presentation of different possibilities for fundraising on different levels</a:t>
            </a:r>
          </a:p>
          <a:p>
            <a:pPr marL="285750" indent="-285750"/>
            <a:r>
              <a:rPr lang="en-US" dirty="0"/>
              <a:t>Further materials for  independent learning</a:t>
            </a:r>
          </a:p>
          <a:p>
            <a:pPr marL="285750" indent="-285750"/>
            <a:r>
              <a:rPr lang="en-US" dirty="0"/>
              <a:t>Presentation of different  initiatives for further info</a:t>
            </a:r>
          </a:p>
          <a:p>
            <a:pPr marL="285750" indent="-285750"/>
            <a:r>
              <a:rPr lang="en-US" dirty="0"/>
              <a:t>Methods for Group Work</a:t>
            </a:r>
          </a:p>
          <a:p>
            <a:endParaRPr lang="en-GB" dirty="0"/>
          </a:p>
        </p:txBody>
      </p:sp>
      <p:sp>
        <p:nvSpPr>
          <p:cNvPr id="5" name="Foliennummernplatzhalter 4"/>
          <p:cNvSpPr>
            <a:spLocks noGrp="1"/>
          </p:cNvSpPr>
          <p:nvPr>
            <p:ph type="sldNum" sz="quarter" idx="12"/>
          </p:nvPr>
        </p:nvSpPr>
        <p:spPr/>
        <p:txBody>
          <a:bodyPr/>
          <a:lstStyle/>
          <a:p>
            <a:fld id="{AE3BBC24-C1C9-439D-8A45-14B9CB7E3996}" type="slidenum">
              <a:rPr lang="en-GB" smtClean="0"/>
              <a:t>3</a:t>
            </a:fld>
            <a:endParaRPr lang="en-GB"/>
          </a:p>
        </p:txBody>
      </p:sp>
      <p:grpSp>
        <p:nvGrpSpPr>
          <p:cNvPr id="8" name="object 3"/>
          <p:cNvGrpSpPr/>
          <p:nvPr/>
        </p:nvGrpSpPr>
        <p:grpSpPr>
          <a:xfrm>
            <a:off x="7746365" y="2189982"/>
            <a:ext cx="2033270" cy="2905760"/>
            <a:chOff x="1842723" y="1785247"/>
            <a:chExt cx="2033270" cy="2905760"/>
          </a:xfrm>
        </p:grpSpPr>
        <p:sp>
          <p:nvSpPr>
            <p:cNvPr id="9" name="object 4"/>
            <p:cNvSpPr/>
            <p:nvPr/>
          </p:nvSpPr>
          <p:spPr>
            <a:xfrm>
              <a:off x="2050368" y="2260132"/>
              <a:ext cx="1557655" cy="2122170"/>
            </a:xfrm>
            <a:custGeom>
              <a:avLst/>
              <a:gdLst/>
              <a:ahLst/>
              <a:cxnLst/>
              <a:rect l="l" t="t" r="r" b="b"/>
              <a:pathLst>
                <a:path w="1557654" h="2122170">
                  <a:moveTo>
                    <a:pt x="690429" y="2121546"/>
                  </a:moveTo>
                  <a:lnTo>
                    <a:pt x="641552" y="2118473"/>
                  </a:lnTo>
                  <a:lnTo>
                    <a:pt x="598989" y="2110635"/>
                  </a:lnTo>
                  <a:lnTo>
                    <a:pt x="562248" y="2098348"/>
                  </a:lnTo>
                  <a:lnTo>
                    <a:pt x="504265" y="2061683"/>
                  </a:lnTo>
                  <a:lnTo>
                    <a:pt x="463670" y="2010998"/>
                  </a:lnTo>
                  <a:lnTo>
                    <a:pt x="436528" y="1948813"/>
                  </a:lnTo>
                  <a:lnTo>
                    <a:pt x="418905" y="1877649"/>
                  </a:lnTo>
                  <a:lnTo>
                    <a:pt x="412434" y="1839487"/>
                  </a:lnTo>
                  <a:lnTo>
                    <a:pt x="406866" y="1800025"/>
                  </a:lnTo>
                  <a:lnTo>
                    <a:pt x="396478" y="1718461"/>
                  </a:lnTo>
                  <a:lnTo>
                    <a:pt x="390672" y="1676989"/>
                  </a:lnTo>
                  <a:lnTo>
                    <a:pt x="383804" y="1635477"/>
                  </a:lnTo>
                  <a:lnTo>
                    <a:pt x="375381" y="1594241"/>
                  </a:lnTo>
                  <a:lnTo>
                    <a:pt x="364912" y="1553594"/>
                  </a:lnTo>
                  <a:lnTo>
                    <a:pt x="349356" y="1506541"/>
                  </a:lnTo>
                  <a:lnTo>
                    <a:pt x="330978" y="1461973"/>
                  </a:lnTo>
                  <a:lnTo>
                    <a:pt x="310204" y="1419572"/>
                  </a:lnTo>
                  <a:lnTo>
                    <a:pt x="287461" y="1379022"/>
                  </a:lnTo>
                  <a:lnTo>
                    <a:pt x="263175" y="1340006"/>
                  </a:lnTo>
                  <a:lnTo>
                    <a:pt x="237772" y="1302205"/>
                  </a:lnTo>
                  <a:lnTo>
                    <a:pt x="211680" y="1265303"/>
                  </a:lnTo>
                  <a:lnTo>
                    <a:pt x="159132" y="1192926"/>
                  </a:lnTo>
                  <a:lnTo>
                    <a:pt x="133529" y="1156816"/>
                  </a:lnTo>
                  <a:lnTo>
                    <a:pt x="108942" y="1120336"/>
                  </a:lnTo>
                  <a:lnTo>
                    <a:pt x="85798" y="1083168"/>
                  </a:lnTo>
                  <a:lnTo>
                    <a:pt x="64522" y="1044995"/>
                  </a:lnTo>
                  <a:lnTo>
                    <a:pt x="45542" y="1005500"/>
                  </a:lnTo>
                  <a:lnTo>
                    <a:pt x="29284" y="964365"/>
                  </a:lnTo>
                  <a:lnTo>
                    <a:pt x="16174" y="921274"/>
                  </a:lnTo>
                  <a:lnTo>
                    <a:pt x="6639" y="875908"/>
                  </a:lnTo>
                  <a:lnTo>
                    <a:pt x="1105" y="827950"/>
                  </a:lnTo>
                  <a:lnTo>
                    <a:pt x="0" y="777084"/>
                  </a:lnTo>
                  <a:lnTo>
                    <a:pt x="1694" y="736156"/>
                  </a:lnTo>
                  <a:lnTo>
                    <a:pt x="5098" y="693581"/>
                  </a:lnTo>
                  <a:lnTo>
                    <a:pt x="10531" y="649678"/>
                  </a:lnTo>
                  <a:lnTo>
                    <a:pt x="18310" y="604770"/>
                  </a:lnTo>
                  <a:lnTo>
                    <a:pt x="28753" y="559176"/>
                  </a:lnTo>
                  <a:lnTo>
                    <a:pt x="42179" y="513217"/>
                  </a:lnTo>
                  <a:lnTo>
                    <a:pt x="58905" y="467214"/>
                  </a:lnTo>
                  <a:lnTo>
                    <a:pt x="79249" y="421486"/>
                  </a:lnTo>
                  <a:lnTo>
                    <a:pt x="103531" y="376356"/>
                  </a:lnTo>
                  <a:lnTo>
                    <a:pt x="132067" y="332143"/>
                  </a:lnTo>
                  <a:lnTo>
                    <a:pt x="165175" y="289168"/>
                  </a:lnTo>
                  <a:lnTo>
                    <a:pt x="203175" y="247752"/>
                  </a:lnTo>
                  <a:lnTo>
                    <a:pt x="246384" y="208214"/>
                  </a:lnTo>
                  <a:lnTo>
                    <a:pt x="295119" y="170877"/>
                  </a:lnTo>
                  <a:lnTo>
                    <a:pt x="338557" y="142781"/>
                  </a:lnTo>
                  <a:lnTo>
                    <a:pt x="383788" y="117657"/>
                  </a:lnTo>
                  <a:lnTo>
                    <a:pt x="430439" y="95177"/>
                  </a:lnTo>
                  <a:lnTo>
                    <a:pt x="478141" y="75011"/>
                  </a:lnTo>
                  <a:lnTo>
                    <a:pt x="522730" y="58353"/>
                  </a:lnTo>
                  <a:lnTo>
                    <a:pt x="568281" y="43448"/>
                  </a:lnTo>
                  <a:lnTo>
                    <a:pt x="614608" y="30461"/>
                  </a:lnTo>
                  <a:lnTo>
                    <a:pt x="661525" y="19555"/>
                  </a:lnTo>
                  <a:lnTo>
                    <a:pt x="708847" y="10892"/>
                  </a:lnTo>
                  <a:lnTo>
                    <a:pt x="756390" y="4637"/>
                  </a:lnTo>
                  <a:lnTo>
                    <a:pt x="803968" y="951"/>
                  </a:lnTo>
                  <a:lnTo>
                    <a:pt x="851395" y="0"/>
                  </a:lnTo>
                  <a:lnTo>
                    <a:pt x="898487" y="1944"/>
                  </a:lnTo>
                  <a:lnTo>
                    <a:pt x="945058" y="6949"/>
                  </a:lnTo>
                  <a:lnTo>
                    <a:pt x="990924" y="15177"/>
                  </a:lnTo>
                  <a:lnTo>
                    <a:pt x="1035899" y="26791"/>
                  </a:lnTo>
                  <a:lnTo>
                    <a:pt x="1079797" y="41954"/>
                  </a:lnTo>
                  <a:lnTo>
                    <a:pt x="1122434" y="60831"/>
                  </a:lnTo>
                  <a:lnTo>
                    <a:pt x="1163624" y="83583"/>
                  </a:lnTo>
                  <a:lnTo>
                    <a:pt x="1202242" y="109596"/>
                  </a:lnTo>
                  <a:lnTo>
                    <a:pt x="1238668" y="138592"/>
                  </a:lnTo>
                  <a:lnTo>
                    <a:pt x="1273068" y="170089"/>
                  </a:lnTo>
                  <a:lnTo>
                    <a:pt x="1305611" y="203605"/>
                  </a:lnTo>
                  <a:lnTo>
                    <a:pt x="1336465" y="238659"/>
                  </a:lnTo>
                  <a:lnTo>
                    <a:pt x="1367632" y="277350"/>
                  </a:lnTo>
                  <a:lnTo>
                    <a:pt x="1397080" y="317446"/>
                  </a:lnTo>
                  <a:lnTo>
                    <a:pt x="1424632" y="358872"/>
                  </a:lnTo>
                  <a:lnTo>
                    <a:pt x="1450110" y="401550"/>
                  </a:lnTo>
                  <a:lnTo>
                    <a:pt x="1473335" y="445404"/>
                  </a:lnTo>
                  <a:lnTo>
                    <a:pt x="1494132" y="490358"/>
                  </a:lnTo>
                  <a:lnTo>
                    <a:pt x="1512320" y="536335"/>
                  </a:lnTo>
                  <a:lnTo>
                    <a:pt x="1527723" y="583258"/>
                  </a:lnTo>
                  <a:lnTo>
                    <a:pt x="1540163" y="631052"/>
                  </a:lnTo>
                  <a:lnTo>
                    <a:pt x="1549462" y="679640"/>
                  </a:lnTo>
                  <a:lnTo>
                    <a:pt x="1555346" y="728908"/>
                  </a:lnTo>
                  <a:lnTo>
                    <a:pt x="1557627" y="778569"/>
                  </a:lnTo>
                  <a:lnTo>
                    <a:pt x="1556262" y="828286"/>
                  </a:lnTo>
                  <a:lnTo>
                    <a:pt x="1551203" y="877721"/>
                  </a:lnTo>
                  <a:lnTo>
                    <a:pt x="1542407" y="926536"/>
                  </a:lnTo>
                  <a:lnTo>
                    <a:pt x="1529826" y="974393"/>
                  </a:lnTo>
                  <a:lnTo>
                    <a:pt x="1513417" y="1020955"/>
                  </a:lnTo>
                  <a:lnTo>
                    <a:pt x="1493132" y="1065884"/>
                  </a:lnTo>
                  <a:lnTo>
                    <a:pt x="1468928" y="1108843"/>
                  </a:lnTo>
                  <a:lnTo>
                    <a:pt x="1440758" y="1149493"/>
                  </a:lnTo>
                  <a:lnTo>
                    <a:pt x="1409311" y="1187114"/>
                  </a:lnTo>
                  <a:lnTo>
                    <a:pt x="1375112" y="1222556"/>
                  </a:lnTo>
                  <a:lnTo>
                    <a:pt x="1338971" y="1256422"/>
                  </a:lnTo>
                  <a:lnTo>
                    <a:pt x="1301697" y="1289313"/>
                  </a:lnTo>
                  <a:lnTo>
                    <a:pt x="1264101" y="1321830"/>
                  </a:lnTo>
                  <a:lnTo>
                    <a:pt x="1226992" y="1354575"/>
                  </a:lnTo>
                  <a:lnTo>
                    <a:pt x="1191179" y="1388149"/>
                  </a:lnTo>
                  <a:lnTo>
                    <a:pt x="1157473" y="1423154"/>
                  </a:lnTo>
                  <a:lnTo>
                    <a:pt x="1126683" y="1460191"/>
                  </a:lnTo>
                  <a:lnTo>
                    <a:pt x="1099618" y="1499861"/>
                  </a:lnTo>
                  <a:lnTo>
                    <a:pt x="1077090" y="1542767"/>
                  </a:lnTo>
                  <a:lnTo>
                    <a:pt x="1060762" y="1586170"/>
                  </a:lnTo>
                  <a:lnTo>
                    <a:pt x="1049327" y="1630781"/>
                  </a:lnTo>
                  <a:lnTo>
                    <a:pt x="1041823" y="1676378"/>
                  </a:lnTo>
                  <a:lnTo>
                    <a:pt x="1037289" y="1722736"/>
                  </a:lnTo>
                  <a:lnTo>
                    <a:pt x="1034762" y="1769634"/>
                  </a:lnTo>
                  <a:lnTo>
                    <a:pt x="1031880" y="1864153"/>
                  </a:lnTo>
                  <a:lnTo>
                    <a:pt x="1029601" y="1911328"/>
                  </a:lnTo>
                  <a:lnTo>
                    <a:pt x="1025480" y="1958150"/>
                  </a:lnTo>
                  <a:lnTo>
                    <a:pt x="1018554" y="2004394"/>
                  </a:lnTo>
                  <a:lnTo>
                    <a:pt x="1007863" y="2049838"/>
                  </a:lnTo>
                  <a:lnTo>
                    <a:pt x="987050" y="2089087"/>
                  </a:lnTo>
                  <a:lnTo>
                    <a:pt x="948969" y="2103297"/>
                  </a:lnTo>
                  <a:lnTo>
                    <a:pt x="746113" y="2119538"/>
                  </a:lnTo>
                  <a:lnTo>
                    <a:pt x="690429" y="2121546"/>
                  </a:lnTo>
                  <a:close/>
                </a:path>
              </a:pathLst>
            </a:custGeom>
            <a:solidFill>
              <a:srgbClr val="F9B346"/>
            </a:solidFill>
          </p:spPr>
          <p:txBody>
            <a:bodyPr wrap="square" lIns="0" tIns="0" rIns="0" bIns="0" rtlCol="0"/>
            <a:lstStyle/>
            <a:p>
              <a:endParaRPr/>
            </a:p>
          </p:txBody>
        </p:sp>
        <p:sp>
          <p:nvSpPr>
            <p:cNvPr id="10" name="object 5"/>
            <p:cNvSpPr/>
            <p:nvPr/>
          </p:nvSpPr>
          <p:spPr>
            <a:xfrm>
              <a:off x="2375160" y="3887255"/>
              <a:ext cx="788035" cy="803910"/>
            </a:xfrm>
            <a:custGeom>
              <a:avLst/>
              <a:gdLst/>
              <a:ahLst/>
              <a:cxnLst/>
              <a:rect l="l" t="t" r="r" b="b"/>
              <a:pathLst>
                <a:path w="788035" h="803910">
                  <a:moveTo>
                    <a:pt x="351485" y="803596"/>
                  </a:moveTo>
                  <a:lnTo>
                    <a:pt x="310292" y="800747"/>
                  </a:lnTo>
                  <a:lnTo>
                    <a:pt x="270424" y="790612"/>
                  </a:lnTo>
                  <a:lnTo>
                    <a:pt x="230195" y="763523"/>
                  </a:lnTo>
                  <a:lnTo>
                    <a:pt x="220103" y="734261"/>
                  </a:lnTo>
                  <a:lnTo>
                    <a:pt x="220752" y="718643"/>
                  </a:lnTo>
                  <a:lnTo>
                    <a:pt x="222482" y="702834"/>
                  </a:lnTo>
                  <a:lnTo>
                    <a:pt x="223141" y="687077"/>
                  </a:lnTo>
                  <a:lnTo>
                    <a:pt x="216616" y="668835"/>
                  </a:lnTo>
                  <a:lnTo>
                    <a:pt x="201310" y="662350"/>
                  </a:lnTo>
                  <a:lnTo>
                    <a:pt x="180829" y="658529"/>
                  </a:lnTo>
                  <a:lnTo>
                    <a:pt x="158778" y="648280"/>
                  </a:lnTo>
                  <a:lnTo>
                    <a:pt x="136598" y="632431"/>
                  </a:lnTo>
                  <a:lnTo>
                    <a:pt x="114111" y="616983"/>
                  </a:lnTo>
                  <a:lnTo>
                    <a:pt x="92494" y="600605"/>
                  </a:lnTo>
                  <a:lnTo>
                    <a:pt x="45964" y="540843"/>
                  </a:lnTo>
                  <a:lnTo>
                    <a:pt x="30239" y="494201"/>
                  </a:lnTo>
                  <a:lnTo>
                    <a:pt x="22078" y="444039"/>
                  </a:lnTo>
                  <a:lnTo>
                    <a:pt x="13763" y="341172"/>
                  </a:lnTo>
                  <a:lnTo>
                    <a:pt x="4401" y="262030"/>
                  </a:lnTo>
                  <a:lnTo>
                    <a:pt x="717" y="218223"/>
                  </a:lnTo>
                  <a:lnTo>
                    <a:pt x="0" y="173969"/>
                  </a:lnTo>
                  <a:lnTo>
                    <a:pt x="3974" y="131055"/>
                  </a:lnTo>
                  <a:lnTo>
                    <a:pt x="14367" y="91262"/>
                  </a:lnTo>
                  <a:lnTo>
                    <a:pt x="32904" y="56377"/>
                  </a:lnTo>
                  <a:lnTo>
                    <a:pt x="61311" y="28183"/>
                  </a:lnTo>
                  <a:lnTo>
                    <a:pt x="101315" y="8463"/>
                  </a:lnTo>
                  <a:lnTo>
                    <a:pt x="132988" y="3183"/>
                  </a:lnTo>
                  <a:lnTo>
                    <a:pt x="165848" y="4713"/>
                  </a:lnTo>
                  <a:lnTo>
                    <a:pt x="198793" y="9415"/>
                  </a:lnTo>
                  <a:lnTo>
                    <a:pt x="230720" y="13651"/>
                  </a:lnTo>
                  <a:lnTo>
                    <a:pt x="286810" y="16798"/>
                  </a:lnTo>
                  <a:lnTo>
                    <a:pt x="343228" y="17091"/>
                  </a:lnTo>
                  <a:lnTo>
                    <a:pt x="399667" y="15776"/>
                  </a:lnTo>
                  <a:lnTo>
                    <a:pt x="502924" y="12684"/>
                  </a:lnTo>
                  <a:lnTo>
                    <a:pt x="550009" y="10911"/>
                  </a:lnTo>
                  <a:lnTo>
                    <a:pt x="597074" y="8788"/>
                  </a:lnTo>
                  <a:lnTo>
                    <a:pt x="644121" y="6316"/>
                  </a:lnTo>
                  <a:lnTo>
                    <a:pt x="691149" y="3500"/>
                  </a:lnTo>
                  <a:lnTo>
                    <a:pt x="738158" y="343"/>
                  </a:lnTo>
                  <a:lnTo>
                    <a:pt x="746458" y="0"/>
                  </a:lnTo>
                  <a:lnTo>
                    <a:pt x="787024" y="355045"/>
                  </a:lnTo>
                  <a:lnTo>
                    <a:pt x="787874" y="381833"/>
                  </a:lnTo>
                  <a:lnTo>
                    <a:pt x="787378" y="408631"/>
                  </a:lnTo>
                  <a:lnTo>
                    <a:pt x="777296" y="460610"/>
                  </a:lnTo>
                  <a:lnTo>
                    <a:pt x="753805" y="502136"/>
                  </a:lnTo>
                  <a:lnTo>
                    <a:pt x="720546" y="537440"/>
                  </a:lnTo>
                  <a:lnTo>
                    <a:pt x="644389" y="601864"/>
                  </a:lnTo>
                  <a:lnTo>
                    <a:pt x="611327" y="637225"/>
                  </a:lnTo>
                  <a:lnTo>
                    <a:pt x="588166" y="678845"/>
                  </a:lnTo>
                  <a:lnTo>
                    <a:pt x="582470" y="696231"/>
                  </a:lnTo>
                  <a:lnTo>
                    <a:pt x="580093" y="704841"/>
                  </a:lnTo>
                  <a:lnTo>
                    <a:pt x="576634" y="712944"/>
                  </a:lnTo>
                  <a:lnTo>
                    <a:pt x="543169" y="756830"/>
                  </a:lnTo>
                  <a:lnTo>
                    <a:pt x="473253" y="788092"/>
                  </a:lnTo>
                  <a:lnTo>
                    <a:pt x="434668" y="795687"/>
                  </a:lnTo>
                  <a:lnTo>
                    <a:pt x="393209" y="801223"/>
                  </a:lnTo>
                  <a:lnTo>
                    <a:pt x="351485" y="803596"/>
                  </a:lnTo>
                  <a:close/>
                </a:path>
              </a:pathLst>
            </a:custGeom>
            <a:solidFill>
              <a:srgbClr val="CADEDE"/>
            </a:solidFill>
          </p:spPr>
          <p:txBody>
            <a:bodyPr wrap="square" lIns="0" tIns="0" rIns="0" bIns="0" rtlCol="0"/>
            <a:lstStyle/>
            <a:p>
              <a:endParaRPr/>
            </a:p>
          </p:txBody>
        </p:sp>
        <p:sp>
          <p:nvSpPr>
            <p:cNvPr id="11" name="object 6"/>
            <p:cNvSpPr/>
            <p:nvPr/>
          </p:nvSpPr>
          <p:spPr>
            <a:xfrm>
              <a:off x="1870966" y="1813523"/>
              <a:ext cx="1976755" cy="2588895"/>
            </a:xfrm>
            <a:custGeom>
              <a:avLst/>
              <a:gdLst/>
              <a:ahLst/>
              <a:cxnLst/>
              <a:rect l="l" t="t" r="r" b="b"/>
              <a:pathLst>
                <a:path w="1976754" h="2588895">
                  <a:moveTo>
                    <a:pt x="813190" y="2058173"/>
                  </a:moveTo>
                  <a:lnTo>
                    <a:pt x="812734" y="2010075"/>
                  </a:lnTo>
                  <a:lnTo>
                    <a:pt x="808600" y="1962415"/>
                  </a:lnTo>
                  <a:lnTo>
                    <a:pt x="801179" y="1915180"/>
                  </a:lnTo>
                  <a:lnTo>
                    <a:pt x="790860" y="1868356"/>
                  </a:lnTo>
                  <a:lnTo>
                    <a:pt x="778033" y="1821927"/>
                  </a:lnTo>
                  <a:lnTo>
                    <a:pt x="763087" y="1775880"/>
                  </a:lnTo>
                  <a:lnTo>
                    <a:pt x="746412" y="1730201"/>
                  </a:lnTo>
                  <a:lnTo>
                    <a:pt x="728397" y="1684876"/>
                  </a:lnTo>
                  <a:lnTo>
                    <a:pt x="709433" y="1639889"/>
                  </a:lnTo>
                  <a:lnTo>
                    <a:pt x="689908" y="1595227"/>
                  </a:lnTo>
                  <a:lnTo>
                    <a:pt x="670212" y="1550876"/>
                  </a:lnTo>
                  <a:lnTo>
                    <a:pt x="660201" y="1523017"/>
                  </a:lnTo>
                  <a:lnTo>
                    <a:pt x="655535" y="1493878"/>
                  </a:lnTo>
                  <a:lnTo>
                    <a:pt x="659904" y="1467721"/>
                  </a:lnTo>
                  <a:lnTo>
                    <a:pt x="676999" y="1448807"/>
                  </a:lnTo>
                  <a:lnTo>
                    <a:pt x="691874" y="1444060"/>
                  </a:lnTo>
                  <a:lnTo>
                    <a:pt x="707597" y="1444916"/>
                  </a:lnTo>
                  <a:lnTo>
                    <a:pt x="746883" y="1471355"/>
                  </a:lnTo>
                  <a:lnTo>
                    <a:pt x="769980" y="1513432"/>
                  </a:lnTo>
                  <a:lnTo>
                    <a:pt x="777170" y="1527313"/>
                  </a:lnTo>
                  <a:lnTo>
                    <a:pt x="786439" y="1539894"/>
                  </a:lnTo>
                  <a:lnTo>
                    <a:pt x="797913" y="1548689"/>
                  </a:lnTo>
                  <a:lnTo>
                    <a:pt x="811720" y="1551214"/>
                  </a:lnTo>
                  <a:lnTo>
                    <a:pt x="818433" y="1549664"/>
                  </a:lnTo>
                  <a:lnTo>
                    <a:pt x="857732" y="1519010"/>
                  </a:lnTo>
                  <a:lnTo>
                    <a:pt x="897283" y="1476945"/>
                  </a:lnTo>
                  <a:lnTo>
                    <a:pt x="915108" y="1454221"/>
                  </a:lnTo>
                  <a:lnTo>
                    <a:pt x="929334" y="1471777"/>
                  </a:lnTo>
                  <a:lnTo>
                    <a:pt x="960968" y="1503673"/>
                  </a:lnTo>
                  <a:lnTo>
                    <a:pt x="1000788" y="1524231"/>
                  </a:lnTo>
                  <a:lnTo>
                    <a:pt x="1023318" y="1526938"/>
                  </a:lnTo>
                  <a:lnTo>
                    <a:pt x="1045105" y="1523258"/>
                  </a:lnTo>
                  <a:lnTo>
                    <a:pt x="1064082" y="1512304"/>
                  </a:lnTo>
                  <a:lnTo>
                    <a:pt x="1072399" y="1503752"/>
                  </a:lnTo>
                  <a:lnTo>
                    <a:pt x="1080229" y="1494640"/>
                  </a:lnTo>
                  <a:lnTo>
                    <a:pt x="1088610" y="1486437"/>
                  </a:lnTo>
                  <a:lnTo>
                    <a:pt x="1098582" y="1480612"/>
                  </a:lnTo>
                  <a:lnTo>
                    <a:pt x="1115702" y="1479668"/>
                  </a:lnTo>
                  <a:lnTo>
                    <a:pt x="1131273" y="1487774"/>
                  </a:lnTo>
                  <a:lnTo>
                    <a:pt x="1143026" y="1502055"/>
                  </a:lnTo>
                  <a:lnTo>
                    <a:pt x="1148693" y="1519635"/>
                  </a:lnTo>
                  <a:lnTo>
                    <a:pt x="1148000" y="1537645"/>
                  </a:lnTo>
                  <a:lnTo>
                    <a:pt x="1143150" y="1555106"/>
                  </a:lnTo>
                  <a:lnTo>
                    <a:pt x="1135585" y="1571974"/>
                  </a:lnTo>
                  <a:lnTo>
                    <a:pt x="1126748" y="1588207"/>
                  </a:lnTo>
                  <a:lnTo>
                    <a:pt x="1102340" y="1631794"/>
                  </a:lnTo>
                  <a:lnTo>
                    <a:pt x="1078379" y="1676172"/>
                  </a:lnTo>
                  <a:lnTo>
                    <a:pt x="1055563" y="1721287"/>
                  </a:lnTo>
                  <a:lnTo>
                    <a:pt x="1034592" y="1767083"/>
                  </a:lnTo>
                  <a:lnTo>
                    <a:pt x="1016163" y="1813505"/>
                  </a:lnTo>
                  <a:lnTo>
                    <a:pt x="1000975" y="1860499"/>
                  </a:lnTo>
                  <a:lnTo>
                    <a:pt x="989726" y="1908011"/>
                  </a:lnTo>
                  <a:lnTo>
                    <a:pt x="983114" y="1955984"/>
                  </a:lnTo>
                  <a:lnTo>
                    <a:pt x="981839" y="2004365"/>
                  </a:lnTo>
                  <a:lnTo>
                    <a:pt x="986597" y="2053098"/>
                  </a:lnTo>
                </a:path>
                <a:path w="1976754" h="2588895">
                  <a:moveTo>
                    <a:pt x="222499" y="618388"/>
                  </a:moveTo>
                  <a:lnTo>
                    <a:pt x="198193" y="577870"/>
                  </a:lnTo>
                  <a:lnTo>
                    <a:pt x="167185" y="541583"/>
                  </a:lnTo>
                  <a:lnTo>
                    <a:pt x="134378" y="505922"/>
                  </a:lnTo>
                  <a:lnTo>
                    <a:pt x="101250" y="470544"/>
                  </a:lnTo>
                  <a:lnTo>
                    <a:pt x="67808" y="435458"/>
                  </a:lnTo>
                  <a:lnTo>
                    <a:pt x="34056" y="400674"/>
                  </a:lnTo>
                  <a:lnTo>
                    <a:pt x="0" y="366205"/>
                  </a:lnTo>
                  <a:lnTo>
                    <a:pt x="7239" y="365190"/>
                  </a:lnTo>
                  <a:lnTo>
                    <a:pt x="14931" y="366995"/>
                  </a:lnTo>
                  <a:lnTo>
                    <a:pt x="20926" y="371168"/>
                  </a:lnTo>
                </a:path>
                <a:path w="1976754" h="2588895">
                  <a:moveTo>
                    <a:pt x="600532" y="353912"/>
                  </a:moveTo>
                  <a:lnTo>
                    <a:pt x="605283" y="351092"/>
                  </a:lnTo>
                  <a:lnTo>
                    <a:pt x="604378" y="344100"/>
                  </a:lnTo>
                  <a:lnTo>
                    <a:pt x="602795" y="338799"/>
                  </a:lnTo>
                  <a:lnTo>
                    <a:pt x="585274" y="288570"/>
                  </a:lnTo>
                  <a:lnTo>
                    <a:pt x="565186" y="239036"/>
                  </a:lnTo>
                  <a:lnTo>
                    <a:pt x="544752" y="189672"/>
                  </a:lnTo>
                  <a:lnTo>
                    <a:pt x="526194" y="139950"/>
                  </a:lnTo>
                  <a:lnTo>
                    <a:pt x="511733" y="89345"/>
                  </a:lnTo>
                  <a:lnTo>
                    <a:pt x="503592" y="37331"/>
                  </a:lnTo>
                </a:path>
                <a:path w="1976754" h="2588895">
                  <a:moveTo>
                    <a:pt x="1008881" y="280716"/>
                  </a:moveTo>
                  <a:lnTo>
                    <a:pt x="1008194" y="232792"/>
                  </a:lnTo>
                  <a:lnTo>
                    <a:pt x="1011189" y="184955"/>
                  </a:lnTo>
                  <a:lnTo>
                    <a:pt x="1017817" y="137482"/>
                  </a:lnTo>
                  <a:lnTo>
                    <a:pt x="1028027" y="90648"/>
                  </a:lnTo>
                  <a:lnTo>
                    <a:pt x="1041768" y="44728"/>
                  </a:lnTo>
                  <a:lnTo>
                    <a:pt x="1058991" y="0"/>
                  </a:lnTo>
                </a:path>
                <a:path w="1976754" h="2588895">
                  <a:moveTo>
                    <a:pt x="1455915" y="425529"/>
                  </a:moveTo>
                  <a:lnTo>
                    <a:pt x="1479245" y="381515"/>
                  </a:lnTo>
                  <a:lnTo>
                    <a:pt x="1503081" y="337784"/>
                  </a:lnTo>
                  <a:lnTo>
                    <a:pt x="1527419" y="294334"/>
                  </a:lnTo>
                  <a:lnTo>
                    <a:pt x="1552257" y="251167"/>
                  </a:lnTo>
                  <a:lnTo>
                    <a:pt x="1577591" y="208281"/>
                  </a:lnTo>
                  <a:lnTo>
                    <a:pt x="1603419" y="165677"/>
                  </a:lnTo>
                  <a:lnTo>
                    <a:pt x="1607477" y="172256"/>
                  </a:lnTo>
                  <a:lnTo>
                    <a:pt x="1609753" y="179648"/>
                  </a:lnTo>
                  <a:lnTo>
                    <a:pt x="1610163" y="187358"/>
                  </a:lnTo>
                  <a:lnTo>
                    <a:pt x="1608622" y="194888"/>
                  </a:lnTo>
                </a:path>
                <a:path w="1976754" h="2588895">
                  <a:moveTo>
                    <a:pt x="1740402" y="673200"/>
                  </a:moveTo>
                  <a:lnTo>
                    <a:pt x="1738818" y="677147"/>
                  </a:lnTo>
                  <a:lnTo>
                    <a:pt x="1746171" y="677486"/>
                  </a:lnTo>
                  <a:lnTo>
                    <a:pt x="1749678" y="675117"/>
                  </a:lnTo>
                  <a:lnTo>
                    <a:pt x="1788645" y="648785"/>
                  </a:lnTo>
                  <a:lnTo>
                    <a:pt x="1827150" y="621788"/>
                  </a:lnTo>
                  <a:lnTo>
                    <a:pt x="1865183" y="594139"/>
                  </a:lnTo>
                  <a:lnTo>
                    <a:pt x="1902736" y="565852"/>
                  </a:lnTo>
                  <a:lnTo>
                    <a:pt x="1939799" y="536938"/>
                  </a:lnTo>
                  <a:lnTo>
                    <a:pt x="1976362" y="507409"/>
                  </a:lnTo>
                </a:path>
                <a:path w="1976754" h="2588895">
                  <a:moveTo>
                    <a:pt x="559471" y="2545959"/>
                  </a:moveTo>
                  <a:lnTo>
                    <a:pt x="604771" y="2555087"/>
                  </a:lnTo>
                  <a:lnTo>
                    <a:pt x="650473" y="2562602"/>
                  </a:lnTo>
                  <a:lnTo>
                    <a:pt x="696272" y="2566917"/>
                  </a:lnTo>
                  <a:lnTo>
                    <a:pt x="741865" y="2566447"/>
                  </a:lnTo>
                  <a:lnTo>
                    <a:pt x="786947" y="2559605"/>
                  </a:lnTo>
                </a:path>
                <a:path w="1976754" h="2588895">
                  <a:moveTo>
                    <a:pt x="564109" y="2404755"/>
                  </a:moveTo>
                  <a:lnTo>
                    <a:pt x="593480" y="2408374"/>
                  </a:lnTo>
                  <a:lnTo>
                    <a:pt x="622873" y="2411973"/>
                  </a:lnTo>
                  <a:lnTo>
                    <a:pt x="652265" y="2415571"/>
                  </a:lnTo>
                  <a:lnTo>
                    <a:pt x="681636" y="2419191"/>
                  </a:lnTo>
                </a:path>
                <a:path w="1976754" h="2588895">
                  <a:moveTo>
                    <a:pt x="1025735" y="2420431"/>
                  </a:moveTo>
                  <a:lnTo>
                    <a:pt x="1047217" y="2419060"/>
                  </a:lnTo>
                  <a:lnTo>
                    <a:pt x="1068719" y="2417668"/>
                  </a:lnTo>
                  <a:lnTo>
                    <a:pt x="1090222" y="2416276"/>
                  </a:lnTo>
                  <a:lnTo>
                    <a:pt x="1111703" y="2414905"/>
                  </a:lnTo>
                  <a:lnTo>
                    <a:pt x="1145559" y="2412336"/>
                  </a:lnTo>
                  <a:lnTo>
                    <a:pt x="1179191" y="2407884"/>
                  </a:lnTo>
                  <a:lnTo>
                    <a:pt x="1211742" y="2399838"/>
                  </a:lnTo>
                  <a:lnTo>
                    <a:pt x="1242353" y="2386484"/>
                  </a:lnTo>
                </a:path>
                <a:path w="1976754" h="2588895">
                  <a:moveTo>
                    <a:pt x="1051639" y="2588703"/>
                  </a:moveTo>
                  <a:lnTo>
                    <a:pt x="1081053" y="2575245"/>
                  </a:lnTo>
                  <a:lnTo>
                    <a:pt x="1111590" y="2564526"/>
                  </a:lnTo>
                  <a:lnTo>
                    <a:pt x="1142977" y="2556618"/>
                  </a:lnTo>
                  <a:lnTo>
                    <a:pt x="1174935" y="2551598"/>
                  </a:lnTo>
                </a:path>
              </a:pathLst>
            </a:custGeom>
            <a:ln w="56474">
              <a:solidFill>
                <a:srgbClr val="134678"/>
              </a:solidFill>
            </a:ln>
          </p:spPr>
          <p:txBody>
            <a:bodyPr wrap="square" lIns="0" tIns="0" rIns="0" bIns="0" rtlCol="0"/>
            <a:lstStyle/>
            <a:p>
              <a:endParaRPr/>
            </a:p>
          </p:txBody>
        </p:sp>
      </p:grpSp>
    </p:spTree>
    <p:extLst>
      <p:ext uri="{BB962C8B-B14F-4D97-AF65-F5344CB8AC3E}">
        <p14:creationId xmlns:p14="http://schemas.microsoft.com/office/powerpoint/2010/main" val="84402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1. What is Fundraising?</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4</a:t>
            </a:fld>
            <a:endParaRPr lang="en-GB"/>
          </a:p>
        </p:txBody>
      </p:sp>
    </p:spTree>
    <p:extLst>
      <p:ext uri="{BB962C8B-B14F-4D97-AF65-F5344CB8AC3E}">
        <p14:creationId xmlns:p14="http://schemas.microsoft.com/office/powerpoint/2010/main" val="420308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1. What is Fundraising?</a:t>
            </a:r>
            <a:endParaRPr lang="en-GB" dirty="0"/>
          </a:p>
        </p:txBody>
      </p:sp>
      <p:sp>
        <p:nvSpPr>
          <p:cNvPr id="3" name="Inhaltsplatzhalter 2"/>
          <p:cNvSpPr>
            <a:spLocks noGrp="1"/>
          </p:cNvSpPr>
          <p:nvPr>
            <p:ph idx="1"/>
          </p:nvPr>
        </p:nvSpPr>
        <p:spPr/>
        <p:txBody>
          <a:bodyPr>
            <a:normAutofit/>
          </a:bodyPr>
          <a:lstStyle/>
          <a:p>
            <a:pPr marL="0" indent="0" algn="ctr">
              <a:lnSpc>
                <a:spcPct val="150000"/>
              </a:lnSpc>
              <a:buNone/>
            </a:pPr>
            <a:r>
              <a:rPr lang="en-GB" dirty="0" smtClean="0"/>
              <a:t>“Fundraising is the strategically planned procurement of financial resources as well as material assets, time (volunteer work) and expertise for the realisation of purposes oriented towards the common good using marketing </a:t>
            </a:r>
            <a:r>
              <a:rPr lang="en-GB" dirty="0" smtClean="0"/>
              <a:t>principles</a:t>
            </a:r>
            <a:r>
              <a:rPr lang="en-GB" dirty="0" smtClean="0"/>
              <a:t>”</a:t>
            </a:r>
            <a:endParaRPr lang="en-GB"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5</a:t>
            </a:fld>
            <a:endParaRPr lang="en-GB"/>
          </a:p>
        </p:txBody>
      </p:sp>
      <p:sp>
        <p:nvSpPr>
          <p:cNvPr id="5" name="Textfeld 4"/>
          <p:cNvSpPr txBox="1"/>
          <p:nvPr/>
        </p:nvSpPr>
        <p:spPr>
          <a:xfrm>
            <a:off x="531222" y="6202182"/>
            <a:ext cx="5712823" cy="430887"/>
          </a:xfrm>
          <a:prstGeom prst="rect">
            <a:avLst/>
          </a:prstGeom>
          <a:noFill/>
        </p:spPr>
        <p:txBody>
          <a:bodyPr wrap="square" rtlCol="0">
            <a:spAutoFit/>
          </a:bodyPr>
          <a:lstStyle/>
          <a:p>
            <a:r>
              <a:rPr lang="en-GB" sz="1100" dirty="0" smtClean="0">
                <a:solidFill>
                  <a:prstClr val="black">
                    <a:lumMod val="75000"/>
                    <a:lumOff val="25000"/>
                  </a:prstClr>
                </a:solidFill>
              </a:rPr>
              <a:t>Source: Nicole </a:t>
            </a:r>
            <a:r>
              <a:rPr lang="en-GB" sz="1100" dirty="0" err="1" smtClean="0">
                <a:solidFill>
                  <a:prstClr val="black">
                    <a:lumMod val="75000"/>
                    <a:lumOff val="25000"/>
                  </a:prstClr>
                </a:solidFill>
              </a:rPr>
              <a:t>Fabisch</a:t>
            </a:r>
            <a:r>
              <a:rPr lang="en-GB" sz="1100" dirty="0" smtClean="0">
                <a:solidFill>
                  <a:prstClr val="black">
                    <a:lumMod val="75000"/>
                    <a:lumOff val="25000"/>
                  </a:prstClr>
                </a:solidFill>
              </a:rPr>
              <a:t>: Fundraising: </a:t>
            </a:r>
            <a:r>
              <a:rPr lang="en-GB" sz="1100" dirty="0" err="1" smtClean="0">
                <a:solidFill>
                  <a:prstClr val="black">
                    <a:lumMod val="75000"/>
                    <a:lumOff val="25000"/>
                  </a:prstClr>
                </a:solidFill>
              </a:rPr>
              <a:t>Spenden</a:t>
            </a:r>
            <a:r>
              <a:rPr lang="en-GB" sz="1100" dirty="0" smtClean="0">
                <a:solidFill>
                  <a:prstClr val="black">
                    <a:lumMod val="75000"/>
                    <a:lumOff val="25000"/>
                  </a:prstClr>
                </a:solidFill>
              </a:rPr>
              <a:t>, Sponsoring </a:t>
            </a:r>
            <a:r>
              <a:rPr lang="de-DE" sz="1100" dirty="0" smtClean="0">
                <a:solidFill>
                  <a:prstClr val="black">
                    <a:lumMod val="75000"/>
                    <a:lumOff val="25000"/>
                  </a:prstClr>
                </a:solidFill>
              </a:rPr>
              <a:t>und mehr..., München 2006, Deutscher</a:t>
            </a:r>
            <a:r>
              <a:rPr lang="en-GB" sz="1100" dirty="0" err="1" smtClean="0">
                <a:solidFill>
                  <a:prstClr val="black">
                    <a:lumMod val="75000"/>
                    <a:lumOff val="25000"/>
                  </a:prstClr>
                </a:solidFill>
              </a:rPr>
              <a:t>Taschenbuch</a:t>
            </a:r>
            <a:r>
              <a:rPr lang="en-GB" sz="1100" dirty="0" smtClean="0">
                <a:solidFill>
                  <a:prstClr val="black">
                    <a:lumMod val="75000"/>
                    <a:lumOff val="25000"/>
                  </a:prstClr>
                </a:solidFill>
              </a:rPr>
              <a:t> </a:t>
            </a:r>
            <a:r>
              <a:rPr lang="en-GB" sz="1100" dirty="0" err="1" smtClean="0">
                <a:solidFill>
                  <a:prstClr val="black">
                    <a:lumMod val="75000"/>
                    <a:lumOff val="25000"/>
                  </a:prstClr>
                </a:solidFill>
              </a:rPr>
              <a:t>Verlag</a:t>
            </a:r>
            <a:r>
              <a:rPr lang="en-GB" sz="1100" dirty="0" smtClean="0">
                <a:solidFill>
                  <a:prstClr val="black">
                    <a:lumMod val="75000"/>
                    <a:lumOff val="25000"/>
                  </a:prstClr>
                </a:solidFill>
              </a:rPr>
              <a:t>, S. 7 ff.</a:t>
            </a:r>
            <a:endParaRPr lang="en-GB" sz="1100" dirty="0"/>
          </a:p>
        </p:txBody>
      </p:sp>
    </p:spTree>
    <p:extLst>
      <p:ext uri="{BB962C8B-B14F-4D97-AF65-F5344CB8AC3E}">
        <p14:creationId xmlns:p14="http://schemas.microsoft.com/office/powerpoint/2010/main" val="223323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2. Institutional Fundraising</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6</a:t>
            </a:fld>
            <a:endParaRPr lang="en-GB"/>
          </a:p>
        </p:txBody>
      </p:sp>
    </p:spTree>
    <p:extLst>
      <p:ext uri="{BB962C8B-B14F-4D97-AF65-F5344CB8AC3E}">
        <p14:creationId xmlns:p14="http://schemas.microsoft.com/office/powerpoint/2010/main" val="164312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a:t>
            </a:r>
            <a:endParaRPr lang="en-GB" dirty="0"/>
          </a:p>
        </p:txBody>
      </p:sp>
      <p:sp>
        <p:nvSpPr>
          <p:cNvPr id="3" name="Inhaltsplatzhalter 2"/>
          <p:cNvSpPr>
            <a:spLocks noGrp="1"/>
          </p:cNvSpPr>
          <p:nvPr>
            <p:ph idx="1"/>
          </p:nvPr>
        </p:nvSpPr>
        <p:spPr/>
        <p:txBody>
          <a:bodyPr>
            <a:normAutofit fontScale="85000" lnSpcReduction="20000"/>
          </a:bodyPr>
          <a:lstStyle/>
          <a:p>
            <a:pPr marL="0" indent="0">
              <a:buNone/>
            </a:pPr>
            <a:r>
              <a:rPr lang="en-GB" b="1" dirty="0" smtClean="0"/>
              <a:t>Basics:</a:t>
            </a:r>
          </a:p>
          <a:p>
            <a:r>
              <a:rPr lang="en-GB" dirty="0" smtClean="0"/>
              <a:t>There are often no particular funding schemes for migrants and migrant/diaspora organisations</a:t>
            </a:r>
          </a:p>
          <a:p>
            <a:r>
              <a:rPr lang="en-GB" dirty="0" smtClean="0"/>
              <a:t>That means the projects of migrants organisations are in competition with all other projects e.g. from NGOs</a:t>
            </a:r>
          </a:p>
          <a:p>
            <a:r>
              <a:rPr lang="en-GB" dirty="0" smtClean="0"/>
              <a:t>However e.g. in Berlin there is a special funding scheme for migrants organisations: </a:t>
            </a:r>
            <a:r>
              <a:rPr lang="en-GB" dirty="0" smtClean="0">
                <a:hlinkClick r:id="rId2"/>
              </a:rPr>
              <a:t>https://www.berlin.de/lb/intmig/service/presse/pressemitteilungen/2022/pressemitteilung.1237445.php</a:t>
            </a:r>
            <a:endParaRPr lang="en-GB" dirty="0" smtClean="0"/>
          </a:p>
          <a:p>
            <a:r>
              <a:rPr lang="en-GB" dirty="0" smtClean="0"/>
              <a:t>There are institutional fundraising possibilities from the district up to the federal level as well as European and other regional blocs and international donors</a:t>
            </a:r>
          </a:p>
          <a:p>
            <a:r>
              <a:rPr lang="en-GB" dirty="0" smtClean="0"/>
              <a:t>The bigger and more complex the project and the fund is, the more experience and administrative requirements (e.g. formal registration, audited balance sheet, proven experience in the field of application)</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7</a:t>
            </a:fld>
            <a:endParaRPr lang="en-GB"/>
          </a:p>
        </p:txBody>
      </p:sp>
    </p:spTree>
    <p:extLst>
      <p:ext uri="{BB962C8B-B14F-4D97-AF65-F5344CB8AC3E}">
        <p14:creationId xmlns:p14="http://schemas.microsoft.com/office/powerpoint/2010/main" val="55659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National and Regional Levels</a:t>
            </a:r>
            <a:endParaRPr lang="en-GB" dirty="0"/>
          </a:p>
        </p:txBody>
      </p:sp>
      <p:sp>
        <p:nvSpPr>
          <p:cNvPr id="3" name="Inhaltsplatzhalter 2"/>
          <p:cNvSpPr>
            <a:spLocks noGrp="1"/>
          </p:cNvSpPr>
          <p:nvPr>
            <p:ph idx="1"/>
          </p:nvPr>
        </p:nvSpPr>
        <p:spPr/>
        <p:txBody>
          <a:bodyPr/>
          <a:lstStyle/>
          <a:p>
            <a:r>
              <a:rPr lang="en-GB" dirty="0" smtClean="0">
                <a:solidFill>
                  <a:srgbClr val="C00000"/>
                </a:solidFill>
              </a:rPr>
              <a:t>Add Information about national and regional funding possibilities</a:t>
            </a:r>
            <a:endParaRPr lang="en-GB" dirty="0">
              <a:solidFill>
                <a:srgbClr val="C00000"/>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8</a:t>
            </a:fld>
            <a:endParaRPr lang="en-GB"/>
          </a:p>
        </p:txBody>
      </p:sp>
    </p:spTree>
    <p:extLst>
      <p:ext uri="{BB962C8B-B14F-4D97-AF65-F5344CB8AC3E}">
        <p14:creationId xmlns:p14="http://schemas.microsoft.com/office/powerpoint/2010/main" val="157778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Institutional Fundraising: EU Funding Possibilities</a:t>
            </a:r>
            <a:endParaRPr lang="en-GB" dirty="0"/>
          </a:p>
        </p:txBody>
      </p:sp>
      <p:sp>
        <p:nvSpPr>
          <p:cNvPr id="3" name="Inhaltsplatzhalter 2"/>
          <p:cNvSpPr>
            <a:spLocks noGrp="1"/>
          </p:cNvSpPr>
          <p:nvPr>
            <p:ph idx="1"/>
          </p:nvPr>
        </p:nvSpPr>
        <p:spPr/>
        <p:txBody>
          <a:bodyPr>
            <a:normAutofit fontScale="85000" lnSpcReduction="20000"/>
          </a:bodyPr>
          <a:lstStyle/>
          <a:p>
            <a:pPr marL="0" indent="0">
              <a:buNone/>
            </a:pPr>
            <a:r>
              <a:rPr lang="en-US" b="1" dirty="0"/>
              <a:t>Basic Requirements:</a:t>
            </a:r>
          </a:p>
          <a:p>
            <a:r>
              <a:rPr lang="en-US" dirty="0"/>
              <a:t>Registration as association necessary</a:t>
            </a:r>
          </a:p>
          <a:p>
            <a:r>
              <a:rPr lang="en-US" dirty="0"/>
              <a:t>Financially “stable” over several years (economically sound)</a:t>
            </a:r>
          </a:p>
          <a:p>
            <a:r>
              <a:rPr lang="en-US" dirty="0"/>
              <a:t>Experience in the area of funding</a:t>
            </a:r>
          </a:p>
          <a:p>
            <a:r>
              <a:rPr lang="en-US" dirty="0"/>
              <a:t>Registration in the EC Participant Portal (Registration number PIC/OID) or PADOR (</a:t>
            </a:r>
            <a:r>
              <a:rPr lang="en-US" dirty="0" err="1"/>
              <a:t>EuropeAid</a:t>
            </a:r>
            <a:r>
              <a:rPr lang="en-US" dirty="0"/>
              <a:t> ID)</a:t>
            </a:r>
          </a:p>
          <a:p>
            <a:r>
              <a:rPr lang="en-US" dirty="0"/>
              <a:t>Supporting documents have to be uploaded in the online platform</a:t>
            </a:r>
          </a:p>
          <a:p>
            <a:r>
              <a:rPr lang="en-US" dirty="0"/>
              <a:t>Always better or necessary more than 1 country – good European partnerships</a:t>
            </a:r>
          </a:p>
          <a:p>
            <a:r>
              <a:rPr lang="en-US" dirty="0"/>
              <a:t>Multi-annual</a:t>
            </a:r>
          </a:p>
          <a:p>
            <a:r>
              <a:rPr lang="en-US" dirty="0"/>
              <a:t>Projects not single activities or events</a:t>
            </a:r>
          </a:p>
          <a:p>
            <a:r>
              <a:rPr lang="en-US" dirty="0"/>
              <a:t>Sometimes complicated BUT no rocket science</a:t>
            </a:r>
          </a:p>
          <a:p>
            <a:r>
              <a:rPr lang="en-US" dirty="0"/>
              <a:t>Most project funding demands partly own financing or co-funding of 10-50%</a:t>
            </a:r>
          </a:p>
          <a:p>
            <a:pPr marL="0" indent="0">
              <a:buNone/>
            </a:pP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9</a:t>
            </a:fld>
            <a:endParaRPr lang="en-GB"/>
          </a:p>
        </p:txBody>
      </p:sp>
    </p:spTree>
    <p:extLst>
      <p:ext uri="{BB962C8B-B14F-4D97-AF65-F5344CB8AC3E}">
        <p14:creationId xmlns:p14="http://schemas.microsoft.com/office/powerpoint/2010/main" val="3319319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1626</Words>
  <Application>Microsoft Office PowerPoint</Application>
  <PresentationFormat>Breitbild</PresentationFormat>
  <Paragraphs>195</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Tahoma</vt:lpstr>
      <vt:lpstr>Verdana</vt:lpstr>
      <vt:lpstr>Wingdings</vt:lpstr>
      <vt:lpstr>Office Theme</vt:lpstr>
      <vt:lpstr>PowerPoint-Präsentation</vt:lpstr>
      <vt:lpstr>Fundraising: Agenda</vt:lpstr>
      <vt:lpstr>Training Objectives</vt:lpstr>
      <vt:lpstr>1. What is Fundraising?</vt:lpstr>
      <vt:lpstr>1. What is Fundraising?</vt:lpstr>
      <vt:lpstr>2. Institutional Fundraising</vt:lpstr>
      <vt:lpstr>Institutional Fundraising</vt:lpstr>
      <vt:lpstr>Institutional Fundraising: National and Regional Levels</vt:lpstr>
      <vt:lpstr>Institutional Fundraising: EU Funding Possibilities</vt:lpstr>
      <vt:lpstr>Institutional Fundraising: EU Funding Possibilities</vt:lpstr>
      <vt:lpstr>Institutional Fundraising: EU Funding Possibilities</vt:lpstr>
      <vt:lpstr>Institutional Fundraising: EU Funding Possibilities</vt:lpstr>
      <vt:lpstr>Institutional Fundraising: EU Funding Possibilities</vt:lpstr>
      <vt:lpstr>Institutional Fundraising: EU Funding Possibilities</vt:lpstr>
      <vt:lpstr>3. Private Funding Possibilities</vt:lpstr>
      <vt:lpstr>Prerequisites for Successful Fundraising</vt:lpstr>
      <vt:lpstr>Private Fundraising Possibilities</vt:lpstr>
      <vt:lpstr>Private Fundraising Possibilities</vt:lpstr>
      <vt:lpstr>The Fundraising Cycle</vt:lpstr>
      <vt:lpstr>4. Exercises</vt:lpstr>
      <vt:lpstr>Exercise 1:   Reflect on possibilities and develop a strategy for institutional fundraising</vt:lpstr>
      <vt:lpstr>Exercise 3:   Explore the Market</vt:lpstr>
      <vt:lpstr>Exercise 4:   Analyse Your Marketing Material</vt:lpstr>
      <vt:lpstr>Exercise 5: Develop a Fundraising Strategy for Your Next Event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Flavia Fini</dc:creator>
  <cp:lastModifiedBy>Laura Lachmann</cp:lastModifiedBy>
  <cp:revision>122</cp:revision>
  <dcterms:created xsi:type="dcterms:W3CDTF">2022-05-16T15:05:57Z</dcterms:created>
  <dcterms:modified xsi:type="dcterms:W3CDTF">2024-11-08T09:55:31Z</dcterms:modified>
</cp:coreProperties>
</file>