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56" r:id="rId2"/>
    <p:sldId id="263" r:id="rId3"/>
    <p:sldId id="299" r:id="rId4"/>
    <p:sldId id="298" r:id="rId5"/>
    <p:sldId id="305" r:id="rId6"/>
    <p:sldId id="319" r:id="rId7"/>
    <p:sldId id="306" r:id="rId8"/>
    <p:sldId id="307" r:id="rId9"/>
    <p:sldId id="308" r:id="rId10"/>
    <p:sldId id="309" r:id="rId11"/>
    <p:sldId id="310" r:id="rId12"/>
    <p:sldId id="311" r:id="rId13"/>
    <p:sldId id="312" r:id="rId14"/>
    <p:sldId id="313" r:id="rId15"/>
    <p:sldId id="320" r:id="rId16"/>
    <p:sldId id="321" r:id="rId17"/>
    <p:sldId id="314" r:id="rId18"/>
    <p:sldId id="315" r:id="rId19"/>
    <p:sldId id="322" r:id="rId20"/>
    <p:sldId id="316" r:id="rId21"/>
    <p:sldId id="317" r:id="rId22"/>
    <p:sldId id="323" r:id="rId23"/>
    <p:sldId id="324" r:id="rId24"/>
    <p:sldId id="318" r:id="rId2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ura Lachmann" initials="LL" lastIdx="3" clrIdx="0">
    <p:extLst>
      <p:ext uri="{19B8F6BF-5375-455C-9EA6-DF929625EA0E}">
        <p15:presenceInfo xmlns:p15="http://schemas.microsoft.com/office/powerpoint/2012/main" userId="Laura Lachmann" providerId="None"/>
      </p:ext>
    </p:extLst>
  </p:cmAuthor>
  <p:cmAuthor id="2" name="move" initials="m" lastIdx="1" clrIdx="1">
    <p:extLst>
      <p:ext uri="{19B8F6BF-5375-455C-9EA6-DF929625EA0E}">
        <p15:presenceInfo xmlns:p15="http://schemas.microsoft.com/office/powerpoint/2012/main" userId="move"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ED7C7"/>
    <a:srgbClr val="ECAC86"/>
    <a:srgbClr val="F3EE86"/>
    <a:srgbClr val="9DBECF"/>
    <a:srgbClr val="A093BF"/>
    <a:srgbClr val="D1738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4" d="100"/>
          <a:sy n="74" d="100"/>
        </p:scale>
        <p:origin x="84" y="8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 xmlns:a16="http://schemas.microsoft.com/office/drawing/2014/main" id="{9649791A-FA18-822D-FE76-63B59ED99DF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 xmlns:a16="http://schemas.microsoft.com/office/drawing/2014/main" id="{35A5C712-09F8-7A45-E4CB-760D45B55F81}"/>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164DAAF-7062-4742-8980-28D8D6BB23DC}" type="datetimeFigureOut">
              <a:rPr lang="en-GB" smtClean="0"/>
              <a:t>08/11/2024</a:t>
            </a:fld>
            <a:endParaRPr lang="en-GB"/>
          </a:p>
        </p:txBody>
      </p:sp>
      <p:sp>
        <p:nvSpPr>
          <p:cNvPr id="4" name="Footer Placeholder 3">
            <a:extLst>
              <a:ext uri="{FF2B5EF4-FFF2-40B4-BE49-F238E27FC236}">
                <a16:creationId xmlns="" xmlns:a16="http://schemas.microsoft.com/office/drawing/2014/main" id="{0E84948F-6970-B89A-F4E9-60B4EBB73DB3}"/>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 xmlns:a16="http://schemas.microsoft.com/office/drawing/2014/main" id="{52397458-0A9B-150D-BF1F-1C98D5C014F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BB85C85-FE9B-472F-9131-DA9600230F64}" type="slidenum">
              <a:rPr lang="en-GB" smtClean="0"/>
              <a:t>‹Nr.›</a:t>
            </a:fld>
            <a:endParaRPr lang="en-GB"/>
          </a:p>
        </p:txBody>
      </p:sp>
    </p:spTree>
    <p:extLst>
      <p:ext uri="{BB962C8B-B14F-4D97-AF65-F5344CB8AC3E}">
        <p14:creationId xmlns:p14="http://schemas.microsoft.com/office/powerpoint/2010/main" val="3207725748"/>
      </p:ext>
    </p:extLst>
  </p:cSld>
  <p:clrMap bg1="lt1" tx1="dk1" bg2="lt2" tx2="dk2" accent1="accent1" accent2="accent2" accent3="accent3" accent4="accent4" accent5="accent5" accent6="accent6" hlink="hlink" folHlink="folHlink"/>
  <p:hf sldNum="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BC06345-B4ED-443B-BBB1-0CCC75DF2E67}" type="datetimeFigureOut">
              <a:rPr lang="en-GB" smtClean="0"/>
              <a:t>08/11/2024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7C6CD40-244F-4C1C-9CA8-35DE37A8598B}" type="slidenum">
              <a:rPr lang="en-GB" smtClean="0"/>
              <a:t>‹Nr.›</a:t>
            </a:fld>
            <a:endParaRPr lang="en-GB"/>
          </a:p>
        </p:txBody>
      </p:sp>
    </p:spTree>
    <p:extLst>
      <p:ext uri="{BB962C8B-B14F-4D97-AF65-F5344CB8AC3E}">
        <p14:creationId xmlns:p14="http://schemas.microsoft.com/office/powerpoint/2010/main" val="3149420428"/>
      </p:ext>
    </p:extLst>
  </p:cSld>
  <p:clrMap bg1="lt1" tx1="dk1" bg2="lt2" tx2="dk2" accent1="accent1" accent2="accent2" accent3="accent3" accent4="accent4" accent5="accent5" accent6="accent6" hlink="hlink" folHlink="folHlink"/>
  <p:hf sldNum="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8440BBC9-982A-E630-AC15-E267EA8C3A6E}"/>
              </a:ext>
            </a:extLst>
          </p:cNvPr>
          <p:cNvSpPr>
            <a:spLocks noGrp="1"/>
          </p:cNvSpPr>
          <p:nvPr>
            <p:ph type="ctrTitle" hasCustomPrompt="1"/>
          </p:nvPr>
        </p:nvSpPr>
        <p:spPr>
          <a:xfrm>
            <a:off x="1524000" y="4218039"/>
            <a:ext cx="9144000" cy="1164968"/>
          </a:xfrm>
        </p:spPr>
        <p:txBody>
          <a:bodyPr anchor="b">
            <a:normAutofit/>
          </a:bodyPr>
          <a:lstStyle>
            <a:lvl1pPr algn="ctr">
              <a:defRPr sz="3200" b="1">
                <a:solidFill>
                  <a:schemeClr val="accent1">
                    <a:lumMod val="50000"/>
                  </a:schemeClr>
                </a:solidFill>
              </a:defRPr>
            </a:lvl1pPr>
          </a:lstStyle>
          <a:p>
            <a:r>
              <a:rPr lang="en-US" dirty="0" smtClean="0"/>
              <a:t>Training Module: [Insert Topic]</a:t>
            </a:r>
            <a:endParaRPr lang="en-GB" dirty="0"/>
          </a:p>
        </p:txBody>
      </p:sp>
      <p:sp>
        <p:nvSpPr>
          <p:cNvPr id="6" name="Slide Number Placeholder 5">
            <a:extLst>
              <a:ext uri="{FF2B5EF4-FFF2-40B4-BE49-F238E27FC236}">
                <a16:creationId xmlns="" xmlns:a16="http://schemas.microsoft.com/office/drawing/2014/main" id="{365E733F-B5A6-C73B-8170-6FE79E4FC040}"/>
              </a:ext>
            </a:extLst>
          </p:cNvPr>
          <p:cNvSpPr>
            <a:spLocks noGrp="1"/>
          </p:cNvSpPr>
          <p:nvPr>
            <p:ph type="sldNum" sz="quarter" idx="12"/>
          </p:nvPr>
        </p:nvSpPr>
        <p:spPr/>
        <p:txBody>
          <a:bodyPr/>
          <a:lstStyle/>
          <a:p>
            <a:fld id="{AE3BBC24-C1C9-439D-8A45-14B9CB7E3996}" type="slidenum">
              <a:rPr lang="en-GB" smtClean="0"/>
              <a:t>‹Nr.›</a:t>
            </a:fld>
            <a:endParaRPr lang="en-GB"/>
          </a:p>
        </p:txBody>
      </p:sp>
      <p:cxnSp>
        <p:nvCxnSpPr>
          <p:cNvPr id="7" name="Straight Connector 2">
            <a:extLst>
              <a:ext uri="{FF2B5EF4-FFF2-40B4-BE49-F238E27FC236}">
                <a16:creationId xmlns="" xmlns:a16="http://schemas.microsoft.com/office/drawing/2014/main" id="{386A0E89-01D0-86F9-FC3F-BB5093F56007}"/>
              </a:ext>
            </a:extLst>
          </p:cNvPr>
          <p:cNvCxnSpPr>
            <a:cxnSpLocks noGrp="1" noRot="1" noMove="1" noResize="1" noEditPoints="1" noAdjustHandles="1" noChangeArrowheads="1" noChangeShapeType="1"/>
          </p:cNvCxnSpPr>
          <p:nvPr userDrawn="1"/>
        </p:nvCxnSpPr>
        <p:spPr>
          <a:xfrm>
            <a:off x="492868"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pic>
        <p:nvPicPr>
          <p:cNvPr id="8" name="Grafik 7"/>
          <p:cNvPicPr/>
          <p:nvPr userDrawn="1"/>
        </p:nvPicPr>
        <p:blipFill>
          <a:blip r:embed="rId2" cstate="print">
            <a:extLst>
              <a:ext uri="{28A0092B-C50C-407E-A947-70E740481C1C}">
                <a14:useLocalDpi xmlns:a14="http://schemas.microsoft.com/office/drawing/2010/main" val="0"/>
              </a:ext>
            </a:extLst>
          </a:blip>
          <a:stretch>
            <a:fillRect/>
          </a:stretch>
        </p:blipFill>
        <p:spPr>
          <a:xfrm>
            <a:off x="3105850" y="6205792"/>
            <a:ext cx="1597107" cy="349250"/>
          </a:xfrm>
          <a:prstGeom prst="rect">
            <a:avLst/>
          </a:prstGeom>
        </p:spPr>
      </p:pic>
      <p:sp>
        <p:nvSpPr>
          <p:cNvPr id="9" name="Rechteck 8"/>
          <p:cNvSpPr/>
          <p:nvPr userDrawn="1"/>
        </p:nvSpPr>
        <p:spPr>
          <a:xfrm>
            <a:off x="4798850" y="6185710"/>
            <a:ext cx="4887538" cy="369332"/>
          </a:xfrm>
          <a:prstGeom prst="rect">
            <a:avLst/>
          </a:prstGeom>
        </p:spPr>
        <p:txBody>
          <a:bodyPr wrap="square">
            <a:spAutoFit/>
          </a:bodyPr>
          <a:lstStyle/>
          <a:p>
            <a:r>
              <a:rPr lang="de-DE" sz="600" dirty="0"/>
              <a:t>Dieses Veranstaltung wurde durch den Asyl-, Migrations- und Integrationsfond (AMIF) der Europäischen Union mitfinanziert. Der Inhalt gibt ausschließlich die Meinung der </a:t>
            </a:r>
            <a:r>
              <a:rPr lang="de-DE" sz="600" dirty="0" smtClean="0"/>
              <a:t>EMV-LII-Projektpartnerschaft </a:t>
            </a:r>
            <a:r>
              <a:rPr lang="de-DE" sz="600" dirty="0"/>
              <a:t>wieder und liegt in deren alleiniger Verantwortung. Die Europäische Kommission übernimmt keine Verantwortung für die Verwendung der darin enthaltenen Informationen.</a:t>
            </a:r>
          </a:p>
        </p:txBody>
      </p:sp>
      <p:cxnSp>
        <p:nvCxnSpPr>
          <p:cNvPr id="10" name="Straight Connector 1">
            <a:extLst>
              <a:ext uri="{FF2B5EF4-FFF2-40B4-BE49-F238E27FC236}">
                <a16:creationId xmlns="" xmlns:a16="http://schemas.microsoft.com/office/drawing/2014/main" id="{84DB65A5-D1EE-2329-470A-223C21405C8B}"/>
              </a:ext>
            </a:extLst>
          </p:cNvPr>
          <p:cNvCxnSpPr>
            <a:cxnSpLocks noGrp="1" noRot="1" noMove="1" noResize="1" noEditPoints="1" noAdjustHandles="1" noChangeArrowheads="1" noChangeShapeType="1"/>
          </p:cNvCxnSpPr>
          <p:nvPr userDrawn="1"/>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cxnSp>
        <p:nvCxnSpPr>
          <p:cNvPr id="11" name="Straight Connector 6">
            <a:extLst>
              <a:ext uri="{FF2B5EF4-FFF2-40B4-BE49-F238E27FC236}">
                <a16:creationId xmlns="" xmlns:a16="http://schemas.microsoft.com/office/drawing/2014/main" id="{C20AD154-FBBF-9CF4-C74D-E9C4E6C1FA5B}"/>
              </a:ext>
            </a:extLst>
          </p:cNvPr>
          <p:cNvCxnSpPr>
            <a:cxnSpLocks noGrp="1" noRot="1" noMove="1" noResize="1" noEditPoints="1" noAdjustHandles="1" noChangeArrowheads="1" noChangeShapeType="1"/>
          </p:cNvCxnSpPr>
          <p:nvPr userDrawn="1"/>
        </p:nvCxnSpPr>
        <p:spPr>
          <a:xfrm>
            <a:off x="11772088" y="30398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cxnSp>
        <p:nvCxnSpPr>
          <p:cNvPr id="12" name="Straight Connector 3">
            <a:extLst>
              <a:ext uri="{FF2B5EF4-FFF2-40B4-BE49-F238E27FC236}">
                <a16:creationId xmlns="" xmlns:a16="http://schemas.microsoft.com/office/drawing/2014/main" id="{B7092099-E849-315E-6B8D-D29A0BD2289D}"/>
              </a:ext>
            </a:extLst>
          </p:cNvPr>
          <p:cNvCxnSpPr>
            <a:cxnSpLocks noGrp="1" noRot="1" noMove="1" noResize="1" noEditPoints="1" noAdjustHandles="1" noChangeArrowheads="1" noChangeShapeType="1"/>
          </p:cNvCxnSpPr>
          <p:nvPr userDrawn="1"/>
        </p:nvCxnSpPr>
        <p:spPr>
          <a:xfrm>
            <a:off x="11929352" y="30398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pic>
        <p:nvPicPr>
          <p:cNvPr id="13" name="Grafik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4240544" y="1673978"/>
            <a:ext cx="3710912" cy="2289267"/>
          </a:xfrm>
          <a:prstGeom prst="rect">
            <a:avLst/>
          </a:prstGeom>
        </p:spPr>
      </p:pic>
    </p:spTree>
    <p:extLst>
      <p:ext uri="{BB962C8B-B14F-4D97-AF65-F5344CB8AC3E}">
        <p14:creationId xmlns:p14="http://schemas.microsoft.com/office/powerpoint/2010/main" val="21794430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Google Shape;112;p3"/>
          <p:cNvPicPr/>
          <p:nvPr userDrawn="1"/>
        </p:nvPicPr>
        <p:blipFill>
          <a:blip r:embed="rId2">
            <a:alphaModFix/>
          </a:blip>
          <a:srcRect/>
          <a:stretch/>
        </p:blipFill>
        <p:spPr bwMode="auto">
          <a:xfrm>
            <a:off x="9144000" y="5229225"/>
            <a:ext cx="3048000" cy="1628775"/>
          </a:xfrm>
          <a:prstGeom prst="rect">
            <a:avLst/>
          </a:prstGeom>
          <a:noFill/>
          <a:ln>
            <a:noFill/>
          </a:ln>
        </p:spPr>
      </p:pic>
      <p:sp>
        <p:nvSpPr>
          <p:cNvPr id="2" name="Title 1">
            <a:extLst>
              <a:ext uri="{FF2B5EF4-FFF2-40B4-BE49-F238E27FC236}">
                <a16:creationId xmlns="" xmlns:a16="http://schemas.microsoft.com/office/drawing/2014/main" id="{214885E9-40F1-D777-7DEF-0A20585524A1}"/>
              </a:ext>
            </a:extLst>
          </p:cNvPr>
          <p:cNvSpPr>
            <a:spLocks noGrp="1"/>
          </p:cNvSpPr>
          <p:nvPr>
            <p:ph type="title"/>
          </p:nvPr>
        </p:nvSpPr>
        <p:spPr/>
        <p:txBody>
          <a:bodyPr/>
          <a:lstStyle>
            <a:lvl1pPr>
              <a:defRPr>
                <a:solidFill>
                  <a:schemeClr val="accent1">
                    <a:lumMod val="50000"/>
                  </a:schemeClr>
                </a:solidFill>
              </a:defRPr>
            </a:lvl1pPr>
          </a:lstStyle>
          <a:p>
            <a:r>
              <a:rPr lang="en-US" dirty="0"/>
              <a:t>Click to edit Master title style</a:t>
            </a:r>
            <a:endParaRPr lang="en-GB" dirty="0"/>
          </a:p>
        </p:txBody>
      </p:sp>
      <p:sp>
        <p:nvSpPr>
          <p:cNvPr id="3" name="Vertical Text Placeholder 2">
            <a:extLst>
              <a:ext uri="{FF2B5EF4-FFF2-40B4-BE49-F238E27FC236}">
                <a16:creationId xmlns="" xmlns:a16="http://schemas.microsoft.com/office/drawing/2014/main" id="{65193431-9089-7852-57A1-8468F2005587}"/>
              </a:ext>
            </a:extLst>
          </p:cNvPr>
          <p:cNvSpPr>
            <a:spLocks noGrp="1"/>
          </p:cNvSpPr>
          <p:nvPr>
            <p:ph type="body" orient="vert" idx="1"/>
          </p:nvPr>
        </p:nvSpPr>
        <p:spPr/>
        <p:txBody>
          <a:bodyPr vert="eaVert"/>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a:extLst>
              <a:ext uri="{FF2B5EF4-FFF2-40B4-BE49-F238E27FC236}">
                <a16:creationId xmlns="" xmlns:a16="http://schemas.microsoft.com/office/drawing/2014/main" id="{9E91E75E-535C-0654-9281-D03BE92F838C}"/>
              </a:ext>
            </a:extLst>
          </p:cNvPr>
          <p:cNvSpPr>
            <a:spLocks noGrp="1"/>
          </p:cNvSpPr>
          <p:nvPr>
            <p:ph type="sldNum" sz="quarter" idx="12"/>
          </p:nvPr>
        </p:nvSpPr>
        <p:spPr/>
        <p:txBody>
          <a:bodyPr/>
          <a:lstStyle/>
          <a:p>
            <a:fld id="{AE3BBC24-C1C9-439D-8A45-14B9CB7E3996}" type="slidenum">
              <a:rPr lang="en-GB" smtClean="0"/>
              <a:t>‹Nr.›</a:t>
            </a:fld>
            <a:endParaRPr lang="en-GB"/>
          </a:p>
        </p:txBody>
      </p:sp>
      <p:cxnSp>
        <p:nvCxnSpPr>
          <p:cNvPr id="7" name="Straight Connector 9">
            <a:extLst>
              <a:ext uri="{FF2B5EF4-FFF2-40B4-BE49-F238E27FC236}">
                <a16:creationId xmlns="" xmlns:a16="http://schemas.microsoft.com/office/drawing/2014/main" id="{D80E45CC-3505-5FBD-A979-6809C86276A6}"/>
              </a:ext>
            </a:extLst>
          </p:cNvPr>
          <p:cNvCxnSpPr>
            <a:cxnSpLocks noGrp="1" noRot="1" noMove="1" noResize="1" noEditPoints="1" noAdjustHandles="1" noChangeArrowheads="1" noChangeShapeType="1"/>
          </p:cNvCxnSpPr>
          <p:nvPr userDrawn="1"/>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489156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8" name="Google Shape;112;p3"/>
          <p:cNvPicPr/>
          <p:nvPr userDrawn="1"/>
        </p:nvPicPr>
        <p:blipFill>
          <a:blip r:embed="rId2">
            <a:alphaModFix/>
          </a:blip>
          <a:srcRect/>
          <a:stretch/>
        </p:blipFill>
        <p:spPr bwMode="auto">
          <a:xfrm>
            <a:off x="9144000" y="5229225"/>
            <a:ext cx="3048000" cy="1628775"/>
          </a:xfrm>
          <a:prstGeom prst="rect">
            <a:avLst/>
          </a:prstGeom>
          <a:noFill/>
          <a:ln>
            <a:noFill/>
          </a:ln>
        </p:spPr>
      </p:pic>
      <p:sp>
        <p:nvSpPr>
          <p:cNvPr id="2" name="Vertical Title 1">
            <a:extLst>
              <a:ext uri="{FF2B5EF4-FFF2-40B4-BE49-F238E27FC236}">
                <a16:creationId xmlns="" xmlns:a16="http://schemas.microsoft.com/office/drawing/2014/main" id="{304E15EA-E78B-0545-B00B-863E42CA469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 xmlns:a16="http://schemas.microsoft.com/office/drawing/2014/main" id="{41C59ACA-BD45-8F7A-E4BB-648828AD3F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a:extLst>
              <a:ext uri="{FF2B5EF4-FFF2-40B4-BE49-F238E27FC236}">
                <a16:creationId xmlns="" xmlns:a16="http://schemas.microsoft.com/office/drawing/2014/main" id="{EA8BD89E-11F8-DB43-EE08-3DCC5477EC7B}"/>
              </a:ext>
            </a:extLst>
          </p:cNvPr>
          <p:cNvSpPr>
            <a:spLocks noGrp="1"/>
          </p:cNvSpPr>
          <p:nvPr>
            <p:ph type="ftr" sz="quarter" idx="11"/>
          </p:nvPr>
        </p:nvSpPr>
        <p:spPr>
          <a:xfrm>
            <a:off x="4038600" y="6356350"/>
            <a:ext cx="4114800" cy="365125"/>
          </a:xfrm>
          <a:prstGeom prst="rect">
            <a:avLst/>
          </a:prstGeom>
        </p:spPr>
        <p:txBody>
          <a:bodyPr/>
          <a:lstStyle/>
          <a:p>
            <a:endParaRPr lang="en-GB"/>
          </a:p>
        </p:txBody>
      </p:sp>
      <p:sp>
        <p:nvSpPr>
          <p:cNvPr id="6" name="Slide Number Placeholder 5">
            <a:extLst>
              <a:ext uri="{FF2B5EF4-FFF2-40B4-BE49-F238E27FC236}">
                <a16:creationId xmlns="" xmlns:a16="http://schemas.microsoft.com/office/drawing/2014/main" id="{92B2496D-1AF2-5662-6806-E8411C1AA9E7}"/>
              </a:ext>
            </a:extLst>
          </p:cNvPr>
          <p:cNvSpPr>
            <a:spLocks noGrp="1"/>
          </p:cNvSpPr>
          <p:nvPr>
            <p:ph type="sldNum" sz="quarter" idx="12"/>
          </p:nvPr>
        </p:nvSpPr>
        <p:spPr/>
        <p:txBody>
          <a:bodyPr/>
          <a:lstStyle/>
          <a:p>
            <a:fld id="{AE3BBC24-C1C9-439D-8A45-14B9CB7E3996}" type="slidenum">
              <a:rPr lang="en-GB" smtClean="0"/>
              <a:t>‹Nr.›</a:t>
            </a:fld>
            <a:endParaRPr lang="en-GB"/>
          </a:p>
        </p:txBody>
      </p:sp>
      <p:cxnSp>
        <p:nvCxnSpPr>
          <p:cNvPr id="7" name="Straight Connector 9">
            <a:extLst>
              <a:ext uri="{FF2B5EF4-FFF2-40B4-BE49-F238E27FC236}">
                <a16:creationId xmlns="" xmlns:a16="http://schemas.microsoft.com/office/drawing/2014/main" id="{D80E45CC-3505-5FBD-A979-6809C86276A6}"/>
              </a:ext>
            </a:extLst>
          </p:cNvPr>
          <p:cNvCxnSpPr>
            <a:cxnSpLocks noGrp="1" noRot="1" noMove="1" noResize="1" noEditPoints="1" noAdjustHandles="1" noChangeArrowheads="1" noChangeShapeType="1"/>
          </p:cNvCxnSpPr>
          <p:nvPr userDrawn="1"/>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29897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9" name="Google Shape;112;p3"/>
          <p:cNvPicPr/>
          <p:nvPr userDrawn="1"/>
        </p:nvPicPr>
        <p:blipFill>
          <a:blip r:embed="rId2">
            <a:alphaModFix/>
          </a:blip>
          <a:srcRect/>
          <a:stretch/>
        </p:blipFill>
        <p:spPr bwMode="auto">
          <a:xfrm>
            <a:off x="9144000" y="5229225"/>
            <a:ext cx="3048000" cy="1628775"/>
          </a:xfrm>
          <a:prstGeom prst="rect">
            <a:avLst/>
          </a:prstGeom>
          <a:noFill/>
          <a:ln>
            <a:noFill/>
          </a:ln>
        </p:spPr>
      </p:pic>
      <p:sp>
        <p:nvSpPr>
          <p:cNvPr id="2" name="Title 1">
            <a:extLst>
              <a:ext uri="{FF2B5EF4-FFF2-40B4-BE49-F238E27FC236}">
                <a16:creationId xmlns="" xmlns:a16="http://schemas.microsoft.com/office/drawing/2014/main" id="{F865B0AD-2AD7-EBDC-C89A-84810FF1BACF}"/>
              </a:ext>
            </a:extLst>
          </p:cNvPr>
          <p:cNvSpPr>
            <a:spLocks noGrp="1"/>
          </p:cNvSpPr>
          <p:nvPr>
            <p:ph type="title"/>
          </p:nvPr>
        </p:nvSpPr>
        <p:spPr>
          <a:xfrm>
            <a:off x="838200" y="365126"/>
            <a:ext cx="10515600" cy="1050720"/>
          </a:xfrm>
        </p:spPr>
        <p:txBody>
          <a:bodyPr>
            <a:normAutofit/>
          </a:bodyPr>
          <a:lstStyle>
            <a:lvl1pPr>
              <a:defRPr sz="3200" b="1">
                <a:solidFill>
                  <a:schemeClr val="accent1">
                    <a:lumMod val="50000"/>
                  </a:schemeClr>
                </a:solidFill>
              </a:defRPr>
            </a:lvl1pPr>
          </a:lstStyle>
          <a:p>
            <a:r>
              <a:rPr lang="en-US" dirty="0"/>
              <a:t>Click to edit Master title style</a:t>
            </a:r>
            <a:endParaRPr lang="en-GB" dirty="0"/>
          </a:p>
        </p:txBody>
      </p:sp>
      <p:sp>
        <p:nvSpPr>
          <p:cNvPr id="3" name="Content Placeholder 2">
            <a:extLst>
              <a:ext uri="{FF2B5EF4-FFF2-40B4-BE49-F238E27FC236}">
                <a16:creationId xmlns="" xmlns:a16="http://schemas.microsoft.com/office/drawing/2014/main" id="{54ED12B2-9260-EA70-68BC-6F5D27AA0020}"/>
              </a:ext>
            </a:extLst>
          </p:cNvPr>
          <p:cNvSpPr>
            <a:spLocks noGrp="1"/>
          </p:cNvSpPr>
          <p:nvPr>
            <p:ph idx="1"/>
          </p:nvPr>
        </p:nvSpPr>
        <p:spPr>
          <a:xfrm>
            <a:off x="838200" y="1563329"/>
            <a:ext cx="10515600" cy="4613634"/>
          </a:xfrm>
        </p:spPr>
        <p:txBody>
          <a:bodyPr/>
          <a:lstStyle>
            <a:lvl1pPr>
              <a:defRPr sz="2800">
                <a:solidFill>
                  <a:schemeClr val="tx1">
                    <a:lumMod val="75000"/>
                    <a:lumOff val="25000"/>
                  </a:schemeClr>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a:extLst>
              <a:ext uri="{FF2B5EF4-FFF2-40B4-BE49-F238E27FC236}">
                <a16:creationId xmlns="" xmlns:a16="http://schemas.microsoft.com/office/drawing/2014/main" id="{F6C3E645-F3F2-55BC-344B-3E63B0478F7F}"/>
              </a:ext>
            </a:extLst>
          </p:cNvPr>
          <p:cNvSpPr>
            <a:spLocks noGrp="1"/>
          </p:cNvSpPr>
          <p:nvPr>
            <p:ph type="sldNum" sz="quarter" idx="12"/>
          </p:nvPr>
        </p:nvSpPr>
        <p:spPr/>
        <p:txBody>
          <a:bodyPr/>
          <a:lstStyle/>
          <a:p>
            <a:fld id="{AE3BBC24-C1C9-439D-8A45-14B9CB7E3996}" type="slidenum">
              <a:rPr lang="en-GB" smtClean="0"/>
              <a:t>‹Nr.›</a:t>
            </a:fld>
            <a:endParaRPr lang="en-GB"/>
          </a:p>
        </p:txBody>
      </p:sp>
      <p:cxnSp>
        <p:nvCxnSpPr>
          <p:cNvPr id="8" name="Straight Connector 9">
            <a:extLst>
              <a:ext uri="{FF2B5EF4-FFF2-40B4-BE49-F238E27FC236}">
                <a16:creationId xmlns="" xmlns:a16="http://schemas.microsoft.com/office/drawing/2014/main" id="{D80E45CC-3505-5FBD-A979-6809C86276A6}"/>
              </a:ext>
            </a:extLst>
          </p:cNvPr>
          <p:cNvCxnSpPr>
            <a:cxnSpLocks noGrp="1" noRot="1" noMove="1" noResize="1" noEditPoints="1" noAdjustHandles="1" noChangeArrowheads="1" noChangeShapeType="1"/>
          </p:cNvCxnSpPr>
          <p:nvPr userDrawn="1"/>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358937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10" name="Google Shape;112;p3"/>
          <p:cNvPicPr/>
          <p:nvPr userDrawn="1"/>
        </p:nvPicPr>
        <p:blipFill>
          <a:blip r:embed="rId2">
            <a:alphaModFix/>
          </a:blip>
          <a:srcRect/>
          <a:stretch/>
        </p:blipFill>
        <p:spPr bwMode="auto">
          <a:xfrm>
            <a:off x="9144000" y="5229225"/>
            <a:ext cx="3048000" cy="1628775"/>
          </a:xfrm>
          <a:prstGeom prst="rect">
            <a:avLst/>
          </a:prstGeom>
          <a:noFill/>
          <a:ln>
            <a:noFill/>
          </a:ln>
        </p:spPr>
      </p:pic>
      <p:sp>
        <p:nvSpPr>
          <p:cNvPr id="2" name="Title 1">
            <a:extLst>
              <a:ext uri="{FF2B5EF4-FFF2-40B4-BE49-F238E27FC236}">
                <a16:creationId xmlns="" xmlns:a16="http://schemas.microsoft.com/office/drawing/2014/main" id="{FCBE532E-BAEA-46C7-B726-77A234AA63CE}"/>
              </a:ext>
            </a:extLst>
          </p:cNvPr>
          <p:cNvSpPr>
            <a:spLocks noGrp="1"/>
          </p:cNvSpPr>
          <p:nvPr>
            <p:ph type="title"/>
          </p:nvPr>
        </p:nvSpPr>
        <p:spPr>
          <a:xfrm>
            <a:off x="831850" y="1709738"/>
            <a:ext cx="10515600" cy="2852737"/>
          </a:xfrm>
        </p:spPr>
        <p:txBody>
          <a:bodyPr anchor="b"/>
          <a:lstStyle>
            <a:lvl1pPr>
              <a:defRPr sz="6000">
                <a:solidFill>
                  <a:schemeClr val="accent1">
                    <a:lumMod val="50000"/>
                  </a:schemeClr>
                </a:solidFill>
              </a:defRPr>
            </a:lvl1pPr>
          </a:lstStyle>
          <a:p>
            <a:r>
              <a:rPr lang="en-US"/>
              <a:t>Click to edit Master title style</a:t>
            </a:r>
            <a:endParaRPr lang="en-GB"/>
          </a:p>
        </p:txBody>
      </p:sp>
      <p:sp>
        <p:nvSpPr>
          <p:cNvPr id="3" name="Text Placeholder 2">
            <a:extLst>
              <a:ext uri="{FF2B5EF4-FFF2-40B4-BE49-F238E27FC236}">
                <a16:creationId xmlns="" xmlns:a16="http://schemas.microsoft.com/office/drawing/2014/main" id="{A5A49C0D-E8B7-4B4A-FA21-4F7F2160C6B5}"/>
              </a:ext>
            </a:extLst>
          </p:cNvPr>
          <p:cNvSpPr>
            <a:spLocks noGrp="1"/>
          </p:cNvSpPr>
          <p:nvPr>
            <p:ph type="body" idx="1"/>
          </p:nvPr>
        </p:nvSpPr>
        <p:spPr>
          <a:xfrm>
            <a:off x="831850" y="4589463"/>
            <a:ext cx="10515600" cy="1500187"/>
          </a:xfrm>
        </p:spPr>
        <p:txBody>
          <a:bodyPr/>
          <a:lstStyle>
            <a:lvl1pPr marL="0" indent="0">
              <a:buNone/>
              <a:defRPr sz="2400">
                <a:solidFill>
                  <a:schemeClr val="tx1">
                    <a:lumMod val="75000"/>
                    <a:lumOff val="2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6" name="Slide Number Placeholder 5">
            <a:extLst>
              <a:ext uri="{FF2B5EF4-FFF2-40B4-BE49-F238E27FC236}">
                <a16:creationId xmlns="" xmlns:a16="http://schemas.microsoft.com/office/drawing/2014/main" id="{F808E2E2-31B1-9696-C589-D282FDF0EAD9}"/>
              </a:ext>
            </a:extLst>
          </p:cNvPr>
          <p:cNvSpPr>
            <a:spLocks noGrp="1"/>
          </p:cNvSpPr>
          <p:nvPr>
            <p:ph type="sldNum" sz="quarter" idx="12"/>
          </p:nvPr>
        </p:nvSpPr>
        <p:spPr/>
        <p:txBody>
          <a:bodyPr/>
          <a:lstStyle/>
          <a:p>
            <a:fld id="{AE3BBC24-C1C9-439D-8A45-14B9CB7E3996}" type="slidenum">
              <a:rPr lang="en-GB" smtClean="0"/>
              <a:t>‹Nr.›</a:t>
            </a:fld>
            <a:endParaRPr lang="en-GB"/>
          </a:p>
        </p:txBody>
      </p:sp>
      <p:cxnSp>
        <p:nvCxnSpPr>
          <p:cNvPr id="7" name="Straight Connector 9">
            <a:extLst>
              <a:ext uri="{FF2B5EF4-FFF2-40B4-BE49-F238E27FC236}">
                <a16:creationId xmlns="" xmlns:a16="http://schemas.microsoft.com/office/drawing/2014/main" id="{D80E45CC-3505-5FBD-A979-6809C86276A6}"/>
              </a:ext>
            </a:extLst>
          </p:cNvPr>
          <p:cNvCxnSpPr>
            <a:cxnSpLocks noGrp="1" noRot="1" noMove="1" noResize="1" noEditPoints="1" noAdjustHandles="1" noChangeArrowheads="1" noChangeShapeType="1"/>
          </p:cNvCxnSpPr>
          <p:nvPr userDrawn="1"/>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3165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Google Shape;112;p3"/>
          <p:cNvPicPr/>
          <p:nvPr userDrawn="1"/>
        </p:nvPicPr>
        <p:blipFill>
          <a:blip r:embed="rId2">
            <a:alphaModFix/>
          </a:blip>
          <a:srcRect/>
          <a:stretch/>
        </p:blipFill>
        <p:spPr bwMode="auto">
          <a:xfrm>
            <a:off x="9144000" y="5229225"/>
            <a:ext cx="3048000" cy="1628775"/>
          </a:xfrm>
          <a:prstGeom prst="rect">
            <a:avLst/>
          </a:prstGeom>
          <a:noFill/>
          <a:ln>
            <a:noFill/>
          </a:ln>
        </p:spPr>
      </p:pic>
      <p:sp>
        <p:nvSpPr>
          <p:cNvPr id="2" name="Title 1">
            <a:extLst>
              <a:ext uri="{FF2B5EF4-FFF2-40B4-BE49-F238E27FC236}">
                <a16:creationId xmlns="" xmlns:a16="http://schemas.microsoft.com/office/drawing/2014/main" id="{1575278E-5A5C-10F7-1178-4C8B385B17B9}"/>
              </a:ext>
            </a:extLst>
          </p:cNvPr>
          <p:cNvSpPr>
            <a:spLocks noGrp="1"/>
          </p:cNvSpPr>
          <p:nvPr>
            <p:ph type="title"/>
          </p:nvPr>
        </p:nvSpPr>
        <p:spPr/>
        <p:txBody>
          <a:bodyPr>
            <a:normAutofit/>
          </a:bodyPr>
          <a:lstStyle>
            <a:lvl1pPr>
              <a:defRPr sz="3600" b="0">
                <a:solidFill>
                  <a:schemeClr val="accent1">
                    <a:lumMod val="50000"/>
                  </a:schemeClr>
                </a:solidFill>
              </a:defRPr>
            </a:lvl1pPr>
          </a:lstStyle>
          <a:p>
            <a:r>
              <a:rPr lang="en-US" dirty="0"/>
              <a:t>Click to edit Master title style</a:t>
            </a:r>
            <a:endParaRPr lang="en-GB" dirty="0"/>
          </a:p>
        </p:txBody>
      </p:sp>
      <p:sp>
        <p:nvSpPr>
          <p:cNvPr id="3" name="Content Placeholder 2">
            <a:extLst>
              <a:ext uri="{FF2B5EF4-FFF2-40B4-BE49-F238E27FC236}">
                <a16:creationId xmlns="" xmlns:a16="http://schemas.microsoft.com/office/drawing/2014/main" id="{A7C1D1CC-4952-43DB-83AE-840F99571546}"/>
              </a:ext>
            </a:extLst>
          </p:cNvPr>
          <p:cNvSpPr>
            <a:spLocks noGrp="1"/>
          </p:cNvSpPr>
          <p:nvPr>
            <p:ph sz="half" idx="1"/>
          </p:nvPr>
        </p:nvSpPr>
        <p:spPr>
          <a:xfrm>
            <a:off x="838200" y="1825625"/>
            <a:ext cx="5181600" cy="4351338"/>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a:extLst>
              <a:ext uri="{FF2B5EF4-FFF2-40B4-BE49-F238E27FC236}">
                <a16:creationId xmlns="" xmlns:a16="http://schemas.microsoft.com/office/drawing/2014/main" id="{0C1C3FA0-E8DB-8AE4-A2DC-260C556B58C3}"/>
              </a:ext>
            </a:extLst>
          </p:cNvPr>
          <p:cNvSpPr>
            <a:spLocks noGrp="1"/>
          </p:cNvSpPr>
          <p:nvPr>
            <p:ph sz="half" idx="2"/>
          </p:nvPr>
        </p:nvSpPr>
        <p:spPr>
          <a:xfrm>
            <a:off x="6172200" y="1825625"/>
            <a:ext cx="5181600" cy="4351338"/>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Footer Placeholder 5">
            <a:extLst>
              <a:ext uri="{FF2B5EF4-FFF2-40B4-BE49-F238E27FC236}">
                <a16:creationId xmlns="" xmlns:a16="http://schemas.microsoft.com/office/drawing/2014/main" id="{C3F9E684-4153-A394-4AAE-7FED7D789AA6}"/>
              </a:ext>
            </a:extLst>
          </p:cNvPr>
          <p:cNvSpPr>
            <a:spLocks noGrp="1"/>
          </p:cNvSpPr>
          <p:nvPr>
            <p:ph type="ftr" sz="quarter" idx="11"/>
          </p:nvPr>
        </p:nvSpPr>
        <p:spPr>
          <a:xfrm>
            <a:off x="4038600" y="6356350"/>
            <a:ext cx="4114800" cy="365125"/>
          </a:xfrm>
          <a:prstGeom prst="rect">
            <a:avLst/>
          </a:prstGeom>
        </p:spPr>
        <p:txBody>
          <a:bodyPr/>
          <a:lstStyle/>
          <a:p>
            <a:endParaRPr lang="en-GB" dirty="0"/>
          </a:p>
        </p:txBody>
      </p:sp>
      <p:sp>
        <p:nvSpPr>
          <p:cNvPr id="7" name="Slide Number Placeholder 6">
            <a:extLst>
              <a:ext uri="{FF2B5EF4-FFF2-40B4-BE49-F238E27FC236}">
                <a16:creationId xmlns="" xmlns:a16="http://schemas.microsoft.com/office/drawing/2014/main" id="{A630B6D7-5656-888B-ACFE-F8CF77A313EF}"/>
              </a:ext>
            </a:extLst>
          </p:cNvPr>
          <p:cNvSpPr>
            <a:spLocks noGrp="1"/>
          </p:cNvSpPr>
          <p:nvPr>
            <p:ph type="sldNum" sz="quarter" idx="12"/>
          </p:nvPr>
        </p:nvSpPr>
        <p:spPr/>
        <p:txBody>
          <a:bodyPr/>
          <a:lstStyle/>
          <a:p>
            <a:fld id="{AE3BBC24-C1C9-439D-8A45-14B9CB7E3996}" type="slidenum">
              <a:rPr lang="en-GB" smtClean="0"/>
              <a:t>‹Nr.›</a:t>
            </a:fld>
            <a:endParaRPr lang="en-GB"/>
          </a:p>
        </p:txBody>
      </p:sp>
      <p:cxnSp>
        <p:nvCxnSpPr>
          <p:cNvPr id="8" name="Straight Connector 9">
            <a:extLst>
              <a:ext uri="{FF2B5EF4-FFF2-40B4-BE49-F238E27FC236}">
                <a16:creationId xmlns="" xmlns:a16="http://schemas.microsoft.com/office/drawing/2014/main" id="{D80E45CC-3505-5FBD-A979-6809C86276A6}"/>
              </a:ext>
            </a:extLst>
          </p:cNvPr>
          <p:cNvCxnSpPr>
            <a:cxnSpLocks noGrp="1" noRot="1" noMove="1" noResize="1" noEditPoints="1" noAdjustHandles="1" noChangeArrowheads="1" noChangeShapeType="1"/>
          </p:cNvCxnSpPr>
          <p:nvPr userDrawn="1"/>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634823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Google Shape;112;p3"/>
          <p:cNvPicPr/>
          <p:nvPr userDrawn="1"/>
        </p:nvPicPr>
        <p:blipFill>
          <a:blip r:embed="rId2">
            <a:alphaModFix/>
          </a:blip>
          <a:srcRect/>
          <a:stretch/>
        </p:blipFill>
        <p:spPr bwMode="auto">
          <a:xfrm>
            <a:off x="9144000" y="5229225"/>
            <a:ext cx="3048000" cy="1628775"/>
          </a:xfrm>
          <a:prstGeom prst="rect">
            <a:avLst/>
          </a:prstGeom>
          <a:noFill/>
          <a:ln>
            <a:noFill/>
          </a:ln>
        </p:spPr>
      </p:pic>
      <p:sp>
        <p:nvSpPr>
          <p:cNvPr id="2" name="Title 1">
            <a:extLst>
              <a:ext uri="{FF2B5EF4-FFF2-40B4-BE49-F238E27FC236}">
                <a16:creationId xmlns="" xmlns:a16="http://schemas.microsoft.com/office/drawing/2014/main" id="{630C1274-C792-085D-2F94-E1F7EFDDDB98}"/>
              </a:ext>
            </a:extLst>
          </p:cNvPr>
          <p:cNvSpPr>
            <a:spLocks noGrp="1"/>
          </p:cNvSpPr>
          <p:nvPr>
            <p:ph type="title"/>
          </p:nvPr>
        </p:nvSpPr>
        <p:spPr>
          <a:xfrm>
            <a:off x="839788" y="365125"/>
            <a:ext cx="10515600" cy="1325563"/>
          </a:xfrm>
        </p:spPr>
        <p:txBody>
          <a:bodyPr>
            <a:normAutofit/>
          </a:bodyPr>
          <a:lstStyle>
            <a:lvl1pPr>
              <a:defRPr sz="3600">
                <a:solidFill>
                  <a:schemeClr val="accent1">
                    <a:lumMod val="50000"/>
                  </a:schemeClr>
                </a:solidFill>
              </a:defRPr>
            </a:lvl1pPr>
          </a:lstStyle>
          <a:p>
            <a:r>
              <a:rPr lang="en-US" dirty="0"/>
              <a:t>Click to edit Master title style</a:t>
            </a:r>
            <a:endParaRPr lang="en-GB" dirty="0"/>
          </a:p>
        </p:txBody>
      </p:sp>
      <p:sp>
        <p:nvSpPr>
          <p:cNvPr id="3" name="Text Placeholder 2">
            <a:extLst>
              <a:ext uri="{FF2B5EF4-FFF2-40B4-BE49-F238E27FC236}">
                <a16:creationId xmlns="" xmlns:a16="http://schemas.microsoft.com/office/drawing/2014/main" id="{A67531E3-EAEE-3559-2BC8-BA408F356C5E}"/>
              </a:ext>
            </a:extLst>
          </p:cNvPr>
          <p:cNvSpPr>
            <a:spLocks noGrp="1"/>
          </p:cNvSpPr>
          <p:nvPr>
            <p:ph type="body" idx="1"/>
          </p:nvPr>
        </p:nvSpPr>
        <p:spPr>
          <a:xfrm>
            <a:off x="839788" y="1681163"/>
            <a:ext cx="5157787" cy="823912"/>
          </a:xfrm>
        </p:spPr>
        <p:txBody>
          <a:bodyPr anchor="b"/>
          <a:lstStyle>
            <a:lvl1pPr marL="0" indent="0">
              <a:buNone/>
              <a:defRPr sz="2400" b="1">
                <a:solidFill>
                  <a:schemeClr val="accent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 xmlns:a16="http://schemas.microsoft.com/office/drawing/2014/main" id="{D5CBF6B3-2325-C3E1-9CDF-44489B9EE58A}"/>
              </a:ext>
            </a:extLst>
          </p:cNvPr>
          <p:cNvSpPr>
            <a:spLocks noGrp="1"/>
          </p:cNvSpPr>
          <p:nvPr>
            <p:ph sz="half" idx="2"/>
          </p:nvPr>
        </p:nvSpPr>
        <p:spPr>
          <a:xfrm>
            <a:off x="839788" y="2505075"/>
            <a:ext cx="5157787" cy="3684588"/>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 xmlns:a16="http://schemas.microsoft.com/office/drawing/2014/main" id="{7728C6BF-B8CA-E6F9-18D2-DC3256C218D2}"/>
              </a:ext>
            </a:extLst>
          </p:cNvPr>
          <p:cNvSpPr>
            <a:spLocks noGrp="1"/>
          </p:cNvSpPr>
          <p:nvPr>
            <p:ph type="body" sz="quarter" idx="3"/>
          </p:nvPr>
        </p:nvSpPr>
        <p:spPr>
          <a:xfrm>
            <a:off x="6172200" y="1681163"/>
            <a:ext cx="5183188" cy="823912"/>
          </a:xfrm>
        </p:spPr>
        <p:txBody>
          <a:bodyPr anchor="b"/>
          <a:lstStyle>
            <a:lvl1pPr marL="0" indent="0">
              <a:buNone/>
              <a:defRPr sz="2400" b="1">
                <a:solidFill>
                  <a:schemeClr val="accent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 xmlns:a16="http://schemas.microsoft.com/office/drawing/2014/main" id="{0CF7D3BF-5AC0-BEDF-5B9C-232D62916646}"/>
              </a:ext>
            </a:extLst>
          </p:cNvPr>
          <p:cNvSpPr>
            <a:spLocks noGrp="1"/>
          </p:cNvSpPr>
          <p:nvPr>
            <p:ph sz="quarter" idx="4"/>
          </p:nvPr>
        </p:nvSpPr>
        <p:spPr>
          <a:xfrm>
            <a:off x="6172200" y="2505075"/>
            <a:ext cx="5183188" cy="3684588"/>
          </a:xfrm>
        </p:spPr>
        <p:txBody>
          <a:bodyPr/>
          <a:lstStyle>
            <a:lvl1pPr>
              <a:defRPr>
                <a:solidFill>
                  <a:schemeClr val="tx1">
                    <a:lumMod val="75000"/>
                    <a:lumOff val="25000"/>
                  </a:schemeClr>
                </a:solidFill>
              </a:defRPr>
            </a:lvl1pPr>
            <a:lvl2pPr>
              <a:defRPr>
                <a:solidFill>
                  <a:schemeClr val="tx1">
                    <a:lumMod val="75000"/>
                    <a:lumOff val="25000"/>
                  </a:schemeClr>
                </a:solidFill>
              </a:defRPr>
            </a:lvl2pPr>
            <a:lvl3pPr>
              <a:defRPr>
                <a:solidFill>
                  <a:schemeClr val="tx1">
                    <a:lumMod val="75000"/>
                    <a:lumOff val="25000"/>
                  </a:schemeClr>
                </a:solidFill>
              </a:defRPr>
            </a:lvl3pPr>
            <a:lvl4pPr>
              <a:defRPr>
                <a:solidFill>
                  <a:schemeClr val="tx1">
                    <a:lumMod val="75000"/>
                    <a:lumOff val="25000"/>
                  </a:schemeClr>
                </a:solidFill>
              </a:defRPr>
            </a:lvl4pPr>
            <a:lvl5pPr>
              <a:defRPr>
                <a:solidFill>
                  <a:schemeClr val="tx1">
                    <a:lumMod val="75000"/>
                    <a:lumOff val="2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9" name="Slide Number Placeholder 8">
            <a:extLst>
              <a:ext uri="{FF2B5EF4-FFF2-40B4-BE49-F238E27FC236}">
                <a16:creationId xmlns="" xmlns:a16="http://schemas.microsoft.com/office/drawing/2014/main" id="{DFBD802B-DBB1-57DA-D3FA-1814C495497E}"/>
              </a:ext>
            </a:extLst>
          </p:cNvPr>
          <p:cNvSpPr>
            <a:spLocks noGrp="1"/>
          </p:cNvSpPr>
          <p:nvPr>
            <p:ph type="sldNum" sz="quarter" idx="12"/>
          </p:nvPr>
        </p:nvSpPr>
        <p:spPr/>
        <p:txBody>
          <a:bodyPr/>
          <a:lstStyle/>
          <a:p>
            <a:fld id="{AE3BBC24-C1C9-439D-8A45-14B9CB7E3996}" type="slidenum">
              <a:rPr lang="en-GB" smtClean="0"/>
              <a:t>‹Nr.›</a:t>
            </a:fld>
            <a:endParaRPr lang="en-GB"/>
          </a:p>
        </p:txBody>
      </p:sp>
      <p:cxnSp>
        <p:nvCxnSpPr>
          <p:cNvPr id="10" name="Straight Connector 9">
            <a:extLst>
              <a:ext uri="{FF2B5EF4-FFF2-40B4-BE49-F238E27FC236}">
                <a16:creationId xmlns="" xmlns:a16="http://schemas.microsoft.com/office/drawing/2014/main" id="{D80E45CC-3505-5FBD-A979-6809C86276A6}"/>
              </a:ext>
            </a:extLst>
          </p:cNvPr>
          <p:cNvCxnSpPr>
            <a:cxnSpLocks noGrp="1" noRot="1" noMove="1" noResize="1" noEditPoints="1" noAdjustHandles="1" noChangeArrowheads="1" noChangeShapeType="1"/>
          </p:cNvCxnSpPr>
          <p:nvPr userDrawn="1"/>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35998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7" name="Google Shape;112;p3"/>
          <p:cNvPicPr/>
          <p:nvPr userDrawn="1"/>
        </p:nvPicPr>
        <p:blipFill>
          <a:blip r:embed="rId2">
            <a:alphaModFix/>
          </a:blip>
          <a:srcRect/>
          <a:stretch/>
        </p:blipFill>
        <p:spPr bwMode="auto">
          <a:xfrm>
            <a:off x="9144000" y="5229225"/>
            <a:ext cx="3048000" cy="1628775"/>
          </a:xfrm>
          <a:prstGeom prst="rect">
            <a:avLst/>
          </a:prstGeom>
          <a:noFill/>
          <a:ln>
            <a:noFill/>
          </a:ln>
        </p:spPr>
      </p:pic>
      <p:sp>
        <p:nvSpPr>
          <p:cNvPr id="2" name="Title 1">
            <a:extLst>
              <a:ext uri="{FF2B5EF4-FFF2-40B4-BE49-F238E27FC236}">
                <a16:creationId xmlns="" xmlns:a16="http://schemas.microsoft.com/office/drawing/2014/main" id="{3959CDF3-AB3E-6F9B-6649-FFBECFCEF937}"/>
              </a:ext>
            </a:extLst>
          </p:cNvPr>
          <p:cNvSpPr>
            <a:spLocks noGrp="1"/>
          </p:cNvSpPr>
          <p:nvPr>
            <p:ph type="title"/>
          </p:nvPr>
        </p:nvSpPr>
        <p:spPr/>
        <p:txBody>
          <a:bodyPr>
            <a:normAutofit/>
          </a:bodyPr>
          <a:lstStyle>
            <a:lvl1pPr>
              <a:defRPr sz="3600">
                <a:solidFill>
                  <a:schemeClr val="accent1">
                    <a:lumMod val="50000"/>
                  </a:schemeClr>
                </a:solidFill>
              </a:defRPr>
            </a:lvl1pPr>
          </a:lstStyle>
          <a:p>
            <a:r>
              <a:rPr lang="en-US" dirty="0"/>
              <a:t>Click to edit Master title style</a:t>
            </a:r>
            <a:endParaRPr lang="en-GB" dirty="0"/>
          </a:p>
        </p:txBody>
      </p:sp>
      <p:sp>
        <p:nvSpPr>
          <p:cNvPr id="5" name="Slide Number Placeholder 4">
            <a:extLst>
              <a:ext uri="{FF2B5EF4-FFF2-40B4-BE49-F238E27FC236}">
                <a16:creationId xmlns="" xmlns:a16="http://schemas.microsoft.com/office/drawing/2014/main" id="{C266C2ED-5249-13CA-3223-DDC139040D0B}"/>
              </a:ext>
            </a:extLst>
          </p:cNvPr>
          <p:cNvSpPr>
            <a:spLocks noGrp="1"/>
          </p:cNvSpPr>
          <p:nvPr>
            <p:ph type="sldNum" sz="quarter" idx="12"/>
          </p:nvPr>
        </p:nvSpPr>
        <p:spPr/>
        <p:txBody>
          <a:bodyPr/>
          <a:lstStyle/>
          <a:p>
            <a:fld id="{AE3BBC24-C1C9-439D-8A45-14B9CB7E3996}" type="slidenum">
              <a:rPr lang="en-GB" smtClean="0"/>
              <a:t>‹Nr.›</a:t>
            </a:fld>
            <a:endParaRPr lang="en-GB"/>
          </a:p>
        </p:txBody>
      </p:sp>
      <p:cxnSp>
        <p:nvCxnSpPr>
          <p:cNvPr id="6" name="Straight Connector 9">
            <a:extLst>
              <a:ext uri="{FF2B5EF4-FFF2-40B4-BE49-F238E27FC236}">
                <a16:creationId xmlns="" xmlns:a16="http://schemas.microsoft.com/office/drawing/2014/main" id="{D80E45CC-3505-5FBD-A979-6809C86276A6}"/>
              </a:ext>
            </a:extLst>
          </p:cNvPr>
          <p:cNvCxnSpPr>
            <a:cxnSpLocks noGrp="1" noRot="1" noMove="1" noResize="1" noEditPoints="1" noAdjustHandles="1" noChangeArrowheads="1" noChangeShapeType="1"/>
          </p:cNvCxnSpPr>
          <p:nvPr userDrawn="1"/>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1540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 name="Google Shape;112;p3"/>
          <p:cNvPicPr/>
          <p:nvPr userDrawn="1"/>
        </p:nvPicPr>
        <p:blipFill>
          <a:blip r:embed="rId2">
            <a:alphaModFix/>
          </a:blip>
          <a:srcRect/>
          <a:stretch/>
        </p:blipFill>
        <p:spPr bwMode="auto">
          <a:xfrm>
            <a:off x="9144000" y="5229225"/>
            <a:ext cx="3048000" cy="1628775"/>
          </a:xfrm>
          <a:prstGeom prst="rect">
            <a:avLst/>
          </a:prstGeom>
          <a:noFill/>
          <a:ln>
            <a:noFill/>
          </a:ln>
        </p:spPr>
      </p:pic>
      <p:sp>
        <p:nvSpPr>
          <p:cNvPr id="4" name="Slide Number Placeholder 3">
            <a:extLst>
              <a:ext uri="{FF2B5EF4-FFF2-40B4-BE49-F238E27FC236}">
                <a16:creationId xmlns="" xmlns:a16="http://schemas.microsoft.com/office/drawing/2014/main" id="{8CD9B2E2-4D40-73B9-11E1-5D5E44C4C49A}"/>
              </a:ext>
            </a:extLst>
          </p:cNvPr>
          <p:cNvSpPr>
            <a:spLocks noGrp="1"/>
          </p:cNvSpPr>
          <p:nvPr>
            <p:ph type="sldNum" sz="quarter" idx="12"/>
          </p:nvPr>
        </p:nvSpPr>
        <p:spPr/>
        <p:txBody>
          <a:bodyPr/>
          <a:lstStyle/>
          <a:p>
            <a:fld id="{AE3BBC24-C1C9-439D-8A45-14B9CB7E3996}" type="slidenum">
              <a:rPr lang="en-GB" smtClean="0"/>
              <a:t>‹Nr.›</a:t>
            </a:fld>
            <a:endParaRPr lang="en-GB"/>
          </a:p>
        </p:txBody>
      </p:sp>
      <p:cxnSp>
        <p:nvCxnSpPr>
          <p:cNvPr id="5" name="Straight Connector 9">
            <a:extLst>
              <a:ext uri="{FF2B5EF4-FFF2-40B4-BE49-F238E27FC236}">
                <a16:creationId xmlns="" xmlns:a16="http://schemas.microsoft.com/office/drawing/2014/main" id="{D80E45CC-3505-5FBD-A979-6809C86276A6}"/>
              </a:ext>
            </a:extLst>
          </p:cNvPr>
          <p:cNvCxnSpPr>
            <a:cxnSpLocks noGrp="1" noRot="1" noMove="1" noResize="1" noEditPoints="1" noAdjustHandles="1" noChangeArrowheads="1" noChangeShapeType="1"/>
          </p:cNvCxnSpPr>
          <p:nvPr userDrawn="1"/>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06178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Google Shape;112;p3"/>
          <p:cNvPicPr/>
          <p:nvPr userDrawn="1"/>
        </p:nvPicPr>
        <p:blipFill>
          <a:blip r:embed="rId2">
            <a:alphaModFix/>
          </a:blip>
          <a:srcRect/>
          <a:stretch/>
        </p:blipFill>
        <p:spPr bwMode="auto">
          <a:xfrm>
            <a:off x="9144000" y="5229225"/>
            <a:ext cx="3048000" cy="1628775"/>
          </a:xfrm>
          <a:prstGeom prst="rect">
            <a:avLst/>
          </a:prstGeom>
          <a:noFill/>
          <a:ln>
            <a:noFill/>
          </a:ln>
        </p:spPr>
      </p:pic>
      <p:sp>
        <p:nvSpPr>
          <p:cNvPr id="2" name="Title 1">
            <a:extLst>
              <a:ext uri="{FF2B5EF4-FFF2-40B4-BE49-F238E27FC236}">
                <a16:creationId xmlns="" xmlns:a16="http://schemas.microsoft.com/office/drawing/2014/main" id="{8EA6DF34-2654-30FA-54BF-92B1181CC478}"/>
              </a:ext>
            </a:extLst>
          </p:cNvPr>
          <p:cNvSpPr>
            <a:spLocks noGrp="1"/>
          </p:cNvSpPr>
          <p:nvPr>
            <p:ph type="title"/>
          </p:nvPr>
        </p:nvSpPr>
        <p:spPr>
          <a:xfrm>
            <a:off x="839788" y="457200"/>
            <a:ext cx="3932237" cy="1600200"/>
          </a:xfrm>
        </p:spPr>
        <p:txBody>
          <a:bodyPr anchor="b">
            <a:normAutofit/>
          </a:bodyPr>
          <a:lstStyle>
            <a:lvl1pPr>
              <a:defRPr sz="3600">
                <a:solidFill>
                  <a:schemeClr val="accent1">
                    <a:lumMod val="50000"/>
                  </a:schemeClr>
                </a:solidFill>
              </a:defRPr>
            </a:lvl1pPr>
          </a:lstStyle>
          <a:p>
            <a:r>
              <a:rPr lang="en-US" dirty="0"/>
              <a:t>Click to edit Master title style</a:t>
            </a:r>
            <a:endParaRPr lang="en-GB" dirty="0"/>
          </a:p>
        </p:txBody>
      </p:sp>
      <p:sp>
        <p:nvSpPr>
          <p:cNvPr id="3" name="Content Placeholder 2">
            <a:extLst>
              <a:ext uri="{FF2B5EF4-FFF2-40B4-BE49-F238E27FC236}">
                <a16:creationId xmlns="" xmlns:a16="http://schemas.microsoft.com/office/drawing/2014/main" id="{E3D54DA7-56D0-BE18-F9A6-EC3978A7B116}"/>
              </a:ext>
            </a:extLst>
          </p:cNvPr>
          <p:cNvSpPr>
            <a:spLocks noGrp="1"/>
          </p:cNvSpPr>
          <p:nvPr>
            <p:ph idx="1"/>
          </p:nvPr>
        </p:nvSpPr>
        <p:spPr>
          <a:xfrm>
            <a:off x="5183188" y="987425"/>
            <a:ext cx="6172200" cy="4873625"/>
          </a:xfrm>
        </p:spPr>
        <p:txBody>
          <a:bodyPr/>
          <a:lstStyle>
            <a:lvl1pPr>
              <a:defRPr sz="3200">
                <a:solidFill>
                  <a:schemeClr val="tx1">
                    <a:lumMod val="75000"/>
                    <a:lumOff val="25000"/>
                  </a:schemeClr>
                </a:solidFill>
              </a:defRPr>
            </a:lvl1pPr>
            <a:lvl2pPr>
              <a:defRPr sz="2800">
                <a:solidFill>
                  <a:schemeClr val="tx1">
                    <a:lumMod val="75000"/>
                    <a:lumOff val="25000"/>
                  </a:schemeClr>
                </a:solidFill>
              </a:defRPr>
            </a:lvl2pPr>
            <a:lvl3pPr>
              <a:defRPr sz="2400">
                <a:solidFill>
                  <a:schemeClr val="tx1">
                    <a:lumMod val="75000"/>
                    <a:lumOff val="25000"/>
                  </a:schemeClr>
                </a:solidFill>
              </a:defRPr>
            </a:lvl3pPr>
            <a:lvl4pPr>
              <a:defRPr sz="2000">
                <a:solidFill>
                  <a:schemeClr val="tx1">
                    <a:lumMod val="75000"/>
                    <a:lumOff val="25000"/>
                  </a:schemeClr>
                </a:solidFill>
              </a:defRPr>
            </a:lvl4pPr>
            <a:lvl5pPr>
              <a:defRPr sz="2000">
                <a:solidFill>
                  <a:schemeClr val="tx1">
                    <a:lumMod val="75000"/>
                    <a:lumOff val="25000"/>
                  </a:schemeClr>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 xmlns:a16="http://schemas.microsoft.com/office/drawing/2014/main" id="{F518B2BF-4DC7-AB8E-9E77-388BE71AF810}"/>
              </a:ext>
            </a:extLst>
          </p:cNvPr>
          <p:cNvSpPr>
            <a:spLocks noGrp="1"/>
          </p:cNvSpPr>
          <p:nvPr>
            <p:ph type="body" sz="half" idx="2"/>
          </p:nvPr>
        </p:nvSpPr>
        <p:spPr>
          <a:xfrm>
            <a:off x="839788" y="2057400"/>
            <a:ext cx="3932237" cy="3811588"/>
          </a:xfrm>
        </p:spPr>
        <p:txBody>
          <a:bodyPr/>
          <a:lstStyle>
            <a:lvl1pPr marL="0" indent="0">
              <a:buNone/>
              <a:defRPr sz="1600">
                <a:solidFill>
                  <a:schemeClr val="tx1">
                    <a:lumMod val="75000"/>
                    <a:lumOff val="2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7" name="Slide Number Placeholder 6">
            <a:extLst>
              <a:ext uri="{FF2B5EF4-FFF2-40B4-BE49-F238E27FC236}">
                <a16:creationId xmlns="" xmlns:a16="http://schemas.microsoft.com/office/drawing/2014/main" id="{E87295FB-25EA-BA36-44B0-C6333E7597D9}"/>
              </a:ext>
            </a:extLst>
          </p:cNvPr>
          <p:cNvSpPr>
            <a:spLocks noGrp="1"/>
          </p:cNvSpPr>
          <p:nvPr>
            <p:ph type="sldNum" sz="quarter" idx="12"/>
          </p:nvPr>
        </p:nvSpPr>
        <p:spPr/>
        <p:txBody>
          <a:bodyPr/>
          <a:lstStyle/>
          <a:p>
            <a:fld id="{AE3BBC24-C1C9-439D-8A45-14B9CB7E3996}" type="slidenum">
              <a:rPr lang="en-GB" smtClean="0"/>
              <a:t>‹Nr.›</a:t>
            </a:fld>
            <a:endParaRPr lang="en-GB"/>
          </a:p>
        </p:txBody>
      </p:sp>
      <p:cxnSp>
        <p:nvCxnSpPr>
          <p:cNvPr id="8" name="Straight Connector 9">
            <a:extLst>
              <a:ext uri="{FF2B5EF4-FFF2-40B4-BE49-F238E27FC236}">
                <a16:creationId xmlns="" xmlns:a16="http://schemas.microsoft.com/office/drawing/2014/main" id="{D80E45CC-3505-5FBD-A979-6809C86276A6}"/>
              </a:ext>
            </a:extLst>
          </p:cNvPr>
          <p:cNvCxnSpPr>
            <a:cxnSpLocks noGrp="1" noRot="1" noMove="1" noResize="1" noEditPoints="1" noAdjustHandles="1" noChangeArrowheads="1" noChangeShapeType="1"/>
          </p:cNvCxnSpPr>
          <p:nvPr userDrawn="1"/>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96493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9" name="Google Shape;112;p3"/>
          <p:cNvPicPr/>
          <p:nvPr userDrawn="1"/>
        </p:nvPicPr>
        <p:blipFill>
          <a:blip r:embed="rId2">
            <a:alphaModFix/>
          </a:blip>
          <a:srcRect/>
          <a:stretch/>
        </p:blipFill>
        <p:spPr bwMode="auto">
          <a:xfrm>
            <a:off x="9144000" y="5229225"/>
            <a:ext cx="3048000" cy="1628775"/>
          </a:xfrm>
          <a:prstGeom prst="rect">
            <a:avLst/>
          </a:prstGeom>
          <a:noFill/>
          <a:ln>
            <a:noFill/>
          </a:ln>
        </p:spPr>
      </p:pic>
      <p:sp>
        <p:nvSpPr>
          <p:cNvPr id="2" name="Title 1">
            <a:extLst>
              <a:ext uri="{FF2B5EF4-FFF2-40B4-BE49-F238E27FC236}">
                <a16:creationId xmlns="" xmlns:a16="http://schemas.microsoft.com/office/drawing/2014/main" id="{4B56BB53-BBD6-46F8-B5EE-A34B26E915FF}"/>
              </a:ext>
            </a:extLst>
          </p:cNvPr>
          <p:cNvSpPr>
            <a:spLocks noGrp="1"/>
          </p:cNvSpPr>
          <p:nvPr>
            <p:ph type="title"/>
          </p:nvPr>
        </p:nvSpPr>
        <p:spPr>
          <a:xfrm>
            <a:off x="839788" y="457200"/>
            <a:ext cx="3932237" cy="1600200"/>
          </a:xfrm>
        </p:spPr>
        <p:txBody>
          <a:bodyPr anchor="b"/>
          <a:lstStyle>
            <a:lvl1pPr>
              <a:defRPr sz="3200">
                <a:solidFill>
                  <a:schemeClr val="accent1">
                    <a:lumMod val="50000"/>
                  </a:schemeClr>
                </a:solidFill>
              </a:defRPr>
            </a:lvl1pPr>
          </a:lstStyle>
          <a:p>
            <a:r>
              <a:rPr lang="en-US" dirty="0"/>
              <a:t>Click to edit Master title style</a:t>
            </a:r>
            <a:endParaRPr lang="en-GB" dirty="0"/>
          </a:p>
        </p:txBody>
      </p:sp>
      <p:sp>
        <p:nvSpPr>
          <p:cNvPr id="3" name="Picture Placeholder 2">
            <a:extLst>
              <a:ext uri="{FF2B5EF4-FFF2-40B4-BE49-F238E27FC236}">
                <a16:creationId xmlns="" xmlns:a16="http://schemas.microsoft.com/office/drawing/2014/main" id="{5EFCF2BB-6DEA-B439-C566-CC83D256E52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 xmlns:a16="http://schemas.microsoft.com/office/drawing/2014/main" id="{81F544F0-7117-AD79-B3E3-B7D21F2F8038}"/>
              </a:ext>
            </a:extLst>
          </p:cNvPr>
          <p:cNvSpPr>
            <a:spLocks noGrp="1"/>
          </p:cNvSpPr>
          <p:nvPr>
            <p:ph type="body" sz="half" idx="2"/>
          </p:nvPr>
        </p:nvSpPr>
        <p:spPr>
          <a:xfrm>
            <a:off x="839788" y="2057400"/>
            <a:ext cx="3932237" cy="3811588"/>
          </a:xfrm>
        </p:spPr>
        <p:txBody>
          <a:bodyPr/>
          <a:lstStyle>
            <a:lvl1pPr marL="0" indent="0">
              <a:buNone/>
              <a:defRPr sz="1600">
                <a:solidFill>
                  <a:schemeClr val="tx1">
                    <a:lumMod val="75000"/>
                    <a:lumOff val="2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7" name="Slide Number Placeholder 6">
            <a:extLst>
              <a:ext uri="{FF2B5EF4-FFF2-40B4-BE49-F238E27FC236}">
                <a16:creationId xmlns="" xmlns:a16="http://schemas.microsoft.com/office/drawing/2014/main" id="{8D2F5428-EE7E-B1E4-A6D8-77725CF21231}"/>
              </a:ext>
            </a:extLst>
          </p:cNvPr>
          <p:cNvSpPr>
            <a:spLocks noGrp="1"/>
          </p:cNvSpPr>
          <p:nvPr>
            <p:ph type="sldNum" sz="quarter" idx="12"/>
          </p:nvPr>
        </p:nvSpPr>
        <p:spPr/>
        <p:txBody>
          <a:bodyPr/>
          <a:lstStyle/>
          <a:p>
            <a:fld id="{AE3BBC24-C1C9-439D-8A45-14B9CB7E3996}" type="slidenum">
              <a:rPr lang="en-GB" smtClean="0"/>
              <a:t>‹Nr.›</a:t>
            </a:fld>
            <a:endParaRPr lang="en-GB"/>
          </a:p>
        </p:txBody>
      </p:sp>
      <p:cxnSp>
        <p:nvCxnSpPr>
          <p:cNvPr id="8" name="Straight Connector 9">
            <a:extLst>
              <a:ext uri="{FF2B5EF4-FFF2-40B4-BE49-F238E27FC236}">
                <a16:creationId xmlns="" xmlns:a16="http://schemas.microsoft.com/office/drawing/2014/main" id="{D80E45CC-3505-5FBD-A979-6809C86276A6}"/>
              </a:ext>
            </a:extLst>
          </p:cNvPr>
          <p:cNvCxnSpPr>
            <a:cxnSpLocks noGrp="1" noRot="1" noMove="1" noResize="1" noEditPoints="1" noAdjustHandles="1" noChangeArrowheads="1" noChangeShapeType="1"/>
          </p:cNvCxnSpPr>
          <p:nvPr userDrawn="1"/>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
        <p:nvSpPr>
          <p:cNvPr id="10" name="Rechteck 9"/>
          <p:cNvSpPr/>
          <p:nvPr userDrawn="1"/>
        </p:nvSpPr>
        <p:spPr>
          <a:xfrm>
            <a:off x="838200" y="366223"/>
            <a:ext cx="829201" cy="369332"/>
          </a:xfrm>
          <a:prstGeom prst="rect">
            <a:avLst/>
          </a:prstGeom>
        </p:spPr>
        <p:txBody>
          <a:bodyPr wrap="none">
            <a:spAutoFit/>
          </a:bodyPr>
          <a:lstStyle/>
          <a:p>
            <a:r>
              <a:rPr lang="de-DE" b="0" spc="-105" dirty="0" smtClean="0">
                <a:solidFill>
                  <a:schemeClr val="bg1">
                    <a:lumMod val="65000"/>
                  </a:schemeClr>
                </a:solidFill>
                <a:latin typeface="+mj-lt"/>
              </a:rPr>
              <a:t>Chapter</a:t>
            </a:r>
            <a:endParaRPr lang="de-DE" b="0" dirty="0">
              <a:solidFill>
                <a:schemeClr val="bg1">
                  <a:lumMod val="65000"/>
                </a:schemeClr>
              </a:solidFill>
              <a:latin typeface="+mj-lt"/>
            </a:endParaRPr>
          </a:p>
        </p:txBody>
      </p:sp>
    </p:spTree>
    <p:extLst>
      <p:ext uri="{BB962C8B-B14F-4D97-AF65-F5344CB8AC3E}">
        <p14:creationId xmlns:p14="http://schemas.microsoft.com/office/powerpoint/2010/main" val="6934631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CF2B355C-F5B4-101A-187B-EC2CD258B62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 xmlns:a16="http://schemas.microsoft.com/office/drawing/2014/main" id="{2984799F-5004-B533-5249-811A9C1F802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a:extLst>
              <a:ext uri="{FF2B5EF4-FFF2-40B4-BE49-F238E27FC236}">
                <a16:creationId xmlns="" xmlns:a16="http://schemas.microsoft.com/office/drawing/2014/main" id="{5B84811A-9A3D-6D8A-FCBC-BEEA4C1662A6}"/>
              </a:ext>
            </a:extLst>
          </p:cNvPr>
          <p:cNvSpPr>
            <a:spLocks noGrp="1"/>
          </p:cNvSpPr>
          <p:nvPr>
            <p:ph type="sldNum" sz="quarter" idx="4"/>
          </p:nvPr>
        </p:nvSpPr>
        <p:spPr>
          <a:xfrm>
            <a:off x="10711542" y="6356350"/>
            <a:ext cx="642257"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E3BBC24-C1C9-439D-8A45-14B9CB7E3996}" type="slidenum">
              <a:rPr lang="en-GB" smtClean="0"/>
              <a:t>‹Nr.›</a:t>
            </a:fld>
            <a:endParaRPr lang="en-GB" dirty="0"/>
          </a:p>
        </p:txBody>
      </p:sp>
    </p:spTree>
    <p:extLst>
      <p:ext uri="{BB962C8B-B14F-4D97-AF65-F5344CB8AC3E}">
        <p14:creationId xmlns:p14="http://schemas.microsoft.com/office/powerpoint/2010/main" val="328013970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ec.europa.eu/info/funding-tenders/opportunities/portal/screen/home" TargetMode="External"/><Relationship Id="rId2" Type="http://schemas.openxmlformats.org/officeDocument/2006/relationships/hyperlink" Target="https://ec.europa.eu/info/departments/justice-and-consumers/justice-and-consumers-funding-tenders/funding-programmes/citizens-equality-rights-and-values-programme_en"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erasmus-plus.ec.europa.eu/funding" TargetMode="External"/><Relationship Id="rId2" Type="http://schemas.openxmlformats.org/officeDocument/2006/relationships/hyperlink" Target="https://erasmus-plus.ec.europa.eu/"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ec.europa.eu/info/funding-tenders/opportunities/portal/screen/home" TargetMode="External"/><Relationship Id="rId2" Type="http://schemas.openxmlformats.org/officeDocument/2006/relationships/hyperlink" Target="https://home-affairs.ec.europa.eu/funding/asylum-migration-and-integration-funds/asylum-migration-and-integration-fund-2021-2027_en"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webgate.ec.europa.eu/online-services/#/"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cinea.ec.europa.eu/programmes/life_en" TargetMode="External"/><Relationship Id="rId2" Type="http://schemas.openxmlformats.org/officeDocument/2006/relationships/hyperlink" Target="https://ec.europa.eu/info/funding-tenders/opportunities/portal/screen/programmes/isf" TargetMode="External"/><Relationship Id="rId1" Type="http://schemas.openxmlformats.org/officeDocument/2006/relationships/slideLayout" Target="../slideLayouts/slideLayout2.xml"/><Relationship Id="rId5" Type="http://schemas.openxmlformats.org/officeDocument/2006/relationships/hyperlink" Target="https://ec.europa.eu/info/funding-tenders/find-funding/eu-funding-programmes_en" TargetMode="External"/><Relationship Id="rId4" Type="http://schemas.openxmlformats.org/officeDocument/2006/relationships/hyperlink" Target="https://research-and-innovation.ec.europa.eu/funding/funding-opportunities/funding-programmes-and-open-calls/horizon-europe_en"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ciof.org.uk/events-and-training" TargetMode="External"/><Relationship Id="rId2" Type="http://schemas.openxmlformats.org/officeDocument/2006/relationships/hyperlink" Target="https://www.fundraising-academy.org/training-education/webinars/"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hyperlink" Target="https://www.berlin.de/lb/intmig/service/presse/pressemitteilungen/2022/pressemitteilung.1237445.php"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Slide Number Placeholder 15">
            <a:extLst>
              <a:ext uri="{FF2B5EF4-FFF2-40B4-BE49-F238E27FC236}">
                <a16:creationId xmlns="" xmlns:a16="http://schemas.microsoft.com/office/drawing/2014/main" id="{D1CA1767-658B-AA6E-1A00-AE0CA551DB5C}"/>
              </a:ext>
            </a:extLst>
          </p:cNvPr>
          <p:cNvSpPr>
            <a:spLocks noGrp="1"/>
          </p:cNvSpPr>
          <p:nvPr>
            <p:ph type="sldNum" sz="quarter" idx="12"/>
          </p:nvPr>
        </p:nvSpPr>
        <p:spPr/>
        <p:txBody>
          <a:bodyPr/>
          <a:lstStyle/>
          <a:p>
            <a:fld id="{AE3BBC24-C1C9-439D-8A45-14B9CB7E3996}" type="slidenum">
              <a:rPr lang="en-GB" smtClean="0"/>
              <a:t>1</a:t>
            </a:fld>
            <a:endParaRPr lang="en-GB"/>
          </a:p>
        </p:txBody>
      </p:sp>
      <p:cxnSp>
        <p:nvCxnSpPr>
          <p:cNvPr id="2" name="Straight Connector 1">
            <a:extLst>
              <a:ext uri="{FF2B5EF4-FFF2-40B4-BE49-F238E27FC236}">
                <a16:creationId xmlns="" xmlns:a16="http://schemas.microsoft.com/office/drawing/2014/main" id="{84DB65A5-D1EE-2329-470A-223C21405C8B}"/>
              </a:ext>
            </a:extLst>
          </p:cNvPr>
          <p:cNvCxnSpPr>
            <a:cxnSpLocks noGrp="1" noRot="1" noMove="1" noResize="1" noEditPoints="1" noAdjustHandles="1" noChangeArrowheads="1" noChangeShapeType="1"/>
          </p:cNvCxnSpPr>
          <p:nvPr/>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cxnSp>
        <p:nvCxnSpPr>
          <p:cNvPr id="3" name="Straight Connector 2">
            <a:extLst>
              <a:ext uri="{FF2B5EF4-FFF2-40B4-BE49-F238E27FC236}">
                <a16:creationId xmlns="" xmlns:a16="http://schemas.microsoft.com/office/drawing/2014/main" id="{386A0E89-01D0-86F9-FC3F-BB5093F56007}"/>
              </a:ext>
            </a:extLst>
          </p:cNvPr>
          <p:cNvCxnSpPr>
            <a:cxnSpLocks noGrp="1" noRot="1" noMove="1" noResize="1" noEditPoints="1" noAdjustHandles="1" noChangeArrowheads="1" noChangeShapeType="1"/>
          </p:cNvCxnSpPr>
          <p:nvPr/>
        </p:nvCxnSpPr>
        <p:spPr>
          <a:xfrm>
            <a:off x="492868"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cxnSp>
        <p:nvCxnSpPr>
          <p:cNvPr id="4" name="Straight Connector 3">
            <a:extLst>
              <a:ext uri="{FF2B5EF4-FFF2-40B4-BE49-F238E27FC236}">
                <a16:creationId xmlns="" xmlns:a16="http://schemas.microsoft.com/office/drawing/2014/main" id="{B7092099-E849-315E-6B8D-D29A0BD2289D}"/>
              </a:ext>
            </a:extLst>
          </p:cNvPr>
          <p:cNvCxnSpPr>
            <a:cxnSpLocks noGrp="1" noRot="1" noMove="1" noResize="1" noEditPoints="1" noAdjustHandles="1" noChangeArrowheads="1" noChangeShapeType="1"/>
          </p:cNvCxnSpPr>
          <p:nvPr/>
        </p:nvCxnSpPr>
        <p:spPr>
          <a:xfrm>
            <a:off x="11929352" y="30398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cxnSp>
        <p:nvCxnSpPr>
          <p:cNvPr id="7" name="Straight Connector 6">
            <a:extLst>
              <a:ext uri="{FF2B5EF4-FFF2-40B4-BE49-F238E27FC236}">
                <a16:creationId xmlns="" xmlns:a16="http://schemas.microsoft.com/office/drawing/2014/main" id="{C20AD154-FBBF-9CF4-C74D-E9C4E6C1FA5B}"/>
              </a:ext>
            </a:extLst>
          </p:cNvPr>
          <p:cNvCxnSpPr>
            <a:cxnSpLocks noGrp="1" noRot="1" noMove="1" noResize="1" noEditPoints="1" noAdjustHandles="1" noChangeArrowheads="1" noChangeShapeType="1"/>
          </p:cNvCxnSpPr>
          <p:nvPr/>
        </p:nvCxnSpPr>
        <p:spPr>
          <a:xfrm>
            <a:off x="11772088" y="30398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pic>
        <p:nvPicPr>
          <p:cNvPr id="9" name="Grafik 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40544" y="1673978"/>
            <a:ext cx="3710912" cy="2289267"/>
          </a:xfrm>
          <a:prstGeom prst="rect">
            <a:avLst/>
          </a:prstGeom>
        </p:spPr>
      </p:pic>
      <p:sp>
        <p:nvSpPr>
          <p:cNvPr id="10" name="Rechteck 9"/>
          <p:cNvSpPr/>
          <p:nvPr/>
        </p:nvSpPr>
        <p:spPr>
          <a:xfrm>
            <a:off x="4798850" y="6185710"/>
            <a:ext cx="4887538" cy="369332"/>
          </a:xfrm>
          <a:prstGeom prst="rect">
            <a:avLst/>
          </a:prstGeom>
        </p:spPr>
        <p:txBody>
          <a:bodyPr wrap="square">
            <a:spAutoFit/>
          </a:bodyPr>
          <a:lstStyle/>
          <a:p>
            <a:r>
              <a:rPr lang="de-DE" sz="600" dirty="0"/>
              <a:t>Dieses Veranstaltung wurde durch den Asyl-, Migrations- und Integrationsfond (AMIF) der Europäischen Union mitfinanziert. Der Inhalt gibt ausschließlich die Meinung der </a:t>
            </a:r>
            <a:r>
              <a:rPr lang="de-DE" sz="600" dirty="0" smtClean="0"/>
              <a:t>EMV-LII-Projektpartnerschaft </a:t>
            </a:r>
            <a:r>
              <a:rPr lang="de-DE" sz="600" dirty="0"/>
              <a:t>wieder und liegt in deren alleiniger Verantwortung. Die Europäische Kommission übernimmt keine Verantwortung für die Verwendung der darin enthaltenen Informationen.</a:t>
            </a:r>
          </a:p>
        </p:txBody>
      </p:sp>
      <p:pic>
        <p:nvPicPr>
          <p:cNvPr id="11" name="Grafik 10"/>
          <p:cNvPicPr/>
          <p:nvPr/>
        </p:nvPicPr>
        <p:blipFill>
          <a:blip r:embed="rId3" cstate="print">
            <a:extLst>
              <a:ext uri="{28A0092B-C50C-407E-A947-70E740481C1C}">
                <a14:useLocalDpi xmlns:a14="http://schemas.microsoft.com/office/drawing/2010/main" val="0"/>
              </a:ext>
            </a:extLst>
          </a:blip>
          <a:stretch>
            <a:fillRect/>
          </a:stretch>
        </p:blipFill>
        <p:spPr>
          <a:xfrm>
            <a:off x="3105850" y="6205792"/>
            <a:ext cx="1597107" cy="349250"/>
          </a:xfrm>
          <a:prstGeom prst="rect">
            <a:avLst/>
          </a:prstGeom>
        </p:spPr>
      </p:pic>
      <p:sp>
        <p:nvSpPr>
          <p:cNvPr id="12" name="Rechteck 11"/>
          <p:cNvSpPr/>
          <p:nvPr/>
        </p:nvSpPr>
        <p:spPr>
          <a:xfrm>
            <a:off x="3366407" y="4252820"/>
            <a:ext cx="4141647" cy="523220"/>
          </a:xfrm>
          <a:prstGeom prst="rect">
            <a:avLst/>
          </a:prstGeom>
        </p:spPr>
        <p:txBody>
          <a:bodyPr wrap="none">
            <a:spAutoFit/>
          </a:bodyPr>
          <a:lstStyle/>
          <a:p>
            <a:r>
              <a:rPr lang="de-DE" sz="2800" b="1" spc="-105" dirty="0" smtClean="0">
                <a:solidFill>
                  <a:schemeClr val="accent1">
                    <a:lumMod val="50000"/>
                  </a:schemeClr>
                </a:solidFill>
              </a:rPr>
              <a:t>Training Module: Fundraising</a:t>
            </a:r>
            <a:endParaRPr lang="de-DE" sz="2800" b="1" dirty="0">
              <a:solidFill>
                <a:schemeClr val="accent1">
                  <a:lumMod val="50000"/>
                </a:schemeClr>
              </a:solidFill>
            </a:endParaRPr>
          </a:p>
        </p:txBody>
      </p:sp>
    </p:spTree>
    <p:extLst>
      <p:ext uri="{BB962C8B-B14F-4D97-AF65-F5344CB8AC3E}">
        <p14:creationId xmlns:p14="http://schemas.microsoft.com/office/powerpoint/2010/main" val="13008004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Institutional Fundraising: EU Funding Possibilities</a:t>
            </a:r>
            <a:endParaRPr lang="en-GB" dirty="0"/>
          </a:p>
        </p:txBody>
      </p:sp>
      <p:sp>
        <p:nvSpPr>
          <p:cNvPr id="3" name="Inhaltsplatzhalter 2"/>
          <p:cNvSpPr>
            <a:spLocks noGrp="1"/>
          </p:cNvSpPr>
          <p:nvPr>
            <p:ph idx="1"/>
          </p:nvPr>
        </p:nvSpPr>
        <p:spPr>
          <a:xfrm>
            <a:off x="838200" y="1563329"/>
            <a:ext cx="10515600" cy="3226385"/>
          </a:xfrm>
        </p:spPr>
        <p:txBody>
          <a:bodyPr>
            <a:normAutofit fontScale="55000" lnSpcReduction="20000"/>
          </a:bodyPr>
          <a:lstStyle/>
          <a:p>
            <a:pPr marL="0" indent="0">
              <a:buNone/>
            </a:pPr>
            <a:r>
              <a:rPr lang="en-GB" sz="3200" b="1" dirty="0"/>
              <a:t>Budget </a:t>
            </a:r>
            <a:r>
              <a:rPr lang="en-GB" sz="3200" b="1" dirty="0" smtClean="0"/>
              <a:t>lines</a:t>
            </a:r>
            <a:endParaRPr lang="en-GB" sz="3200" b="1" dirty="0"/>
          </a:p>
          <a:p>
            <a:pPr marL="0" indent="0">
              <a:buNone/>
            </a:pPr>
            <a:r>
              <a:rPr lang="en-GB" sz="3200" u="sng" dirty="0"/>
              <a:t>CERV – Citizens, Equality, Rights and Values</a:t>
            </a:r>
            <a:r>
              <a:rPr lang="en-GB" sz="3200" dirty="0"/>
              <a:t/>
            </a:r>
            <a:br>
              <a:rPr lang="en-GB" sz="3200" dirty="0"/>
            </a:br>
            <a:r>
              <a:rPr lang="en-GB" sz="3200" dirty="0"/>
              <a:t/>
            </a:r>
            <a:br>
              <a:rPr lang="en-GB" sz="3200" dirty="0"/>
            </a:br>
            <a:r>
              <a:rPr lang="en-GB" sz="3200" dirty="0"/>
              <a:t>Four </a:t>
            </a:r>
            <a:r>
              <a:rPr lang="en-GB" sz="3200" dirty="0" smtClean="0"/>
              <a:t>pillars:</a:t>
            </a:r>
          </a:p>
          <a:p>
            <a:r>
              <a:rPr lang="en-GB" sz="3200" dirty="0" smtClean="0"/>
              <a:t>Equality</a:t>
            </a:r>
            <a:r>
              <a:rPr lang="en-GB" sz="3200" dirty="0"/>
              <a:t>, Rights and Gender Equality: promoting rights, non-discrimination, equality (including gender equality), and advancing gender and non-discrimination </a:t>
            </a:r>
            <a:r>
              <a:rPr lang="en-GB" sz="3200" dirty="0" smtClean="0"/>
              <a:t>mainstreaming</a:t>
            </a:r>
          </a:p>
          <a:p>
            <a:r>
              <a:rPr lang="en-GB" sz="3200" dirty="0" smtClean="0"/>
              <a:t>Citizens</a:t>
            </a:r>
            <a:r>
              <a:rPr lang="en-GB" sz="3200" dirty="0"/>
              <a:t>' engagement and participation: promoting citizens engagement and participation in the democratic life of the Union, exchanges between citizens of different Member States, and raising awareness of the common European </a:t>
            </a:r>
            <a:r>
              <a:rPr lang="en-GB" sz="3200" dirty="0" smtClean="0"/>
              <a:t>history</a:t>
            </a:r>
          </a:p>
          <a:p>
            <a:r>
              <a:rPr lang="en-GB" sz="3200" dirty="0" smtClean="0"/>
              <a:t>Daphne</a:t>
            </a:r>
            <a:r>
              <a:rPr lang="en-GB" sz="3200" dirty="0"/>
              <a:t>: fight violence, including gender-based violence and violence against </a:t>
            </a:r>
            <a:r>
              <a:rPr lang="en-GB" sz="3200" dirty="0" smtClean="0"/>
              <a:t>children</a:t>
            </a:r>
          </a:p>
          <a:p>
            <a:r>
              <a:rPr lang="en-GB" sz="3200" dirty="0" smtClean="0"/>
              <a:t>Union </a:t>
            </a:r>
            <a:r>
              <a:rPr lang="en-GB" sz="3200" dirty="0"/>
              <a:t>values - protect and promote Union </a:t>
            </a:r>
            <a:r>
              <a:rPr lang="en-GB" sz="3200" dirty="0" smtClean="0"/>
              <a:t>values</a:t>
            </a:r>
            <a:r>
              <a:rPr lang="en-GB" dirty="0"/>
              <a:t/>
            </a:r>
            <a:br>
              <a:rPr lang="en-GB" dirty="0"/>
            </a:br>
            <a:endParaRPr lang="en-GB" dirty="0"/>
          </a:p>
        </p:txBody>
      </p:sp>
      <p:sp>
        <p:nvSpPr>
          <p:cNvPr id="4" name="Foliennummernplatzhalter 3"/>
          <p:cNvSpPr>
            <a:spLocks noGrp="1"/>
          </p:cNvSpPr>
          <p:nvPr>
            <p:ph type="sldNum" sz="quarter" idx="12"/>
          </p:nvPr>
        </p:nvSpPr>
        <p:spPr/>
        <p:txBody>
          <a:bodyPr/>
          <a:lstStyle/>
          <a:p>
            <a:fld id="{AE3BBC24-C1C9-439D-8A45-14B9CB7E3996}" type="slidenum">
              <a:rPr lang="en-GB" smtClean="0"/>
              <a:t>10</a:t>
            </a:fld>
            <a:endParaRPr lang="en-GB"/>
          </a:p>
        </p:txBody>
      </p:sp>
      <p:sp>
        <p:nvSpPr>
          <p:cNvPr id="5" name="Textfeld 4"/>
          <p:cNvSpPr txBox="1"/>
          <p:nvPr/>
        </p:nvSpPr>
        <p:spPr>
          <a:xfrm>
            <a:off x="567398" y="5156021"/>
            <a:ext cx="9238453" cy="1200329"/>
          </a:xfrm>
          <a:prstGeom prst="rect">
            <a:avLst/>
          </a:prstGeom>
          <a:solidFill>
            <a:srgbClr val="AED7C7"/>
          </a:solidFill>
        </p:spPr>
        <p:txBody>
          <a:bodyPr wrap="square" rtlCol="0">
            <a:spAutoFit/>
          </a:bodyPr>
          <a:lstStyle/>
          <a:p>
            <a:r>
              <a:rPr lang="en-GB" dirty="0">
                <a:solidFill>
                  <a:schemeClr val="tx1">
                    <a:lumMod val="75000"/>
                    <a:lumOff val="25000"/>
                  </a:schemeClr>
                </a:solidFill>
              </a:rPr>
              <a:t>Further </a:t>
            </a:r>
            <a:r>
              <a:rPr lang="en-GB" dirty="0" smtClean="0">
                <a:solidFill>
                  <a:schemeClr val="tx1">
                    <a:lumMod val="75000"/>
                    <a:lumOff val="25000"/>
                  </a:schemeClr>
                </a:solidFill>
              </a:rPr>
              <a:t>information:</a:t>
            </a:r>
            <a:endParaRPr lang="en-GB" dirty="0"/>
          </a:p>
          <a:p>
            <a:r>
              <a:rPr lang="en-GB" dirty="0" smtClean="0">
                <a:hlinkClick r:id="rId2"/>
              </a:rPr>
              <a:t>https</a:t>
            </a:r>
            <a:r>
              <a:rPr lang="en-GB" dirty="0">
                <a:hlinkClick r:id="rId2"/>
              </a:rPr>
              <a:t>://</a:t>
            </a:r>
            <a:r>
              <a:rPr lang="en-GB" dirty="0" smtClean="0">
                <a:hlinkClick r:id="rId2"/>
              </a:rPr>
              <a:t>ec.europa.eu/info/departments/justice-and-consumers/justice-and-consumers-funding-tenders/funding-programmes/citizens-equality-rights-and-values-programme_en</a:t>
            </a:r>
            <a:r>
              <a:rPr lang="en-GB" dirty="0"/>
              <a:t/>
            </a:r>
            <a:br>
              <a:rPr lang="en-GB" dirty="0"/>
            </a:br>
            <a:r>
              <a:rPr lang="en-GB" dirty="0">
                <a:solidFill>
                  <a:schemeClr val="tx1">
                    <a:lumMod val="75000"/>
                    <a:lumOff val="25000"/>
                  </a:schemeClr>
                </a:solidFill>
              </a:rPr>
              <a:t>Search for calls: </a:t>
            </a:r>
            <a:r>
              <a:rPr lang="en-GB" dirty="0">
                <a:hlinkClick r:id="rId3"/>
              </a:rPr>
              <a:t>https://ec.europa.eu/info/funding-tenders</a:t>
            </a:r>
            <a:r>
              <a:rPr lang="en-US" dirty="0">
                <a:hlinkClick r:id="rId3"/>
              </a:rPr>
              <a:t>/opportunities/portal/screen/home</a:t>
            </a:r>
            <a:r>
              <a:rPr lang="en-US" dirty="0"/>
              <a:t> </a:t>
            </a:r>
          </a:p>
        </p:txBody>
      </p:sp>
    </p:spTree>
    <p:extLst>
      <p:ext uri="{BB962C8B-B14F-4D97-AF65-F5344CB8AC3E}">
        <p14:creationId xmlns:p14="http://schemas.microsoft.com/office/powerpoint/2010/main" val="19479226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Institutional Fundraising: EU Funding Possibilities</a:t>
            </a:r>
            <a:endParaRPr lang="en-GB" dirty="0"/>
          </a:p>
        </p:txBody>
      </p:sp>
      <p:sp>
        <p:nvSpPr>
          <p:cNvPr id="3" name="Inhaltsplatzhalter 2"/>
          <p:cNvSpPr>
            <a:spLocks noGrp="1"/>
          </p:cNvSpPr>
          <p:nvPr>
            <p:ph idx="1"/>
          </p:nvPr>
        </p:nvSpPr>
        <p:spPr/>
        <p:txBody>
          <a:bodyPr>
            <a:noAutofit/>
          </a:bodyPr>
          <a:lstStyle/>
          <a:p>
            <a:pPr marL="0" indent="0">
              <a:buNone/>
            </a:pPr>
            <a:r>
              <a:rPr lang="en-GB" sz="2000" u="sng" dirty="0"/>
              <a:t>Erasmus</a:t>
            </a:r>
            <a:r>
              <a:rPr lang="en-GB" sz="2000" u="sng" dirty="0" smtClean="0"/>
              <a:t>+</a:t>
            </a:r>
            <a:endParaRPr lang="en-GB" sz="2000" dirty="0" smtClean="0"/>
          </a:p>
          <a:p>
            <a:r>
              <a:rPr lang="en-GB" sz="2000" dirty="0" smtClean="0"/>
              <a:t>Education </a:t>
            </a:r>
            <a:r>
              <a:rPr lang="en-GB" sz="2000" dirty="0"/>
              <a:t>and youth work in the areas </a:t>
            </a:r>
            <a:r>
              <a:rPr lang="en-GB" sz="2000" dirty="0" smtClean="0"/>
              <a:t>of formal </a:t>
            </a:r>
            <a:r>
              <a:rPr lang="en-GB" sz="2000" dirty="0"/>
              <a:t>education in </a:t>
            </a:r>
            <a:r>
              <a:rPr lang="en-GB" sz="2000" dirty="0" smtClean="0"/>
              <a:t>schools, vocational education. higher </a:t>
            </a:r>
            <a:r>
              <a:rPr lang="en-GB" sz="2000" dirty="0"/>
              <a:t>education (</a:t>
            </a:r>
            <a:r>
              <a:rPr lang="en-GB" sz="2000" dirty="0" smtClean="0"/>
              <a:t>universities), adult education, youth and sport</a:t>
            </a:r>
          </a:p>
          <a:p>
            <a:r>
              <a:rPr lang="en-GB" sz="2000" dirty="0" smtClean="0"/>
              <a:t>Different </a:t>
            </a:r>
            <a:r>
              <a:rPr lang="en-GB" sz="2000" dirty="0"/>
              <a:t>key actions, sizes and </a:t>
            </a:r>
            <a:r>
              <a:rPr lang="en-GB" sz="2000" dirty="0" smtClean="0"/>
              <a:t>requirements:</a:t>
            </a:r>
          </a:p>
          <a:p>
            <a:pPr lvl="1"/>
            <a:r>
              <a:rPr lang="en-GB" sz="2000" dirty="0" smtClean="0">
                <a:solidFill>
                  <a:schemeClr val="tx1">
                    <a:lumMod val="75000"/>
                    <a:lumOff val="25000"/>
                  </a:schemeClr>
                </a:solidFill>
              </a:rPr>
              <a:t>Key action 1 </a:t>
            </a:r>
            <a:r>
              <a:rPr lang="en-GB" sz="2000" dirty="0" err="1" smtClean="0">
                <a:solidFill>
                  <a:schemeClr val="tx1">
                    <a:lumMod val="75000"/>
                    <a:lumOff val="25000"/>
                  </a:schemeClr>
                </a:solidFill>
              </a:rPr>
              <a:t>Mobilities</a:t>
            </a:r>
            <a:r>
              <a:rPr lang="en-GB" sz="2000" dirty="0" smtClean="0">
                <a:solidFill>
                  <a:schemeClr val="tx1">
                    <a:lumMod val="75000"/>
                    <a:lumOff val="25000"/>
                  </a:schemeClr>
                </a:solidFill>
              </a:rPr>
              <a:t> for exchange</a:t>
            </a:r>
          </a:p>
          <a:p>
            <a:pPr lvl="1"/>
            <a:r>
              <a:rPr lang="en-GB" sz="2000" dirty="0" smtClean="0">
                <a:solidFill>
                  <a:schemeClr val="tx1">
                    <a:lumMod val="75000"/>
                    <a:lumOff val="25000"/>
                  </a:schemeClr>
                </a:solidFill>
              </a:rPr>
              <a:t>Key </a:t>
            </a:r>
            <a:r>
              <a:rPr lang="en-GB" sz="2000" dirty="0">
                <a:solidFill>
                  <a:schemeClr val="tx1">
                    <a:lumMod val="75000"/>
                    <a:lumOff val="25000"/>
                  </a:schemeClr>
                </a:solidFill>
              </a:rPr>
              <a:t>Action 2 Small scale partnerships lump sums 30.000 or 60.000, min. 2 countries, easier </a:t>
            </a:r>
            <a:r>
              <a:rPr lang="en-GB" sz="2000" dirty="0" smtClean="0">
                <a:solidFill>
                  <a:schemeClr val="tx1">
                    <a:lumMod val="75000"/>
                    <a:lumOff val="25000"/>
                  </a:schemeClr>
                </a:solidFill>
              </a:rPr>
              <a:t>application</a:t>
            </a:r>
          </a:p>
          <a:p>
            <a:pPr lvl="1"/>
            <a:r>
              <a:rPr lang="en-GB" sz="2000" dirty="0" smtClean="0">
                <a:solidFill>
                  <a:schemeClr val="tx1">
                    <a:lumMod val="75000"/>
                    <a:lumOff val="25000"/>
                  </a:schemeClr>
                </a:solidFill>
              </a:rPr>
              <a:t>Key Action 2 Cooperation partnerships lump sums 120.000, 250.000 or 400.000, min. 3 countries, full application </a:t>
            </a:r>
          </a:p>
          <a:p>
            <a:pPr lvl="1"/>
            <a:r>
              <a:rPr lang="en-GB" sz="2000" dirty="0" smtClean="0">
                <a:solidFill>
                  <a:schemeClr val="tx1">
                    <a:lumMod val="75000"/>
                    <a:lumOff val="25000"/>
                  </a:schemeClr>
                </a:solidFill>
              </a:rPr>
              <a:t>Key </a:t>
            </a:r>
            <a:r>
              <a:rPr lang="en-GB" sz="2000" dirty="0">
                <a:solidFill>
                  <a:schemeClr val="tx1">
                    <a:lumMod val="75000"/>
                    <a:lumOff val="25000"/>
                  </a:schemeClr>
                </a:solidFill>
              </a:rPr>
              <a:t>Action 3 Support to Policy Development and </a:t>
            </a:r>
            <a:r>
              <a:rPr lang="en-GB" sz="2000" dirty="0" smtClean="0">
                <a:solidFill>
                  <a:schemeClr val="tx1">
                    <a:lumMod val="75000"/>
                    <a:lumOff val="25000"/>
                  </a:schemeClr>
                </a:solidFill>
              </a:rPr>
              <a:t>Cooperation</a:t>
            </a:r>
            <a:endParaRPr lang="en-GB" sz="2000" dirty="0"/>
          </a:p>
          <a:p>
            <a:r>
              <a:rPr lang="en-GB" sz="2000" dirty="0"/>
              <a:t>Online application with attachments 2 times a year (usually March and October</a:t>
            </a:r>
            <a:r>
              <a:rPr lang="en-GB" sz="2000" dirty="0" smtClean="0"/>
              <a:t>)</a:t>
            </a:r>
            <a:endParaRPr lang="en-GB" sz="2000" dirty="0"/>
          </a:p>
        </p:txBody>
      </p:sp>
      <p:sp>
        <p:nvSpPr>
          <p:cNvPr id="4" name="Foliennummernplatzhalter 3"/>
          <p:cNvSpPr>
            <a:spLocks noGrp="1"/>
          </p:cNvSpPr>
          <p:nvPr>
            <p:ph type="sldNum" sz="quarter" idx="12"/>
          </p:nvPr>
        </p:nvSpPr>
        <p:spPr/>
        <p:txBody>
          <a:bodyPr/>
          <a:lstStyle/>
          <a:p>
            <a:fld id="{AE3BBC24-C1C9-439D-8A45-14B9CB7E3996}" type="slidenum">
              <a:rPr lang="en-GB" smtClean="0"/>
              <a:t>11</a:t>
            </a:fld>
            <a:endParaRPr lang="en-GB"/>
          </a:p>
        </p:txBody>
      </p:sp>
      <p:sp>
        <p:nvSpPr>
          <p:cNvPr id="5" name="Textfeld 4"/>
          <p:cNvSpPr txBox="1"/>
          <p:nvPr/>
        </p:nvSpPr>
        <p:spPr>
          <a:xfrm>
            <a:off x="689318" y="5842337"/>
            <a:ext cx="6752491" cy="707886"/>
          </a:xfrm>
          <a:prstGeom prst="rect">
            <a:avLst/>
          </a:prstGeom>
          <a:solidFill>
            <a:srgbClr val="AED7C7"/>
          </a:solidFill>
        </p:spPr>
        <p:txBody>
          <a:bodyPr wrap="square" rtlCol="0">
            <a:spAutoFit/>
          </a:bodyPr>
          <a:lstStyle/>
          <a:p>
            <a:r>
              <a:rPr lang="en-GB" sz="2000" dirty="0">
                <a:solidFill>
                  <a:schemeClr val="tx1">
                    <a:lumMod val="75000"/>
                    <a:lumOff val="25000"/>
                  </a:schemeClr>
                </a:solidFill>
              </a:rPr>
              <a:t>Further information:</a:t>
            </a:r>
            <a:r>
              <a:rPr lang="en-GB" sz="2000" dirty="0"/>
              <a:t> </a:t>
            </a:r>
            <a:r>
              <a:rPr lang="en-GB" sz="2000" dirty="0">
                <a:hlinkClick r:id="rId2"/>
              </a:rPr>
              <a:t>https://erasmus-plus.ec.europa.eu/</a:t>
            </a:r>
            <a:r>
              <a:rPr lang="en-GB" sz="2000" dirty="0"/>
              <a:t> </a:t>
            </a:r>
            <a:br>
              <a:rPr lang="en-GB" sz="2000" dirty="0"/>
            </a:br>
            <a:r>
              <a:rPr lang="en-GB" sz="2000" dirty="0">
                <a:solidFill>
                  <a:schemeClr val="tx1">
                    <a:lumMod val="75000"/>
                    <a:lumOff val="25000"/>
                  </a:schemeClr>
                </a:solidFill>
              </a:rPr>
              <a:t>Different calls: </a:t>
            </a:r>
            <a:r>
              <a:rPr lang="en-GB" sz="2000" dirty="0">
                <a:hlinkClick r:id="rId3"/>
              </a:rPr>
              <a:t>https://</a:t>
            </a:r>
            <a:r>
              <a:rPr lang="en-GB" sz="2000" dirty="0" smtClean="0">
                <a:hlinkClick r:id="rId3"/>
              </a:rPr>
              <a:t>erasmus-plus.ec.europa.eu/funding</a:t>
            </a:r>
            <a:endParaRPr lang="en-GB" sz="2000" dirty="0"/>
          </a:p>
        </p:txBody>
      </p:sp>
    </p:spTree>
    <p:extLst>
      <p:ext uri="{BB962C8B-B14F-4D97-AF65-F5344CB8AC3E}">
        <p14:creationId xmlns:p14="http://schemas.microsoft.com/office/powerpoint/2010/main" val="17421933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Institutional Fundraising: EU Funding Possibilities</a:t>
            </a:r>
            <a:endParaRPr lang="en-GB" dirty="0"/>
          </a:p>
        </p:txBody>
      </p:sp>
      <p:sp>
        <p:nvSpPr>
          <p:cNvPr id="3" name="Inhaltsplatzhalter 2"/>
          <p:cNvSpPr>
            <a:spLocks noGrp="1"/>
          </p:cNvSpPr>
          <p:nvPr>
            <p:ph idx="1"/>
          </p:nvPr>
        </p:nvSpPr>
        <p:spPr/>
        <p:txBody>
          <a:bodyPr>
            <a:noAutofit/>
          </a:bodyPr>
          <a:lstStyle/>
          <a:p>
            <a:pPr marL="0" indent="0">
              <a:buNone/>
            </a:pPr>
            <a:r>
              <a:rPr lang="en-GB" sz="2000" u="sng" dirty="0"/>
              <a:t>AMIF – Asylum, Migration and Integration </a:t>
            </a:r>
            <a:r>
              <a:rPr lang="en-GB" sz="2000" u="sng" dirty="0" smtClean="0"/>
              <a:t>Fund</a:t>
            </a:r>
            <a:endParaRPr lang="en-GB" sz="2000" u="sng" dirty="0"/>
          </a:p>
          <a:p>
            <a:r>
              <a:rPr lang="en-GB" sz="2000" dirty="0" smtClean="0"/>
              <a:t>Four </a:t>
            </a:r>
            <a:r>
              <a:rPr lang="en-GB" sz="2000" dirty="0"/>
              <a:t>specific objectives</a:t>
            </a:r>
          </a:p>
          <a:p>
            <a:pPr marL="742950" lvl="1" indent="-285750"/>
            <a:r>
              <a:rPr lang="en-GB" sz="1800" dirty="0" smtClean="0">
                <a:solidFill>
                  <a:schemeClr val="tx1">
                    <a:lumMod val="75000"/>
                    <a:lumOff val="25000"/>
                  </a:schemeClr>
                </a:solidFill>
              </a:rPr>
              <a:t>strengthen </a:t>
            </a:r>
            <a:r>
              <a:rPr lang="en-GB" sz="1800" dirty="0">
                <a:solidFill>
                  <a:schemeClr val="tx1">
                    <a:lumMod val="75000"/>
                    <a:lumOff val="25000"/>
                  </a:schemeClr>
                </a:solidFill>
              </a:rPr>
              <a:t>and develop all aspects of the </a:t>
            </a:r>
            <a:r>
              <a:rPr lang="en-GB" sz="1800" b="1" dirty="0">
                <a:solidFill>
                  <a:schemeClr val="tx1">
                    <a:lumMod val="75000"/>
                    <a:lumOff val="25000"/>
                  </a:schemeClr>
                </a:solidFill>
              </a:rPr>
              <a:t>common European asylum system</a:t>
            </a:r>
            <a:r>
              <a:rPr lang="en-GB" sz="1800" dirty="0">
                <a:solidFill>
                  <a:schemeClr val="tx1">
                    <a:lumMod val="75000"/>
                    <a:lumOff val="25000"/>
                  </a:schemeClr>
                </a:solidFill>
              </a:rPr>
              <a:t>, including its external dimension</a:t>
            </a:r>
          </a:p>
          <a:p>
            <a:pPr marL="742950" lvl="1" indent="-285750"/>
            <a:r>
              <a:rPr lang="en-GB" sz="1800" dirty="0" smtClean="0">
                <a:solidFill>
                  <a:schemeClr val="tx1">
                    <a:lumMod val="75000"/>
                    <a:lumOff val="25000"/>
                  </a:schemeClr>
                </a:solidFill>
              </a:rPr>
              <a:t>support </a:t>
            </a:r>
            <a:r>
              <a:rPr lang="en-GB" sz="1800" b="1" dirty="0">
                <a:solidFill>
                  <a:schemeClr val="tx1">
                    <a:lumMod val="75000"/>
                    <a:lumOff val="25000"/>
                  </a:schemeClr>
                </a:solidFill>
              </a:rPr>
              <a:t>legal migration</a:t>
            </a:r>
            <a:r>
              <a:rPr lang="en-GB" sz="1800" dirty="0">
                <a:solidFill>
                  <a:schemeClr val="tx1">
                    <a:lumMod val="75000"/>
                    <a:lumOff val="25000"/>
                  </a:schemeClr>
                </a:solidFill>
              </a:rPr>
              <a:t> to the Member States, including by contributing to the integration of third-country nationals</a:t>
            </a:r>
          </a:p>
          <a:p>
            <a:pPr marL="742950" lvl="1" indent="-285750"/>
            <a:r>
              <a:rPr lang="en-GB" sz="1800" dirty="0" smtClean="0">
                <a:solidFill>
                  <a:schemeClr val="tx1">
                    <a:lumMod val="75000"/>
                    <a:lumOff val="25000"/>
                  </a:schemeClr>
                </a:solidFill>
              </a:rPr>
              <a:t>contribute </a:t>
            </a:r>
            <a:r>
              <a:rPr lang="en-GB" sz="1800" dirty="0">
                <a:solidFill>
                  <a:schemeClr val="tx1">
                    <a:lumMod val="75000"/>
                    <a:lumOff val="25000"/>
                  </a:schemeClr>
                </a:solidFill>
              </a:rPr>
              <a:t>to </a:t>
            </a:r>
            <a:r>
              <a:rPr lang="en-GB" sz="1800" b="1" dirty="0">
                <a:solidFill>
                  <a:schemeClr val="tx1">
                    <a:lumMod val="75000"/>
                    <a:lumOff val="25000"/>
                  </a:schemeClr>
                </a:solidFill>
              </a:rPr>
              <a:t>countering irregular migration</a:t>
            </a:r>
            <a:r>
              <a:rPr lang="en-GB" sz="1800" dirty="0">
                <a:solidFill>
                  <a:schemeClr val="tx1">
                    <a:lumMod val="75000"/>
                    <a:lumOff val="25000"/>
                  </a:schemeClr>
                </a:solidFill>
              </a:rPr>
              <a:t> and ensuring effectiveness of return and readmission in third countries</a:t>
            </a:r>
          </a:p>
          <a:p>
            <a:pPr marL="742950" lvl="1" indent="-285750"/>
            <a:r>
              <a:rPr lang="en-GB" sz="1800" b="1" dirty="0" smtClean="0">
                <a:solidFill>
                  <a:schemeClr val="tx1">
                    <a:lumMod val="75000"/>
                    <a:lumOff val="25000"/>
                  </a:schemeClr>
                </a:solidFill>
              </a:rPr>
              <a:t>enhance </a:t>
            </a:r>
            <a:r>
              <a:rPr lang="en-GB" sz="1800" b="1" dirty="0">
                <a:solidFill>
                  <a:schemeClr val="tx1">
                    <a:lumMod val="75000"/>
                    <a:lumOff val="25000"/>
                  </a:schemeClr>
                </a:solidFill>
              </a:rPr>
              <a:t>solidarity </a:t>
            </a:r>
            <a:r>
              <a:rPr lang="en-GB" sz="1800" dirty="0">
                <a:solidFill>
                  <a:schemeClr val="tx1">
                    <a:lumMod val="75000"/>
                    <a:lumOff val="25000"/>
                  </a:schemeClr>
                </a:solidFill>
              </a:rPr>
              <a:t>and responsibility sharing between the Member States, in particular towards those most affected by migration and asylum </a:t>
            </a:r>
            <a:r>
              <a:rPr lang="en-GB" sz="1800" dirty="0" smtClean="0">
                <a:solidFill>
                  <a:schemeClr val="tx1">
                    <a:lumMod val="75000"/>
                    <a:lumOff val="25000"/>
                  </a:schemeClr>
                </a:solidFill>
              </a:rPr>
              <a:t>challenges</a:t>
            </a:r>
            <a:endParaRPr lang="en-GB" sz="1800" u="sng" dirty="0"/>
          </a:p>
          <a:p>
            <a:r>
              <a:rPr lang="en-GB" sz="2000" dirty="0" smtClean="0"/>
              <a:t>ca </a:t>
            </a:r>
            <a:r>
              <a:rPr lang="en-GB" sz="2000" dirty="0"/>
              <a:t>200.000-700.000 for multiple countries depending on call</a:t>
            </a:r>
          </a:p>
        </p:txBody>
      </p:sp>
      <p:sp>
        <p:nvSpPr>
          <p:cNvPr id="4" name="Foliennummernplatzhalter 3"/>
          <p:cNvSpPr>
            <a:spLocks noGrp="1"/>
          </p:cNvSpPr>
          <p:nvPr>
            <p:ph type="sldNum" sz="quarter" idx="12"/>
          </p:nvPr>
        </p:nvSpPr>
        <p:spPr/>
        <p:txBody>
          <a:bodyPr/>
          <a:lstStyle/>
          <a:p>
            <a:fld id="{AE3BBC24-C1C9-439D-8A45-14B9CB7E3996}" type="slidenum">
              <a:rPr lang="en-GB" smtClean="0"/>
              <a:t>12</a:t>
            </a:fld>
            <a:endParaRPr lang="en-GB"/>
          </a:p>
        </p:txBody>
      </p:sp>
      <p:sp>
        <p:nvSpPr>
          <p:cNvPr id="5" name="Textfeld 4"/>
          <p:cNvSpPr txBox="1"/>
          <p:nvPr/>
        </p:nvSpPr>
        <p:spPr>
          <a:xfrm>
            <a:off x="838200" y="5400139"/>
            <a:ext cx="9281160" cy="954107"/>
          </a:xfrm>
          <a:prstGeom prst="rect">
            <a:avLst/>
          </a:prstGeom>
          <a:solidFill>
            <a:srgbClr val="AED7C7"/>
          </a:solidFill>
        </p:spPr>
        <p:txBody>
          <a:bodyPr wrap="square" rtlCol="0" anchor="ctr">
            <a:spAutoFit/>
          </a:bodyPr>
          <a:lstStyle/>
          <a:p>
            <a:r>
              <a:rPr lang="en-GB" sz="2000" dirty="0" smtClean="0">
                <a:solidFill>
                  <a:schemeClr val="tx1">
                    <a:lumMod val="75000"/>
                    <a:lumOff val="25000"/>
                  </a:schemeClr>
                </a:solidFill>
              </a:rPr>
              <a:t>Further information: </a:t>
            </a:r>
            <a:r>
              <a:rPr lang="en-GB" dirty="0">
                <a:hlinkClick r:id="rId2"/>
              </a:rPr>
              <a:t>https://home-affairs.ec.europa.eu/funding/asylum-migration-and-integration-funds/asylum-migration-and-integration-fund-2021-2027_en</a:t>
            </a:r>
            <a:r>
              <a:rPr lang="en-GB" dirty="0"/>
              <a:t> </a:t>
            </a:r>
            <a:r>
              <a:rPr lang="en-GB" dirty="0" smtClean="0"/>
              <a:t> and </a:t>
            </a:r>
            <a:endParaRPr lang="en-GB" dirty="0"/>
          </a:p>
          <a:p>
            <a:r>
              <a:rPr lang="en-GB" dirty="0">
                <a:hlinkClick r:id="rId3"/>
              </a:rPr>
              <a:t>https://ec.europa.eu/info/funding-tenders/opportunities/portal/screen/home</a:t>
            </a:r>
            <a:r>
              <a:rPr lang="en-GB" dirty="0"/>
              <a:t> </a:t>
            </a:r>
          </a:p>
        </p:txBody>
      </p:sp>
    </p:spTree>
    <p:extLst>
      <p:ext uri="{BB962C8B-B14F-4D97-AF65-F5344CB8AC3E}">
        <p14:creationId xmlns:p14="http://schemas.microsoft.com/office/powerpoint/2010/main" val="10472812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Institutional Fundraising: EU Funding Possibilities</a:t>
            </a:r>
            <a:endParaRPr lang="en-GB" dirty="0"/>
          </a:p>
        </p:txBody>
      </p:sp>
      <p:sp>
        <p:nvSpPr>
          <p:cNvPr id="3" name="Inhaltsplatzhalter 2"/>
          <p:cNvSpPr>
            <a:spLocks noGrp="1"/>
          </p:cNvSpPr>
          <p:nvPr>
            <p:ph idx="1"/>
          </p:nvPr>
        </p:nvSpPr>
        <p:spPr/>
        <p:txBody>
          <a:bodyPr>
            <a:noAutofit/>
          </a:bodyPr>
          <a:lstStyle/>
          <a:p>
            <a:pPr marL="274320" indent="-274320"/>
            <a:r>
              <a:rPr lang="en-GB" sz="2000" dirty="0"/>
              <a:t>DG International Partnerships/</a:t>
            </a:r>
            <a:r>
              <a:rPr lang="en-GB" sz="2000" dirty="0" err="1"/>
              <a:t>EuropeAid</a:t>
            </a:r>
            <a:r>
              <a:rPr lang="en-GB" sz="2000" dirty="0"/>
              <a:t> DEAR (Development Education, Awareness Raising)</a:t>
            </a:r>
            <a:br>
              <a:rPr lang="en-GB" sz="2000" dirty="0"/>
            </a:br>
            <a:r>
              <a:rPr lang="en-GB" sz="2000" dirty="0"/>
              <a:t>Budget ca 5-10 Mio (numerous partners, ideally European level results)</a:t>
            </a:r>
            <a:br>
              <a:rPr lang="en-GB" sz="2000" dirty="0"/>
            </a:br>
            <a:r>
              <a:rPr lang="en-GB" sz="2000" dirty="0"/>
              <a:t>Also migration sometimes a (sub-)priority</a:t>
            </a:r>
            <a:br>
              <a:rPr lang="en-GB" sz="2000" dirty="0"/>
            </a:br>
            <a:r>
              <a:rPr lang="en-GB" sz="2000" dirty="0"/>
              <a:t>It is also possible to become small partner in a big project as a start</a:t>
            </a:r>
          </a:p>
          <a:p>
            <a:pPr marL="274320" indent="-274320"/>
            <a:r>
              <a:rPr lang="en-GB" sz="2000" dirty="0"/>
              <a:t>DG International Partnerships/</a:t>
            </a:r>
            <a:r>
              <a:rPr lang="en-GB" sz="2000" dirty="0" err="1"/>
              <a:t>EuropeAid</a:t>
            </a:r>
            <a:r>
              <a:rPr lang="en-GB" sz="2000" dirty="0"/>
              <a:t> Calls for partner countries. Nearly all OECD/DAC so-called developing countries regular calls</a:t>
            </a:r>
          </a:p>
          <a:p>
            <a:pPr marL="274320" indent="-274320"/>
            <a:r>
              <a:rPr lang="en-GB" sz="2000" dirty="0"/>
              <a:t>Civil Society and Local Authorities CSO/LA</a:t>
            </a:r>
          </a:p>
          <a:p>
            <a:pPr marL="274320" indent="-274320"/>
            <a:r>
              <a:rPr lang="en-GB" sz="2000" dirty="0"/>
              <a:t>Strengthen Human Rights and Democracy</a:t>
            </a:r>
          </a:p>
          <a:p>
            <a:pPr marL="274320" indent="-274320"/>
            <a:r>
              <a:rPr lang="en-GB" sz="2000" dirty="0"/>
              <a:t>All DG INTPA Calls can be found here: </a:t>
            </a:r>
            <a:r>
              <a:rPr lang="en-GB" sz="2000" dirty="0">
                <a:hlinkClick r:id="rId2"/>
              </a:rPr>
              <a:t>https://webgate.ec.europa.eu/online-services/#/</a:t>
            </a:r>
            <a:endParaRPr lang="en-GB" sz="2000" dirty="0" smtClean="0"/>
          </a:p>
        </p:txBody>
      </p:sp>
      <p:sp>
        <p:nvSpPr>
          <p:cNvPr id="4" name="Foliennummernplatzhalter 3"/>
          <p:cNvSpPr>
            <a:spLocks noGrp="1"/>
          </p:cNvSpPr>
          <p:nvPr>
            <p:ph type="sldNum" sz="quarter" idx="12"/>
          </p:nvPr>
        </p:nvSpPr>
        <p:spPr/>
        <p:txBody>
          <a:bodyPr/>
          <a:lstStyle/>
          <a:p>
            <a:fld id="{AE3BBC24-C1C9-439D-8A45-14B9CB7E3996}" type="slidenum">
              <a:rPr lang="en-GB" smtClean="0"/>
              <a:t>13</a:t>
            </a:fld>
            <a:endParaRPr lang="en-GB"/>
          </a:p>
        </p:txBody>
      </p:sp>
    </p:spTree>
    <p:extLst>
      <p:ext uri="{BB962C8B-B14F-4D97-AF65-F5344CB8AC3E}">
        <p14:creationId xmlns:p14="http://schemas.microsoft.com/office/powerpoint/2010/main" val="31789895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Institutional Fundraising: EU Funding Possibilities</a:t>
            </a:r>
            <a:endParaRPr lang="en-GB" dirty="0"/>
          </a:p>
        </p:txBody>
      </p:sp>
      <p:sp>
        <p:nvSpPr>
          <p:cNvPr id="3" name="Inhaltsplatzhalter 2"/>
          <p:cNvSpPr>
            <a:spLocks noGrp="1"/>
          </p:cNvSpPr>
          <p:nvPr>
            <p:ph idx="1"/>
          </p:nvPr>
        </p:nvSpPr>
        <p:spPr/>
        <p:txBody>
          <a:bodyPr>
            <a:noAutofit/>
          </a:bodyPr>
          <a:lstStyle/>
          <a:p>
            <a:pPr marL="0" indent="0">
              <a:buNone/>
            </a:pPr>
            <a:r>
              <a:rPr lang="de-AT" sz="2000" b="1" dirty="0"/>
              <a:t>Further EU Budget </a:t>
            </a:r>
            <a:r>
              <a:rPr lang="de-AT" sz="2000" b="1" dirty="0" smtClean="0"/>
              <a:t>Lines</a:t>
            </a:r>
            <a:endParaRPr lang="de-AT" sz="2000" b="1" dirty="0"/>
          </a:p>
          <a:p>
            <a:pPr marL="0" indent="0">
              <a:buNone/>
            </a:pPr>
            <a:r>
              <a:rPr lang="en-GB" sz="2000" b="1" dirty="0" smtClean="0"/>
              <a:t>ISF - </a:t>
            </a:r>
            <a:r>
              <a:rPr lang="en-GB" sz="2000" b="1" dirty="0"/>
              <a:t>Internal Security Fund </a:t>
            </a:r>
            <a:r>
              <a:rPr lang="en-GB" sz="2000" dirty="0"/>
              <a:t>(mostly for police, </a:t>
            </a:r>
            <a:r>
              <a:rPr lang="en-GB" sz="2000" dirty="0" smtClean="0"/>
              <a:t>some </a:t>
            </a:r>
            <a:r>
              <a:rPr lang="en-GB" sz="2000" dirty="0"/>
              <a:t>calls also against extremisms and </a:t>
            </a:r>
            <a:r>
              <a:rPr lang="en-GB" sz="2000" dirty="0" err="1"/>
              <a:t>hatespeech</a:t>
            </a:r>
            <a:r>
              <a:rPr lang="en-GB" sz="2000" dirty="0"/>
              <a:t>)</a:t>
            </a:r>
            <a:br>
              <a:rPr lang="en-GB" sz="2000" dirty="0"/>
            </a:br>
            <a:r>
              <a:rPr lang="en-GB" sz="2000" dirty="0">
                <a:hlinkClick r:id="rId2"/>
              </a:rPr>
              <a:t>https://ec.europa.eu/info/funding-tenders/opportunities/portal/screen/programmes/isf</a:t>
            </a:r>
            <a:r>
              <a:rPr lang="en-GB" sz="2000" dirty="0"/>
              <a:t> </a:t>
            </a:r>
            <a:endParaRPr lang="en-GB" sz="2000" dirty="0" smtClean="0"/>
          </a:p>
          <a:p>
            <a:pPr marL="0" indent="0">
              <a:buNone/>
            </a:pPr>
            <a:endParaRPr lang="en-GB" sz="2000" dirty="0"/>
          </a:p>
          <a:p>
            <a:pPr marL="0" indent="0">
              <a:buNone/>
            </a:pPr>
            <a:r>
              <a:rPr lang="en-GB" sz="2000" b="1" dirty="0"/>
              <a:t>Life – Programme – Environment and Climate Action</a:t>
            </a:r>
            <a:br>
              <a:rPr lang="en-GB" sz="2000" b="1" dirty="0"/>
            </a:br>
            <a:r>
              <a:rPr lang="en-GB" sz="2000" dirty="0">
                <a:hlinkClick r:id="rId3"/>
              </a:rPr>
              <a:t>https://cinea.ec.europa.eu/programmes/life_en</a:t>
            </a:r>
            <a:r>
              <a:rPr lang="en-GB" sz="2000" dirty="0"/>
              <a:t> </a:t>
            </a:r>
          </a:p>
          <a:p>
            <a:pPr marL="0" indent="0">
              <a:buNone/>
            </a:pPr>
            <a:endParaRPr lang="en-GB" sz="2000" b="1" dirty="0" smtClean="0"/>
          </a:p>
          <a:p>
            <a:pPr marL="0" indent="0">
              <a:buNone/>
            </a:pPr>
            <a:r>
              <a:rPr lang="en-GB" sz="2000" b="1" dirty="0" smtClean="0"/>
              <a:t>Horizon </a:t>
            </a:r>
            <a:r>
              <a:rPr lang="en-GB" sz="2000" b="1" dirty="0"/>
              <a:t>Europe </a:t>
            </a:r>
            <a:r>
              <a:rPr lang="en-GB" sz="2000" dirty="0"/>
              <a:t>for Research (only with universities or research institutes in partnership)</a:t>
            </a:r>
            <a:br>
              <a:rPr lang="en-GB" sz="2000" dirty="0"/>
            </a:br>
            <a:r>
              <a:rPr lang="en-GB" sz="2000" dirty="0">
                <a:hlinkClick r:id="rId4"/>
              </a:rPr>
              <a:t>https://research-and-innovation.ec.europa.eu/funding/funding-opportunities/funding-programmes-and-open-calls/horizon-europe_en</a:t>
            </a:r>
            <a:r>
              <a:rPr lang="en-GB" sz="2000" dirty="0"/>
              <a:t> </a:t>
            </a:r>
            <a:endParaRPr lang="en-GB" sz="2000" dirty="0" smtClean="0"/>
          </a:p>
          <a:p>
            <a:pPr marL="0" indent="0">
              <a:buNone/>
            </a:pPr>
            <a:endParaRPr lang="en-GB" sz="2000" dirty="0"/>
          </a:p>
          <a:p>
            <a:pPr marL="0" indent="0">
              <a:buNone/>
            </a:pPr>
            <a:r>
              <a:rPr lang="en-GB" sz="2000" b="1" dirty="0"/>
              <a:t>And many more (digital and culture funding, space, </a:t>
            </a:r>
            <a:r>
              <a:rPr lang="en-GB" sz="2000" b="1" dirty="0" err="1" smtClean="0"/>
              <a:t>defense</a:t>
            </a:r>
            <a:r>
              <a:rPr lang="en-GB" sz="2000" b="1" dirty="0" smtClean="0"/>
              <a:t> </a:t>
            </a:r>
            <a:r>
              <a:rPr lang="en-GB" sz="2000" b="1" dirty="0"/>
              <a:t>etc.)</a:t>
            </a:r>
            <a:br>
              <a:rPr lang="en-GB" sz="2000" b="1" dirty="0"/>
            </a:br>
            <a:r>
              <a:rPr lang="en-GB" sz="2000" dirty="0">
                <a:hlinkClick r:id="rId5"/>
              </a:rPr>
              <a:t>https://ec.europa.eu/info/funding-tenders/find-funding/eu-funding-programmes_en</a:t>
            </a:r>
            <a:r>
              <a:rPr lang="en-GB" sz="2000" dirty="0"/>
              <a:t> </a:t>
            </a:r>
            <a:endParaRPr lang="en-GB" sz="2000" b="1" dirty="0"/>
          </a:p>
          <a:p>
            <a:pPr marL="0" indent="0">
              <a:buNone/>
            </a:pPr>
            <a:endParaRPr lang="en-GB" sz="2000" dirty="0" smtClean="0"/>
          </a:p>
        </p:txBody>
      </p:sp>
      <p:sp>
        <p:nvSpPr>
          <p:cNvPr id="4" name="Foliennummernplatzhalter 3"/>
          <p:cNvSpPr>
            <a:spLocks noGrp="1"/>
          </p:cNvSpPr>
          <p:nvPr>
            <p:ph type="sldNum" sz="quarter" idx="12"/>
          </p:nvPr>
        </p:nvSpPr>
        <p:spPr/>
        <p:txBody>
          <a:bodyPr/>
          <a:lstStyle/>
          <a:p>
            <a:fld id="{AE3BBC24-C1C9-439D-8A45-14B9CB7E3996}" type="slidenum">
              <a:rPr lang="en-GB" smtClean="0"/>
              <a:t>14</a:t>
            </a:fld>
            <a:endParaRPr lang="en-GB"/>
          </a:p>
        </p:txBody>
      </p:sp>
    </p:spTree>
    <p:extLst>
      <p:ext uri="{BB962C8B-B14F-4D97-AF65-F5344CB8AC3E}">
        <p14:creationId xmlns:p14="http://schemas.microsoft.com/office/powerpoint/2010/main" val="242780139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3. Private Funding Possibilities</a:t>
            </a:r>
            <a:endParaRPr lang="en-GB" dirty="0"/>
          </a:p>
        </p:txBody>
      </p:sp>
      <p:sp>
        <p:nvSpPr>
          <p:cNvPr id="3" name="Textplatzhalter 2"/>
          <p:cNvSpPr>
            <a:spLocks noGrp="1"/>
          </p:cNvSpPr>
          <p:nvPr>
            <p:ph type="body" idx="1"/>
          </p:nvPr>
        </p:nvSpPr>
        <p:spPr/>
        <p:txBody>
          <a:bodyPr/>
          <a:lstStyle/>
          <a:p>
            <a:endParaRPr lang="en-GB"/>
          </a:p>
        </p:txBody>
      </p:sp>
      <p:sp>
        <p:nvSpPr>
          <p:cNvPr id="4" name="Foliennummernplatzhalter 3"/>
          <p:cNvSpPr>
            <a:spLocks noGrp="1"/>
          </p:cNvSpPr>
          <p:nvPr>
            <p:ph type="sldNum" sz="quarter" idx="12"/>
          </p:nvPr>
        </p:nvSpPr>
        <p:spPr/>
        <p:txBody>
          <a:bodyPr/>
          <a:lstStyle/>
          <a:p>
            <a:fld id="{AE3BBC24-C1C9-439D-8A45-14B9CB7E3996}" type="slidenum">
              <a:rPr lang="en-GB" smtClean="0"/>
              <a:t>15</a:t>
            </a:fld>
            <a:endParaRPr lang="en-GB"/>
          </a:p>
        </p:txBody>
      </p:sp>
    </p:spTree>
    <p:extLst>
      <p:ext uri="{BB962C8B-B14F-4D97-AF65-F5344CB8AC3E}">
        <p14:creationId xmlns:p14="http://schemas.microsoft.com/office/powerpoint/2010/main" val="31613541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Prerequisites for </a:t>
            </a:r>
            <a:r>
              <a:rPr lang="en-GB" dirty="0" smtClean="0"/>
              <a:t>Successful </a:t>
            </a:r>
            <a:r>
              <a:rPr lang="en-GB" dirty="0"/>
              <a:t>F</a:t>
            </a:r>
            <a:r>
              <a:rPr lang="en-GB" dirty="0" smtClean="0"/>
              <a:t>undraising</a:t>
            </a:r>
            <a:endParaRPr lang="en-GB" dirty="0"/>
          </a:p>
        </p:txBody>
      </p:sp>
      <p:sp>
        <p:nvSpPr>
          <p:cNvPr id="3" name="Inhaltsplatzhalter 2"/>
          <p:cNvSpPr>
            <a:spLocks noGrp="1"/>
          </p:cNvSpPr>
          <p:nvPr>
            <p:ph idx="1"/>
          </p:nvPr>
        </p:nvSpPr>
        <p:spPr/>
        <p:txBody>
          <a:bodyPr>
            <a:normAutofit lnSpcReduction="10000"/>
          </a:bodyPr>
          <a:lstStyle/>
          <a:p>
            <a:r>
              <a:rPr lang="en-US" dirty="0"/>
              <a:t>Develop a profile and identify </a:t>
            </a:r>
            <a:r>
              <a:rPr lang="en-US" dirty="0" smtClean="0"/>
              <a:t>strengths</a:t>
            </a:r>
          </a:p>
          <a:p>
            <a:pPr lvl="1"/>
            <a:r>
              <a:rPr lang="en-US" dirty="0">
                <a:solidFill>
                  <a:schemeClr val="tx1">
                    <a:lumMod val="75000"/>
                    <a:lumOff val="25000"/>
                  </a:schemeClr>
                </a:solidFill>
              </a:rPr>
              <a:t>Define </a:t>
            </a:r>
            <a:r>
              <a:rPr lang="en-US" dirty="0" smtClean="0">
                <a:solidFill>
                  <a:schemeClr val="tx1">
                    <a:lumMod val="75000"/>
                    <a:lumOff val="25000"/>
                  </a:schemeClr>
                </a:solidFill>
              </a:rPr>
              <a:t>your options </a:t>
            </a:r>
            <a:r>
              <a:rPr lang="en-US" dirty="0">
                <a:solidFill>
                  <a:schemeClr val="tx1">
                    <a:lumMod val="75000"/>
                    <a:lumOff val="25000"/>
                  </a:schemeClr>
                </a:solidFill>
              </a:rPr>
              <a:t>at the </a:t>
            </a:r>
            <a:r>
              <a:rPr lang="en-US" dirty="0" smtClean="0">
                <a:solidFill>
                  <a:schemeClr val="tx1">
                    <a:lumMod val="75000"/>
                    <a:lumOff val="25000"/>
                  </a:schemeClr>
                </a:solidFill>
              </a:rPr>
              <a:t>beginning: </a:t>
            </a:r>
            <a:r>
              <a:rPr lang="en-US" dirty="0">
                <a:solidFill>
                  <a:schemeClr val="tx1">
                    <a:lumMod val="75000"/>
                    <a:lumOff val="25000"/>
                  </a:schemeClr>
                </a:solidFill>
              </a:rPr>
              <a:t>What are </a:t>
            </a:r>
            <a:r>
              <a:rPr lang="en-US" dirty="0" smtClean="0">
                <a:solidFill>
                  <a:schemeClr val="tx1">
                    <a:lumMod val="75000"/>
                    <a:lumOff val="25000"/>
                  </a:schemeClr>
                </a:solidFill>
              </a:rPr>
              <a:t>resources do you have in your team</a:t>
            </a:r>
            <a:r>
              <a:rPr lang="en-US" dirty="0">
                <a:solidFill>
                  <a:schemeClr val="tx1">
                    <a:lumMod val="75000"/>
                    <a:lumOff val="25000"/>
                  </a:schemeClr>
                </a:solidFill>
              </a:rPr>
              <a:t>? What </a:t>
            </a:r>
            <a:r>
              <a:rPr lang="en-US" dirty="0" smtClean="0">
                <a:solidFill>
                  <a:schemeClr val="tx1">
                    <a:lumMod val="75000"/>
                    <a:lumOff val="25000"/>
                  </a:schemeClr>
                </a:solidFill>
              </a:rPr>
              <a:t>networks are </a:t>
            </a:r>
            <a:r>
              <a:rPr lang="en-US" dirty="0">
                <a:solidFill>
                  <a:schemeClr val="tx1">
                    <a:lumMod val="75000"/>
                    <a:lumOff val="25000"/>
                  </a:schemeClr>
                </a:solidFill>
              </a:rPr>
              <a:t>available at the beginning? </a:t>
            </a:r>
            <a:r>
              <a:rPr lang="en-US" dirty="0" smtClean="0">
                <a:solidFill>
                  <a:schemeClr val="tx1">
                    <a:lumMod val="75000"/>
                    <a:lumOff val="25000"/>
                  </a:schemeClr>
                </a:solidFill>
              </a:rPr>
              <a:t>Build </a:t>
            </a:r>
            <a:r>
              <a:rPr lang="en-US" dirty="0">
                <a:solidFill>
                  <a:schemeClr val="tx1">
                    <a:lumMod val="75000"/>
                    <a:lumOff val="25000"/>
                  </a:schemeClr>
                </a:solidFill>
              </a:rPr>
              <a:t>on what already exists</a:t>
            </a:r>
            <a:r>
              <a:rPr lang="en-US" dirty="0" smtClean="0">
                <a:solidFill>
                  <a:schemeClr val="tx1">
                    <a:lumMod val="75000"/>
                    <a:lumOff val="25000"/>
                  </a:schemeClr>
                </a:solidFill>
              </a:rPr>
              <a:t>.</a:t>
            </a:r>
          </a:p>
          <a:p>
            <a:r>
              <a:rPr lang="en-US" dirty="0"/>
              <a:t>People support </a:t>
            </a:r>
            <a:r>
              <a:rPr lang="en-US" dirty="0" smtClean="0"/>
              <a:t>people</a:t>
            </a:r>
          </a:p>
          <a:p>
            <a:pPr lvl="1"/>
            <a:r>
              <a:rPr lang="en-US" dirty="0" smtClean="0">
                <a:solidFill>
                  <a:schemeClr val="tx1">
                    <a:lumMod val="75000"/>
                    <a:lumOff val="25000"/>
                  </a:schemeClr>
                </a:solidFill>
              </a:rPr>
              <a:t>Campaign for </a:t>
            </a:r>
            <a:r>
              <a:rPr lang="en-US" dirty="0">
                <a:solidFill>
                  <a:schemeClr val="tx1">
                    <a:lumMod val="75000"/>
                    <a:lumOff val="25000"/>
                  </a:schemeClr>
                </a:solidFill>
              </a:rPr>
              <a:t>donors, </a:t>
            </a:r>
            <a:r>
              <a:rPr lang="en-US" dirty="0" smtClean="0">
                <a:solidFill>
                  <a:schemeClr val="tx1">
                    <a:lumMod val="75000"/>
                    <a:lumOff val="25000"/>
                  </a:schemeClr>
                </a:solidFill>
              </a:rPr>
              <a:t>not for donations</a:t>
            </a:r>
          </a:p>
          <a:p>
            <a:r>
              <a:rPr lang="en-US" dirty="0" smtClean="0"/>
              <a:t>Transparency</a:t>
            </a:r>
          </a:p>
          <a:p>
            <a:pPr lvl="1"/>
            <a:r>
              <a:rPr lang="en-US" dirty="0">
                <a:solidFill>
                  <a:schemeClr val="tx1">
                    <a:lumMod val="75000"/>
                    <a:lumOff val="25000"/>
                  </a:schemeClr>
                </a:solidFill>
              </a:rPr>
              <a:t>Structures and processes should be </a:t>
            </a:r>
            <a:r>
              <a:rPr lang="en-US" dirty="0" smtClean="0">
                <a:solidFill>
                  <a:schemeClr val="tx1">
                    <a:lumMod val="75000"/>
                    <a:lumOff val="25000"/>
                  </a:schemeClr>
                </a:solidFill>
              </a:rPr>
              <a:t>clear</a:t>
            </a:r>
          </a:p>
          <a:p>
            <a:pPr lvl="1"/>
            <a:r>
              <a:rPr lang="en-US" dirty="0">
                <a:solidFill>
                  <a:schemeClr val="tx1">
                    <a:lumMod val="75000"/>
                    <a:lumOff val="25000"/>
                  </a:schemeClr>
                </a:solidFill>
              </a:rPr>
              <a:t>Donations should always be used </a:t>
            </a:r>
            <a:r>
              <a:rPr lang="en-US" dirty="0" smtClean="0">
                <a:solidFill>
                  <a:schemeClr val="tx1">
                    <a:lumMod val="75000"/>
                    <a:lumOff val="25000"/>
                  </a:schemeClr>
                </a:solidFill>
              </a:rPr>
              <a:t>efficiently</a:t>
            </a:r>
          </a:p>
          <a:p>
            <a:r>
              <a:rPr lang="en-US" dirty="0" smtClean="0"/>
              <a:t>Fundraising needs resources</a:t>
            </a:r>
          </a:p>
          <a:p>
            <a:pPr lvl="1"/>
            <a:r>
              <a:rPr lang="en-US" dirty="0">
                <a:solidFill>
                  <a:schemeClr val="tx1">
                    <a:lumMod val="75000"/>
                    <a:lumOff val="25000"/>
                  </a:schemeClr>
                </a:solidFill>
              </a:rPr>
              <a:t>Time and budget must be available for fundraising</a:t>
            </a:r>
          </a:p>
        </p:txBody>
      </p:sp>
      <p:sp>
        <p:nvSpPr>
          <p:cNvPr id="4" name="Foliennummernplatzhalter 3"/>
          <p:cNvSpPr>
            <a:spLocks noGrp="1"/>
          </p:cNvSpPr>
          <p:nvPr>
            <p:ph type="sldNum" sz="quarter" idx="12"/>
          </p:nvPr>
        </p:nvSpPr>
        <p:spPr/>
        <p:txBody>
          <a:bodyPr/>
          <a:lstStyle/>
          <a:p>
            <a:fld id="{AE3BBC24-C1C9-439D-8A45-14B9CB7E3996}" type="slidenum">
              <a:rPr lang="en-GB" smtClean="0"/>
              <a:t>16</a:t>
            </a:fld>
            <a:endParaRPr lang="en-GB"/>
          </a:p>
        </p:txBody>
      </p:sp>
      <p:sp>
        <p:nvSpPr>
          <p:cNvPr id="5" name="Textfeld 4"/>
          <p:cNvSpPr txBox="1"/>
          <p:nvPr/>
        </p:nvSpPr>
        <p:spPr>
          <a:xfrm>
            <a:off x="457200" y="6140906"/>
            <a:ext cx="7079225" cy="430887"/>
          </a:xfrm>
          <a:prstGeom prst="rect">
            <a:avLst/>
          </a:prstGeom>
          <a:noFill/>
        </p:spPr>
        <p:txBody>
          <a:bodyPr wrap="square" rtlCol="0">
            <a:spAutoFit/>
          </a:bodyPr>
          <a:lstStyle/>
          <a:p>
            <a:r>
              <a:rPr lang="en-GB" sz="1100" dirty="0" smtClean="0">
                <a:solidFill>
                  <a:schemeClr val="tx1">
                    <a:lumMod val="75000"/>
                    <a:lumOff val="25000"/>
                  </a:schemeClr>
                </a:solidFill>
              </a:rPr>
              <a:t>Source: </a:t>
            </a:r>
            <a:r>
              <a:rPr lang="de-DE" sz="1100" dirty="0">
                <a:solidFill>
                  <a:schemeClr val="tx1">
                    <a:lumMod val="75000"/>
                    <a:lumOff val="25000"/>
                  </a:schemeClr>
                </a:solidFill>
              </a:rPr>
              <a:t>Der Paritätische </a:t>
            </a:r>
            <a:r>
              <a:rPr lang="de-DE" sz="1100" dirty="0" smtClean="0">
                <a:solidFill>
                  <a:schemeClr val="tx1">
                    <a:lumMod val="75000"/>
                    <a:lumOff val="25000"/>
                  </a:schemeClr>
                </a:solidFill>
              </a:rPr>
              <a:t>Gesamtverband e</a:t>
            </a:r>
            <a:r>
              <a:rPr lang="de-DE" sz="1100" dirty="0">
                <a:solidFill>
                  <a:schemeClr val="tx1">
                    <a:lumMod val="75000"/>
                    <a:lumOff val="25000"/>
                  </a:schemeClr>
                </a:solidFill>
              </a:rPr>
              <a:t>. V</a:t>
            </a:r>
            <a:r>
              <a:rPr lang="de-DE" sz="1100" dirty="0" smtClean="0">
                <a:solidFill>
                  <a:schemeClr val="tx1">
                    <a:lumMod val="75000"/>
                    <a:lumOff val="25000"/>
                  </a:schemeClr>
                </a:solidFill>
              </a:rPr>
              <a:t>. (</a:t>
            </a:r>
            <a:r>
              <a:rPr lang="de-DE" sz="1100" dirty="0" err="1" smtClean="0">
                <a:solidFill>
                  <a:schemeClr val="tx1">
                    <a:lumMod val="75000"/>
                    <a:lumOff val="25000"/>
                  </a:schemeClr>
                </a:solidFill>
              </a:rPr>
              <a:t>ed</a:t>
            </a:r>
            <a:r>
              <a:rPr lang="de-DE" sz="1100" dirty="0" smtClean="0">
                <a:solidFill>
                  <a:schemeClr val="tx1">
                    <a:lumMod val="75000"/>
                    <a:lumOff val="25000"/>
                  </a:schemeClr>
                </a:solidFill>
              </a:rPr>
              <a:t>): Workbook Mittel erfolgreich einwerben - Fundraising für Migrantenorganisationen“, Berlin 2014, p.5. </a:t>
            </a:r>
            <a:endParaRPr lang="en-GB" sz="1100" dirty="0">
              <a:solidFill>
                <a:schemeClr val="tx1">
                  <a:lumMod val="75000"/>
                  <a:lumOff val="25000"/>
                </a:schemeClr>
              </a:solidFill>
            </a:endParaRPr>
          </a:p>
        </p:txBody>
      </p:sp>
    </p:spTree>
    <p:extLst>
      <p:ext uri="{BB962C8B-B14F-4D97-AF65-F5344CB8AC3E}">
        <p14:creationId xmlns:p14="http://schemas.microsoft.com/office/powerpoint/2010/main" val="36784545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Private Fundraising Possibilities</a:t>
            </a:r>
            <a:endParaRPr lang="en-GB" dirty="0"/>
          </a:p>
        </p:txBody>
      </p:sp>
      <p:sp>
        <p:nvSpPr>
          <p:cNvPr id="3" name="Inhaltsplatzhalter 2"/>
          <p:cNvSpPr>
            <a:spLocks noGrp="1"/>
          </p:cNvSpPr>
          <p:nvPr>
            <p:ph idx="1"/>
          </p:nvPr>
        </p:nvSpPr>
        <p:spPr/>
        <p:txBody>
          <a:bodyPr>
            <a:normAutofit fontScale="85000" lnSpcReduction="20000"/>
          </a:bodyPr>
          <a:lstStyle/>
          <a:p>
            <a:pPr>
              <a:buFont typeface="Wingdings" panose="05000000000000000000" pitchFamily="2" charset="2"/>
              <a:buChar char="Ø"/>
            </a:pPr>
            <a:r>
              <a:rPr lang="en-GB" dirty="0" smtClean="0"/>
              <a:t> </a:t>
            </a:r>
            <a:r>
              <a:rPr lang="en-GB" sz="2600" b="1" dirty="0" smtClean="0"/>
              <a:t>Donations</a:t>
            </a:r>
            <a:endParaRPr lang="en-GB" sz="2600" u="sng" dirty="0" smtClean="0"/>
          </a:p>
          <a:p>
            <a:pPr lvl="1"/>
            <a:r>
              <a:rPr lang="en-GB" dirty="0" smtClean="0">
                <a:solidFill>
                  <a:schemeClr val="tx1">
                    <a:lumMod val="75000"/>
                    <a:lumOff val="25000"/>
                  </a:schemeClr>
                </a:solidFill>
              </a:rPr>
              <a:t>Asking </a:t>
            </a:r>
            <a:r>
              <a:rPr lang="en-GB" dirty="0">
                <a:solidFill>
                  <a:schemeClr val="tx1">
                    <a:lumMod val="75000"/>
                    <a:lumOff val="25000"/>
                  </a:schemeClr>
                </a:solidFill>
              </a:rPr>
              <a:t>helps: at events, through letters, on the phone etc.</a:t>
            </a:r>
            <a:br>
              <a:rPr lang="en-GB" dirty="0">
                <a:solidFill>
                  <a:schemeClr val="tx1">
                    <a:lumMod val="75000"/>
                    <a:lumOff val="25000"/>
                  </a:schemeClr>
                </a:solidFill>
              </a:rPr>
            </a:br>
            <a:r>
              <a:rPr lang="en-GB" dirty="0">
                <a:solidFill>
                  <a:schemeClr val="tx1">
                    <a:lumMod val="75000"/>
                    <a:lumOff val="25000"/>
                  </a:schemeClr>
                </a:solidFill>
              </a:rPr>
              <a:t>membership </a:t>
            </a:r>
            <a:r>
              <a:rPr lang="en-GB" dirty="0" smtClean="0">
                <a:solidFill>
                  <a:schemeClr val="tx1">
                    <a:lumMod val="75000"/>
                    <a:lumOff val="25000"/>
                  </a:schemeClr>
                </a:solidFill>
              </a:rPr>
              <a:t>fees</a:t>
            </a:r>
          </a:p>
          <a:p>
            <a:pPr lvl="1"/>
            <a:r>
              <a:rPr lang="en-GB" dirty="0" smtClean="0">
                <a:solidFill>
                  <a:schemeClr val="tx1">
                    <a:lumMod val="75000"/>
                    <a:lumOff val="25000"/>
                  </a:schemeClr>
                </a:solidFill>
              </a:rPr>
              <a:t>who </a:t>
            </a:r>
            <a:r>
              <a:rPr lang="en-GB" dirty="0">
                <a:solidFill>
                  <a:schemeClr val="tx1">
                    <a:lumMod val="75000"/>
                    <a:lumOff val="25000"/>
                  </a:schemeClr>
                </a:solidFill>
              </a:rPr>
              <a:t>knows an organisation best loves most to donate for this organisation</a:t>
            </a:r>
            <a:br>
              <a:rPr lang="en-GB" dirty="0">
                <a:solidFill>
                  <a:schemeClr val="tx1">
                    <a:lumMod val="75000"/>
                    <a:lumOff val="25000"/>
                  </a:schemeClr>
                </a:solidFill>
              </a:rPr>
            </a:br>
            <a:r>
              <a:rPr lang="en-GB" dirty="0">
                <a:solidFill>
                  <a:schemeClr val="tx1">
                    <a:lumMod val="75000"/>
                    <a:lumOff val="25000"/>
                  </a:schemeClr>
                </a:solidFill>
              </a:rPr>
              <a:t>older people tend to donate more than younger </a:t>
            </a:r>
            <a:r>
              <a:rPr lang="en-GB" dirty="0" smtClean="0">
                <a:solidFill>
                  <a:schemeClr val="tx1">
                    <a:lumMod val="75000"/>
                    <a:lumOff val="25000"/>
                  </a:schemeClr>
                </a:solidFill>
              </a:rPr>
              <a:t>people</a:t>
            </a:r>
            <a:r>
              <a:rPr lang="en-GB" dirty="0">
                <a:solidFill>
                  <a:schemeClr val="tx1">
                    <a:lumMod val="75000"/>
                    <a:lumOff val="25000"/>
                  </a:schemeClr>
                </a:solidFill>
              </a:rPr>
              <a:t/>
            </a:r>
            <a:br>
              <a:rPr lang="en-GB" dirty="0">
                <a:solidFill>
                  <a:schemeClr val="tx1">
                    <a:lumMod val="75000"/>
                    <a:lumOff val="25000"/>
                  </a:schemeClr>
                </a:solidFill>
              </a:rPr>
            </a:br>
            <a:endParaRPr lang="en-GB" u="sng" dirty="0">
              <a:solidFill>
                <a:schemeClr val="tx1">
                  <a:lumMod val="75000"/>
                  <a:lumOff val="25000"/>
                </a:schemeClr>
              </a:solidFill>
            </a:endParaRPr>
          </a:p>
          <a:p>
            <a:pPr>
              <a:buFont typeface="Wingdings" panose="05000000000000000000" pitchFamily="2" charset="2"/>
              <a:buChar char="Ø"/>
            </a:pPr>
            <a:r>
              <a:rPr lang="en-GB" sz="2600" b="1" dirty="0" smtClean="0"/>
              <a:t>Crowdfunding</a:t>
            </a:r>
            <a:endParaRPr lang="en-GB" sz="2600" dirty="0" smtClean="0"/>
          </a:p>
          <a:p>
            <a:pPr lvl="1"/>
            <a:r>
              <a:rPr lang="en-GB" dirty="0" smtClean="0">
                <a:solidFill>
                  <a:schemeClr val="tx1">
                    <a:lumMod val="75000"/>
                    <a:lumOff val="25000"/>
                  </a:schemeClr>
                </a:solidFill>
              </a:rPr>
              <a:t>e.g</a:t>
            </a:r>
            <a:r>
              <a:rPr lang="en-GB" dirty="0">
                <a:solidFill>
                  <a:schemeClr val="tx1">
                    <a:lumMod val="75000"/>
                    <a:lumOff val="25000"/>
                  </a:schemeClr>
                </a:solidFill>
              </a:rPr>
              <a:t>. at </a:t>
            </a:r>
            <a:r>
              <a:rPr lang="en-GB" dirty="0" smtClean="0">
                <a:solidFill>
                  <a:schemeClr val="tx1">
                    <a:lumMod val="75000"/>
                    <a:lumOff val="25000"/>
                  </a:schemeClr>
                </a:solidFill>
              </a:rPr>
              <a:t>respekt.net</a:t>
            </a:r>
            <a:r>
              <a:rPr lang="en-GB" dirty="0">
                <a:solidFill>
                  <a:schemeClr val="tx1">
                    <a:lumMod val="75000"/>
                    <a:lumOff val="25000"/>
                  </a:schemeClr>
                </a:solidFill>
              </a:rPr>
              <a:t>, betterplace.org, </a:t>
            </a:r>
            <a:r>
              <a:rPr lang="en-GB" dirty="0" err="1">
                <a:solidFill>
                  <a:schemeClr val="tx1">
                    <a:lumMod val="75000"/>
                    <a:lumOff val="25000"/>
                  </a:schemeClr>
                </a:solidFill>
              </a:rPr>
              <a:t>gofundme</a:t>
            </a:r>
            <a:r>
              <a:rPr lang="en-GB" dirty="0">
                <a:solidFill>
                  <a:schemeClr val="tx1">
                    <a:lumMod val="75000"/>
                    <a:lumOff val="25000"/>
                  </a:schemeClr>
                </a:solidFill>
              </a:rPr>
              <a:t>, </a:t>
            </a:r>
            <a:r>
              <a:rPr lang="en-GB" dirty="0" err="1" smtClean="0">
                <a:solidFill>
                  <a:schemeClr val="tx1">
                    <a:lumMod val="75000"/>
                    <a:lumOff val="25000"/>
                  </a:schemeClr>
                </a:solidFill>
              </a:rPr>
              <a:t>kickstarter</a:t>
            </a:r>
            <a:r>
              <a:rPr lang="en-GB" dirty="0" smtClean="0">
                <a:solidFill>
                  <a:schemeClr val="tx1">
                    <a:lumMod val="75000"/>
                    <a:lumOff val="25000"/>
                  </a:schemeClr>
                </a:solidFill>
              </a:rPr>
              <a:t> often </a:t>
            </a:r>
            <a:r>
              <a:rPr lang="en-GB" dirty="0">
                <a:solidFill>
                  <a:schemeClr val="tx1">
                    <a:lumMod val="75000"/>
                    <a:lumOff val="25000"/>
                  </a:schemeClr>
                </a:solidFill>
              </a:rPr>
              <a:t>means „Bring your </a:t>
            </a:r>
            <a:r>
              <a:rPr lang="en-GB" dirty="0" smtClean="0">
                <a:solidFill>
                  <a:schemeClr val="tx1">
                    <a:lumMod val="75000"/>
                    <a:lumOff val="25000"/>
                  </a:schemeClr>
                </a:solidFill>
              </a:rPr>
              <a:t>crowd“</a:t>
            </a:r>
          </a:p>
          <a:p>
            <a:pPr lvl="1"/>
            <a:r>
              <a:rPr lang="en-GB" dirty="0" smtClean="0">
                <a:solidFill>
                  <a:schemeClr val="tx1">
                    <a:lumMod val="75000"/>
                    <a:lumOff val="25000"/>
                  </a:schemeClr>
                </a:solidFill>
              </a:rPr>
              <a:t>nothing </a:t>
            </a:r>
            <a:r>
              <a:rPr lang="en-GB" dirty="0">
                <a:solidFill>
                  <a:schemeClr val="tx1">
                    <a:lumMod val="75000"/>
                    <a:lumOff val="25000"/>
                  </a:schemeClr>
                </a:solidFill>
              </a:rPr>
              <a:t>happens on </a:t>
            </a:r>
            <a:r>
              <a:rPr lang="en-GB" dirty="0" smtClean="0">
                <a:solidFill>
                  <a:schemeClr val="tx1">
                    <a:lumMod val="75000"/>
                    <a:lumOff val="25000"/>
                  </a:schemeClr>
                </a:solidFill>
              </a:rPr>
              <a:t>its own</a:t>
            </a:r>
            <a:r>
              <a:rPr lang="en-GB" dirty="0">
                <a:solidFill>
                  <a:schemeClr val="tx1">
                    <a:lumMod val="75000"/>
                    <a:lumOff val="25000"/>
                  </a:schemeClr>
                </a:solidFill>
              </a:rPr>
              <a:t>, lot of mobilisation in community, on social media etc. </a:t>
            </a:r>
            <a:r>
              <a:rPr lang="en-GB" dirty="0" smtClean="0">
                <a:solidFill>
                  <a:schemeClr val="tx1">
                    <a:lumMod val="75000"/>
                    <a:lumOff val="25000"/>
                  </a:schemeClr>
                </a:solidFill>
              </a:rPr>
              <a:t>needed</a:t>
            </a:r>
          </a:p>
          <a:p>
            <a:pPr lvl="1"/>
            <a:r>
              <a:rPr lang="en-GB" dirty="0" smtClean="0">
                <a:solidFill>
                  <a:schemeClr val="tx1">
                    <a:lumMod val="75000"/>
                    <a:lumOff val="25000"/>
                  </a:schemeClr>
                </a:solidFill>
              </a:rPr>
              <a:t>good </a:t>
            </a:r>
            <a:r>
              <a:rPr lang="en-GB" dirty="0">
                <a:solidFill>
                  <a:schemeClr val="tx1">
                    <a:lumMod val="75000"/>
                    <a:lumOff val="25000"/>
                  </a:schemeClr>
                </a:solidFill>
              </a:rPr>
              <a:t>possibility especially for smaller associations or informal groups of people</a:t>
            </a:r>
          </a:p>
          <a:p>
            <a:endParaRPr lang="en-GB" dirty="0"/>
          </a:p>
          <a:p>
            <a:pPr>
              <a:buFont typeface="Wingdings" panose="05000000000000000000" pitchFamily="2" charset="2"/>
              <a:buChar char="Ø"/>
            </a:pPr>
            <a:r>
              <a:rPr lang="en-GB" sz="2600" b="1" dirty="0" smtClean="0"/>
              <a:t> Sponsoring </a:t>
            </a:r>
            <a:r>
              <a:rPr lang="en-GB" sz="2600" b="1" dirty="0"/>
              <a:t>(money and </a:t>
            </a:r>
            <a:r>
              <a:rPr lang="en-GB" sz="2600" b="1" dirty="0" smtClean="0"/>
              <a:t>in kind donations)</a:t>
            </a:r>
          </a:p>
          <a:p>
            <a:pPr lvl="1"/>
            <a:r>
              <a:rPr lang="en-GB" dirty="0" smtClean="0">
                <a:solidFill>
                  <a:schemeClr val="tx1">
                    <a:lumMod val="75000"/>
                    <a:lumOff val="25000"/>
                  </a:schemeClr>
                </a:solidFill>
              </a:rPr>
              <a:t>good </a:t>
            </a:r>
            <a:r>
              <a:rPr lang="en-GB" dirty="0">
                <a:solidFill>
                  <a:schemeClr val="tx1">
                    <a:lumMod val="75000"/>
                    <a:lumOff val="25000"/>
                  </a:schemeClr>
                </a:solidFill>
              </a:rPr>
              <a:t>possibility especially for events: Bread (e.g. from bakery </a:t>
            </a:r>
            <a:r>
              <a:rPr lang="en-GB" dirty="0" err="1">
                <a:solidFill>
                  <a:schemeClr val="tx1">
                    <a:lumMod val="75000"/>
                    <a:lumOff val="25000"/>
                  </a:schemeClr>
                </a:solidFill>
              </a:rPr>
              <a:t>Ströck</a:t>
            </a:r>
            <a:r>
              <a:rPr lang="en-GB" dirty="0">
                <a:solidFill>
                  <a:schemeClr val="tx1">
                    <a:lumMod val="75000"/>
                    <a:lumOff val="25000"/>
                  </a:schemeClr>
                </a:solidFill>
              </a:rPr>
              <a:t>) or food from Supermarket (e.g. Spar) or money</a:t>
            </a:r>
            <a:br>
              <a:rPr lang="en-GB" dirty="0">
                <a:solidFill>
                  <a:schemeClr val="tx1">
                    <a:lumMod val="75000"/>
                    <a:lumOff val="25000"/>
                  </a:schemeClr>
                </a:solidFill>
              </a:rPr>
            </a:br>
            <a:r>
              <a:rPr lang="en-GB" dirty="0">
                <a:solidFill>
                  <a:schemeClr val="tx1">
                    <a:lumMod val="75000"/>
                    <a:lumOff val="25000"/>
                  </a:schemeClr>
                </a:solidFill>
              </a:rPr>
              <a:t>in return: Logo of sponsor on invitation, banner of sponsor at stage etc.</a:t>
            </a:r>
          </a:p>
          <a:p>
            <a:endParaRPr lang="en-GB" dirty="0"/>
          </a:p>
          <a:p>
            <a:endParaRPr lang="en-GB" dirty="0"/>
          </a:p>
        </p:txBody>
      </p:sp>
      <p:sp>
        <p:nvSpPr>
          <p:cNvPr id="4" name="Foliennummernplatzhalter 3"/>
          <p:cNvSpPr>
            <a:spLocks noGrp="1"/>
          </p:cNvSpPr>
          <p:nvPr>
            <p:ph type="sldNum" sz="quarter" idx="12"/>
          </p:nvPr>
        </p:nvSpPr>
        <p:spPr/>
        <p:txBody>
          <a:bodyPr/>
          <a:lstStyle/>
          <a:p>
            <a:fld id="{AE3BBC24-C1C9-439D-8A45-14B9CB7E3996}" type="slidenum">
              <a:rPr lang="en-GB" smtClean="0"/>
              <a:t>17</a:t>
            </a:fld>
            <a:endParaRPr lang="en-GB"/>
          </a:p>
        </p:txBody>
      </p:sp>
      <p:sp>
        <p:nvSpPr>
          <p:cNvPr id="5" name="Textfeld 4"/>
          <p:cNvSpPr txBox="1"/>
          <p:nvPr/>
        </p:nvSpPr>
        <p:spPr>
          <a:xfrm>
            <a:off x="582222" y="5892581"/>
            <a:ext cx="9425354" cy="646331"/>
          </a:xfrm>
          <a:prstGeom prst="rect">
            <a:avLst/>
          </a:prstGeom>
          <a:solidFill>
            <a:srgbClr val="AED7C7"/>
          </a:solidFill>
        </p:spPr>
        <p:txBody>
          <a:bodyPr wrap="square" rtlCol="0" anchor="ctr">
            <a:spAutoFit/>
          </a:bodyPr>
          <a:lstStyle/>
          <a:p>
            <a:r>
              <a:rPr lang="en-GB" dirty="0" smtClean="0">
                <a:solidFill>
                  <a:schemeClr val="tx1">
                    <a:lumMod val="75000"/>
                    <a:lumOff val="25000"/>
                  </a:schemeClr>
                </a:solidFill>
              </a:rPr>
              <a:t>More </a:t>
            </a:r>
            <a:r>
              <a:rPr lang="en-GB" dirty="0">
                <a:solidFill>
                  <a:schemeClr val="tx1">
                    <a:lumMod val="75000"/>
                    <a:lumOff val="25000"/>
                  </a:schemeClr>
                </a:solidFill>
              </a:rPr>
              <a:t>info and free webinars: </a:t>
            </a:r>
            <a:r>
              <a:rPr lang="en-GB" dirty="0">
                <a:hlinkClick r:id="rId2"/>
              </a:rPr>
              <a:t>https://www.fundraising-academy.org/training-education/webinars/</a:t>
            </a:r>
            <a:r>
              <a:rPr lang="en-GB" dirty="0"/>
              <a:t> </a:t>
            </a:r>
            <a:br>
              <a:rPr lang="en-GB" dirty="0"/>
            </a:br>
            <a:r>
              <a:rPr lang="en-GB" dirty="0" smtClean="0">
                <a:solidFill>
                  <a:schemeClr val="tx1">
                    <a:lumMod val="75000"/>
                    <a:lumOff val="25000"/>
                  </a:schemeClr>
                </a:solidFill>
              </a:rPr>
              <a:t>(partly) Free fundraising materials: </a:t>
            </a:r>
            <a:r>
              <a:rPr lang="en-GB" dirty="0" smtClean="0">
                <a:hlinkClick r:id="rId3"/>
              </a:rPr>
              <a:t>https</a:t>
            </a:r>
            <a:r>
              <a:rPr lang="en-GB" dirty="0">
                <a:hlinkClick r:id="rId3"/>
              </a:rPr>
              <a:t>://ciof.org.uk/events-and-training</a:t>
            </a:r>
            <a:r>
              <a:rPr lang="en-GB" dirty="0"/>
              <a:t> </a:t>
            </a:r>
          </a:p>
        </p:txBody>
      </p:sp>
    </p:spTree>
    <p:extLst>
      <p:ext uri="{BB962C8B-B14F-4D97-AF65-F5344CB8AC3E}">
        <p14:creationId xmlns:p14="http://schemas.microsoft.com/office/powerpoint/2010/main" val="8439404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Private Fundraising Possibilities</a:t>
            </a:r>
            <a:endParaRPr lang="en-GB" dirty="0"/>
          </a:p>
        </p:txBody>
      </p:sp>
      <p:sp>
        <p:nvSpPr>
          <p:cNvPr id="3" name="Inhaltsplatzhalter 2"/>
          <p:cNvSpPr>
            <a:spLocks noGrp="1"/>
          </p:cNvSpPr>
          <p:nvPr>
            <p:ph idx="1"/>
          </p:nvPr>
        </p:nvSpPr>
        <p:spPr/>
        <p:txBody>
          <a:bodyPr>
            <a:normAutofit/>
          </a:bodyPr>
          <a:lstStyle/>
          <a:p>
            <a:pPr>
              <a:lnSpc>
                <a:spcPct val="80000"/>
              </a:lnSpc>
              <a:buFont typeface="Wingdings" panose="05000000000000000000" pitchFamily="2" charset="2"/>
              <a:buChar char="Ø"/>
            </a:pPr>
            <a:r>
              <a:rPr lang="en-GB" sz="2400" dirty="0" smtClean="0"/>
              <a:t> </a:t>
            </a:r>
            <a:r>
              <a:rPr lang="en-GB" sz="2200" b="1" dirty="0" smtClean="0"/>
              <a:t>Cooperation</a:t>
            </a:r>
            <a:endParaRPr lang="en-GB" sz="2200" b="1" dirty="0"/>
          </a:p>
          <a:p>
            <a:pPr lvl="1">
              <a:lnSpc>
                <a:spcPct val="80000"/>
              </a:lnSpc>
            </a:pPr>
            <a:r>
              <a:rPr lang="en-GB" sz="1600" dirty="0" smtClean="0"/>
              <a:t>E.g</a:t>
            </a:r>
            <a:r>
              <a:rPr lang="en-GB" sz="1600" dirty="0"/>
              <a:t>. a cooperation with a company that provide services or in kind donations (e.g. security, bakery, </a:t>
            </a:r>
            <a:r>
              <a:rPr lang="en-GB" sz="1600" dirty="0" smtClean="0"/>
              <a:t>catering</a:t>
            </a:r>
            <a:r>
              <a:rPr lang="en-GB" dirty="0" smtClean="0"/>
              <a:t>)</a:t>
            </a:r>
          </a:p>
          <a:p>
            <a:pPr lvl="1">
              <a:lnSpc>
                <a:spcPct val="80000"/>
              </a:lnSpc>
            </a:pPr>
            <a:r>
              <a:rPr lang="en-GB" sz="1600" dirty="0"/>
              <a:t>NGOs that rent rooms for free or take over certain costs e.g. in EU-projects like EMVI (e.g. </a:t>
            </a:r>
            <a:r>
              <a:rPr lang="en-GB" sz="1600" dirty="0" err="1"/>
              <a:t>Südwind</a:t>
            </a:r>
            <a:r>
              <a:rPr lang="en-GB" sz="1600" dirty="0"/>
              <a:t> </a:t>
            </a:r>
            <a:r>
              <a:rPr lang="en-GB" sz="1600" dirty="0" smtClean="0"/>
              <a:t>;-)</a:t>
            </a:r>
            <a:endParaRPr lang="en-GB" u="sng" dirty="0" smtClean="0"/>
          </a:p>
          <a:p>
            <a:pPr>
              <a:buFont typeface="Wingdings" panose="05000000000000000000" pitchFamily="2" charset="2"/>
              <a:buChar char="Ø"/>
            </a:pPr>
            <a:r>
              <a:rPr lang="en-GB" sz="2200" b="1" dirty="0" smtClean="0"/>
              <a:t> Foundations</a:t>
            </a:r>
            <a:r>
              <a:rPr lang="en-GB" u="sng" dirty="0"/>
              <a:t/>
            </a:r>
            <a:br>
              <a:rPr lang="en-GB" u="sng" dirty="0"/>
            </a:br>
            <a:r>
              <a:rPr lang="en-GB" sz="1800" dirty="0">
                <a:solidFill>
                  <a:srgbClr val="FF0000"/>
                </a:solidFill>
              </a:rPr>
              <a:t>In Austria difficult as few foundations serving the public good and most are private foundations</a:t>
            </a:r>
            <a:br>
              <a:rPr lang="en-GB" sz="1800" dirty="0">
                <a:solidFill>
                  <a:srgbClr val="FF0000"/>
                </a:solidFill>
              </a:rPr>
            </a:br>
            <a:r>
              <a:rPr lang="en-GB" sz="1800" dirty="0">
                <a:solidFill>
                  <a:srgbClr val="FF0000"/>
                </a:solidFill>
              </a:rPr>
              <a:t>personal contacts important</a:t>
            </a:r>
            <a:br>
              <a:rPr lang="en-GB" sz="1800" dirty="0">
                <a:solidFill>
                  <a:srgbClr val="FF0000"/>
                </a:solidFill>
              </a:rPr>
            </a:br>
            <a:r>
              <a:rPr lang="en-GB" sz="1800" dirty="0" err="1">
                <a:solidFill>
                  <a:srgbClr val="FF0000"/>
                </a:solidFill>
              </a:rPr>
              <a:t>Überblick</a:t>
            </a:r>
            <a:r>
              <a:rPr lang="en-GB" sz="1800" dirty="0">
                <a:solidFill>
                  <a:srgbClr val="FF0000"/>
                </a:solidFill>
              </a:rPr>
              <a:t> </a:t>
            </a:r>
            <a:r>
              <a:rPr lang="en-GB" sz="1800" dirty="0" err="1">
                <a:solidFill>
                  <a:srgbClr val="FF0000"/>
                </a:solidFill>
              </a:rPr>
              <a:t>unter</a:t>
            </a:r>
            <a:r>
              <a:rPr lang="en-GB" sz="1800" dirty="0">
                <a:solidFill>
                  <a:srgbClr val="FF0000"/>
                </a:solidFill>
              </a:rPr>
              <a:t>: www.gemeinnuetzig-stiften.at</a:t>
            </a:r>
          </a:p>
          <a:p>
            <a:endParaRPr lang="en-GB" dirty="0"/>
          </a:p>
        </p:txBody>
      </p:sp>
      <p:sp>
        <p:nvSpPr>
          <p:cNvPr id="4" name="Foliennummernplatzhalter 3"/>
          <p:cNvSpPr>
            <a:spLocks noGrp="1"/>
          </p:cNvSpPr>
          <p:nvPr>
            <p:ph type="sldNum" sz="quarter" idx="12"/>
          </p:nvPr>
        </p:nvSpPr>
        <p:spPr/>
        <p:txBody>
          <a:bodyPr/>
          <a:lstStyle/>
          <a:p>
            <a:fld id="{AE3BBC24-C1C9-439D-8A45-14B9CB7E3996}" type="slidenum">
              <a:rPr lang="en-GB" smtClean="0"/>
              <a:t>18</a:t>
            </a:fld>
            <a:endParaRPr lang="en-GB"/>
          </a:p>
        </p:txBody>
      </p:sp>
    </p:spTree>
    <p:extLst>
      <p:ext uri="{BB962C8B-B14F-4D97-AF65-F5344CB8AC3E}">
        <p14:creationId xmlns:p14="http://schemas.microsoft.com/office/powerpoint/2010/main" val="7270438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The </a:t>
            </a:r>
            <a:r>
              <a:rPr lang="en-GB" dirty="0" smtClean="0"/>
              <a:t>Fundraising Cycle</a:t>
            </a:r>
            <a:endParaRPr lang="en-GB" dirty="0"/>
          </a:p>
        </p:txBody>
      </p:sp>
      <p:sp>
        <p:nvSpPr>
          <p:cNvPr id="3" name="Foliennummernplatzhalter 2"/>
          <p:cNvSpPr>
            <a:spLocks noGrp="1"/>
          </p:cNvSpPr>
          <p:nvPr>
            <p:ph type="sldNum" sz="quarter" idx="12"/>
          </p:nvPr>
        </p:nvSpPr>
        <p:spPr/>
        <p:txBody>
          <a:bodyPr/>
          <a:lstStyle/>
          <a:p>
            <a:fld id="{AE3BBC24-C1C9-439D-8A45-14B9CB7E3996}" type="slidenum">
              <a:rPr lang="en-GB" smtClean="0"/>
              <a:t>19</a:t>
            </a:fld>
            <a:endParaRPr lang="en-GB"/>
          </a:p>
        </p:txBody>
      </p:sp>
      <p:sp>
        <p:nvSpPr>
          <p:cNvPr id="7" name="Textfeld 6"/>
          <p:cNvSpPr txBox="1"/>
          <p:nvPr/>
        </p:nvSpPr>
        <p:spPr>
          <a:xfrm>
            <a:off x="4842344" y="1208547"/>
            <a:ext cx="2051437" cy="919401"/>
          </a:xfrm>
          <a:prstGeom prst="roundRect">
            <a:avLst/>
          </a:prstGeom>
          <a:solidFill>
            <a:srgbClr val="AED7C7"/>
          </a:solidFill>
        </p:spPr>
        <p:txBody>
          <a:bodyPr wrap="square" rtlCol="0">
            <a:spAutoFit/>
          </a:bodyPr>
          <a:lstStyle/>
          <a:p>
            <a:r>
              <a:rPr lang="en-US" sz="1600" dirty="0" smtClean="0">
                <a:solidFill>
                  <a:schemeClr val="accent1">
                    <a:lumMod val="50000"/>
                  </a:schemeClr>
                </a:solidFill>
              </a:rPr>
              <a:t>1. Sharpen </a:t>
            </a:r>
            <a:r>
              <a:rPr lang="en-US" sz="1600" dirty="0">
                <a:solidFill>
                  <a:schemeClr val="accent1">
                    <a:lumMod val="50000"/>
                  </a:schemeClr>
                </a:solidFill>
              </a:rPr>
              <a:t>profile, identify strengths, formulate vision</a:t>
            </a:r>
            <a:endParaRPr lang="en-GB" sz="1600" dirty="0">
              <a:solidFill>
                <a:schemeClr val="accent1">
                  <a:lumMod val="50000"/>
                </a:schemeClr>
              </a:solidFill>
            </a:endParaRPr>
          </a:p>
        </p:txBody>
      </p:sp>
      <p:sp>
        <p:nvSpPr>
          <p:cNvPr id="8" name="Textfeld 7"/>
          <p:cNvSpPr txBox="1"/>
          <p:nvPr/>
        </p:nvSpPr>
        <p:spPr>
          <a:xfrm>
            <a:off x="7187807" y="1909235"/>
            <a:ext cx="2051437" cy="374571"/>
          </a:xfrm>
          <a:prstGeom prst="roundRect">
            <a:avLst/>
          </a:prstGeom>
          <a:solidFill>
            <a:srgbClr val="AED7C7"/>
          </a:solidFill>
        </p:spPr>
        <p:txBody>
          <a:bodyPr wrap="square" rtlCol="0">
            <a:spAutoFit/>
          </a:bodyPr>
          <a:lstStyle/>
          <a:p>
            <a:r>
              <a:rPr lang="en-US" sz="1600" dirty="0" smtClean="0">
                <a:solidFill>
                  <a:schemeClr val="accent1">
                    <a:lumMod val="50000"/>
                  </a:schemeClr>
                </a:solidFill>
              </a:rPr>
              <a:t>2. Explore </a:t>
            </a:r>
            <a:r>
              <a:rPr lang="en-US" sz="1600" dirty="0">
                <a:solidFill>
                  <a:schemeClr val="accent1">
                    <a:lumMod val="50000"/>
                  </a:schemeClr>
                </a:solidFill>
              </a:rPr>
              <a:t>the market</a:t>
            </a:r>
          </a:p>
        </p:txBody>
      </p:sp>
      <p:sp>
        <p:nvSpPr>
          <p:cNvPr id="9" name="Textfeld 8"/>
          <p:cNvSpPr txBox="1"/>
          <p:nvPr/>
        </p:nvSpPr>
        <p:spPr>
          <a:xfrm>
            <a:off x="7327125" y="2809846"/>
            <a:ext cx="2051437" cy="374571"/>
          </a:xfrm>
          <a:prstGeom prst="roundRect">
            <a:avLst/>
          </a:prstGeom>
          <a:solidFill>
            <a:srgbClr val="AED7C7"/>
          </a:solidFill>
        </p:spPr>
        <p:txBody>
          <a:bodyPr wrap="square" rtlCol="0">
            <a:spAutoFit/>
          </a:bodyPr>
          <a:lstStyle/>
          <a:p>
            <a:r>
              <a:rPr lang="en-US" sz="1600" dirty="0" smtClean="0">
                <a:solidFill>
                  <a:schemeClr val="accent1">
                    <a:lumMod val="50000"/>
                  </a:schemeClr>
                </a:solidFill>
              </a:rPr>
              <a:t>3. Develop </a:t>
            </a:r>
            <a:r>
              <a:rPr lang="en-US" sz="1600" dirty="0">
                <a:solidFill>
                  <a:schemeClr val="accent1">
                    <a:lumMod val="50000"/>
                  </a:schemeClr>
                </a:solidFill>
              </a:rPr>
              <a:t>a project</a:t>
            </a:r>
          </a:p>
        </p:txBody>
      </p:sp>
      <p:sp>
        <p:nvSpPr>
          <p:cNvPr id="10" name="Textfeld 9"/>
          <p:cNvSpPr txBox="1"/>
          <p:nvPr/>
        </p:nvSpPr>
        <p:spPr>
          <a:xfrm>
            <a:off x="7678969" y="3591949"/>
            <a:ext cx="2051437" cy="646986"/>
          </a:xfrm>
          <a:prstGeom prst="roundRect">
            <a:avLst/>
          </a:prstGeom>
          <a:solidFill>
            <a:srgbClr val="AED7C7"/>
          </a:solidFill>
        </p:spPr>
        <p:txBody>
          <a:bodyPr wrap="square" rtlCol="0">
            <a:spAutoFit/>
          </a:bodyPr>
          <a:lstStyle/>
          <a:p>
            <a:r>
              <a:rPr lang="en-US" sz="1600" dirty="0" smtClean="0">
                <a:solidFill>
                  <a:schemeClr val="accent1">
                    <a:lumMod val="50000"/>
                  </a:schemeClr>
                </a:solidFill>
              </a:rPr>
              <a:t>4. Find supporters, form a team</a:t>
            </a:r>
            <a:endParaRPr lang="en-US" sz="1600" dirty="0">
              <a:solidFill>
                <a:schemeClr val="accent1">
                  <a:lumMod val="50000"/>
                </a:schemeClr>
              </a:solidFill>
            </a:endParaRPr>
          </a:p>
        </p:txBody>
      </p:sp>
      <p:sp>
        <p:nvSpPr>
          <p:cNvPr id="11" name="Textfeld 10"/>
          <p:cNvSpPr txBox="1"/>
          <p:nvPr/>
        </p:nvSpPr>
        <p:spPr>
          <a:xfrm>
            <a:off x="7519945" y="4707899"/>
            <a:ext cx="2051437" cy="646986"/>
          </a:xfrm>
          <a:prstGeom prst="roundRect">
            <a:avLst/>
          </a:prstGeom>
          <a:solidFill>
            <a:srgbClr val="AED7C7"/>
          </a:solidFill>
        </p:spPr>
        <p:txBody>
          <a:bodyPr wrap="square" rtlCol="0">
            <a:spAutoFit/>
          </a:bodyPr>
          <a:lstStyle/>
          <a:p>
            <a:r>
              <a:rPr lang="en-US" sz="1600" dirty="0" smtClean="0">
                <a:solidFill>
                  <a:schemeClr val="accent1">
                    <a:lumMod val="50000"/>
                  </a:schemeClr>
                </a:solidFill>
              </a:rPr>
              <a:t>5. Define fundraising goals</a:t>
            </a:r>
            <a:endParaRPr lang="en-US" sz="1600" dirty="0">
              <a:solidFill>
                <a:schemeClr val="accent1">
                  <a:lumMod val="50000"/>
                </a:schemeClr>
              </a:solidFill>
            </a:endParaRPr>
          </a:p>
        </p:txBody>
      </p:sp>
      <p:sp>
        <p:nvSpPr>
          <p:cNvPr id="13" name="Textfeld 12"/>
          <p:cNvSpPr txBox="1"/>
          <p:nvPr/>
        </p:nvSpPr>
        <p:spPr>
          <a:xfrm>
            <a:off x="4901149" y="5288210"/>
            <a:ext cx="2051437" cy="919401"/>
          </a:xfrm>
          <a:prstGeom prst="roundRect">
            <a:avLst/>
          </a:prstGeom>
          <a:solidFill>
            <a:srgbClr val="AED7C7"/>
          </a:solidFill>
        </p:spPr>
        <p:txBody>
          <a:bodyPr wrap="square" rtlCol="0">
            <a:spAutoFit/>
          </a:bodyPr>
          <a:lstStyle/>
          <a:p>
            <a:r>
              <a:rPr lang="en-US" sz="1600" dirty="0" smtClean="0">
                <a:solidFill>
                  <a:schemeClr val="accent1">
                    <a:lumMod val="50000"/>
                  </a:schemeClr>
                </a:solidFill>
              </a:rPr>
              <a:t>6. </a:t>
            </a:r>
            <a:r>
              <a:rPr lang="en-US" sz="1600" dirty="0">
                <a:solidFill>
                  <a:schemeClr val="accent1">
                    <a:lumMod val="50000"/>
                  </a:schemeClr>
                </a:solidFill>
              </a:rPr>
              <a:t>Define fundraising sources and instruments</a:t>
            </a:r>
          </a:p>
        </p:txBody>
      </p:sp>
      <p:sp>
        <p:nvSpPr>
          <p:cNvPr id="14" name="Textfeld 13"/>
          <p:cNvSpPr txBox="1"/>
          <p:nvPr/>
        </p:nvSpPr>
        <p:spPr>
          <a:xfrm>
            <a:off x="2530916" y="4980015"/>
            <a:ext cx="2051437" cy="646986"/>
          </a:xfrm>
          <a:prstGeom prst="roundRect">
            <a:avLst/>
          </a:prstGeom>
          <a:solidFill>
            <a:srgbClr val="AED7C7"/>
          </a:solidFill>
        </p:spPr>
        <p:txBody>
          <a:bodyPr wrap="square" rtlCol="0">
            <a:spAutoFit/>
          </a:bodyPr>
          <a:lstStyle/>
          <a:p>
            <a:r>
              <a:rPr lang="en-US" sz="1600" dirty="0" smtClean="0">
                <a:solidFill>
                  <a:schemeClr val="accent1">
                    <a:lumMod val="50000"/>
                  </a:schemeClr>
                </a:solidFill>
              </a:rPr>
              <a:t>7. </a:t>
            </a:r>
            <a:r>
              <a:rPr lang="en-US" sz="1600" dirty="0">
                <a:solidFill>
                  <a:schemeClr val="accent1">
                    <a:lumMod val="50000"/>
                  </a:schemeClr>
                </a:solidFill>
              </a:rPr>
              <a:t>Develop a strategy and </a:t>
            </a:r>
            <a:r>
              <a:rPr lang="en-US" sz="1600" dirty="0" smtClean="0">
                <a:solidFill>
                  <a:schemeClr val="accent1">
                    <a:lumMod val="50000"/>
                  </a:schemeClr>
                </a:solidFill>
              </a:rPr>
              <a:t>concept</a:t>
            </a:r>
            <a:endParaRPr lang="en-US" sz="1600" dirty="0">
              <a:solidFill>
                <a:schemeClr val="accent1">
                  <a:lumMod val="50000"/>
                </a:schemeClr>
              </a:solidFill>
            </a:endParaRPr>
          </a:p>
        </p:txBody>
      </p:sp>
      <p:sp>
        <p:nvSpPr>
          <p:cNvPr id="15" name="Textfeld 14"/>
          <p:cNvSpPr txBox="1"/>
          <p:nvPr/>
        </p:nvSpPr>
        <p:spPr>
          <a:xfrm>
            <a:off x="1591584" y="3648231"/>
            <a:ext cx="2051437" cy="919401"/>
          </a:xfrm>
          <a:prstGeom prst="roundRect">
            <a:avLst/>
          </a:prstGeom>
          <a:solidFill>
            <a:srgbClr val="AED7C7"/>
          </a:solidFill>
        </p:spPr>
        <p:txBody>
          <a:bodyPr wrap="square" rtlCol="0">
            <a:spAutoFit/>
          </a:bodyPr>
          <a:lstStyle/>
          <a:p>
            <a:r>
              <a:rPr lang="en-US" sz="1600" dirty="0" smtClean="0">
                <a:solidFill>
                  <a:schemeClr val="accent1">
                    <a:lumMod val="50000"/>
                  </a:schemeClr>
                </a:solidFill>
              </a:rPr>
              <a:t>8</a:t>
            </a:r>
            <a:r>
              <a:rPr lang="en-US" sz="1600" dirty="0">
                <a:solidFill>
                  <a:schemeClr val="accent1">
                    <a:lumMod val="50000"/>
                  </a:schemeClr>
                </a:solidFill>
              </a:rPr>
              <a:t>. Start a fundraising campaign – obtain donations/ support</a:t>
            </a:r>
          </a:p>
        </p:txBody>
      </p:sp>
      <p:sp>
        <p:nvSpPr>
          <p:cNvPr id="16" name="Textfeld 15"/>
          <p:cNvSpPr txBox="1"/>
          <p:nvPr/>
        </p:nvSpPr>
        <p:spPr>
          <a:xfrm>
            <a:off x="1591584" y="2827796"/>
            <a:ext cx="2051437" cy="374571"/>
          </a:xfrm>
          <a:prstGeom prst="roundRect">
            <a:avLst/>
          </a:prstGeom>
          <a:solidFill>
            <a:srgbClr val="AED7C7"/>
          </a:solidFill>
        </p:spPr>
        <p:txBody>
          <a:bodyPr wrap="square" rtlCol="0">
            <a:spAutoFit/>
          </a:bodyPr>
          <a:lstStyle/>
          <a:p>
            <a:r>
              <a:rPr lang="en-US" sz="1600" dirty="0" smtClean="0">
                <a:solidFill>
                  <a:schemeClr val="accent1">
                    <a:lumMod val="50000"/>
                  </a:schemeClr>
                </a:solidFill>
              </a:rPr>
              <a:t>9</a:t>
            </a:r>
            <a:r>
              <a:rPr lang="en-US" sz="1600" dirty="0">
                <a:solidFill>
                  <a:schemeClr val="accent1">
                    <a:lumMod val="50000"/>
                  </a:schemeClr>
                </a:solidFill>
              </a:rPr>
              <a:t>. Thank the </a:t>
            </a:r>
            <a:r>
              <a:rPr lang="en-US" sz="1600" dirty="0" smtClean="0">
                <a:solidFill>
                  <a:schemeClr val="accent1">
                    <a:lumMod val="50000"/>
                  </a:schemeClr>
                </a:solidFill>
              </a:rPr>
              <a:t>donors</a:t>
            </a:r>
            <a:endParaRPr lang="en-US" sz="1600" dirty="0">
              <a:solidFill>
                <a:schemeClr val="accent1">
                  <a:lumMod val="50000"/>
                </a:schemeClr>
              </a:solidFill>
            </a:endParaRPr>
          </a:p>
        </p:txBody>
      </p:sp>
      <p:sp>
        <p:nvSpPr>
          <p:cNvPr id="17" name="Textfeld 16"/>
          <p:cNvSpPr txBox="1"/>
          <p:nvPr/>
        </p:nvSpPr>
        <p:spPr>
          <a:xfrm>
            <a:off x="2435666" y="1574187"/>
            <a:ext cx="2051437" cy="919401"/>
          </a:xfrm>
          <a:prstGeom prst="roundRect">
            <a:avLst/>
          </a:prstGeom>
          <a:solidFill>
            <a:srgbClr val="AED7C7"/>
          </a:solidFill>
        </p:spPr>
        <p:txBody>
          <a:bodyPr wrap="square" rtlCol="0">
            <a:spAutoFit/>
          </a:bodyPr>
          <a:lstStyle/>
          <a:p>
            <a:r>
              <a:rPr lang="en-US" sz="1600" dirty="0" smtClean="0">
                <a:solidFill>
                  <a:schemeClr val="accent1">
                    <a:lumMod val="50000"/>
                  </a:schemeClr>
                </a:solidFill>
              </a:rPr>
              <a:t>10</a:t>
            </a:r>
            <a:r>
              <a:rPr lang="en-US" sz="1600" dirty="0">
                <a:solidFill>
                  <a:schemeClr val="accent1">
                    <a:lumMod val="50000"/>
                  </a:schemeClr>
                </a:solidFill>
              </a:rPr>
              <a:t>. Evaluate fundraising </a:t>
            </a:r>
            <a:r>
              <a:rPr lang="en-US" sz="1600" dirty="0" smtClean="0">
                <a:solidFill>
                  <a:schemeClr val="accent1">
                    <a:lumMod val="50000"/>
                  </a:schemeClr>
                </a:solidFill>
              </a:rPr>
              <a:t>actions and </a:t>
            </a:r>
            <a:r>
              <a:rPr lang="en-US" sz="1600" dirty="0">
                <a:solidFill>
                  <a:schemeClr val="accent1">
                    <a:lumMod val="50000"/>
                  </a:schemeClr>
                </a:solidFill>
              </a:rPr>
              <a:t>campaign</a:t>
            </a:r>
          </a:p>
        </p:txBody>
      </p:sp>
      <p:cxnSp>
        <p:nvCxnSpPr>
          <p:cNvPr id="30" name="Gerade Verbindung mit Pfeil 29"/>
          <p:cNvCxnSpPr/>
          <p:nvPr/>
        </p:nvCxnSpPr>
        <p:spPr>
          <a:xfrm>
            <a:off x="7088587" y="1526168"/>
            <a:ext cx="270341" cy="20977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Gerade Verbindung mit Pfeil 30"/>
          <p:cNvCxnSpPr/>
          <p:nvPr/>
        </p:nvCxnSpPr>
        <p:spPr>
          <a:xfrm>
            <a:off x="8350025" y="2485851"/>
            <a:ext cx="63604" cy="21763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Gerade Verbindung mit Pfeil 32"/>
          <p:cNvCxnSpPr/>
          <p:nvPr/>
        </p:nvCxnSpPr>
        <p:spPr>
          <a:xfrm>
            <a:off x="8545663" y="3270748"/>
            <a:ext cx="38100" cy="19871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7" name="Gerade Verbindung mit Pfeil 36"/>
          <p:cNvCxnSpPr/>
          <p:nvPr/>
        </p:nvCxnSpPr>
        <p:spPr>
          <a:xfrm flipH="1">
            <a:off x="8609266" y="4321847"/>
            <a:ext cx="15912" cy="2799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Gerade Verbindung mit Pfeil 38"/>
          <p:cNvCxnSpPr/>
          <p:nvPr/>
        </p:nvCxnSpPr>
        <p:spPr>
          <a:xfrm flipH="1">
            <a:off x="7223758" y="5532998"/>
            <a:ext cx="206734" cy="13620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3" name="Gerade Verbindung mit Pfeil 42"/>
          <p:cNvCxnSpPr/>
          <p:nvPr/>
        </p:nvCxnSpPr>
        <p:spPr>
          <a:xfrm flipH="1" flipV="1">
            <a:off x="4373218" y="5714010"/>
            <a:ext cx="256759" cy="12315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5" name="Gerade Verbindung mit Pfeil 44"/>
          <p:cNvCxnSpPr/>
          <p:nvPr/>
        </p:nvCxnSpPr>
        <p:spPr>
          <a:xfrm flipH="1" flipV="1">
            <a:off x="3257550" y="4687496"/>
            <a:ext cx="156211" cy="1999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7" name="Gerade Verbindung mit Pfeil 46"/>
          <p:cNvCxnSpPr/>
          <p:nvPr/>
        </p:nvCxnSpPr>
        <p:spPr>
          <a:xfrm flipH="1" flipV="1">
            <a:off x="2876550" y="3282733"/>
            <a:ext cx="13750" cy="18673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8" name="Gerade Verbindung mit Pfeil 47"/>
          <p:cNvCxnSpPr/>
          <p:nvPr/>
        </p:nvCxnSpPr>
        <p:spPr>
          <a:xfrm flipV="1">
            <a:off x="2876550" y="2543656"/>
            <a:ext cx="85725" cy="1839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6" name="Gerade Verbindung mit Pfeil 55"/>
          <p:cNvCxnSpPr/>
          <p:nvPr/>
        </p:nvCxnSpPr>
        <p:spPr>
          <a:xfrm flipV="1">
            <a:off x="4528928" y="1486894"/>
            <a:ext cx="202098" cy="890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8" name="Textfeld 57"/>
          <p:cNvSpPr txBox="1"/>
          <p:nvPr/>
        </p:nvSpPr>
        <p:spPr>
          <a:xfrm>
            <a:off x="457200" y="6260171"/>
            <a:ext cx="7079225" cy="430887"/>
          </a:xfrm>
          <a:prstGeom prst="rect">
            <a:avLst/>
          </a:prstGeom>
          <a:noFill/>
        </p:spPr>
        <p:txBody>
          <a:bodyPr wrap="square" rtlCol="0">
            <a:spAutoFit/>
          </a:bodyPr>
          <a:lstStyle/>
          <a:p>
            <a:r>
              <a:rPr lang="en-GB" sz="1100" dirty="0" smtClean="0">
                <a:solidFill>
                  <a:schemeClr val="tx1">
                    <a:lumMod val="75000"/>
                    <a:lumOff val="25000"/>
                  </a:schemeClr>
                </a:solidFill>
              </a:rPr>
              <a:t>Source: </a:t>
            </a:r>
            <a:r>
              <a:rPr lang="de-DE" sz="1100" dirty="0">
                <a:solidFill>
                  <a:schemeClr val="tx1">
                    <a:lumMod val="75000"/>
                    <a:lumOff val="25000"/>
                  </a:schemeClr>
                </a:solidFill>
              </a:rPr>
              <a:t>Der Paritätische </a:t>
            </a:r>
            <a:r>
              <a:rPr lang="de-DE" sz="1100" dirty="0" smtClean="0">
                <a:solidFill>
                  <a:schemeClr val="tx1">
                    <a:lumMod val="75000"/>
                    <a:lumOff val="25000"/>
                  </a:schemeClr>
                </a:solidFill>
              </a:rPr>
              <a:t>Gesamtverband e</a:t>
            </a:r>
            <a:r>
              <a:rPr lang="de-DE" sz="1100" dirty="0">
                <a:solidFill>
                  <a:schemeClr val="tx1">
                    <a:lumMod val="75000"/>
                    <a:lumOff val="25000"/>
                  </a:schemeClr>
                </a:solidFill>
              </a:rPr>
              <a:t>. V</a:t>
            </a:r>
            <a:r>
              <a:rPr lang="de-DE" sz="1100" dirty="0" smtClean="0">
                <a:solidFill>
                  <a:schemeClr val="tx1">
                    <a:lumMod val="75000"/>
                    <a:lumOff val="25000"/>
                  </a:schemeClr>
                </a:solidFill>
              </a:rPr>
              <a:t>. (</a:t>
            </a:r>
            <a:r>
              <a:rPr lang="de-DE" sz="1100" dirty="0" err="1" smtClean="0">
                <a:solidFill>
                  <a:schemeClr val="tx1">
                    <a:lumMod val="75000"/>
                    <a:lumOff val="25000"/>
                  </a:schemeClr>
                </a:solidFill>
              </a:rPr>
              <a:t>ed</a:t>
            </a:r>
            <a:r>
              <a:rPr lang="de-DE" sz="1100" dirty="0" smtClean="0">
                <a:solidFill>
                  <a:schemeClr val="tx1">
                    <a:lumMod val="75000"/>
                    <a:lumOff val="25000"/>
                  </a:schemeClr>
                </a:solidFill>
              </a:rPr>
              <a:t>): Workbook Mittel erfolgreich einwerben - Fundraising für Migrantenorganisationen“, Berlin 2014, p.7. </a:t>
            </a:r>
            <a:endParaRPr lang="en-GB" sz="1100" dirty="0">
              <a:solidFill>
                <a:schemeClr val="tx1">
                  <a:lumMod val="75000"/>
                  <a:lumOff val="25000"/>
                </a:schemeClr>
              </a:solidFill>
            </a:endParaRPr>
          </a:p>
        </p:txBody>
      </p:sp>
    </p:spTree>
    <p:extLst>
      <p:ext uri="{BB962C8B-B14F-4D97-AF65-F5344CB8AC3E}">
        <p14:creationId xmlns:p14="http://schemas.microsoft.com/office/powerpoint/2010/main" val="2840652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descr="Diagram&#10;&#10;Description automatically generated with low confidence">
            <a:extLst>
              <a:ext uri="{FF2B5EF4-FFF2-40B4-BE49-F238E27FC236}">
                <a16:creationId xmlns="" xmlns:a16="http://schemas.microsoft.com/office/drawing/2014/main" id="{D45AC8F3-61EF-3BA8-2CF6-6280A73C9896}"/>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6593954" y="3852153"/>
            <a:ext cx="5598046" cy="3005847"/>
          </a:xfrm>
          <a:prstGeom prst="rect">
            <a:avLst/>
          </a:prstGeom>
        </p:spPr>
      </p:pic>
      <p:cxnSp>
        <p:nvCxnSpPr>
          <p:cNvPr id="10" name="Straight Connector 9">
            <a:extLst>
              <a:ext uri="{FF2B5EF4-FFF2-40B4-BE49-F238E27FC236}">
                <a16:creationId xmlns="" xmlns:a16="http://schemas.microsoft.com/office/drawing/2014/main" id="{D80E45CC-3505-5FBD-A979-6809C86276A6}"/>
              </a:ext>
            </a:extLst>
          </p:cNvPr>
          <p:cNvCxnSpPr>
            <a:cxnSpLocks noGrp="1" noRot="1" noMove="1" noResize="1" noEditPoints="1" noAdjustHandles="1" noChangeArrowheads="1" noChangeShapeType="1"/>
          </p:cNvCxnSpPr>
          <p:nvPr/>
        </p:nvCxnSpPr>
        <p:spPr>
          <a:xfrm>
            <a:off x="350195" y="355059"/>
            <a:ext cx="0" cy="6250022"/>
          </a:xfrm>
          <a:prstGeom prst="line">
            <a:avLst/>
          </a:prstGeom>
          <a:ln w="76200">
            <a:solidFill>
              <a:srgbClr val="AED7C7"/>
            </a:solidFill>
          </a:ln>
        </p:spPr>
        <p:style>
          <a:lnRef idx="1">
            <a:schemeClr val="accent1"/>
          </a:lnRef>
          <a:fillRef idx="0">
            <a:schemeClr val="accent1"/>
          </a:fillRef>
          <a:effectRef idx="0">
            <a:schemeClr val="accent1"/>
          </a:effectRef>
          <a:fontRef idx="minor">
            <a:schemeClr val="tx1"/>
          </a:fontRef>
        </p:style>
      </p:cxnSp>
      <p:sp>
        <p:nvSpPr>
          <p:cNvPr id="3" name="Titel 2"/>
          <p:cNvSpPr>
            <a:spLocks noGrp="1"/>
          </p:cNvSpPr>
          <p:nvPr>
            <p:ph type="title"/>
          </p:nvPr>
        </p:nvSpPr>
        <p:spPr/>
        <p:txBody>
          <a:bodyPr/>
          <a:lstStyle/>
          <a:p>
            <a:r>
              <a:rPr lang="en-GB" dirty="0" smtClean="0"/>
              <a:t>Fundraising: Agenda</a:t>
            </a:r>
            <a:endParaRPr lang="en-GB" dirty="0"/>
          </a:p>
        </p:txBody>
      </p:sp>
      <p:sp>
        <p:nvSpPr>
          <p:cNvPr id="4" name="Inhaltsplatzhalter 3"/>
          <p:cNvSpPr>
            <a:spLocks noGrp="1"/>
          </p:cNvSpPr>
          <p:nvPr>
            <p:ph idx="1"/>
          </p:nvPr>
        </p:nvSpPr>
        <p:spPr/>
        <p:txBody>
          <a:bodyPr/>
          <a:lstStyle/>
          <a:p>
            <a:pPr marL="514350" indent="-514350">
              <a:buFont typeface="+mj-lt"/>
              <a:buAutoNum type="arabicPeriod"/>
            </a:pPr>
            <a:r>
              <a:rPr lang="en-GB" dirty="0" smtClean="0"/>
              <a:t>What is fundraising?</a:t>
            </a:r>
          </a:p>
          <a:p>
            <a:pPr marL="514350" indent="-514350">
              <a:buFont typeface="+mj-lt"/>
              <a:buAutoNum type="arabicPeriod"/>
            </a:pPr>
            <a:r>
              <a:rPr lang="en-GB" dirty="0" smtClean="0"/>
              <a:t>Institutional fundraising</a:t>
            </a:r>
          </a:p>
          <a:p>
            <a:pPr marL="514350" indent="-514350">
              <a:buFont typeface="+mj-lt"/>
              <a:buAutoNum type="arabicPeriod"/>
            </a:pPr>
            <a:r>
              <a:rPr lang="en-GB" dirty="0" smtClean="0"/>
              <a:t>Private funding possibilities</a:t>
            </a:r>
          </a:p>
          <a:p>
            <a:pPr marL="514350" indent="-514350">
              <a:buFont typeface="+mj-lt"/>
              <a:buAutoNum type="arabicPeriod"/>
            </a:pPr>
            <a:r>
              <a:rPr lang="en-GB" dirty="0" smtClean="0"/>
              <a:t>Exercises</a:t>
            </a:r>
          </a:p>
          <a:p>
            <a:pPr marL="514350" indent="-514350">
              <a:buFont typeface="+mj-lt"/>
              <a:buAutoNum type="arabicPeriod"/>
            </a:pPr>
            <a:endParaRPr lang="en-GB" dirty="0"/>
          </a:p>
        </p:txBody>
      </p:sp>
      <p:sp>
        <p:nvSpPr>
          <p:cNvPr id="19" name="Slide Number Placeholder 18">
            <a:extLst>
              <a:ext uri="{FF2B5EF4-FFF2-40B4-BE49-F238E27FC236}">
                <a16:creationId xmlns="" xmlns:a16="http://schemas.microsoft.com/office/drawing/2014/main" id="{DB2356B0-7475-ACAE-49D0-107B1D12DD68}"/>
              </a:ext>
            </a:extLst>
          </p:cNvPr>
          <p:cNvSpPr>
            <a:spLocks noGrp="1"/>
          </p:cNvSpPr>
          <p:nvPr>
            <p:ph type="sldNum" sz="quarter" idx="12"/>
          </p:nvPr>
        </p:nvSpPr>
        <p:spPr/>
        <p:txBody>
          <a:bodyPr/>
          <a:lstStyle/>
          <a:p>
            <a:fld id="{AE3BBC24-C1C9-439D-8A45-14B9CB7E3996}" type="slidenum">
              <a:rPr lang="en-GB" smtClean="0"/>
              <a:t>2</a:t>
            </a:fld>
            <a:endParaRPr lang="en-GB"/>
          </a:p>
        </p:txBody>
      </p:sp>
      <p:pic>
        <p:nvPicPr>
          <p:cNvPr id="7" name="Grafik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3525" y="5847672"/>
            <a:ext cx="1095922" cy="676076"/>
          </a:xfrm>
          <a:prstGeom prst="rect">
            <a:avLst/>
          </a:prstGeom>
        </p:spPr>
      </p:pic>
      <p:sp>
        <p:nvSpPr>
          <p:cNvPr id="9" name="Rechteck 8"/>
          <p:cNvSpPr/>
          <p:nvPr/>
        </p:nvSpPr>
        <p:spPr>
          <a:xfrm>
            <a:off x="3588354" y="6185710"/>
            <a:ext cx="5101045" cy="369332"/>
          </a:xfrm>
          <a:prstGeom prst="rect">
            <a:avLst/>
          </a:prstGeom>
        </p:spPr>
        <p:txBody>
          <a:bodyPr wrap="square">
            <a:spAutoFit/>
          </a:bodyPr>
          <a:lstStyle/>
          <a:p>
            <a:r>
              <a:rPr lang="de-DE" sz="600" dirty="0"/>
              <a:t>Dieses Veranstaltung wurde durch den Asyl-, Migrations- und Integrationsfond (AMIF) der Europäischen Union mitfinanziert. Der Inhalt gibt ausschließlich die Meinung der </a:t>
            </a:r>
            <a:r>
              <a:rPr lang="de-DE" sz="600" dirty="0" smtClean="0"/>
              <a:t>EMV-LII-Projektpartnerschaft </a:t>
            </a:r>
            <a:r>
              <a:rPr lang="de-DE" sz="600" dirty="0"/>
              <a:t>wieder und liegt in deren alleiniger Verantwortung. Die Europäische Kommission übernimmt keine Verantwortung für die Verwendung der darin enthaltenen Informationen.</a:t>
            </a:r>
          </a:p>
        </p:txBody>
      </p:sp>
      <p:pic>
        <p:nvPicPr>
          <p:cNvPr id="11" name="Grafik 10"/>
          <p:cNvPicPr/>
          <p:nvPr/>
        </p:nvPicPr>
        <p:blipFill>
          <a:blip r:embed="rId4" cstate="print">
            <a:extLst>
              <a:ext uri="{28A0092B-C50C-407E-A947-70E740481C1C}">
                <a14:useLocalDpi xmlns:a14="http://schemas.microsoft.com/office/drawing/2010/main" val="0"/>
              </a:ext>
            </a:extLst>
          </a:blip>
          <a:stretch>
            <a:fillRect/>
          </a:stretch>
        </p:blipFill>
        <p:spPr>
          <a:xfrm>
            <a:off x="1895355" y="6205792"/>
            <a:ext cx="1666875" cy="349250"/>
          </a:xfrm>
          <a:prstGeom prst="rect">
            <a:avLst/>
          </a:prstGeom>
        </p:spPr>
      </p:pic>
    </p:spTree>
    <p:extLst>
      <p:ext uri="{BB962C8B-B14F-4D97-AF65-F5344CB8AC3E}">
        <p14:creationId xmlns:p14="http://schemas.microsoft.com/office/powerpoint/2010/main" val="136755883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4. Exercises</a:t>
            </a:r>
            <a:endParaRPr lang="en-GB" dirty="0"/>
          </a:p>
        </p:txBody>
      </p:sp>
      <p:sp>
        <p:nvSpPr>
          <p:cNvPr id="3" name="Textplatzhalter 2"/>
          <p:cNvSpPr>
            <a:spLocks noGrp="1"/>
          </p:cNvSpPr>
          <p:nvPr>
            <p:ph type="body" idx="1"/>
          </p:nvPr>
        </p:nvSpPr>
        <p:spPr/>
        <p:txBody>
          <a:bodyPr/>
          <a:lstStyle/>
          <a:p>
            <a:r>
              <a:rPr lang="en-US" dirty="0" smtClean="0"/>
              <a:t>For group work and self-learning</a:t>
            </a:r>
            <a:endParaRPr lang="en-GB" dirty="0"/>
          </a:p>
        </p:txBody>
      </p:sp>
      <p:sp>
        <p:nvSpPr>
          <p:cNvPr id="4" name="Foliennummernplatzhalter 3"/>
          <p:cNvSpPr>
            <a:spLocks noGrp="1"/>
          </p:cNvSpPr>
          <p:nvPr>
            <p:ph type="sldNum" sz="quarter" idx="12"/>
          </p:nvPr>
        </p:nvSpPr>
        <p:spPr/>
        <p:txBody>
          <a:bodyPr/>
          <a:lstStyle/>
          <a:p>
            <a:fld id="{AE3BBC24-C1C9-439D-8A45-14B9CB7E3996}" type="slidenum">
              <a:rPr lang="en-GB" smtClean="0"/>
              <a:t>20</a:t>
            </a:fld>
            <a:endParaRPr lang="en-GB"/>
          </a:p>
        </p:txBody>
      </p:sp>
    </p:spTree>
    <p:extLst>
      <p:ext uri="{BB962C8B-B14F-4D97-AF65-F5344CB8AC3E}">
        <p14:creationId xmlns:p14="http://schemas.microsoft.com/office/powerpoint/2010/main" val="5060607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spc="85" dirty="0" smtClean="0"/>
              <a:t>Exercise</a:t>
            </a:r>
            <a:r>
              <a:rPr lang="en-GB" spc="-70" dirty="0" smtClean="0"/>
              <a:t> </a:t>
            </a:r>
            <a:r>
              <a:rPr lang="en-GB" spc="-360" dirty="0" smtClean="0"/>
              <a:t>1:   </a:t>
            </a:r>
            <a:r>
              <a:rPr lang="en-GB" spc="5" dirty="0" smtClean="0"/>
              <a:t>Reflect on possibilities and develop a strategy for institutional fundraising</a:t>
            </a:r>
            <a:endParaRPr lang="en-GB" dirty="0"/>
          </a:p>
        </p:txBody>
      </p:sp>
      <p:sp>
        <p:nvSpPr>
          <p:cNvPr id="4" name="Inhaltsplatzhalter 3"/>
          <p:cNvSpPr>
            <a:spLocks noGrp="1"/>
          </p:cNvSpPr>
          <p:nvPr>
            <p:ph idx="1"/>
          </p:nvPr>
        </p:nvSpPr>
        <p:spPr>
          <a:xfrm>
            <a:off x="838200" y="3691082"/>
            <a:ext cx="10515600" cy="2669003"/>
          </a:xfrm>
        </p:spPr>
        <p:txBody>
          <a:bodyPr>
            <a:normAutofit fontScale="62500" lnSpcReduction="20000"/>
          </a:bodyPr>
          <a:lstStyle/>
          <a:p>
            <a:pPr marL="0" indent="0">
              <a:lnSpc>
                <a:spcPct val="100000"/>
              </a:lnSpc>
              <a:buNone/>
            </a:pPr>
            <a:r>
              <a:rPr lang="en-GB" sz="2900" b="1" spc="40" dirty="0" smtClean="0">
                <a:cs typeface="Tahoma"/>
              </a:rPr>
              <a:t>Description</a:t>
            </a:r>
            <a:r>
              <a:rPr lang="en-GB" sz="2900" b="1" spc="-30" dirty="0" smtClean="0">
                <a:cs typeface="Tahoma"/>
              </a:rPr>
              <a:t> </a:t>
            </a:r>
            <a:r>
              <a:rPr lang="en-GB" sz="2900" b="1" spc="25" dirty="0">
                <a:cs typeface="Tahoma"/>
              </a:rPr>
              <a:t>of</a:t>
            </a:r>
            <a:r>
              <a:rPr lang="en-GB" sz="2900" b="1" spc="-25" dirty="0">
                <a:cs typeface="Tahoma"/>
              </a:rPr>
              <a:t> </a:t>
            </a:r>
            <a:r>
              <a:rPr lang="en-GB" sz="2900" b="1" spc="50" dirty="0">
                <a:cs typeface="Tahoma"/>
              </a:rPr>
              <a:t>the</a:t>
            </a:r>
            <a:r>
              <a:rPr lang="en-GB" sz="2900" b="1" spc="-25" dirty="0">
                <a:cs typeface="Tahoma"/>
              </a:rPr>
              <a:t> </a:t>
            </a:r>
            <a:r>
              <a:rPr lang="en-GB" sz="2900" b="1" spc="35" dirty="0" smtClean="0">
                <a:cs typeface="Tahoma"/>
              </a:rPr>
              <a:t>method:</a:t>
            </a:r>
            <a:endParaRPr lang="en-GB" sz="2900" b="1" dirty="0" smtClean="0">
              <a:cs typeface="Tahoma"/>
            </a:endParaRPr>
          </a:p>
          <a:p>
            <a:pPr marL="514350" indent="-514350">
              <a:lnSpc>
                <a:spcPct val="100000"/>
              </a:lnSpc>
              <a:buFont typeface="+mj-lt"/>
              <a:buAutoNum type="arabicPeriod"/>
            </a:pPr>
            <a:r>
              <a:rPr lang="en-GB" spc="10" dirty="0">
                <a:cs typeface="Verdana"/>
              </a:rPr>
              <a:t>T</a:t>
            </a:r>
            <a:r>
              <a:rPr lang="en-GB" spc="10" dirty="0" smtClean="0">
                <a:cs typeface="Verdana"/>
              </a:rPr>
              <a:t>ogether </a:t>
            </a:r>
            <a:r>
              <a:rPr lang="en-GB" spc="10" dirty="0">
                <a:cs typeface="Verdana"/>
              </a:rPr>
              <a:t>in your </a:t>
            </a:r>
            <a:r>
              <a:rPr lang="en-GB" spc="10" dirty="0" smtClean="0">
                <a:cs typeface="Verdana"/>
              </a:rPr>
              <a:t>group/or by yourself: </a:t>
            </a:r>
            <a:r>
              <a:rPr lang="en-GB" spc="10" dirty="0">
                <a:cs typeface="Verdana"/>
              </a:rPr>
              <a:t>look at the handout of the presentation and start thinking what can be interesting for you/your organisation: Which level (district, municipality, regional, national, EU)? Where could you be eligible? How complicated is it? Define budget lines that are more interesting (e.g. Erasmus small scale partnerships quite easy, but smaller money) or less interesting (e.g. Horizon Europe only possible with research/university </a:t>
            </a:r>
            <a:r>
              <a:rPr lang="en-GB" spc="10" dirty="0" smtClean="0">
                <a:cs typeface="Verdana"/>
              </a:rPr>
              <a:t>partner)</a:t>
            </a:r>
          </a:p>
          <a:p>
            <a:pPr marL="514350" indent="-514350">
              <a:lnSpc>
                <a:spcPct val="100000"/>
              </a:lnSpc>
              <a:buFont typeface="+mj-lt"/>
              <a:buAutoNum type="arabicPeriod"/>
            </a:pPr>
            <a:r>
              <a:rPr lang="en-GB" spc="10" dirty="0">
                <a:cs typeface="Verdana"/>
              </a:rPr>
              <a:t>A</a:t>
            </a:r>
            <a:r>
              <a:rPr lang="en-GB" spc="10" dirty="0" smtClean="0">
                <a:cs typeface="Verdana"/>
              </a:rPr>
              <a:t>sk </a:t>
            </a:r>
            <a:r>
              <a:rPr lang="en-GB" spc="10" dirty="0">
                <a:cs typeface="Verdana"/>
              </a:rPr>
              <a:t>the trainer further questions, google and do further research in funding </a:t>
            </a:r>
            <a:r>
              <a:rPr lang="en-GB" spc="10" dirty="0" smtClean="0">
                <a:cs typeface="Verdana"/>
              </a:rPr>
              <a:t>possibilities</a:t>
            </a:r>
          </a:p>
          <a:p>
            <a:pPr marL="514350" indent="-514350">
              <a:lnSpc>
                <a:spcPct val="100000"/>
              </a:lnSpc>
              <a:buFont typeface="+mj-lt"/>
              <a:buAutoNum type="arabicPeriod"/>
            </a:pPr>
            <a:r>
              <a:rPr lang="en-GB" spc="10" dirty="0" smtClean="0">
                <a:cs typeface="Verdana"/>
              </a:rPr>
              <a:t>Write </a:t>
            </a:r>
            <a:r>
              <a:rPr lang="en-GB" spc="10" dirty="0">
                <a:cs typeface="Verdana"/>
              </a:rPr>
              <a:t>down a first draft in bullet points of your institutional fundraising strategy (level, donors, budget lines) </a:t>
            </a:r>
            <a:endParaRPr lang="en-GB" dirty="0">
              <a:cs typeface="Verdana"/>
            </a:endParaRPr>
          </a:p>
          <a:p>
            <a:endParaRPr lang="en-GB" dirty="0"/>
          </a:p>
        </p:txBody>
      </p:sp>
      <p:sp>
        <p:nvSpPr>
          <p:cNvPr id="5" name="Foliennummernplatzhalter 4"/>
          <p:cNvSpPr>
            <a:spLocks noGrp="1"/>
          </p:cNvSpPr>
          <p:nvPr>
            <p:ph type="sldNum" sz="quarter" idx="12"/>
          </p:nvPr>
        </p:nvSpPr>
        <p:spPr/>
        <p:txBody>
          <a:bodyPr/>
          <a:lstStyle/>
          <a:p>
            <a:fld id="{AE3BBC24-C1C9-439D-8A45-14B9CB7E3996}" type="slidenum">
              <a:rPr lang="en-GB" smtClean="0"/>
              <a:t>21</a:t>
            </a:fld>
            <a:endParaRPr lang="en-GB"/>
          </a:p>
        </p:txBody>
      </p:sp>
      <p:grpSp>
        <p:nvGrpSpPr>
          <p:cNvPr id="6" name="object 2"/>
          <p:cNvGrpSpPr/>
          <p:nvPr/>
        </p:nvGrpSpPr>
        <p:grpSpPr>
          <a:xfrm>
            <a:off x="838201" y="1847282"/>
            <a:ext cx="489082" cy="403612"/>
            <a:chOff x="203139" y="1604572"/>
            <a:chExt cx="647065" cy="390525"/>
          </a:xfrm>
        </p:grpSpPr>
        <p:sp>
          <p:nvSpPr>
            <p:cNvPr id="7" name="object 3"/>
            <p:cNvSpPr/>
            <p:nvPr/>
          </p:nvSpPr>
          <p:spPr>
            <a:xfrm>
              <a:off x="203136" y="1604580"/>
              <a:ext cx="647065" cy="324485"/>
            </a:xfrm>
            <a:custGeom>
              <a:avLst/>
              <a:gdLst/>
              <a:ahLst/>
              <a:cxnLst/>
              <a:rect l="l" t="t" r="r" b="b"/>
              <a:pathLst>
                <a:path w="647065" h="324485">
                  <a:moveTo>
                    <a:pt x="310921" y="289814"/>
                  </a:moveTo>
                  <a:lnTo>
                    <a:pt x="298627" y="242404"/>
                  </a:lnTo>
                  <a:lnTo>
                    <a:pt x="267347" y="209232"/>
                  </a:lnTo>
                  <a:lnTo>
                    <a:pt x="224637" y="187579"/>
                  </a:lnTo>
                  <a:lnTo>
                    <a:pt x="240639" y="171234"/>
                  </a:lnTo>
                  <a:lnTo>
                    <a:pt x="252818" y="151828"/>
                  </a:lnTo>
                  <a:lnTo>
                    <a:pt x="260565" y="129946"/>
                  </a:lnTo>
                  <a:lnTo>
                    <a:pt x="263283" y="106159"/>
                  </a:lnTo>
                  <a:lnTo>
                    <a:pt x="254800" y="64846"/>
                  </a:lnTo>
                  <a:lnTo>
                    <a:pt x="231698" y="31089"/>
                  </a:lnTo>
                  <a:lnTo>
                    <a:pt x="197421" y="8343"/>
                  </a:lnTo>
                  <a:lnTo>
                    <a:pt x="155448" y="0"/>
                  </a:lnTo>
                  <a:lnTo>
                    <a:pt x="113474" y="8343"/>
                  </a:lnTo>
                  <a:lnTo>
                    <a:pt x="79197" y="31089"/>
                  </a:lnTo>
                  <a:lnTo>
                    <a:pt x="56095" y="64846"/>
                  </a:lnTo>
                  <a:lnTo>
                    <a:pt x="47625" y="106159"/>
                  </a:lnTo>
                  <a:lnTo>
                    <a:pt x="50342" y="129946"/>
                  </a:lnTo>
                  <a:lnTo>
                    <a:pt x="58089" y="151828"/>
                  </a:lnTo>
                  <a:lnTo>
                    <a:pt x="70269" y="171234"/>
                  </a:lnTo>
                  <a:lnTo>
                    <a:pt x="86271" y="187579"/>
                  </a:lnTo>
                  <a:lnTo>
                    <a:pt x="74498" y="192036"/>
                  </a:lnTo>
                  <a:lnTo>
                    <a:pt x="25781" y="224739"/>
                  </a:lnTo>
                  <a:lnTo>
                    <a:pt x="3568" y="261835"/>
                  </a:lnTo>
                  <a:lnTo>
                    <a:pt x="0" y="289839"/>
                  </a:lnTo>
                  <a:lnTo>
                    <a:pt x="520" y="296481"/>
                  </a:lnTo>
                  <a:lnTo>
                    <a:pt x="35687" y="314820"/>
                  </a:lnTo>
                  <a:lnTo>
                    <a:pt x="112598" y="322922"/>
                  </a:lnTo>
                  <a:lnTo>
                    <a:pt x="155448" y="324002"/>
                  </a:lnTo>
                  <a:lnTo>
                    <a:pt x="198412" y="322910"/>
                  </a:lnTo>
                  <a:lnTo>
                    <a:pt x="238671" y="319773"/>
                  </a:lnTo>
                  <a:lnTo>
                    <a:pt x="308102" y="308152"/>
                  </a:lnTo>
                  <a:lnTo>
                    <a:pt x="310451" y="296430"/>
                  </a:lnTo>
                  <a:lnTo>
                    <a:pt x="310921" y="289814"/>
                  </a:lnTo>
                  <a:close/>
                </a:path>
                <a:path w="647065" h="324485">
                  <a:moveTo>
                    <a:pt x="647014" y="289814"/>
                  </a:moveTo>
                  <a:lnTo>
                    <a:pt x="634720" y="242404"/>
                  </a:lnTo>
                  <a:lnTo>
                    <a:pt x="603453" y="209232"/>
                  </a:lnTo>
                  <a:lnTo>
                    <a:pt x="560730" y="187579"/>
                  </a:lnTo>
                  <a:lnTo>
                    <a:pt x="576732" y="171234"/>
                  </a:lnTo>
                  <a:lnTo>
                    <a:pt x="588911" y="151828"/>
                  </a:lnTo>
                  <a:lnTo>
                    <a:pt x="596658" y="129946"/>
                  </a:lnTo>
                  <a:lnTo>
                    <a:pt x="599376" y="106159"/>
                  </a:lnTo>
                  <a:lnTo>
                    <a:pt x="590892" y="64846"/>
                  </a:lnTo>
                  <a:lnTo>
                    <a:pt x="567791" y="31089"/>
                  </a:lnTo>
                  <a:lnTo>
                    <a:pt x="533514" y="8343"/>
                  </a:lnTo>
                  <a:lnTo>
                    <a:pt x="491540" y="0"/>
                  </a:lnTo>
                  <a:lnTo>
                    <a:pt x="449567" y="8343"/>
                  </a:lnTo>
                  <a:lnTo>
                    <a:pt x="415290" y="31089"/>
                  </a:lnTo>
                  <a:lnTo>
                    <a:pt x="392188" y="64846"/>
                  </a:lnTo>
                  <a:lnTo>
                    <a:pt x="383717" y="106159"/>
                  </a:lnTo>
                  <a:lnTo>
                    <a:pt x="386435" y="129946"/>
                  </a:lnTo>
                  <a:lnTo>
                    <a:pt x="394182" y="151828"/>
                  </a:lnTo>
                  <a:lnTo>
                    <a:pt x="406361" y="171234"/>
                  </a:lnTo>
                  <a:lnTo>
                    <a:pt x="422363" y="187579"/>
                  </a:lnTo>
                  <a:lnTo>
                    <a:pt x="410591" y="192036"/>
                  </a:lnTo>
                  <a:lnTo>
                    <a:pt x="361873" y="224739"/>
                  </a:lnTo>
                  <a:lnTo>
                    <a:pt x="339661" y="261835"/>
                  </a:lnTo>
                  <a:lnTo>
                    <a:pt x="336092" y="289839"/>
                  </a:lnTo>
                  <a:lnTo>
                    <a:pt x="336613" y="296481"/>
                  </a:lnTo>
                  <a:lnTo>
                    <a:pt x="371779" y="314820"/>
                  </a:lnTo>
                  <a:lnTo>
                    <a:pt x="448691" y="322922"/>
                  </a:lnTo>
                  <a:lnTo>
                    <a:pt x="491540" y="324002"/>
                  </a:lnTo>
                  <a:lnTo>
                    <a:pt x="534504" y="322910"/>
                  </a:lnTo>
                  <a:lnTo>
                    <a:pt x="574763" y="319773"/>
                  </a:lnTo>
                  <a:lnTo>
                    <a:pt x="644194" y="308152"/>
                  </a:lnTo>
                  <a:lnTo>
                    <a:pt x="646544" y="296430"/>
                  </a:lnTo>
                  <a:lnTo>
                    <a:pt x="647014" y="289814"/>
                  </a:lnTo>
                  <a:close/>
                </a:path>
              </a:pathLst>
            </a:custGeom>
            <a:solidFill>
              <a:srgbClr val="287777"/>
            </a:solidFill>
          </p:spPr>
          <p:txBody>
            <a:bodyPr wrap="square" lIns="0" tIns="0" rIns="0" bIns="0" rtlCol="0"/>
            <a:lstStyle/>
            <a:p>
              <a:endParaRPr/>
            </a:p>
          </p:txBody>
        </p:sp>
        <p:sp>
          <p:nvSpPr>
            <p:cNvPr id="8" name="object 4"/>
            <p:cNvSpPr/>
            <p:nvPr/>
          </p:nvSpPr>
          <p:spPr>
            <a:xfrm>
              <a:off x="361386" y="1650333"/>
              <a:ext cx="330835" cy="344805"/>
            </a:xfrm>
            <a:custGeom>
              <a:avLst/>
              <a:gdLst/>
              <a:ahLst/>
              <a:cxnLst/>
              <a:rect l="l" t="t" r="r" b="b"/>
              <a:pathLst>
                <a:path w="330834" h="344805">
                  <a:moveTo>
                    <a:pt x="165259" y="344422"/>
                  </a:moveTo>
                  <a:lnTo>
                    <a:pt x="119702" y="343267"/>
                  </a:lnTo>
                  <a:lnTo>
                    <a:pt x="77000" y="339944"/>
                  </a:lnTo>
                  <a:lnTo>
                    <a:pt x="37938" y="334663"/>
                  </a:lnTo>
                  <a:lnTo>
                    <a:pt x="1671" y="321671"/>
                  </a:lnTo>
                  <a:lnTo>
                    <a:pt x="0" y="308110"/>
                  </a:lnTo>
                  <a:lnTo>
                    <a:pt x="10" y="300451"/>
                  </a:lnTo>
                  <a:lnTo>
                    <a:pt x="13084" y="257682"/>
                  </a:lnTo>
                  <a:lnTo>
                    <a:pt x="46314" y="222415"/>
                  </a:lnTo>
                  <a:lnTo>
                    <a:pt x="91705" y="199394"/>
                  </a:lnTo>
                  <a:lnTo>
                    <a:pt x="74697" y="182028"/>
                  </a:lnTo>
                  <a:lnTo>
                    <a:pt x="61753" y="161398"/>
                  </a:lnTo>
                  <a:lnTo>
                    <a:pt x="53515" y="138130"/>
                  </a:lnTo>
                  <a:lnTo>
                    <a:pt x="50626" y="112850"/>
                  </a:lnTo>
                  <a:lnTo>
                    <a:pt x="59634" y="68925"/>
                  </a:lnTo>
                  <a:lnTo>
                    <a:pt x="84199" y="33054"/>
                  </a:lnTo>
                  <a:lnTo>
                    <a:pt x="120636" y="8868"/>
                  </a:lnTo>
                  <a:lnTo>
                    <a:pt x="165259" y="0"/>
                  </a:lnTo>
                  <a:lnTo>
                    <a:pt x="209873" y="8868"/>
                  </a:lnTo>
                  <a:lnTo>
                    <a:pt x="246306" y="33054"/>
                  </a:lnTo>
                  <a:lnTo>
                    <a:pt x="270869" y="68925"/>
                  </a:lnTo>
                  <a:lnTo>
                    <a:pt x="279876" y="112850"/>
                  </a:lnTo>
                  <a:lnTo>
                    <a:pt x="276989" y="138130"/>
                  </a:lnTo>
                  <a:lnTo>
                    <a:pt x="268754" y="161397"/>
                  </a:lnTo>
                  <a:lnTo>
                    <a:pt x="255812" y="182025"/>
                  </a:lnTo>
                  <a:lnTo>
                    <a:pt x="238805" y="199387"/>
                  </a:lnTo>
                  <a:lnTo>
                    <a:pt x="251317" y="204135"/>
                  </a:lnTo>
                  <a:lnTo>
                    <a:pt x="303123" y="238902"/>
                  </a:lnTo>
                  <a:lnTo>
                    <a:pt x="326732" y="278337"/>
                  </a:lnTo>
                  <a:lnTo>
                    <a:pt x="330524" y="308075"/>
                  </a:lnTo>
                  <a:lnTo>
                    <a:pt x="330022" y="315114"/>
                  </a:lnTo>
                  <a:lnTo>
                    <a:pt x="292847" y="334618"/>
                  </a:lnTo>
                  <a:lnTo>
                    <a:pt x="253715" y="339921"/>
                  </a:lnTo>
                  <a:lnTo>
                    <a:pt x="210921" y="343261"/>
                  </a:lnTo>
                  <a:lnTo>
                    <a:pt x="165259" y="344422"/>
                  </a:lnTo>
                  <a:close/>
                </a:path>
              </a:pathLst>
            </a:custGeom>
            <a:solidFill>
              <a:srgbClr val="40BEBC"/>
            </a:solidFill>
          </p:spPr>
          <p:txBody>
            <a:bodyPr wrap="square" lIns="0" tIns="0" rIns="0" bIns="0" rtlCol="0"/>
            <a:lstStyle/>
            <a:p>
              <a:endParaRPr/>
            </a:p>
          </p:txBody>
        </p:sp>
      </p:grpSp>
      <p:grpSp>
        <p:nvGrpSpPr>
          <p:cNvPr id="9" name="object 5"/>
          <p:cNvGrpSpPr/>
          <p:nvPr/>
        </p:nvGrpSpPr>
        <p:grpSpPr>
          <a:xfrm>
            <a:off x="836703" y="2416766"/>
            <a:ext cx="585985" cy="547900"/>
            <a:chOff x="229273" y="2094193"/>
            <a:chExt cx="581660" cy="581660"/>
          </a:xfrm>
        </p:grpSpPr>
        <p:sp>
          <p:nvSpPr>
            <p:cNvPr id="10" name="object 6"/>
            <p:cNvSpPr/>
            <p:nvPr/>
          </p:nvSpPr>
          <p:spPr>
            <a:xfrm>
              <a:off x="229273" y="2094193"/>
              <a:ext cx="581660" cy="581660"/>
            </a:xfrm>
            <a:custGeom>
              <a:avLst/>
              <a:gdLst/>
              <a:ahLst/>
              <a:cxnLst/>
              <a:rect l="l" t="t" r="r" b="b"/>
              <a:pathLst>
                <a:path w="581660" h="581660">
                  <a:moveTo>
                    <a:pt x="290541" y="581083"/>
                  </a:moveTo>
                  <a:lnTo>
                    <a:pt x="243415" y="577280"/>
                  </a:lnTo>
                  <a:lnTo>
                    <a:pt x="198710" y="566270"/>
                  </a:lnTo>
                  <a:lnTo>
                    <a:pt x="157023" y="548652"/>
                  </a:lnTo>
                  <a:lnTo>
                    <a:pt x="118954" y="525024"/>
                  </a:lnTo>
                  <a:lnTo>
                    <a:pt x="85100" y="495983"/>
                  </a:lnTo>
                  <a:lnTo>
                    <a:pt x="56059" y="462129"/>
                  </a:lnTo>
                  <a:lnTo>
                    <a:pt x="32430" y="424059"/>
                  </a:lnTo>
                  <a:lnTo>
                    <a:pt x="14812" y="382373"/>
                  </a:lnTo>
                  <a:lnTo>
                    <a:pt x="3802" y="337667"/>
                  </a:lnTo>
                  <a:lnTo>
                    <a:pt x="0" y="290541"/>
                  </a:lnTo>
                  <a:lnTo>
                    <a:pt x="3802" y="243415"/>
                  </a:lnTo>
                  <a:lnTo>
                    <a:pt x="14812" y="198710"/>
                  </a:lnTo>
                  <a:lnTo>
                    <a:pt x="32430" y="157023"/>
                  </a:lnTo>
                  <a:lnTo>
                    <a:pt x="56059" y="118954"/>
                  </a:lnTo>
                  <a:lnTo>
                    <a:pt x="85100" y="85100"/>
                  </a:lnTo>
                  <a:lnTo>
                    <a:pt x="118954" y="56059"/>
                  </a:lnTo>
                  <a:lnTo>
                    <a:pt x="157023" y="32430"/>
                  </a:lnTo>
                  <a:lnTo>
                    <a:pt x="198710" y="14812"/>
                  </a:lnTo>
                  <a:lnTo>
                    <a:pt x="243415" y="3802"/>
                  </a:lnTo>
                  <a:lnTo>
                    <a:pt x="290541" y="0"/>
                  </a:lnTo>
                  <a:lnTo>
                    <a:pt x="337667" y="3802"/>
                  </a:lnTo>
                  <a:lnTo>
                    <a:pt x="382373" y="14812"/>
                  </a:lnTo>
                  <a:lnTo>
                    <a:pt x="424059" y="32430"/>
                  </a:lnTo>
                  <a:lnTo>
                    <a:pt x="462129" y="56059"/>
                  </a:lnTo>
                  <a:lnTo>
                    <a:pt x="495983" y="85100"/>
                  </a:lnTo>
                  <a:lnTo>
                    <a:pt x="525024" y="118954"/>
                  </a:lnTo>
                  <a:lnTo>
                    <a:pt x="548652" y="157023"/>
                  </a:lnTo>
                  <a:lnTo>
                    <a:pt x="566270" y="198710"/>
                  </a:lnTo>
                  <a:lnTo>
                    <a:pt x="577280" y="243415"/>
                  </a:lnTo>
                  <a:lnTo>
                    <a:pt x="581083" y="290541"/>
                  </a:lnTo>
                  <a:lnTo>
                    <a:pt x="577280" y="337667"/>
                  </a:lnTo>
                  <a:lnTo>
                    <a:pt x="566270" y="382373"/>
                  </a:lnTo>
                  <a:lnTo>
                    <a:pt x="548652" y="424059"/>
                  </a:lnTo>
                  <a:lnTo>
                    <a:pt x="525024" y="462129"/>
                  </a:lnTo>
                  <a:lnTo>
                    <a:pt x="495983" y="495983"/>
                  </a:lnTo>
                  <a:lnTo>
                    <a:pt x="462129" y="525024"/>
                  </a:lnTo>
                  <a:lnTo>
                    <a:pt x="424059" y="548652"/>
                  </a:lnTo>
                  <a:lnTo>
                    <a:pt x="382373" y="566270"/>
                  </a:lnTo>
                  <a:lnTo>
                    <a:pt x="337667" y="577280"/>
                  </a:lnTo>
                  <a:lnTo>
                    <a:pt x="290541" y="581083"/>
                  </a:lnTo>
                  <a:close/>
                </a:path>
              </a:pathLst>
            </a:custGeom>
            <a:solidFill>
              <a:srgbClr val="F26756"/>
            </a:solidFill>
          </p:spPr>
          <p:txBody>
            <a:bodyPr wrap="square" lIns="0" tIns="0" rIns="0" bIns="0" rtlCol="0"/>
            <a:lstStyle/>
            <a:p>
              <a:endParaRPr/>
            </a:p>
          </p:txBody>
        </p:sp>
        <p:sp>
          <p:nvSpPr>
            <p:cNvPr id="11" name="object 7"/>
            <p:cNvSpPr/>
            <p:nvPr/>
          </p:nvSpPr>
          <p:spPr>
            <a:xfrm>
              <a:off x="284505" y="2149425"/>
              <a:ext cx="471170" cy="471170"/>
            </a:xfrm>
            <a:custGeom>
              <a:avLst/>
              <a:gdLst/>
              <a:ahLst/>
              <a:cxnLst/>
              <a:rect l="l" t="t" r="r" b="b"/>
              <a:pathLst>
                <a:path w="471170" h="471169">
                  <a:moveTo>
                    <a:pt x="235309" y="470618"/>
                  </a:moveTo>
                  <a:lnTo>
                    <a:pt x="187882" y="465838"/>
                  </a:lnTo>
                  <a:lnTo>
                    <a:pt x="143711" y="452128"/>
                  </a:lnTo>
                  <a:lnTo>
                    <a:pt x="103740" y="430434"/>
                  </a:lnTo>
                  <a:lnTo>
                    <a:pt x="68916" y="401702"/>
                  </a:lnTo>
                  <a:lnTo>
                    <a:pt x="40184" y="366877"/>
                  </a:lnTo>
                  <a:lnTo>
                    <a:pt x="18490" y="326907"/>
                  </a:lnTo>
                  <a:lnTo>
                    <a:pt x="4780" y="282735"/>
                  </a:lnTo>
                  <a:lnTo>
                    <a:pt x="0" y="235309"/>
                  </a:lnTo>
                  <a:lnTo>
                    <a:pt x="4780" y="187882"/>
                  </a:lnTo>
                  <a:lnTo>
                    <a:pt x="18490" y="143711"/>
                  </a:lnTo>
                  <a:lnTo>
                    <a:pt x="40184" y="103740"/>
                  </a:lnTo>
                  <a:lnTo>
                    <a:pt x="68916" y="68916"/>
                  </a:lnTo>
                  <a:lnTo>
                    <a:pt x="103740" y="40184"/>
                  </a:lnTo>
                  <a:lnTo>
                    <a:pt x="143711" y="18490"/>
                  </a:lnTo>
                  <a:lnTo>
                    <a:pt x="187882" y="4780"/>
                  </a:lnTo>
                  <a:lnTo>
                    <a:pt x="235309" y="0"/>
                  </a:lnTo>
                  <a:lnTo>
                    <a:pt x="282735" y="4780"/>
                  </a:lnTo>
                  <a:lnTo>
                    <a:pt x="326907" y="18490"/>
                  </a:lnTo>
                  <a:lnTo>
                    <a:pt x="366877" y="40184"/>
                  </a:lnTo>
                  <a:lnTo>
                    <a:pt x="401702" y="68916"/>
                  </a:lnTo>
                  <a:lnTo>
                    <a:pt x="430434" y="103740"/>
                  </a:lnTo>
                  <a:lnTo>
                    <a:pt x="452128" y="143711"/>
                  </a:lnTo>
                  <a:lnTo>
                    <a:pt x="465838" y="187882"/>
                  </a:lnTo>
                  <a:lnTo>
                    <a:pt x="470618" y="235309"/>
                  </a:lnTo>
                  <a:lnTo>
                    <a:pt x="465838" y="282735"/>
                  </a:lnTo>
                  <a:lnTo>
                    <a:pt x="452128" y="326907"/>
                  </a:lnTo>
                  <a:lnTo>
                    <a:pt x="430434" y="366877"/>
                  </a:lnTo>
                  <a:lnTo>
                    <a:pt x="401702" y="401702"/>
                  </a:lnTo>
                  <a:lnTo>
                    <a:pt x="366877" y="430434"/>
                  </a:lnTo>
                  <a:lnTo>
                    <a:pt x="326907" y="452128"/>
                  </a:lnTo>
                  <a:lnTo>
                    <a:pt x="282735" y="465838"/>
                  </a:lnTo>
                  <a:lnTo>
                    <a:pt x="235309" y="470618"/>
                  </a:lnTo>
                  <a:close/>
                </a:path>
              </a:pathLst>
            </a:custGeom>
            <a:solidFill>
              <a:srgbClr val="FEF1D0"/>
            </a:solidFill>
          </p:spPr>
          <p:txBody>
            <a:bodyPr wrap="square" lIns="0" tIns="0" rIns="0" bIns="0" rtlCol="0"/>
            <a:lstStyle/>
            <a:p>
              <a:endParaRPr/>
            </a:p>
          </p:txBody>
        </p:sp>
        <p:sp>
          <p:nvSpPr>
            <p:cNvPr id="12" name="object 8"/>
            <p:cNvSpPr/>
            <p:nvPr/>
          </p:nvSpPr>
          <p:spPr>
            <a:xfrm>
              <a:off x="311155" y="2176075"/>
              <a:ext cx="417830" cy="417830"/>
            </a:xfrm>
            <a:custGeom>
              <a:avLst/>
              <a:gdLst/>
              <a:ahLst/>
              <a:cxnLst/>
              <a:rect l="l" t="t" r="r" b="b"/>
              <a:pathLst>
                <a:path w="417830" h="417830">
                  <a:moveTo>
                    <a:pt x="208659" y="0"/>
                  </a:moveTo>
                  <a:lnTo>
                    <a:pt x="208659" y="33678"/>
                  </a:lnTo>
                </a:path>
                <a:path w="417830" h="417830">
                  <a:moveTo>
                    <a:pt x="208659" y="383640"/>
                  </a:moveTo>
                  <a:lnTo>
                    <a:pt x="208659" y="417318"/>
                  </a:lnTo>
                </a:path>
                <a:path w="417830" h="417830">
                  <a:moveTo>
                    <a:pt x="417318" y="208659"/>
                  </a:moveTo>
                  <a:lnTo>
                    <a:pt x="383640" y="208659"/>
                  </a:lnTo>
                </a:path>
                <a:path w="417830" h="417830">
                  <a:moveTo>
                    <a:pt x="33678" y="208659"/>
                  </a:moveTo>
                  <a:lnTo>
                    <a:pt x="0" y="208659"/>
                  </a:lnTo>
                </a:path>
                <a:path w="417830" h="417830">
                  <a:moveTo>
                    <a:pt x="314995" y="29139"/>
                  </a:moveTo>
                  <a:lnTo>
                    <a:pt x="297833" y="58102"/>
                  </a:lnTo>
                </a:path>
                <a:path w="417830" h="417830">
                  <a:moveTo>
                    <a:pt x="119484" y="359216"/>
                  </a:moveTo>
                  <a:lnTo>
                    <a:pt x="102323" y="388209"/>
                  </a:lnTo>
                </a:path>
                <a:path w="417830" h="417830">
                  <a:moveTo>
                    <a:pt x="385778" y="98340"/>
                  </a:moveTo>
                  <a:lnTo>
                    <a:pt x="357195" y="116175"/>
                  </a:lnTo>
                </a:path>
                <a:path w="417830" h="417830">
                  <a:moveTo>
                    <a:pt x="60123" y="301172"/>
                  </a:moveTo>
                  <a:lnTo>
                    <a:pt x="31540" y="318978"/>
                  </a:lnTo>
                </a:path>
                <a:path w="417830" h="417830">
                  <a:moveTo>
                    <a:pt x="394007" y="304481"/>
                  </a:moveTo>
                  <a:lnTo>
                    <a:pt x="364107" y="289018"/>
                  </a:lnTo>
                </a:path>
                <a:path w="417830" h="417830">
                  <a:moveTo>
                    <a:pt x="53211" y="128299"/>
                  </a:moveTo>
                  <a:lnTo>
                    <a:pt x="23311" y="112837"/>
                  </a:lnTo>
                </a:path>
                <a:path w="417830" h="417830">
                  <a:moveTo>
                    <a:pt x="318304" y="386188"/>
                  </a:moveTo>
                  <a:lnTo>
                    <a:pt x="300616" y="357517"/>
                  </a:lnTo>
                </a:path>
                <a:path w="417830" h="417830">
                  <a:moveTo>
                    <a:pt x="116702" y="59801"/>
                  </a:moveTo>
                  <a:lnTo>
                    <a:pt x="99014" y="31130"/>
                  </a:lnTo>
                </a:path>
                <a:path w="417830" h="417830">
                  <a:moveTo>
                    <a:pt x="208659" y="78045"/>
                  </a:moveTo>
                  <a:lnTo>
                    <a:pt x="208659" y="183034"/>
                  </a:lnTo>
                </a:path>
                <a:path w="417830" h="417830">
                  <a:moveTo>
                    <a:pt x="197472" y="231677"/>
                  </a:moveTo>
                  <a:lnTo>
                    <a:pt x="99014" y="328437"/>
                  </a:lnTo>
                </a:path>
              </a:pathLst>
            </a:custGeom>
            <a:ln w="14642">
              <a:solidFill>
                <a:srgbClr val="24537C"/>
              </a:solidFill>
            </a:ln>
          </p:spPr>
          <p:txBody>
            <a:bodyPr wrap="square" lIns="0" tIns="0" rIns="0" bIns="0" rtlCol="0"/>
            <a:lstStyle/>
            <a:p>
              <a:endParaRPr/>
            </a:p>
          </p:txBody>
        </p:sp>
        <p:sp>
          <p:nvSpPr>
            <p:cNvPr id="13" name="object 9"/>
            <p:cNvSpPr/>
            <p:nvPr/>
          </p:nvSpPr>
          <p:spPr>
            <a:xfrm>
              <a:off x="494190" y="2359110"/>
              <a:ext cx="51435" cy="51435"/>
            </a:xfrm>
            <a:custGeom>
              <a:avLst/>
              <a:gdLst/>
              <a:ahLst/>
              <a:cxnLst/>
              <a:rect l="l" t="t" r="r" b="b"/>
              <a:pathLst>
                <a:path w="51434" h="51435">
                  <a:moveTo>
                    <a:pt x="51249" y="25624"/>
                  </a:moveTo>
                  <a:lnTo>
                    <a:pt x="49234" y="35596"/>
                  </a:lnTo>
                  <a:lnTo>
                    <a:pt x="43741" y="43741"/>
                  </a:lnTo>
                  <a:lnTo>
                    <a:pt x="35596" y="49234"/>
                  </a:lnTo>
                  <a:lnTo>
                    <a:pt x="25624" y="51249"/>
                  </a:lnTo>
                  <a:lnTo>
                    <a:pt x="15653" y="49234"/>
                  </a:lnTo>
                  <a:lnTo>
                    <a:pt x="7508" y="43741"/>
                  </a:lnTo>
                  <a:lnTo>
                    <a:pt x="2014" y="35596"/>
                  </a:lnTo>
                  <a:lnTo>
                    <a:pt x="0" y="25624"/>
                  </a:lnTo>
                  <a:lnTo>
                    <a:pt x="2014" y="15653"/>
                  </a:lnTo>
                  <a:lnTo>
                    <a:pt x="7508" y="7508"/>
                  </a:lnTo>
                  <a:lnTo>
                    <a:pt x="15653" y="2014"/>
                  </a:lnTo>
                  <a:lnTo>
                    <a:pt x="25624" y="0"/>
                  </a:lnTo>
                  <a:lnTo>
                    <a:pt x="35596" y="2014"/>
                  </a:lnTo>
                  <a:lnTo>
                    <a:pt x="43741" y="7508"/>
                  </a:lnTo>
                  <a:lnTo>
                    <a:pt x="49234" y="15653"/>
                  </a:lnTo>
                  <a:lnTo>
                    <a:pt x="51249" y="25624"/>
                  </a:lnTo>
                  <a:close/>
                </a:path>
              </a:pathLst>
            </a:custGeom>
            <a:ln w="14642">
              <a:solidFill>
                <a:srgbClr val="D6282E"/>
              </a:solidFill>
            </a:ln>
          </p:spPr>
          <p:txBody>
            <a:bodyPr wrap="square" lIns="0" tIns="0" rIns="0" bIns="0" rtlCol="0"/>
            <a:lstStyle/>
            <a:p>
              <a:endParaRPr/>
            </a:p>
          </p:txBody>
        </p:sp>
      </p:grpSp>
      <p:grpSp>
        <p:nvGrpSpPr>
          <p:cNvPr id="14" name="object 10"/>
          <p:cNvGrpSpPr/>
          <p:nvPr/>
        </p:nvGrpSpPr>
        <p:grpSpPr>
          <a:xfrm>
            <a:off x="5136345" y="1850333"/>
            <a:ext cx="600778" cy="524204"/>
            <a:chOff x="202712" y="2823313"/>
            <a:chExt cx="668020" cy="571500"/>
          </a:xfrm>
        </p:grpSpPr>
        <p:sp>
          <p:nvSpPr>
            <p:cNvPr id="15" name="object 11"/>
            <p:cNvSpPr/>
            <p:nvPr/>
          </p:nvSpPr>
          <p:spPr>
            <a:xfrm>
              <a:off x="202712" y="2823313"/>
              <a:ext cx="574040" cy="571500"/>
            </a:xfrm>
            <a:custGeom>
              <a:avLst/>
              <a:gdLst/>
              <a:ahLst/>
              <a:cxnLst/>
              <a:rect l="l" t="t" r="r" b="b"/>
              <a:pathLst>
                <a:path w="574040" h="571500">
                  <a:moveTo>
                    <a:pt x="286952" y="571334"/>
                  </a:moveTo>
                  <a:lnTo>
                    <a:pt x="240407" y="567596"/>
                  </a:lnTo>
                  <a:lnTo>
                    <a:pt x="196253" y="556771"/>
                  </a:lnTo>
                  <a:lnTo>
                    <a:pt x="155081" y="539450"/>
                  </a:lnTo>
                  <a:lnTo>
                    <a:pt x="117482" y="516219"/>
                  </a:lnTo>
                  <a:lnTo>
                    <a:pt x="84046" y="487667"/>
                  </a:lnTo>
                  <a:lnTo>
                    <a:pt x="55365" y="454381"/>
                  </a:lnTo>
                  <a:lnTo>
                    <a:pt x="32029" y="416950"/>
                  </a:lnTo>
                  <a:lnTo>
                    <a:pt x="14629" y="375962"/>
                  </a:lnTo>
                  <a:lnTo>
                    <a:pt x="3755" y="332004"/>
                  </a:lnTo>
                  <a:lnTo>
                    <a:pt x="0" y="285665"/>
                  </a:lnTo>
                  <a:lnTo>
                    <a:pt x="3755" y="239327"/>
                  </a:lnTo>
                  <a:lnTo>
                    <a:pt x="14629" y="195371"/>
                  </a:lnTo>
                  <a:lnTo>
                    <a:pt x="32029" y="154383"/>
                  </a:lnTo>
                  <a:lnTo>
                    <a:pt x="55365" y="116952"/>
                  </a:lnTo>
                  <a:lnTo>
                    <a:pt x="84046" y="83667"/>
                  </a:lnTo>
                  <a:lnTo>
                    <a:pt x="117482" y="55115"/>
                  </a:lnTo>
                  <a:lnTo>
                    <a:pt x="155081" y="31884"/>
                  </a:lnTo>
                  <a:lnTo>
                    <a:pt x="196253" y="14562"/>
                  </a:lnTo>
                  <a:lnTo>
                    <a:pt x="240407" y="3738"/>
                  </a:lnTo>
                  <a:lnTo>
                    <a:pt x="286952" y="0"/>
                  </a:lnTo>
                  <a:lnTo>
                    <a:pt x="333498" y="3738"/>
                  </a:lnTo>
                  <a:lnTo>
                    <a:pt x="377653" y="14562"/>
                  </a:lnTo>
                  <a:lnTo>
                    <a:pt x="418825" y="31884"/>
                  </a:lnTo>
                  <a:lnTo>
                    <a:pt x="456425" y="55115"/>
                  </a:lnTo>
                  <a:lnTo>
                    <a:pt x="489860" y="83667"/>
                  </a:lnTo>
                  <a:lnTo>
                    <a:pt x="518540" y="116952"/>
                  </a:lnTo>
                  <a:lnTo>
                    <a:pt x="541876" y="154383"/>
                  </a:lnTo>
                  <a:lnTo>
                    <a:pt x="559275" y="195371"/>
                  </a:lnTo>
                  <a:lnTo>
                    <a:pt x="570148" y="239327"/>
                  </a:lnTo>
                  <a:lnTo>
                    <a:pt x="573904" y="285665"/>
                  </a:lnTo>
                  <a:lnTo>
                    <a:pt x="570148" y="332004"/>
                  </a:lnTo>
                  <a:lnTo>
                    <a:pt x="559275" y="375962"/>
                  </a:lnTo>
                  <a:lnTo>
                    <a:pt x="541876" y="416950"/>
                  </a:lnTo>
                  <a:lnTo>
                    <a:pt x="518540" y="454381"/>
                  </a:lnTo>
                  <a:lnTo>
                    <a:pt x="489860" y="487667"/>
                  </a:lnTo>
                  <a:lnTo>
                    <a:pt x="456425" y="516219"/>
                  </a:lnTo>
                  <a:lnTo>
                    <a:pt x="418825" y="539450"/>
                  </a:lnTo>
                  <a:lnTo>
                    <a:pt x="377653" y="556771"/>
                  </a:lnTo>
                  <a:lnTo>
                    <a:pt x="333498" y="567596"/>
                  </a:lnTo>
                  <a:lnTo>
                    <a:pt x="286952" y="571334"/>
                  </a:lnTo>
                  <a:close/>
                </a:path>
              </a:pathLst>
            </a:custGeom>
            <a:solidFill>
              <a:srgbClr val="ECF4DF"/>
            </a:solidFill>
          </p:spPr>
          <p:txBody>
            <a:bodyPr wrap="square" lIns="0" tIns="0" rIns="0" bIns="0" rtlCol="0"/>
            <a:lstStyle/>
            <a:p>
              <a:endParaRPr/>
            </a:p>
          </p:txBody>
        </p:sp>
        <p:sp>
          <p:nvSpPr>
            <p:cNvPr id="16" name="object 12"/>
            <p:cNvSpPr/>
            <p:nvPr/>
          </p:nvSpPr>
          <p:spPr>
            <a:xfrm>
              <a:off x="202704" y="2823323"/>
              <a:ext cx="574040" cy="571500"/>
            </a:xfrm>
            <a:custGeom>
              <a:avLst/>
              <a:gdLst/>
              <a:ahLst/>
              <a:cxnLst/>
              <a:rect l="l" t="t" r="r" b="b"/>
              <a:pathLst>
                <a:path w="574040" h="571500">
                  <a:moveTo>
                    <a:pt x="459117" y="285661"/>
                  </a:moveTo>
                  <a:lnTo>
                    <a:pt x="452970" y="240093"/>
                  </a:lnTo>
                  <a:lnTo>
                    <a:pt x="435622" y="199161"/>
                  </a:lnTo>
                  <a:lnTo>
                    <a:pt x="414070" y="171399"/>
                  </a:lnTo>
                  <a:lnTo>
                    <a:pt x="408698" y="164465"/>
                  </a:lnTo>
                  <a:lnTo>
                    <a:pt x="401739" y="159118"/>
                  </a:lnTo>
                  <a:lnTo>
                    <a:pt x="401739" y="285661"/>
                  </a:lnTo>
                  <a:lnTo>
                    <a:pt x="392696" y="330098"/>
                  </a:lnTo>
                  <a:lnTo>
                    <a:pt x="368071" y="366420"/>
                  </a:lnTo>
                  <a:lnTo>
                    <a:pt x="331584" y="390931"/>
                  </a:lnTo>
                  <a:lnTo>
                    <a:pt x="286956" y="399923"/>
                  </a:lnTo>
                  <a:lnTo>
                    <a:pt x="242316" y="390931"/>
                  </a:lnTo>
                  <a:lnTo>
                    <a:pt x="205828" y="366420"/>
                  </a:lnTo>
                  <a:lnTo>
                    <a:pt x="181203" y="330098"/>
                  </a:lnTo>
                  <a:lnTo>
                    <a:pt x="172173" y="285661"/>
                  </a:lnTo>
                  <a:lnTo>
                    <a:pt x="181203" y="241223"/>
                  </a:lnTo>
                  <a:lnTo>
                    <a:pt x="205828" y="204901"/>
                  </a:lnTo>
                  <a:lnTo>
                    <a:pt x="242316" y="180390"/>
                  </a:lnTo>
                  <a:lnTo>
                    <a:pt x="286956" y="171399"/>
                  </a:lnTo>
                  <a:lnTo>
                    <a:pt x="331584" y="180390"/>
                  </a:lnTo>
                  <a:lnTo>
                    <a:pt x="368071" y="204901"/>
                  </a:lnTo>
                  <a:lnTo>
                    <a:pt x="392696" y="241223"/>
                  </a:lnTo>
                  <a:lnTo>
                    <a:pt x="401739" y="285661"/>
                  </a:lnTo>
                  <a:lnTo>
                    <a:pt x="401739" y="159118"/>
                  </a:lnTo>
                  <a:lnTo>
                    <a:pt x="373849" y="137668"/>
                  </a:lnTo>
                  <a:lnTo>
                    <a:pt x="332727" y="120383"/>
                  </a:lnTo>
                  <a:lnTo>
                    <a:pt x="286956" y="114261"/>
                  </a:lnTo>
                  <a:lnTo>
                    <a:pt x="241185" y="120383"/>
                  </a:lnTo>
                  <a:lnTo>
                    <a:pt x="200063" y="137668"/>
                  </a:lnTo>
                  <a:lnTo>
                    <a:pt x="165214" y="164465"/>
                  </a:lnTo>
                  <a:lnTo>
                    <a:pt x="138290" y="199161"/>
                  </a:lnTo>
                  <a:lnTo>
                    <a:pt x="120929" y="240093"/>
                  </a:lnTo>
                  <a:lnTo>
                    <a:pt x="114782" y="285661"/>
                  </a:lnTo>
                  <a:lnTo>
                    <a:pt x="120929" y="331228"/>
                  </a:lnTo>
                  <a:lnTo>
                    <a:pt x="138290" y="372173"/>
                  </a:lnTo>
                  <a:lnTo>
                    <a:pt x="165214" y="406857"/>
                  </a:lnTo>
                  <a:lnTo>
                    <a:pt x="200063" y="433666"/>
                  </a:lnTo>
                  <a:lnTo>
                    <a:pt x="241185" y="450938"/>
                  </a:lnTo>
                  <a:lnTo>
                    <a:pt x="286956" y="457060"/>
                  </a:lnTo>
                  <a:lnTo>
                    <a:pt x="332727" y="450938"/>
                  </a:lnTo>
                  <a:lnTo>
                    <a:pt x="373849" y="433666"/>
                  </a:lnTo>
                  <a:lnTo>
                    <a:pt x="408698" y="406857"/>
                  </a:lnTo>
                  <a:lnTo>
                    <a:pt x="414070" y="399923"/>
                  </a:lnTo>
                  <a:lnTo>
                    <a:pt x="435622" y="372173"/>
                  </a:lnTo>
                  <a:lnTo>
                    <a:pt x="452970" y="331228"/>
                  </a:lnTo>
                  <a:lnTo>
                    <a:pt x="459117" y="285661"/>
                  </a:lnTo>
                  <a:close/>
                </a:path>
                <a:path w="574040" h="571500">
                  <a:moveTo>
                    <a:pt x="573900" y="285661"/>
                  </a:moveTo>
                  <a:lnTo>
                    <a:pt x="570153" y="239318"/>
                  </a:lnTo>
                  <a:lnTo>
                    <a:pt x="559282" y="195364"/>
                  </a:lnTo>
                  <a:lnTo>
                    <a:pt x="541883" y="154381"/>
                  </a:lnTo>
                  <a:lnTo>
                    <a:pt x="518541" y="116954"/>
                  </a:lnTo>
                  <a:lnTo>
                    <a:pt x="516509" y="114604"/>
                  </a:lnTo>
                  <a:lnTo>
                    <a:pt x="516509" y="285661"/>
                  </a:lnTo>
                  <a:lnTo>
                    <a:pt x="511848" y="331660"/>
                  </a:lnTo>
                  <a:lnTo>
                    <a:pt x="498449" y="374523"/>
                  </a:lnTo>
                  <a:lnTo>
                    <a:pt x="477253" y="413346"/>
                  </a:lnTo>
                  <a:lnTo>
                    <a:pt x="449199" y="447179"/>
                  </a:lnTo>
                  <a:lnTo>
                    <a:pt x="415213" y="475107"/>
                  </a:lnTo>
                  <a:lnTo>
                    <a:pt x="376224" y="496201"/>
                  </a:lnTo>
                  <a:lnTo>
                    <a:pt x="333159" y="509549"/>
                  </a:lnTo>
                  <a:lnTo>
                    <a:pt x="286956" y="514197"/>
                  </a:lnTo>
                  <a:lnTo>
                    <a:pt x="240753" y="509549"/>
                  </a:lnTo>
                  <a:lnTo>
                    <a:pt x="197688" y="496201"/>
                  </a:lnTo>
                  <a:lnTo>
                    <a:pt x="158686" y="475107"/>
                  </a:lnTo>
                  <a:lnTo>
                    <a:pt x="124701" y="447179"/>
                  </a:lnTo>
                  <a:lnTo>
                    <a:pt x="96647" y="413346"/>
                  </a:lnTo>
                  <a:lnTo>
                    <a:pt x="75450" y="374523"/>
                  </a:lnTo>
                  <a:lnTo>
                    <a:pt x="62064" y="331660"/>
                  </a:lnTo>
                  <a:lnTo>
                    <a:pt x="57391" y="285661"/>
                  </a:lnTo>
                  <a:lnTo>
                    <a:pt x="62064" y="239661"/>
                  </a:lnTo>
                  <a:lnTo>
                    <a:pt x="75450" y="196799"/>
                  </a:lnTo>
                  <a:lnTo>
                    <a:pt x="96647" y="157975"/>
                  </a:lnTo>
                  <a:lnTo>
                    <a:pt x="124701" y="124142"/>
                  </a:lnTo>
                  <a:lnTo>
                    <a:pt x="158686" y="96215"/>
                  </a:lnTo>
                  <a:lnTo>
                    <a:pt x="197688" y="75120"/>
                  </a:lnTo>
                  <a:lnTo>
                    <a:pt x="240753" y="61785"/>
                  </a:lnTo>
                  <a:lnTo>
                    <a:pt x="286956" y="57124"/>
                  </a:lnTo>
                  <a:lnTo>
                    <a:pt x="333159" y="61785"/>
                  </a:lnTo>
                  <a:lnTo>
                    <a:pt x="376224" y="75120"/>
                  </a:lnTo>
                  <a:lnTo>
                    <a:pt x="415213" y="96215"/>
                  </a:lnTo>
                  <a:lnTo>
                    <a:pt x="449199" y="124142"/>
                  </a:lnTo>
                  <a:lnTo>
                    <a:pt x="477253" y="157975"/>
                  </a:lnTo>
                  <a:lnTo>
                    <a:pt x="498449" y="196799"/>
                  </a:lnTo>
                  <a:lnTo>
                    <a:pt x="511848" y="239661"/>
                  </a:lnTo>
                  <a:lnTo>
                    <a:pt x="516509" y="285661"/>
                  </a:lnTo>
                  <a:lnTo>
                    <a:pt x="516509" y="114604"/>
                  </a:lnTo>
                  <a:lnTo>
                    <a:pt x="489864" y="83667"/>
                  </a:lnTo>
                  <a:lnTo>
                    <a:pt x="458787" y="57124"/>
                  </a:lnTo>
                  <a:lnTo>
                    <a:pt x="456425" y="55105"/>
                  </a:lnTo>
                  <a:lnTo>
                    <a:pt x="418833" y="31877"/>
                  </a:lnTo>
                  <a:lnTo>
                    <a:pt x="377659" y="14554"/>
                  </a:lnTo>
                  <a:lnTo>
                    <a:pt x="333502" y="3733"/>
                  </a:lnTo>
                  <a:lnTo>
                    <a:pt x="286956" y="0"/>
                  </a:lnTo>
                  <a:lnTo>
                    <a:pt x="240411" y="3733"/>
                  </a:lnTo>
                  <a:lnTo>
                    <a:pt x="196253" y="14554"/>
                  </a:lnTo>
                  <a:lnTo>
                    <a:pt x="155079" y="31877"/>
                  </a:lnTo>
                  <a:lnTo>
                    <a:pt x="117487" y="55105"/>
                  </a:lnTo>
                  <a:lnTo>
                    <a:pt x="84048" y="83667"/>
                  </a:lnTo>
                  <a:lnTo>
                    <a:pt x="55372" y="116954"/>
                  </a:lnTo>
                  <a:lnTo>
                    <a:pt x="32029" y="154381"/>
                  </a:lnTo>
                  <a:lnTo>
                    <a:pt x="14630" y="195364"/>
                  </a:lnTo>
                  <a:lnTo>
                    <a:pt x="3759" y="239318"/>
                  </a:lnTo>
                  <a:lnTo>
                    <a:pt x="0" y="285661"/>
                  </a:lnTo>
                  <a:lnTo>
                    <a:pt x="3759" y="332003"/>
                  </a:lnTo>
                  <a:lnTo>
                    <a:pt x="14630" y="375958"/>
                  </a:lnTo>
                  <a:lnTo>
                    <a:pt x="32029" y="416941"/>
                  </a:lnTo>
                  <a:lnTo>
                    <a:pt x="55372" y="454380"/>
                  </a:lnTo>
                  <a:lnTo>
                    <a:pt x="84048" y="487667"/>
                  </a:lnTo>
                  <a:lnTo>
                    <a:pt x="117487" y="516216"/>
                  </a:lnTo>
                  <a:lnTo>
                    <a:pt x="155079" y="539445"/>
                  </a:lnTo>
                  <a:lnTo>
                    <a:pt x="196253" y="556768"/>
                  </a:lnTo>
                  <a:lnTo>
                    <a:pt x="240411" y="567588"/>
                  </a:lnTo>
                  <a:lnTo>
                    <a:pt x="286956" y="571334"/>
                  </a:lnTo>
                  <a:lnTo>
                    <a:pt x="333502" y="567588"/>
                  </a:lnTo>
                  <a:lnTo>
                    <a:pt x="377659" y="556768"/>
                  </a:lnTo>
                  <a:lnTo>
                    <a:pt x="418833" y="539445"/>
                  </a:lnTo>
                  <a:lnTo>
                    <a:pt x="456425" y="516216"/>
                  </a:lnTo>
                  <a:lnTo>
                    <a:pt x="458787" y="514197"/>
                  </a:lnTo>
                  <a:lnTo>
                    <a:pt x="489864" y="487667"/>
                  </a:lnTo>
                  <a:lnTo>
                    <a:pt x="518541" y="454380"/>
                  </a:lnTo>
                  <a:lnTo>
                    <a:pt x="541883" y="416941"/>
                  </a:lnTo>
                  <a:lnTo>
                    <a:pt x="559282" y="375958"/>
                  </a:lnTo>
                  <a:lnTo>
                    <a:pt x="570153" y="332003"/>
                  </a:lnTo>
                  <a:lnTo>
                    <a:pt x="573900" y="285661"/>
                  </a:lnTo>
                  <a:close/>
                </a:path>
              </a:pathLst>
            </a:custGeom>
            <a:solidFill>
              <a:srgbClr val="DD3C4E"/>
            </a:solidFill>
          </p:spPr>
          <p:txBody>
            <a:bodyPr wrap="square" lIns="0" tIns="0" rIns="0" bIns="0" rtlCol="0"/>
            <a:lstStyle/>
            <a:p>
              <a:endParaRPr/>
            </a:p>
          </p:txBody>
        </p:sp>
        <p:pic>
          <p:nvPicPr>
            <p:cNvPr id="17" name="object 13"/>
            <p:cNvPicPr/>
            <p:nvPr/>
          </p:nvPicPr>
          <p:blipFill>
            <a:blip r:embed="rId2" cstate="print"/>
            <a:stretch>
              <a:fillRect/>
            </a:stretch>
          </p:blipFill>
          <p:spPr>
            <a:xfrm>
              <a:off x="432272" y="3051849"/>
              <a:ext cx="114778" cy="114266"/>
            </a:xfrm>
            <a:prstGeom prst="rect">
              <a:avLst/>
            </a:prstGeom>
          </p:spPr>
        </p:pic>
        <p:pic>
          <p:nvPicPr>
            <p:cNvPr id="18" name="object 14"/>
            <p:cNvPicPr/>
            <p:nvPr/>
          </p:nvPicPr>
          <p:blipFill>
            <a:blip r:embed="rId3" cstate="print"/>
            <a:stretch>
              <a:fillRect/>
            </a:stretch>
          </p:blipFill>
          <p:spPr>
            <a:xfrm>
              <a:off x="660217" y="2855281"/>
              <a:ext cx="209922" cy="176382"/>
            </a:xfrm>
            <a:prstGeom prst="rect">
              <a:avLst/>
            </a:prstGeom>
          </p:spPr>
        </p:pic>
        <p:sp>
          <p:nvSpPr>
            <p:cNvPr id="19" name="object 15"/>
            <p:cNvSpPr/>
            <p:nvPr/>
          </p:nvSpPr>
          <p:spPr>
            <a:xfrm>
              <a:off x="476551" y="2910034"/>
              <a:ext cx="354330" cy="213360"/>
            </a:xfrm>
            <a:custGeom>
              <a:avLst/>
              <a:gdLst/>
              <a:ahLst/>
              <a:cxnLst/>
              <a:rect l="l" t="t" r="r" b="b"/>
              <a:pathLst>
                <a:path w="354330" h="213360">
                  <a:moveTo>
                    <a:pt x="15074" y="213009"/>
                  </a:moveTo>
                  <a:lnTo>
                    <a:pt x="13125" y="213009"/>
                  </a:lnTo>
                  <a:lnTo>
                    <a:pt x="9153" y="213009"/>
                  </a:lnTo>
                  <a:lnTo>
                    <a:pt x="5307" y="210963"/>
                  </a:lnTo>
                  <a:lnTo>
                    <a:pt x="3172" y="207300"/>
                  </a:lnTo>
                  <a:lnTo>
                    <a:pt x="0" y="201830"/>
                  </a:lnTo>
                  <a:lnTo>
                    <a:pt x="1882" y="194840"/>
                  </a:lnTo>
                  <a:lnTo>
                    <a:pt x="335374" y="3167"/>
                  </a:lnTo>
                  <a:lnTo>
                    <a:pt x="340849" y="0"/>
                  </a:lnTo>
                  <a:lnTo>
                    <a:pt x="347871" y="1880"/>
                  </a:lnTo>
                  <a:lnTo>
                    <a:pt x="354230" y="12820"/>
                  </a:lnTo>
                  <a:lnTo>
                    <a:pt x="352346" y="19801"/>
                  </a:lnTo>
                  <a:lnTo>
                    <a:pt x="18857" y="211489"/>
                  </a:lnTo>
                  <a:lnTo>
                    <a:pt x="17045" y="212517"/>
                  </a:lnTo>
                  <a:lnTo>
                    <a:pt x="15074" y="213009"/>
                  </a:lnTo>
                  <a:close/>
                </a:path>
              </a:pathLst>
            </a:custGeom>
            <a:solidFill>
              <a:srgbClr val="4F616B"/>
            </a:solidFill>
          </p:spPr>
          <p:txBody>
            <a:bodyPr wrap="square" lIns="0" tIns="0" rIns="0" bIns="0" rtlCol="0"/>
            <a:lstStyle/>
            <a:p>
              <a:endParaRPr/>
            </a:p>
          </p:txBody>
        </p:sp>
      </p:grpSp>
      <p:sp>
        <p:nvSpPr>
          <p:cNvPr id="20" name="object 16"/>
          <p:cNvSpPr/>
          <p:nvPr/>
        </p:nvSpPr>
        <p:spPr>
          <a:xfrm>
            <a:off x="5252247" y="2838348"/>
            <a:ext cx="370719" cy="648214"/>
          </a:xfrm>
          <a:custGeom>
            <a:avLst/>
            <a:gdLst/>
            <a:ahLst/>
            <a:cxnLst/>
            <a:rect l="l" t="t" r="r" b="b"/>
            <a:pathLst>
              <a:path w="494030" h="714375">
                <a:moveTo>
                  <a:pt x="258572" y="74193"/>
                </a:moveTo>
                <a:lnTo>
                  <a:pt x="235089" y="74193"/>
                </a:lnTo>
                <a:lnTo>
                  <a:pt x="235089" y="97878"/>
                </a:lnTo>
                <a:lnTo>
                  <a:pt x="258572" y="97878"/>
                </a:lnTo>
                <a:lnTo>
                  <a:pt x="258572" y="74193"/>
                </a:lnTo>
                <a:close/>
              </a:path>
              <a:path w="494030" h="714375">
                <a:moveTo>
                  <a:pt x="493661" y="297383"/>
                </a:moveTo>
                <a:lnTo>
                  <a:pt x="492607" y="293954"/>
                </a:lnTo>
                <a:lnTo>
                  <a:pt x="490359" y="291465"/>
                </a:lnTo>
                <a:lnTo>
                  <a:pt x="488111" y="288874"/>
                </a:lnTo>
                <a:lnTo>
                  <a:pt x="484949" y="287439"/>
                </a:lnTo>
                <a:lnTo>
                  <a:pt x="468312" y="287439"/>
                </a:lnTo>
                <a:lnTo>
                  <a:pt x="468312" y="311124"/>
                </a:lnTo>
                <a:lnTo>
                  <a:pt x="459498" y="382206"/>
                </a:lnTo>
                <a:lnTo>
                  <a:pt x="433781" y="382206"/>
                </a:lnTo>
                <a:lnTo>
                  <a:pt x="433781" y="405904"/>
                </a:lnTo>
                <a:lnTo>
                  <a:pt x="400685" y="690232"/>
                </a:lnTo>
                <a:lnTo>
                  <a:pt x="92976" y="690232"/>
                </a:lnTo>
                <a:lnTo>
                  <a:pt x="59880" y="405904"/>
                </a:lnTo>
                <a:lnTo>
                  <a:pt x="433781" y="405904"/>
                </a:lnTo>
                <a:lnTo>
                  <a:pt x="433781" y="382206"/>
                </a:lnTo>
                <a:lnTo>
                  <a:pt x="34150" y="382206"/>
                </a:lnTo>
                <a:lnTo>
                  <a:pt x="25349" y="311124"/>
                </a:lnTo>
                <a:lnTo>
                  <a:pt x="468312" y="311124"/>
                </a:lnTo>
                <a:lnTo>
                  <a:pt x="468312" y="287439"/>
                </a:lnTo>
                <a:lnTo>
                  <a:pt x="441629" y="287439"/>
                </a:lnTo>
                <a:lnTo>
                  <a:pt x="468858" y="131152"/>
                </a:lnTo>
                <a:lnTo>
                  <a:pt x="469455" y="127723"/>
                </a:lnTo>
                <a:lnTo>
                  <a:pt x="469823" y="126199"/>
                </a:lnTo>
                <a:lnTo>
                  <a:pt x="469684" y="124536"/>
                </a:lnTo>
                <a:lnTo>
                  <a:pt x="469392" y="123012"/>
                </a:lnTo>
                <a:lnTo>
                  <a:pt x="466432" y="110934"/>
                </a:lnTo>
                <a:lnTo>
                  <a:pt x="458647" y="79273"/>
                </a:lnTo>
                <a:lnTo>
                  <a:pt x="454050" y="60579"/>
                </a:lnTo>
                <a:lnTo>
                  <a:pt x="449300" y="41236"/>
                </a:lnTo>
                <a:lnTo>
                  <a:pt x="444373" y="21209"/>
                </a:lnTo>
                <a:lnTo>
                  <a:pt x="444373" y="135318"/>
                </a:lnTo>
                <a:lnTo>
                  <a:pt x="417830" y="287439"/>
                </a:lnTo>
                <a:lnTo>
                  <a:pt x="393992" y="287439"/>
                </a:lnTo>
                <a:lnTo>
                  <a:pt x="421220" y="131152"/>
                </a:lnTo>
                <a:lnTo>
                  <a:pt x="444373" y="135318"/>
                </a:lnTo>
                <a:lnTo>
                  <a:pt x="444373" y="21209"/>
                </a:lnTo>
                <a:lnTo>
                  <a:pt x="442264" y="12623"/>
                </a:lnTo>
                <a:lnTo>
                  <a:pt x="442264" y="110934"/>
                </a:lnTo>
                <a:lnTo>
                  <a:pt x="398119" y="102997"/>
                </a:lnTo>
                <a:lnTo>
                  <a:pt x="398119" y="127127"/>
                </a:lnTo>
                <a:lnTo>
                  <a:pt x="370205" y="287439"/>
                </a:lnTo>
                <a:lnTo>
                  <a:pt x="346354" y="287439"/>
                </a:lnTo>
                <a:lnTo>
                  <a:pt x="352806" y="250596"/>
                </a:lnTo>
                <a:lnTo>
                  <a:pt x="375107" y="123012"/>
                </a:lnTo>
                <a:lnTo>
                  <a:pt x="398119" y="127127"/>
                </a:lnTo>
                <a:lnTo>
                  <a:pt x="398119" y="102997"/>
                </a:lnTo>
                <a:lnTo>
                  <a:pt x="385419" y="100698"/>
                </a:lnTo>
                <a:lnTo>
                  <a:pt x="399770" y="79273"/>
                </a:lnTo>
                <a:lnTo>
                  <a:pt x="436029" y="85661"/>
                </a:lnTo>
                <a:lnTo>
                  <a:pt x="442264" y="110934"/>
                </a:lnTo>
                <a:lnTo>
                  <a:pt x="442264" y="12623"/>
                </a:lnTo>
                <a:lnTo>
                  <a:pt x="441528" y="9626"/>
                </a:lnTo>
                <a:lnTo>
                  <a:pt x="440474" y="5092"/>
                </a:lnTo>
                <a:lnTo>
                  <a:pt x="436714" y="1574"/>
                </a:lnTo>
                <a:lnTo>
                  <a:pt x="432130" y="838"/>
                </a:lnTo>
                <a:lnTo>
                  <a:pt x="429895" y="419"/>
                </a:lnTo>
                <a:lnTo>
                  <a:pt x="429895" y="60579"/>
                </a:lnTo>
                <a:lnTo>
                  <a:pt x="414070" y="57708"/>
                </a:lnTo>
                <a:lnTo>
                  <a:pt x="425119" y="41236"/>
                </a:lnTo>
                <a:lnTo>
                  <a:pt x="429895" y="60579"/>
                </a:lnTo>
                <a:lnTo>
                  <a:pt x="429895" y="419"/>
                </a:lnTo>
                <a:lnTo>
                  <a:pt x="355854" y="102603"/>
                </a:lnTo>
                <a:lnTo>
                  <a:pt x="354101" y="107226"/>
                </a:lnTo>
                <a:lnTo>
                  <a:pt x="328980" y="250596"/>
                </a:lnTo>
                <a:lnTo>
                  <a:pt x="328980" y="192659"/>
                </a:lnTo>
                <a:lnTo>
                  <a:pt x="328980" y="168960"/>
                </a:lnTo>
                <a:lnTo>
                  <a:pt x="328980" y="145275"/>
                </a:lnTo>
                <a:lnTo>
                  <a:pt x="328980" y="126898"/>
                </a:lnTo>
                <a:lnTo>
                  <a:pt x="323710" y="121577"/>
                </a:lnTo>
                <a:lnTo>
                  <a:pt x="305511" y="121577"/>
                </a:lnTo>
                <a:lnTo>
                  <a:pt x="305511" y="145275"/>
                </a:lnTo>
                <a:lnTo>
                  <a:pt x="305511" y="168960"/>
                </a:lnTo>
                <a:lnTo>
                  <a:pt x="305511" y="192659"/>
                </a:lnTo>
                <a:lnTo>
                  <a:pt x="305511" y="287439"/>
                </a:lnTo>
                <a:lnTo>
                  <a:pt x="282041" y="287439"/>
                </a:lnTo>
                <a:lnTo>
                  <a:pt x="282041" y="192659"/>
                </a:lnTo>
                <a:lnTo>
                  <a:pt x="305511" y="192659"/>
                </a:lnTo>
                <a:lnTo>
                  <a:pt x="305511" y="168960"/>
                </a:lnTo>
                <a:lnTo>
                  <a:pt x="258572" y="168960"/>
                </a:lnTo>
                <a:lnTo>
                  <a:pt x="258572" y="192659"/>
                </a:lnTo>
                <a:lnTo>
                  <a:pt x="258572" y="287439"/>
                </a:lnTo>
                <a:lnTo>
                  <a:pt x="235089" y="287439"/>
                </a:lnTo>
                <a:lnTo>
                  <a:pt x="235089" y="192659"/>
                </a:lnTo>
                <a:lnTo>
                  <a:pt x="258572" y="192659"/>
                </a:lnTo>
                <a:lnTo>
                  <a:pt x="258572" y="168960"/>
                </a:lnTo>
                <a:lnTo>
                  <a:pt x="211620" y="168960"/>
                </a:lnTo>
                <a:lnTo>
                  <a:pt x="211620" y="192659"/>
                </a:lnTo>
                <a:lnTo>
                  <a:pt x="211620" y="287439"/>
                </a:lnTo>
                <a:lnTo>
                  <a:pt x="188150" y="287439"/>
                </a:lnTo>
                <a:lnTo>
                  <a:pt x="188150" y="267766"/>
                </a:lnTo>
                <a:lnTo>
                  <a:pt x="188150" y="258419"/>
                </a:lnTo>
                <a:lnTo>
                  <a:pt x="188150" y="192659"/>
                </a:lnTo>
                <a:lnTo>
                  <a:pt x="211620" y="192659"/>
                </a:lnTo>
                <a:lnTo>
                  <a:pt x="211620" y="168960"/>
                </a:lnTo>
                <a:lnTo>
                  <a:pt x="188150" y="168960"/>
                </a:lnTo>
                <a:lnTo>
                  <a:pt x="188150" y="145275"/>
                </a:lnTo>
                <a:lnTo>
                  <a:pt x="305511" y="145275"/>
                </a:lnTo>
                <a:lnTo>
                  <a:pt x="305511" y="121577"/>
                </a:lnTo>
                <a:lnTo>
                  <a:pt x="293408" y="121577"/>
                </a:lnTo>
                <a:lnTo>
                  <a:pt x="298475" y="113703"/>
                </a:lnTo>
                <a:lnTo>
                  <a:pt x="302285" y="105092"/>
                </a:lnTo>
                <a:lnTo>
                  <a:pt x="304673" y="95834"/>
                </a:lnTo>
                <a:lnTo>
                  <a:pt x="305511" y="86029"/>
                </a:lnTo>
                <a:lnTo>
                  <a:pt x="301942" y="65697"/>
                </a:lnTo>
                <a:lnTo>
                  <a:pt x="293281" y="50495"/>
                </a:lnTo>
                <a:lnTo>
                  <a:pt x="292074" y="48387"/>
                </a:lnTo>
                <a:lnTo>
                  <a:pt x="282041" y="39624"/>
                </a:lnTo>
                <a:lnTo>
                  <a:pt x="282041" y="86029"/>
                </a:lnTo>
                <a:lnTo>
                  <a:pt x="279260" y="99822"/>
                </a:lnTo>
                <a:lnTo>
                  <a:pt x="271703" y="111125"/>
                </a:lnTo>
                <a:lnTo>
                  <a:pt x="260515" y="118770"/>
                </a:lnTo>
                <a:lnTo>
                  <a:pt x="246824" y="121577"/>
                </a:lnTo>
                <a:lnTo>
                  <a:pt x="233146" y="118770"/>
                </a:lnTo>
                <a:lnTo>
                  <a:pt x="221957" y="111125"/>
                </a:lnTo>
                <a:lnTo>
                  <a:pt x="214401" y="99822"/>
                </a:lnTo>
                <a:lnTo>
                  <a:pt x="211620" y="86029"/>
                </a:lnTo>
                <a:lnTo>
                  <a:pt x="214401" y="72237"/>
                </a:lnTo>
                <a:lnTo>
                  <a:pt x="221957" y="60934"/>
                </a:lnTo>
                <a:lnTo>
                  <a:pt x="233146" y="53301"/>
                </a:lnTo>
                <a:lnTo>
                  <a:pt x="246824" y="50495"/>
                </a:lnTo>
                <a:lnTo>
                  <a:pt x="260515" y="53301"/>
                </a:lnTo>
                <a:lnTo>
                  <a:pt x="271703" y="60934"/>
                </a:lnTo>
                <a:lnTo>
                  <a:pt x="279260" y="72237"/>
                </a:lnTo>
                <a:lnTo>
                  <a:pt x="282041" y="86029"/>
                </a:lnTo>
                <a:lnTo>
                  <a:pt x="282041" y="39624"/>
                </a:lnTo>
                <a:lnTo>
                  <a:pt x="277202" y="35394"/>
                </a:lnTo>
                <a:lnTo>
                  <a:pt x="258572" y="28003"/>
                </a:lnTo>
                <a:lnTo>
                  <a:pt x="258572" y="3098"/>
                </a:lnTo>
                <a:lnTo>
                  <a:pt x="235089" y="3098"/>
                </a:lnTo>
                <a:lnTo>
                  <a:pt x="235089" y="28003"/>
                </a:lnTo>
                <a:lnTo>
                  <a:pt x="216458" y="35394"/>
                </a:lnTo>
                <a:lnTo>
                  <a:pt x="201587" y="48387"/>
                </a:lnTo>
                <a:lnTo>
                  <a:pt x="191719" y="65697"/>
                </a:lnTo>
                <a:lnTo>
                  <a:pt x="188150" y="86029"/>
                </a:lnTo>
                <a:lnTo>
                  <a:pt x="188988" y="95834"/>
                </a:lnTo>
                <a:lnTo>
                  <a:pt x="191376" y="105092"/>
                </a:lnTo>
                <a:lnTo>
                  <a:pt x="195186" y="113703"/>
                </a:lnTo>
                <a:lnTo>
                  <a:pt x="200253" y="121577"/>
                </a:lnTo>
                <a:lnTo>
                  <a:pt x="169951" y="121577"/>
                </a:lnTo>
                <a:lnTo>
                  <a:pt x="164680" y="126898"/>
                </a:lnTo>
                <a:lnTo>
                  <a:pt x="164680" y="258419"/>
                </a:lnTo>
                <a:lnTo>
                  <a:pt x="163525" y="251434"/>
                </a:lnTo>
                <a:lnTo>
                  <a:pt x="163398" y="250926"/>
                </a:lnTo>
                <a:lnTo>
                  <a:pt x="163169" y="250367"/>
                </a:lnTo>
                <a:lnTo>
                  <a:pt x="158038" y="221068"/>
                </a:lnTo>
                <a:lnTo>
                  <a:pt x="149872" y="174421"/>
                </a:lnTo>
                <a:lnTo>
                  <a:pt x="145923" y="151841"/>
                </a:lnTo>
                <a:lnTo>
                  <a:pt x="145923" y="287439"/>
                </a:lnTo>
                <a:lnTo>
                  <a:pt x="74320" y="287439"/>
                </a:lnTo>
                <a:lnTo>
                  <a:pt x="32270" y="46837"/>
                </a:lnTo>
                <a:lnTo>
                  <a:pt x="101638" y="34480"/>
                </a:lnTo>
                <a:lnTo>
                  <a:pt x="105765" y="57708"/>
                </a:lnTo>
                <a:lnTo>
                  <a:pt x="59512" y="66001"/>
                </a:lnTo>
                <a:lnTo>
                  <a:pt x="63639" y="89369"/>
                </a:lnTo>
                <a:lnTo>
                  <a:pt x="109753" y="81076"/>
                </a:lnTo>
                <a:lnTo>
                  <a:pt x="113830" y="104406"/>
                </a:lnTo>
                <a:lnTo>
                  <a:pt x="90728" y="108521"/>
                </a:lnTo>
                <a:lnTo>
                  <a:pt x="94856" y="131889"/>
                </a:lnTo>
                <a:lnTo>
                  <a:pt x="117957" y="127723"/>
                </a:lnTo>
                <a:lnTo>
                  <a:pt x="121945" y="151053"/>
                </a:lnTo>
                <a:lnTo>
                  <a:pt x="98983" y="155219"/>
                </a:lnTo>
                <a:lnTo>
                  <a:pt x="103060" y="178536"/>
                </a:lnTo>
                <a:lnTo>
                  <a:pt x="126072" y="174421"/>
                </a:lnTo>
                <a:lnTo>
                  <a:pt x="130149" y="197751"/>
                </a:lnTo>
                <a:lnTo>
                  <a:pt x="83947" y="206032"/>
                </a:lnTo>
                <a:lnTo>
                  <a:pt x="88023" y="229400"/>
                </a:lnTo>
                <a:lnTo>
                  <a:pt x="134277" y="221068"/>
                </a:lnTo>
                <a:lnTo>
                  <a:pt x="138264" y="244436"/>
                </a:lnTo>
                <a:lnTo>
                  <a:pt x="115252" y="248564"/>
                </a:lnTo>
                <a:lnTo>
                  <a:pt x="119380" y="271932"/>
                </a:lnTo>
                <a:lnTo>
                  <a:pt x="142494" y="267766"/>
                </a:lnTo>
                <a:lnTo>
                  <a:pt x="145923" y="287439"/>
                </a:lnTo>
                <a:lnTo>
                  <a:pt x="145923" y="151841"/>
                </a:lnTo>
                <a:lnTo>
                  <a:pt x="141706" y="127723"/>
                </a:lnTo>
                <a:lnTo>
                  <a:pt x="133540" y="81076"/>
                </a:lnTo>
                <a:lnTo>
                  <a:pt x="125387" y="34480"/>
                </a:lnTo>
                <a:lnTo>
                  <a:pt x="122631" y="18745"/>
                </a:lnTo>
                <a:lnTo>
                  <a:pt x="121627" y="12217"/>
                </a:lnTo>
                <a:lnTo>
                  <a:pt x="115481" y="7962"/>
                </a:lnTo>
                <a:lnTo>
                  <a:pt x="109156" y="9169"/>
                </a:lnTo>
                <a:lnTo>
                  <a:pt x="16687" y="25590"/>
                </a:lnTo>
                <a:lnTo>
                  <a:pt x="10223" y="26657"/>
                </a:lnTo>
                <a:lnTo>
                  <a:pt x="6007" y="32867"/>
                </a:lnTo>
                <a:lnTo>
                  <a:pt x="7200" y="39243"/>
                </a:lnTo>
                <a:lnTo>
                  <a:pt x="50482" y="287439"/>
                </a:lnTo>
                <a:lnTo>
                  <a:pt x="8712" y="287439"/>
                </a:lnTo>
                <a:lnTo>
                  <a:pt x="5549" y="288874"/>
                </a:lnTo>
                <a:lnTo>
                  <a:pt x="3302" y="291465"/>
                </a:lnTo>
                <a:lnTo>
                  <a:pt x="1054" y="293954"/>
                </a:lnTo>
                <a:lnTo>
                  <a:pt x="0" y="297383"/>
                </a:lnTo>
                <a:lnTo>
                  <a:pt x="508" y="300710"/>
                </a:lnTo>
                <a:lnTo>
                  <a:pt x="12242" y="395490"/>
                </a:lnTo>
                <a:lnTo>
                  <a:pt x="12928" y="401408"/>
                </a:lnTo>
                <a:lnTo>
                  <a:pt x="17970" y="405904"/>
                </a:lnTo>
                <a:lnTo>
                  <a:pt x="36169" y="405904"/>
                </a:lnTo>
                <a:lnTo>
                  <a:pt x="71615" y="709434"/>
                </a:lnTo>
                <a:lnTo>
                  <a:pt x="76517" y="713930"/>
                </a:lnTo>
                <a:lnTo>
                  <a:pt x="417144" y="713930"/>
                </a:lnTo>
                <a:lnTo>
                  <a:pt x="422046" y="709434"/>
                </a:lnTo>
                <a:lnTo>
                  <a:pt x="424294" y="690232"/>
                </a:lnTo>
                <a:lnTo>
                  <a:pt x="457492" y="405904"/>
                </a:lnTo>
                <a:lnTo>
                  <a:pt x="475691" y="405904"/>
                </a:lnTo>
                <a:lnTo>
                  <a:pt x="480733" y="401408"/>
                </a:lnTo>
                <a:lnTo>
                  <a:pt x="481418" y="395490"/>
                </a:lnTo>
                <a:lnTo>
                  <a:pt x="483069" y="382206"/>
                </a:lnTo>
                <a:lnTo>
                  <a:pt x="491871" y="311124"/>
                </a:lnTo>
                <a:lnTo>
                  <a:pt x="493153" y="300710"/>
                </a:lnTo>
                <a:lnTo>
                  <a:pt x="493661" y="297383"/>
                </a:lnTo>
                <a:close/>
              </a:path>
            </a:pathLst>
          </a:custGeom>
          <a:solidFill>
            <a:srgbClr val="0F0E0D"/>
          </a:solidFill>
        </p:spPr>
        <p:txBody>
          <a:bodyPr wrap="square" lIns="0" tIns="0" rIns="0" bIns="0" rtlCol="0"/>
          <a:lstStyle/>
          <a:p>
            <a:endParaRPr/>
          </a:p>
        </p:txBody>
      </p:sp>
      <p:sp>
        <p:nvSpPr>
          <p:cNvPr id="22" name="Textfeld 21"/>
          <p:cNvSpPr txBox="1"/>
          <p:nvPr/>
        </p:nvSpPr>
        <p:spPr>
          <a:xfrm>
            <a:off x="1738734" y="1839678"/>
            <a:ext cx="1769806" cy="369332"/>
          </a:xfrm>
          <a:prstGeom prst="rect">
            <a:avLst/>
          </a:prstGeom>
          <a:noFill/>
        </p:spPr>
        <p:txBody>
          <a:bodyPr wrap="square" rtlCol="0">
            <a:spAutoFit/>
          </a:bodyPr>
          <a:lstStyle/>
          <a:p>
            <a:r>
              <a:rPr lang="en-GB" dirty="0" smtClean="0">
                <a:solidFill>
                  <a:schemeClr val="tx1">
                    <a:lumMod val="75000"/>
                    <a:lumOff val="25000"/>
                  </a:schemeClr>
                </a:solidFill>
              </a:rPr>
              <a:t>1 - 7</a:t>
            </a:r>
            <a:endParaRPr lang="en-GB" dirty="0">
              <a:solidFill>
                <a:schemeClr val="tx1">
                  <a:lumMod val="75000"/>
                  <a:lumOff val="25000"/>
                </a:schemeClr>
              </a:solidFill>
            </a:endParaRPr>
          </a:p>
        </p:txBody>
      </p:sp>
      <p:sp>
        <p:nvSpPr>
          <p:cNvPr id="23" name="Textfeld 22"/>
          <p:cNvSpPr txBox="1"/>
          <p:nvPr/>
        </p:nvSpPr>
        <p:spPr>
          <a:xfrm>
            <a:off x="1686670" y="2481641"/>
            <a:ext cx="1769806" cy="369332"/>
          </a:xfrm>
          <a:prstGeom prst="rect">
            <a:avLst/>
          </a:prstGeom>
          <a:noFill/>
        </p:spPr>
        <p:txBody>
          <a:bodyPr wrap="square" rtlCol="0">
            <a:spAutoFit/>
          </a:bodyPr>
          <a:lstStyle/>
          <a:p>
            <a:r>
              <a:rPr lang="en-GB" dirty="0" smtClean="0">
                <a:solidFill>
                  <a:schemeClr val="tx1">
                    <a:lumMod val="75000"/>
                    <a:lumOff val="25000"/>
                  </a:schemeClr>
                </a:solidFill>
              </a:rPr>
              <a:t>60 – 90 minutes</a:t>
            </a:r>
            <a:endParaRPr lang="en-GB" dirty="0">
              <a:solidFill>
                <a:schemeClr val="tx1">
                  <a:lumMod val="75000"/>
                  <a:lumOff val="25000"/>
                </a:schemeClr>
              </a:solidFill>
            </a:endParaRPr>
          </a:p>
        </p:txBody>
      </p:sp>
      <p:sp>
        <p:nvSpPr>
          <p:cNvPr id="24" name="Textfeld 23"/>
          <p:cNvSpPr txBox="1"/>
          <p:nvPr/>
        </p:nvSpPr>
        <p:spPr>
          <a:xfrm>
            <a:off x="6064049" y="1564531"/>
            <a:ext cx="5188834" cy="1200329"/>
          </a:xfrm>
          <a:prstGeom prst="rect">
            <a:avLst/>
          </a:prstGeom>
          <a:noFill/>
        </p:spPr>
        <p:txBody>
          <a:bodyPr wrap="square" rtlCol="0">
            <a:spAutoFit/>
          </a:bodyPr>
          <a:lstStyle/>
          <a:p>
            <a:pPr marL="285750" indent="-285750">
              <a:buFont typeface="Arial" panose="020B0604020202020204" pitchFamily="34" charset="0"/>
              <a:buChar char="•"/>
            </a:pPr>
            <a:r>
              <a:rPr lang="en-GB" dirty="0" smtClean="0">
                <a:solidFill>
                  <a:schemeClr val="tx1">
                    <a:lumMod val="75000"/>
                    <a:lumOff val="25000"/>
                  </a:schemeClr>
                </a:solidFill>
              </a:rPr>
              <a:t>Getting an overview of funding possibilities</a:t>
            </a:r>
          </a:p>
          <a:p>
            <a:pPr marL="285750" indent="-285750">
              <a:buFont typeface="Arial" panose="020B0604020202020204" pitchFamily="34" charset="0"/>
              <a:buChar char="•"/>
            </a:pPr>
            <a:r>
              <a:rPr lang="en-GB" dirty="0" smtClean="0">
                <a:solidFill>
                  <a:schemeClr val="tx1">
                    <a:lumMod val="75000"/>
                    <a:lumOff val="25000"/>
                  </a:schemeClr>
                </a:solidFill>
              </a:rPr>
              <a:t>Finding out which funding programs are suitable/ less interesting</a:t>
            </a:r>
          </a:p>
          <a:p>
            <a:pPr marL="285750" indent="-285750">
              <a:buFont typeface="Arial" panose="020B0604020202020204" pitchFamily="34" charset="0"/>
              <a:buChar char="•"/>
            </a:pPr>
            <a:r>
              <a:rPr lang="en-GB" dirty="0" smtClean="0">
                <a:solidFill>
                  <a:schemeClr val="tx1">
                    <a:lumMod val="75000"/>
                    <a:lumOff val="25000"/>
                  </a:schemeClr>
                </a:solidFill>
              </a:rPr>
              <a:t>Drafting  a strategy for institutional fundraising</a:t>
            </a:r>
            <a:endParaRPr lang="en-GB" dirty="0">
              <a:solidFill>
                <a:schemeClr val="tx1">
                  <a:lumMod val="75000"/>
                  <a:lumOff val="25000"/>
                </a:schemeClr>
              </a:solidFill>
            </a:endParaRPr>
          </a:p>
        </p:txBody>
      </p:sp>
      <p:sp>
        <p:nvSpPr>
          <p:cNvPr id="26" name="Textfeld 25"/>
          <p:cNvSpPr txBox="1"/>
          <p:nvPr/>
        </p:nvSpPr>
        <p:spPr>
          <a:xfrm>
            <a:off x="6380106" y="2846817"/>
            <a:ext cx="3988009" cy="646331"/>
          </a:xfrm>
          <a:prstGeom prst="rect">
            <a:avLst/>
          </a:prstGeom>
          <a:noFill/>
        </p:spPr>
        <p:txBody>
          <a:bodyPr wrap="square" rtlCol="0">
            <a:spAutoFit/>
          </a:bodyPr>
          <a:lstStyle/>
          <a:p>
            <a:r>
              <a:rPr lang="en-GB" dirty="0" smtClean="0">
                <a:solidFill>
                  <a:schemeClr val="tx1">
                    <a:lumMod val="75000"/>
                    <a:lumOff val="25000"/>
                  </a:schemeClr>
                </a:solidFill>
              </a:rPr>
              <a:t>Sheet of paper, pens, device with internet access</a:t>
            </a:r>
            <a:endParaRPr lang="en-GB" dirty="0">
              <a:solidFill>
                <a:schemeClr val="tx1">
                  <a:lumMod val="75000"/>
                  <a:lumOff val="25000"/>
                </a:schemeClr>
              </a:solidFill>
            </a:endParaRPr>
          </a:p>
        </p:txBody>
      </p:sp>
    </p:spTree>
    <p:extLst>
      <p:ext uri="{BB962C8B-B14F-4D97-AF65-F5344CB8AC3E}">
        <p14:creationId xmlns:p14="http://schemas.microsoft.com/office/powerpoint/2010/main" val="151893019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spc="85" dirty="0" smtClean="0"/>
              <a:t>Exercise</a:t>
            </a:r>
            <a:r>
              <a:rPr lang="en-GB" spc="-70" dirty="0" smtClean="0"/>
              <a:t> </a:t>
            </a:r>
            <a:r>
              <a:rPr lang="en-GB" spc="-360" dirty="0" smtClean="0"/>
              <a:t>3:   </a:t>
            </a:r>
            <a:r>
              <a:rPr lang="en-GB" spc="5" dirty="0" smtClean="0"/>
              <a:t>Explore the Market</a:t>
            </a:r>
            <a:endParaRPr lang="en-GB" dirty="0"/>
          </a:p>
        </p:txBody>
      </p:sp>
      <p:sp>
        <p:nvSpPr>
          <p:cNvPr id="4" name="Inhaltsplatzhalter 3"/>
          <p:cNvSpPr>
            <a:spLocks noGrp="1"/>
          </p:cNvSpPr>
          <p:nvPr>
            <p:ph idx="1"/>
          </p:nvPr>
        </p:nvSpPr>
        <p:spPr>
          <a:xfrm>
            <a:off x="838200" y="3614882"/>
            <a:ext cx="10096500" cy="2669003"/>
          </a:xfrm>
        </p:spPr>
        <p:txBody>
          <a:bodyPr>
            <a:normAutofit/>
          </a:bodyPr>
          <a:lstStyle/>
          <a:p>
            <a:pPr marL="0" indent="0">
              <a:lnSpc>
                <a:spcPct val="100000"/>
              </a:lnSpc>
              <a:buNone/>
            </a:pPr>
            <a:r>
              <a:rPr lang="en-GB" sz="2000" b="1" spc="40" dirty="0" smtClean="0">
                <a:cs typeface="Tahoma"/>
              </a:rPr>
              <a:t>Description</a:t>
            </a:r>
            <a:r>
              <a:rPr lang="en-GB" sz="2000" b="1" spc="-30" dirty="0" smtClean="0">
                <a:cs typeface="Tahoma"/>
              </a:rPr>
              <a:t> </a:t>
            </a:r>
            <a:r>
              <a:rPr lang="en-GB" sz="2000" b="1" spc="25" dirty="0">
                <a:cs typeface="Tahoma"/>
              </a:rPr>
              <a:t>of</a:t>
            </a:r>
            <a:r>
              <a:rPr lang="en-GB" sz="2000" b="1" spc="-25" dirty="0">
                <a:cs typeface="Tahoma"/>
              </a:rPr>
              <a:t> </a:t>
            </a:r>
            <a:r>
              <a:rPr lang="en-GB" sz="2000" b="1" spc="50" dirty="0">
                <a:cs typeface="Tahoma"/>
              </a:rPr>
              <a:t>the</a:t>
            </a:r>
            <a:r>
              <a:rPr lang="en-GB" sz="2000" b="1" spc="-25" dirty="0">
                <a:cs typeface="Tahoma"/>
              </a:rPr>
              <a:t> </a:t>
            </a:r>
            <a:r>
              <a:rPr lang="en-GB" sz="2000" b="1" spc="35" dirty="0" smtClean="0">
                <a:cs typeface="Tahoma"/>
              </a:rPr>
              <a:t>method:</a:t>
            </a:r>
            <a:endParaRPr lang="en-GB" sz="2000" b="1" dirty="0" smtClean="0">
              <a:cs typeface="Tahoma"/>
            </a:endParaRPr>
          </a:p>
          <a:p>
            <a:pPr marL="514350" indent="-514350">
              <a:lnSpc>
                <a:spcPct val="100000"/>
              </a:lnSpc>
              <a:buFont typeface="+mj-lt"/>
              <a:buAutoNum type="arabicPeriod"/>
            </a:pPr>
            <a:r>
              <a:rPr lang="en-GB" sz="1800" spc="10" dirty="0" smtClean="0">
                <a:cs typeface="Verdana"/>
              </a:rPr>
              <a:t>Together in your group/or by yourself: </a:t>
            </a:r>
            <a:r>
              <a:rPr lang="en-US" sz="1800" spc="10" dirty="0" smtClean="0">
                <a:cs typeface="Verdana"/>
              </a:rPr>
              <a:t>Take a close look at the changes in your </a:t>
            </a:r>
            <a:r>
              <a:rPr lang="en-GB" sz="1800" spc="10" dirty="0" smtClean="0">
                <a:cs typeface="Verdana"/>
              </a:rPr>
              <a:t>organisation's</a:t>
            </a:r>
            <a:r>
              <a:rPr lang="en-US" sz="1800" spc="10" dirty="0" smtClean="0">
                <a:cs typeface="Verdana"/>
              </a:rPr>
              <a:t> environment. Include opportunities and threats from the development of the environment in your strategic considerations. Who has an interest in your </a:t>
            </a:r>
            <a:r>
              <a:rPr lang="en-GB" sz="1800" spc="10" dirty="0" smtClean="0">
                <a:cs typeface="Verdana"/>
              </a:rPr>
              <a:t>organisation</a:t>
            </a:r>
            <a:r>
              <a:rPr lang="en-US" sz="1800" spc="10" dirty="0" smtClean="0">
                <a:cs typeface="Verdana"/>
              </a:rPr>
              <a:t> and how? Where do opportunities arise? Where do you see dangers?</a:t>
            </a:r>
            <a:endParaRPr lang="en-GB" sz="1800" spc="10" dirty="0" smtClean="0">
              <a:cs typeface="Verdana"/>
            </a:endParaRPr>
          </a:p>
          <a:p>
            <a:pPr marL="514350" indent="-514350">
              <a:lnSpc>
                <a:spcPct val="100000"/>
              </a:lnSpc>
              <a:buFont typeface="+mj-lt"/>
              <a:buAutoNum type="arabicPeriod"/>
            </a:pPr>
            <a:r>
              <a:rPr lang="en-GB" sz="1800" spc="10" dirty="0" smtClean="0">
                <a:cs typeface="Verdana"/>
              </a:rPr>
              <a:t>Write down a summary of your reflections.</a:t>
            </a:r>
            <a:endParaRPr lang="en-GB" sz="1800" dirty="0" smtClean="0">
              <a:cs typeface="Verdana"/>
            </a:endParaRPr>
          </a:p>
        </p:txBody>
      </p:sp>
      <p:sp>
        <p:nvSpPr>
          <p:cNvPr id="5" name="Foliennummernplatzhalter 4"/>
          <p:cNvSpPr>
            <a:spLocks noGrp="1"/>
          </p:cNvSpPr>
          <p:nvPr>
            <p:ph type="sldNum" sz="quarter" idx="12"/>
          </p:nvPr>
        </p:nvSpPr>
        <p:spPr/>
        <p:txBody>
          <a:bodyPr/>
          <a:lstStyle/>
          <a:p>
            <a:fld id="{AE3BBC24-C1C9-439D-8A45-14B9CB7E3996}" type="slidenum">
              <a:rPr lang="en-GB" smtClean="0"/>
              <a:t>22</a:t>
            </a:fld>
            <a:endParaRPr lang="en-GB"/>
          </a:p>
        </p:txBody>
      </p:sp>
      <p:grpSp>
        <p:nvGrpSpPr>
          <p:cNvPr id="6" name="object 2"/>
          <p:cNvGrpSpPr/>
          <p:nvPr/>
        </p:nvGrpSpPr>
        <p:grpSpPr>
          <a:xfrm>
            <a:off x="838201" y="1847282"/>
            <a:ext cx="489082" cy="403612"/>
            <a:chOff x="203139" y="1604572"/>
            <a:chExt cx="647065" cy="390525"/>
          </a:xfrm>
        </p:grpSpPr>
        <p:sp>
          <p:nvSpPr>
            <p:cNvPr id="7" name="object 3"/>
            <p:cNvSpPr/>
            <p:nvPr/>
          </p:nvSpPr>
          <p:spPr>
            <a:xfrm>
              <a:off x="203136" y="1604580"/>
              <a:ext cx="647065" cy="324485"/>
            </a:xfrm>
            <a:custGeom>
              <a:avLst/>
              <a:gdLst/>
              <a:ahLst/>
              <a:cxnLst/>
              <a:rect l="l" t="t" r="r" b="b"/>
              <a:pathLst>
                <a:path w="647065" h="324485">
                  <a:moveTo>
                    <a:pt x="310921" y="289814"/>
                  </a:moveTo>
                  <a:lnTo>
                    <a:pt x="298627" y="242404"/>
                  </a:lnTo>
                  <a:lnTo>
                    <a:pt x="267347" y="209232"/>
                  </a:lnTo>
                  <a:lnTo>
                    <a:pt x="224637" y="187579"/>
                  </a:lnTo>
                  <a:lnTo>
                    <a:pt x="240639" y="171234"/>
                  </a:lnTo>
                  <a:lnTo>
                    <a:pt x="252818" y="151828"/>
                  </a:lnTo>
                  <a:lnTo>
                    <a:pt x="260565" y="129946"/>
                  </a:lnTo>
                  <a:lnTo>
                    <a:pt x="263283" y="106159"/>
                  </a:lnTo>
                  <a:lnTo>
                    <a:pt x="254800" y="64846"/>
                  </a:lnTo>
                  <a:lnTo>
                    <a:pt x="231698" y="31089"/>
                  </a:lnTo>
                  <a:lnTo>
                    <a:pt x="197421" y="8343"/>
                  </a:lnTo>
                  <a:lnTo>
                    <a:pt x="155448" y="0"/>
                  </a:lnTo>
                  <a:lnTo>
                    <a:pt x="113474" y="8343"/>
                  </a:lnTo>
                  <a:lnTo>
                    <a:pt x="79197" y="31089"/>
                  </a:lnTo>
                  <a:lnTo>
                    <a:pt x="56095" y="64846"/>
                  </a:lnTo>
                  <a:lnTo>
                    <a:pt x="47625" y="106159"/>
                  </a:lnTo>
                  <a:lnTo>
                    <a:pt x="50342" y="129946"/>
                  </a:lnTo>
                  <a:lnTo>
                    <a:pt x="58089" y="151828"/>
                  </a:lnTo>
                  <a:lnTo>
                    <a:pt x="70269" y="171234"/>
                  </a:lnTo>
                  <a:lnTo>
                    <a:pt x="86271" y="187579"/>
                  </a:lnTo>
                  <a:lnTo>
                    <a:pt x="74498" y="192036"/>
                  </a:lnTo>
                  <a:lnTo>
                    <a:pt x="25781" y="224739"/>
                  </a:lnTo>
                  <a:lnTo>
                    <a:pt x="3568" y="261835"/>
                  </a:lnTo>
                  <a:lnTo>
                    <a:pt x="0" y="289839"/>
                  </a:lnTo>
                  <a:lnTo>
                    <a:pt x="520" y="296481"/>
                  </a:lnTo>
                  <a:lnTo>
                    <a:pt x="35687" y="314820"/>
                  </a:lnTo>
                  <a:lnTo>
                    <a:pt x="112598" y="322922"/>
                  </a:lnTo>
                  <a:lnTo>
                    <a:pt x="155448" y="324002"/>
                  </a:lnTo>
                  <a:lnTo>
                    <a:pt x="198412" y="322910"/>
                  </a:lnTo>
                  <a:lnTo>
                    <a:pt x="238671" y="319773"/>
                  </a:lnTo>
                  <a:lnTo>
                    <a:pt x="308102" y="308152"/>
                  </a:lnTo>
                  <a:lnTo>
                    <a:pt x="310451" y="296430"/>
                  </a:lnTo>
                  <a:lnTo>
                    <a:pt x="310921" y="289814"/>
                  </a:lnTo>
                  <a:close/>
                </a:path>
                <a:path w="647065" h="324485">
                  <a:moveTo>
                    <a:pt x="647014" y="289814"/>
                  </a:moveTo>
                  <a:lnTo>
                    <a:pt x="634720" y="242404"/>
                  </a:lnTo>
                  <a:lnTo>
                    <a:pt x="603453" y="209232"/>
                  </a:lnTo>
                  <a:lnTo>
                    <a:pt x="560730" y="187579"/>
                  </a:lnTo>
                  <a:lnTo>
                    <a:pt x="576732" y="171234"/>
                  </a:lnTo>
                  <a:lnTo>
                    <a:pt x="588911" y="151828"/>
                  </a:lnTo>
                  <a:lnTo>
                    <a:pt x="596658" y="129946"/>
                  </a:lnTo>
                  <a:lnTo>
                    <a:pt x="599376" y="106159"/>
                  </a:lnTo>
                  <a:lnTo>
                    <a:pt x="590892" y="64846"/>
                  </a:lnTo>
                  <a:lnTo>
                    <a:pt x="567791" y="31089"/>
                  </a:lnTo>
                  <a:lnTo>
                    <a:pt x="533514" y="8343"/>
                  </a:lnTo>
                  <a:lnTo>
                    <a:pt x="491540" y="0"/>
                  </a:lnTo>
                  <a:lnTo>
                    <a:pt x="449567" y="8343"/>
                  </a:lnTo>
                  <a:lnTo>
                    <a:pt x="415290" y="31089"/>
                  </a:lnTo>
                  <a:lnTo>
                    <a:pt x="392188" y="64846"/>
                  </a:lnTo>
                  <a:lnTo>
                    <a:pt x="383717" y="106159"/>
                  </a:lnTo>
                  <a:lnTo>
                    <a:pt x="386435" y="129946"/>
                  </a:lnTo>
                  <a:lnTo>
                    <a:pt x="394182" y="151828"/>
                  </a:lnTo>
                  <a:lnTo>
                    <a:pt x="406361" y="171234"/>
                  </a:lnTo>
                  <a:lnTo>
                    <a:pt x="422363" y="187579"/>
                  </a:lnTo>
                  <a:lnTo>
                    <a:pt x="410591" y="192036"/>
                  </a:lnTo>
                  <a:lnTo>
                    <a:pt x="361873" y="224739"/>
                  </a:lnTo>
                  <a:lnTo>
                    <a:pt x="339661" y="261835"/>
                  </a:lnTo>
                  <a:lnTo>
                    <a:pt x="336092" y="289839"/>
                  </a:lnTo>
                  <a:lnTo>
                    <a:pt x="336613" y="296481"/>
                  </a:lnTo>
                  <a:lnTo>
                    <a:pt x="371779" y="314820"/>
                  </a:lnTo>
                  <a:lnTo>
                    <a:pt x="448691" y="322922"/>
                  </a:lnTo>
                  <a:lnTo>
                    <a:pt x="491540" y="324002"/>
                  </a:lnTo>
                  <a:lnTo>
                    <a:pt x="534504" y="322910"/>
                  </a:lnTo>
                  <a:lnTo>
                    <a:pt x="574763" y="319773"/>
                  </a:lnTo>
                  <a:lnTo>
                    <a:pt x="644194" y="308152"/>
                  </a:lnTo>
                  <a:lnTo>
                    <a:pt x="646544" y="296430"/>
                  </a:lnTo>
                  <a:lnTo>
                    <a:pt x="647014" y="289814"/>
                  </a:lnTo>
                  <a:close/>
                </a:path>
              </a:pathLst>
            </a:custGeom>
            <a:solidFill>
              <a:srgbClr val="287777"/>
            </a:solidFill>
          </p:spPr>
          <p:txBody>
            <a:bodyPr wrap="square" lIns="0" tIns="0" rIns="0" bIns="0" rtlCol="0"/>
            <a:lstStyle/>
            <a:p>
              <a:endParaRPr/>
            </a:p>
          </p:txBody>
        </p:sp>
        <p:sp>
          <p:nvSpPr>
            <p:cNvPr id="8" name="object 4"/>
            <p:cNvSpPr/>
            <p:nvPr/>
          </p:nvSpPr>
          <p:spPr>
            <a:xfrm>
              <a:off x="361386" y="1650333"/>
              <a:ext cx="330835" cy="344805"/>
            </a:xfrm>
            <a:custGeom>
              <a:avLst/>
              <a:gdLst/>
              <a:ahLst/>
              <a:cxnLst/>
              <a:rect l="l" t="t" r="r" b="b"/>
              <a:pathLst>
                <a:path w="330834" h="344805">
                  <a:moveTo>
                    <a:pt x="165259" y="344422"/>
                  </a:moveTo>
                  <a:lnTo>
                    <a:pt x="119702" y="343267"/>
                  </a:lnTo>
                  <a:lnTo>
                    <a:pt x="77000" y="339944"/>
                  </a:lnTo>
                  <a:lnTo>
                    <a:pt x="37938" y="334663"/>
                  </a:lnTo>
                  <a:lnTo>
                    <a:pt x="1671" y="321671"/>
                  </a:lnTo>
                  <a:lnTo>
                    <a:pt x="0" y="308110"/>
                  </a:lnTo>
                  <a:lnTo>
                    <a:pt x="10" y="300451"/>
                  </a:lnTo>
                  <a:lnTo>
                    <a:pt x="13084" y="257682"/>
                  </a:lnTo>
                  <a:lnTo>
                    <a:pt x="46314" y="222415"/>
                  </a:lnTo>
                  <a:lnTo>
                    <a:pt x="91705" y="199394"/>
                  </a:lnTo>
                  <a:lnTo>
                    <a:pt x="74697" y="182028"/>
                  </a:lnTo>
                  <a:lnTo>
                    <a:pt x="61753" y="161398"/>
                  </a:lnTo>
                  <a:lnTo>
                    <a:pt x="53515" y="138130"/>
                  </a:lnTo>
                  <a:lnTo>
                    <a:pt x="50626" y="112850"/>
                  </a:lnTo>
                  <a:lnTo>
                    <a:pt x="59634" y="68925"/>
                  </a:lnTo>
                  <a:lnTo>
                    <a:pt x="84199" y="33054"/>
                  </a:lnTo>
                  <a:lnTo>
                    <a:pt x="120636" y="8868"/>
                  </a:lnTo>
                  <a:lnTo>
                    <a:pt x="165259" y="0"/>
                  </a:lnTo>
                  <a:lnTo>
                    <a:pt x="209873" y="8868"/>
                  </a:lnTo>
                  <a:lnTo>
                    <a:pt x="246306" y="33054"/>
                  </a:lnTo>
                  <a:lnTo>
                    <a:pt x="270869" y="68925"/>
                  </a:lnTo>
                  <a:lnTo>
                    <a:pt x="279876" y="112850"/>
                  </a:lnTo>
                  <a:lnTo>
                    <a:pt x="276989" y="138130"/>
                  </a:lnTo>
                  <a:lnTo>
                    <a:pt x="268754" y="161397"/>
                  </a:lnTo>
                  <a:lnTo>
                    <a:pt x="255812" y="182025"/>
                  </a:lnTo>
                  <a:lnTo>
                    <a:pt x="238805" y="199387"/>
                  </a:lnTo>
                  <a:lnTo>
                    <a:pt x="251317" y="204135"/>
                  </a:lnTo>
                  <a:lnTo>
                    <a:pt x="303123" y="238902"/>
                  </a:lnTo>
                  <a:lnTo>
                    <a:pt x="326732" y="278337"/>
                  </a:lnTo>
                  <a:lnTo>
                    <a:pt x="330524" y="308075"/>
                  </a:lnTo>
                  <a:lnTo>
                    <a:pt x="330022" y="315114"/>
                  </a:lnTo>
                  <a:lnTo>
                    <a:pt x="292847" y="334618"/>
                  </a:lnTo>
                  <a:lnTo>
                    <a:pt x="253715" y="339921"/>
                  </a:lnTo>
                  <a:lnTo>
                    <a:pt x="210921" y="343261"/>
                  </a:lnTo>
                  <a:lnTo>
                    <a:pt x="165259" y="344422"/>
                  </a:lnTo>
                  <a:close/>
                </a:path>
              </a:pathLst>
            </a:custGeom>
            <a:solidFill>
              <a:srgbClr val="40BEBC"/>
            </a:solidFill>
          </p:spPr>
          <p:txBody>
            <a:bodyPr wrap="square" lIns="0" tIns="0" rIns="0" bIns="0" rtlCol="0"/>
            <a:lstStyle/>
            <a:p>
              <a:endParaRPr/>
            </a:p>
          </p:txBody>
        </p:sp>
      </p:grpSp>
      <p:grpSp>
        <p:nvGrpSpPr>
          <p:cNvPr id="9" name="object 5"/>
          <p:cNvGrpSpPr/>
          <p:nvPr/>
        </p:nvGrpSpPr>
        <p:grpSpPr>
          <a:xfrm>
            <a:off x="836703" y="2492966"/>
            <a:ext cx="585985" cy="547900"/>
            <a:chOff x="229273" y="2094193"/>
            <a:chExt cx="581660" cy="581660"/>
          </a:xfrm>
        </p:grpSpPr>
        <p:sp>
          <p:nvSpPr>
            <p:cNvPr id="10" name="object 6"/>
            <p:cNvSpPr/>
            <p:nvPr/>
          </p:nvSpPr>
          <p:spPr>
            <a:xfrm>
              <a:off x="229273" y="2094193"/>
              <a:ext cx="581660" cy="581660"/>
            </a:xfrm>
            <a:custGeom>
              <a:avLst/>
              <a:gdLst/>
              <a:ahLst/>
              <a:cxnLst/>
              <a:rect l="l" t="t" r="r" b="b"/>
              <a:pathLst>
                <a:path w="581660" h="581660">
                  <a:moveTo>
                    <a:pt x="290541" y="581083"/>
                  </a:moveTo>
                  <a:lnTo>
                    <a:pt x="243415" y="577280"/>
                  </a:lnTo>
                  <a:lnTo>
                    <a:pt x="198710" y="566270"/>
                  </a:lnTo>
                  <a:lnTo>
                    <a:pt x="157023" y="548652"/>
                  </a:lnTo>
                  <a:lnTo>
                    <a:pt x="118954" y="525024"/>
                  </a:lnTo>
                  <a:lnTo>
                    <a:pt x="85100" y="495983"/>
                  </a:lnTo>
                  <a:lnTo>
                    <a:pt x="56059" y="462129"/>
                  </a:lnTo>
                  <a:lnTo>
                    <a:pt x="32430" y="424059"/>
                  </a:lnTo>
                  <a:lnTo>
                    <a:pt x="14812" y="382373"/>
                  </a:lnTo>
                  <a:lnTo>
                    <a:pt x="3802" y="337667"/>
                  </a:lnTo>
                  <a:lnTo>
                    <a:pt x="0" y="290541"/>
                  </a:lnTo>
                  <a:lnTo>
                    <a:pt x="3802" y="243415"/>
                  </a:lnTo>
                  <a:lnTo>
                    <a:pt x="14812" y="198710"/>
                  </a:lnTo>
                  <a:lnTo>
                    <a:pt x="32430" y="157023"/>
                  </a:lnTo>
                  <a:lnTo>
                    <a:pt x="56059" y="118954"/>
                  </a:lnTo>
                  <a:lnTo>
                    <a:pt x="85100" y="85100"/>
                  </a:lnTo>
                  <a:lnTo>
                    <a:pt x="118954" y="56059"/>
                  </a:lnTo>
                  <a:lnTo>
                    <a:pt x="157023" y="32430"/>
                  </a:lnTo>
                  <a:lnTo>
                    <a:pt x="198710" y="14812"/>
                  </a:lnTo>
                  <a:lnTo>
                    <a:pt x="243415" y="3802"/>
                  </a:lnTo>
                  <a:lnTo>
                    <a:pt x="290541" y="0"/>
                  </a:lnTo>
                  <a:lnTo>
                    <a:pt x="337667" y="3802"/>
                  </a:lnTo>
                  <a:lnTo>
                    <a:pt x="382373" y="14812"/>
                  </a:lnTo>
                  <a:lnTo>
                    <a:pt x="424059" y="32430"/>
                  </a:lnTo>
                  <a:lnTo>
                    <a:pt x="462129" y="56059"/>
                  </a:lnTo>
                  <a:lnTo>
                    <a:pt x="495983" y="85100"/>
                  </a:lnTo>
                  <a:lnTo>
                    <a:pt x="525024" y="118954"/>
                  </a:lnTo>
                  <a:lnTo>
                    <a:pt x="548652" y="157023"/>
                  </a:lnTo>
                  <a:lnTo>
                    <a:pt x="566270" y="198710"/>
                  </a:lnTo>
                  <a:lnTo>
                    <a:pt x="577280" y="243415"/>
                  </a:lnTo>
                  <a:lnTo>
                    <a:pt x="581083" y="290541"/>
                  </a:lnTo>
                  <a:lnTo>
                    <a:pt x="577280" y="337667"/>
                  </a:lnTo>
                  <a:lnTo>
                    <a:pt x="566270" y="382373"/>
                  </a:lnTo>
                  <a:lnTo>
                    <a:pt x="548652" y="424059"/>
                  </a:lnTo>
                  <a:lnTo>
                    <a:pt x="525024" y="462129"/>
                  </a:lnTo>
                  <a:lnTo>
                    <a:pt x="495983" y="495983"/>
                  </a:lnTo>
                  <a:lnTo>
                    <a:pt x="462129" y="525024"/>
                  </a:lnTo>
                  <a:lnTo>
                    <a:pt x="424059" y="548652"/>
                  </a:lnTo>
                  <a:lnTo>
                    <a:pt x="382373" y="566270"/>
                  </a:lnTo>
                  <a:lnTo>
                    <a:pt x="337667" y="577280"/>
                  </a:lnTo>
                  <a:lnTo>
                    <a:pt x="290541" y="581083"/>
                  </a:lnTo>
                  <a:close/>
                </a:path>
              </a:pathLst>
            </a:custGeom>
            <a:solidFill>
              <a:srgbClr val="F26756"/>
            </a:solidFill>
          </p:spPr>
          <p:txBody>
            <a:bodyPr wrap="square" lIns="0" tIns="0" rIns="0" bIns="0" rtlCol="0"/>
            <a:lstStyle/>
            <a:p>
              <a:endParaRPr/>
            </a:p>
          </p:txBody>
        </p:sp>
        <p:sp>
          <p:nvSpPr>
            <p:cNvPr id="11" name="object 7"/>
            <p:cNvSpPr/>
            <p:nvPr/>
          </p:nvSpPr>
          <p:spPr>
            <a:xfrm>
              <a:off x="284505" y="2149425"/>
              <a:ext cx="471170" cy="471170"/>
            </a:xfrm>
            <a:custGeom>
              <a:avLst/>
              <a:gdLst/>
              <a:ahLst/>
              <a:cxnLst/>
              <a:rect l="l" t="t" r="r" b="b"/>
              <a:pathLst>
                <a:path w="471170" h="471169">
                  <a:moveTo>
                    <a:pt x="235309" y="470618"/>
                  </a:moveTo>
                  <a:lnTo>
                    <a:pt x="187882" y="465838"/>
                  </a:lnTo>
                  <a:lnTo>
                    <a:pt x="143711" y="452128"/>
                  </a:lnTo>
                  <a:lnTo>
                    <a:pt x="103740" y="430434"/>
                  </a:lnTo>
                  <a:lnTo>
                    <a:pt x="68916" y="401702"/>
                  </a:lnTo>
                  <a:lnTo>
                    <a:pt x="40184" y="366877"/>
                  </a:lnTo>
                  <a:lnTo>
                    <a:pt x="18490" y="326907"/>
                  </a:lnTo>
                  <a:lnTo>
                    <a:pt x="4780" y="282735"/>
                  </a:lnTo>
                  <a:lnTo>
                    <a:pt x="0" y="235309"/>
                  </a:lnTo>
                  <a:lnTo>
                    <a:pt x="4780" y="187882"/>
                  </a:lnTo>
                  <a:lnTo>
                    <a:pt x="18490" y="143711"/>
                  </a:lnTo>
                  <a:lnTo>
                    <a:pt x="40184" y="103740"/>
                  </a:lnTo>
                  <a:lnTo>
                    <a:pt x="68916" y="68916"/>
                  </a:lnTo>
                  <a:lnTo>
                    <a:pt x="103740" y="40184"/>
                  </a:lnTo>
                  <a:lnTo>
                    <a:pt x="143711" y="18490"/>
                  </a:lnTo>
                  <a:lnTo>
                    <a:pt x="187882" y="4780"/>
                  </a:lnTo>
                  <a:lnTo>
                    <a:pt x="235309" y="0"/>
                  </a:lnTo>
                  <a:lnTo>
                    <a:pt x="282735" y="4780"/>
                  </a:lnTo>
                  <a:lnTo>
                    <a:pt x="326907" y="18490"/>
                  </a:lnTo>
                  <a:lnTo>
                    <a:pt x="366877" y="40184"/>
                  </a:lnTo>
                  <a:lnTo>
                    <a:pt x="401702" y="68916"/>
                  </a:lnTo>
                  <a:lnTo>
                    <a:pt x="430434" y="103740"/>
                  </a:lnTo>
                  <a:lnTo>
                    <a:pt x="452128" y="143711"/>
                  </a:lnTo>
                  <a:lnTo>
                    <a:pt x="465838" y="187882"/>
                  </a:lnTo>
                  <a:lnTo>
                    <a:pt x="470618" y="235309"/>
                  </a:lnTo>
                  <a:lnTo>
                    <a:pt x="465838" y="282735"/>
                  </a:lnTo>
                  <a:lnTo>
                    <a:pt x="452128" y="326907"/>
                  </a:lnTo>
                  <a:lnTo>
                    <a:pt x="430434" y="366877"/>
                  </a:lnTo>
                  <a:lnTo>
                    <a:pt x="401702" y="401702"/>
                  </a:lnTo>
                  <a:lnTo>
                    <a:pt x="366877" y="430434"/>
                  </a:lnTo>
                  <a:lnTo>
                    <a:pt x="326907" y="452128"/>
                  </a:lnTo>
                  <a:lnTo>
                    <a:pt x="282735" y="465838"/>
                  </a:lnTo>
                  <a:lnTo>
                    <a:pt x="235309" y="470618"/>
                  </a:lnTo>
                  <a:close/>
                </a:path>
              </a:pathLst>
            </a:custGeom>
            <a:solidFill>
              <a:srgbClr val="FEF1D0"/>
            </a:solidFill>
          </p:spPr>
          <p:txBody>
            <a:bodyPr wrap="square" lIns="0" tIns="0" rIns="0" bIns="0" rtlCol="0"/>
            <a:lstStyle/>
            <a:p>
              <a:endParaRPr/>
            </a:p>
          </p:txBody>
        </p:sp>
        <p:sp>
          <p:nvSpPr>
            <p:cNvPr id="12" name="object 8"/>
            <p:cNvSpPr/>
            <p:nvPr/>
          </p:nvSpPr>
          <p:spPr>
            <a:xfrm>
              <a:off x="311155" y="2176075"/>
              <a:ext cx="417830" cy="417830"/>
            </a:xfrm>
            <a:custGeom>
              <a:avLst/>
              <a:gdLst/>
              <a:ahLst/>
              <a:cxnLst/>
              <a:rect l="l" t="t" r="r" b="b"/>
              <a:pathLst>
                <a:path w="417830" h="417830">
                  <a:moveTo>
                    <a:pt x="208659" y="0"/>
                  </a:moveTo>
                  <a:lnTo>
                    <a:pt x="208659" y="33678"/>
                  </a:lnTo>
                </a:path>
                <a:path w="417830" h="417830">
                  <a:moveTo>
                    <a:pt x="208659" y="383640"/>
                  </a:moveTo>
                  <a:lnTo>
                    <a:pt x="208659" y="417318"/>
                  </a:lnTo>
                </a:path>
                <a:path w="417830" h="417830">
                  <a:moveTo>
                    <a:pt x="417318" y="208659"/>
                  </a:moveTo>
                  <a:lnTo>
                    <a:pt x="383640" y="208659"/>
                  </a:lnTo>
                </a:path>
                <a:path w="417830" h="417830">
                  <a:moveTo>
                    <a:pt x="33678" y="208659"/>
                  </a:moveTo>
                  <a:lnTo>
                    <a:pt x="0" y="208659"/>
                  </a:lnTo>
                </a:path>
                <a:path w="417830" h="417830">
                  <a:moveTo>
                    <a:pt x="314995" y="29139"/>
                  </a:moveTo>
                  <a:lnTo>
                    <a:pt x="297833" y="58102"/>
                  </a:lnTo>
                </a:path>
                <a:path w="417830" h="417830">
                  <a:moveTo>
                    <a:pt x="119484" y="359216"/>
                  </a:moveTo>
                  <a:lnTo>
                    <a:pt x="102323" y="388209"/>
                  </a:lnTo>
                </a:path>
                <a:path w="417830" h="417830">
                  <a:moveTo>
                    <a:pt x="385778" y="98340"/>
                  </a:moveTo>
                  <a:lnTo>
                    <a:pt x="357195" y="116175"/>
                  </a:lnTo>
                </a:path>
                <a:path w="417830" h="417830">
                  <a:moveTo>
                    <a:pt x="60123" y="301172"/>
                  </a:moveTo>
                  <a:lnTo>
                    <a:pt x="31540" y="318978"/>
                  </a:lnTo>
                </a:path>
                <a:path w="417830" h="417830">
                  <a:moveTo>
                    <a:pt x="394007" y="304481"/>
                  </a:moveTo>
                  <a:lnTo>
                    <a:pt x="364107" y="289018"/>
                  </a:lnTo>
                </a:path>
                <a:path w="417830" h="417830">
                  <a:moveTo>
                    <a:pt x="53211" y="128299"/>
                  </a:moveTo>
                  <a:lnTo>
                    <a:pt x="23311" y="112837"/>
                  </a:lnTo>
                </a:path>
                <a:path w="417830" h="417830">
                  <a:moveTo>
                    <a:pt x="318304" y="386188"/>
                  </a:moveTo>
                  <a:lnTo>
                    <a:pt x="300616" y="357517"/>
                  </a:lnTo>
                </a:path>
                <a:path w="417830" h="417830">
                  <a:moveTo>
                    <a:pt x="116702" y="59801"/>
                  </a:moveTo>
                  <a:lnTo>
                    <a:pt x="99014" y="31130"/>
                  </a:lnTo>
                </a:path>
                <a:path w="417830" h="417830">
                  <a:moveTo>
                    <a:pt x="208659" y="78045"/>
                  </a:moveTo>
                  <a:lnTo>
                    <a:pt x="208659" y="183034"/>
                  </a:lnTo>
                </a:path>
                <a:path w="417830" h="417830">
                  <a:moveTo>
                    <a:pt x="197472" y="231677"/>
                  </a:moveTo>
                  <a:lnTo>
                    <a:pt x="99014" y="328437"/>
                  </a:lnTo>
                </a:path>
              </a:pathLst>
            </a:custGeom>
            <a:ln w="14642">
              <a:solidFill>
                <a:srgbClr val="24537C"/>
              </a:solidFill>
            </a:ln>
          </p:spPr>
          <p:txBody>
            <a:bodyPr wrap="square" lIns="0" tIns="0" rIns="0" bIns="0" rtlCol="0"/>
            <a:lstStyle/>
            <a:p>
              <a:endParaRPr/>
            </a:p>
          </p:txBody>
        </p:sp>
        <p:sp>
          <p:nvSpPr>
            <p:cNvPr id="13" name="object 9"/>
            <p:cNvSpPr/>
            <p:nvPr/>
          </p:nvSpPr>
          <p:spPr>
            <a:xfrm>
              <a:off x="494190" y="2359110"/>
              <a:ext cx="51435" cy="51435"/>
            </a:xfrm>
            <a:custGeom>
              <a:avLst/>
              <a:gdLst/>
              <a:ahLst/>
              <a:cxnLst/>
              <a:rect l="l" t="t" r="r" b="b"/>
              <a:pathLst>
                <a:path w="51434" h="51435">
                  <a:moveTo>
                    <a:pt x="51249" y="25624"/>
                  </a:moveTo>
                  <a:lnTo>
                    <a:pt x="49234" y="35596"/>
                  </a:lnTo>
                  <a:lnTo>
                    <a:pt x="43741" y="43741"/>
                  </a:lnTo>
                  <a:lnTo>
                    <a:pt x="35596" y="49234"/>
                  </a:lnTo>
                  <a:lnTo>
                    <a:pt x="25624" y="51249"/>
                  </a:lnTo>
                  <a:lnTo>
                    <a:pt x="15653" y="49234"/>
                  </a:lnTo>
                  <a:lnTo>
                    <a:pt x="7508" y="43741"/>
                  </a:lnTo>
                  <a:lnTo>
                    <a:pt x="2014" y="35596"/>
                  </a:lnTo>
                  <a:lnTo>
                    <a:pt x="0" y="25624"/>
                  </a:lnTo>
                  <a:lnTo>
                    <a:pt x="2014" y="15653"/>
                  </a:lnTo>
                  <a:lnTo>
                    <a:pt x="7508" y="7508"/>
                  </a:lnTo>
                  <a:lnTo>
                    <a:pt x="15653" y="2014"/>
                  </a:lnTo>
                  <a:lnTo>
                    <a:pt x="25624" y="0"/>
                  </a:lnTo>
                  <a:lnTo>
                    <a:pt x="35596" y="2014"/>
                  </a:lnTo>
                  <a:lnTo>
                    <a:pt x="43741" y="7508"/>
                  </a:lnTo>
                  <a:lnTo>
                    <a:pt x="49234" y="15653"/>
                  </a:lnTo>
                  <a:lnTo>
                    <a:pt x="51249" y="25624"/>
                  </a:lnTo>
                  <a:close/>
                </a:path>
              </a:pathLst>
            </a:custGeom>
            <a:ln w="14642">
              <a:solidFill>
                <a:srgbClr val="D6282E"/>
              </a:solidFill>
            </a:ln>
          </p:spPr>
          <p:txBody>
            <a:bodyPr wrap="square" lIns="0" tIns="0" rIns="0" bIns="0" rtlCol="0"/>
            <a:lstStyle/>
            <a:p>
              <a:endParaRPr/>
            </a:p>
          </p:txBody>
        </p:sp>
      </p:grpSp>
      <p:grpSp>
        <p:nvGrpSpPr>
          <p:cNvPr id="14" name="object 10"/>
          <p:cNvGrpSpPr/>
          <p:nvPr/>
        </p:nvGrpSpPr>
        <p:grpSpPr>
          <a:xfrm>
            <a:off x="5136345" y="1850333"/>
            <a:ext cx="600778" cy="524204"/>
            <a:chOff x="202712" y="2823313"/>
            <a:chExt cx="668020" cy="571500"/>
          </a:xfrm>
        </p:grpSpPr>
        <p:sp>
          <p:nvSpPr>
            <p:cNvPr id="15" name="object 11"/>
            <p:cNvSpPr/>
            <p:nvPr/>
          </p:nvSpPr>
          <p:spPr>
            <a:xfrm>
              <a:off x="202712" y="2823313"/>
              <a:ext cx="574040" cy="571500"/>
            </a:xfrm>
            <a:custGeom>
              <a:avLst/>
              <a:gdLst/>
              <a:ahLst/>
              <a:cxnLst/>
              <a:rect l="l" t="t" r="r" b="b"/>
              <a:pathLst>
                <a:path w="574040" h="571500">
                  <a:moveTo>
                    <a:pt x="286952" y="571334"/>
                  </a:moveTo>
                  <a:lnTo>
                    <a:pt x="240407" y="567596"/>
                  </a:lnTo>
                  <a:lnTo>
                    <a:pt x="196253" y="556771"/>
                  </a:lnTo>
                  <a:lnTo>
                    <a:pt x="155081" y="539450"/>
                  </a:lnTo>
                  <a:lnTo>
                    <a:pt x="117482" y="516219"/>
                  </a:lnTo>
                  <a:lnTo>
                    <a:pt x="84046" y="487667"/>
                  </a:lnTo>
                  <a:lnTo>
                    <a:pt x="55365" y="454381"/>
                  </a:lnTo>
                  <a:lnTo>
                    <a:pt x="32029" y="416950"/>
                  </a:lnTo>
                  <a:lnTo>
                    <a:pt x="14629" y="375962"/>
                  </a:lnTo>
                  <a:lnTo>
                    <a:pt x="3755" y="332004"/>
                  </a:lnTo>
                  <a:lnTo>
                    <a:pt x="0" y="285665"/>
                  </a:lnTo>
                  <a:lnTo>
                    <a:pt x="3755" y="239327"/>
                  </a:lnTo>
                  <a:lnTo>
                    <a:pt x="14629" y="195371"/>
                  </a:lnTo>
                  <a:lnTo>
                    <a:pt x="32029" y="154383"/>
                  </a:lnTo>
                  <a:lnTo>
                    <a:pt x="55365" y="116952"/>
                  </a:lnTo>
                  <a:lnTo>
                    <a:pt x="84046" y="83667"/>
                  </a:lnTo>
                  <a:lnTo>
                    <a:pt x="117482" y="55115"/>
                  </a:lnTo>
                  <a:lnTo>
                    <a:pt x="155081" y="31884"/>
                  </a:lnTo>
                  <a:lnTo>
                    <a:pt x="196253" y="14562"/>
                  </a:lnTo>
                  <a:lnTo>
                    <a:pt x="240407" y="3738"/>
                  </a:lnTo>
                  <a:lnTo>
                    <a:pt x="286952" y="0"/>
                  </a:lnTo>
                  <a:lnTo>
                    <a:pt x="333498" y="3738"/>
                  </a:lnTo>
                  <a:lnTo>
                    <a:pt x="377653" y="14562"/>
                  </a:lnTo>
                  <a:lnTo>
                    <a:pt x="418825" y="31884"/>
                  </a:lnTo>
                  <a:lnTo>
                    <a:pt x="456425" y="55115"/>
                  </a:lnTo>
                  <a:lnTo>
                    <a:pt x="489860" y="83667"/>
                  </a:lnTo>
                  <a:lnTo>
                    <a:pt x="518540" y="116952"/>
                  </a:lnTo>
                  <a:lnTo>
                    <a:pt x="541876" y="154383"/>
                  </a:lnTo>
                  <a:lnTo>
                    <a:pt x="559275" y="195371"/>
                  </a:lnTo>
                  <a:lnTo>
                    <a:pt x="570148" y="239327"/>
                  </a:lnTo>
                  <a:lnTo>
                    <a:pt x="573904" y="285665"/>
                  </a:lnTo>
                  <a:lnTo>
                    <a:pt x="570148" y="332004"/>
                  </a:lnTo>
                  <a:lnTo>
                    <a:pt x="559275" y="375962"/>
                  </a:lnTo>
                  <a:lnTo>
                    <a:pt x="541876" y="416950"/>
                  </a:lnTo>
                  <a:lnTo>
                    <a:pt x="518540" y="454381"/>
                  </a:lnTo>
                  <a:lnTo>
                    <a:pt x="489860" y="487667"/>
                  </a:lnTo>
                  <a:lnTo>
                    <a:pt x="456425" y="516219"/>
                  </a:lnTo>
                  <a:lnTo>
                    <a:pt x="418825" y="539450"/>
                  </a:lnTo>
                  <a:lnTo>
                    <a:pt x="377653" y="556771"/>
                  </a:lnTo>
                  <a:lnTo>
                    <a:pt x="333498" y="567596"/>
                  </a:lnTo>
                  <a:lnTo>
                    <a:pt x="286952" y="571334"/>
                  </a:lnTo>
                  <a:close/>
                </a:path>
              </a:pathLst>
            </a:custGeom>
            <a:solidFill>
              <a:srgbClr val="ECF4DF"/>
            </a:solidFill>
          </p:spPr>
          <p:txBody>
            <a:bodyPr wrap="square" lIns="0" tIns="0" rIns="0" bIns="0" rtlCol="0"/>
            <a:lstStyle/>
            <a:p>
              <a:endParaRPr/>
            </a:p>
          </p:txBody>
        </p:sp>
        <p:sp>
          <p:nvSpPr>
            <p:cNvPr id="16" name="object 12"/>
            <p:cNvSpPr/>
            <p:nvPr/>
          </p:nvSpPr>
          <p:spPr>
            <a:xfrm>
              <a:off x="202704" y="2823323"/>
              <a:ext cx="574040" cy="571500"/>
            </a:xfrm>
            <a:custGeom>
              <a:avLst/>
              <a:gdLst/>
              <a:ahLst/>
              <a:cxnLst/>
              <a:rect l="l" t="t" r="r" b="b"/>
              <a:pathLst>
                <a:path w="574040" h="571500">
                  <a:moveTo>
                    <a:pt x="459117" y="285661"/>
                  </a:moveTo>
                  <a:lnTo>
                    <a:pt x="452970" y="240093"/>
                  </a:lnTo>
                  <a:lnTo>
                    <a:pt x="435622" y="199161"/>
                  </a:lnTo>
                  <a:lnTo>
                    <a:pt x="414070" y="171399"/>
                  </a:lnTo>
                  <a:lnTo>
                    <a:pt x="408698" y="164465"/>
                  </a:lnTo>
                  <a:lnTo>
                    <a:pt x="401739" y="159118"/>
                  </a:lnTo>
                  <a:lnTo>
                    <a:pt x="401739" y="285661"/>
                  </a:lnTo>
                  <a:lnTo>
                    <a:pt x="392696" y="330098"/>
                  </a:lnTo>
                  <a:lnTo>
                    <a:pt x="368071" y="366420"/>
                  </a:lnTo>
                  <a:lnTo>
                    <a:pt x="331584" y="390931"/>
                  </a:lnTo>
                  <a:lnTo>
                    <a:pt x="286956" y="399923"/>
                  </a:lnTo>
                  <a:lnTo>
                    <a:pt x="242316" y="390931"/>
                  </a:lnTo>
                  <a:lnTo>
                    <a:pt x="205828" y="366420"/>
                  </a:lnTo>
                  <a:lnTo>
                    <a:pt x="181203" y="330098"/>
                  </a:lnTo>
                  <a:lnTo>
                    <a:pt x="172173" y="285661"/>
                  </a:lnTo>
                  <a:lnTo>
                    <a:pt x="181203" y="241223"/>
                  </a:lnTo>
                  <a:lnTo>
                    <a:pt x="205828" y="204901"/>
                  </a:lnTo>
                  <a:lnTo>
                    <a:pt x="242316" y="180390"/>
                  </a:lnTo>
                  <a:lnTo>
                    <a:pt x="286956" y="171399"/>
                  </a:lnTo>
                  <a:lnTo>
                    <a:pt x="331584" y="180390"/>
                  </a:lnTo>
                  <a:lnTo>
                    <a:pt x="368071" y="204901"/>
                  </a:lnTo>
                  <a:lnTo>
                    <a:pt x="392696" y="241223"/>
                  </a:lnTo>
                  <a:lnTo>
                    <a:pt x="401739" y="285661"/>
                  </a:lnTo>
                  <a:lnTo>
                    <a:pt x="401739" y="159118"/>
                  </a:lnTo>
                  <a:lnTo>
                    <a:pt x="373849" y="137668"/>
                  </a:lnTo>
                  <a:lnTo>
                    <a:pt x="332727" y="120383"/>
                  </a:lnTo>
                  <a:lnTo>
                    <a:pt x="286956" y="114261"/>
                  </a:lnTo>
                  <a:lnTo>
                    <a:pt x="241185" y="120383"/>
                  </a:lnTo>
                  <a:lnTo>
                    <a:pt x="200063" y="137668"/>
                  </a:lnTo>
                  <a:lnTo>
                    <a:pt x="165214" y="164465"/>
                  </a:lnTo>
                  <a:lnTo>
                    <a:pt x="138290" y="199161"/>
                  </a:lnTo>
                  <a:lnTo>
                    <a:pt x="120929" y="240093"/>
                  </a:lnTo>
                  <a:lnTo>
                    <a:pt x="114782" y="285661"/>
                  </a:lnTo>
                  <a:lnTo>
                    <a:pt x="120929" y="331228"/>
                  </a:lnTo>
                  <a:lnTo>
                    <a:pt x="138290" y="372173"/>
                  </a:lnTo>
                  <a:lnTo>
                    <a:pt x="165214" y="406857"/>
                  </a:lnTo>
                  <a:lnTo>
                    <a:pt x="200063" y="433666"/>
                  </a:lnTo>
                  <a:lnTo>
                    <a:pt x="241185" y="450938"/>
                  </a:lnTo>
                  <a:lnTo>
                    <a:pt x="286956" y="457060"/>
                  </a:lnTo>
                  <a:lnTo>
                    <a:pt x="332727" y="450938"/>
                  </a:lnTo>
                  <a:lnTo>
                    <a:pt x="373849" y="433666"/>
                  </a:lnTo>
                  <a:lnTo>
                    <a:pt x="408698" y="406857"/>
                  </a:lnTo>
                  <a:lnTo>
                    <a:pt x="414070" y="399923"/>
                  </a:lnTo>
                  <a:lnTo>
                    <a:pt x="435622" y="372173"/>
                  </a:lnTo>
                  <a:lnTo>
                    <a:pt x="452970" y="331228"/>
                  </a:lnTo>
                  <a:lnTo>
                    <a:pt x="459117" y="285661"/>
                  </a:lnTo>
                  <a:close/>
                </a:path>
                <a:path w="574040" h="571500">
                  <a:moveTo>
                    <a:pt x="573900" y="285661"/>
                  </a:moveTo>
                  <a:lnTo>
                    <a:pt x="570153" y="239318"/>
                  </a:lnTo>
                  <a:lnTo>
                    <a:pt x="559282" y="195364"/>
                  </a:lnTo>
                  <a:lnTo>
                    <a:pt x="541883" y="154381"/>
                  </a:lnTo>
                  <a:lnTo>
                    <a:pt x="518541" y="116954"/>
                  </a:lnTo>
                  <a:lnTo>
                    <a:pt x="516509" y="114604"/>
                  </a:lnTo>
                  <a:lnTo>
                    <a:pt x="516509" y="285661"/>
                  </a:lnTo>
                  <a:lnTo>
                    <a:pt x="511848" y="331660"/>
                  </a:lnTo>
                  <a:lnTo>
                    <a:pt x="498449" y="374523"/>
                  </a:lnTo>
                  <a:lnTo>
                    <a:pt x="477253" y="413346"/>
                  </a:lnTo>
                  <a:lnTo>
                    <a:pt x="449199" y="447179"/>
                  </a:lnTo>
                  <a:lnTo>
                    <a:pt x="415213" y="475107"/>
                  </a:lnTo>
                  <a:lnTo>
                    <a:pt x="376224" y="496201"/>
                  </a:lnTo>
                  <a:lnTo>
                    <a:pt x="333159" y="509549"/>
                  </a:lnTo>
                  <a:lnTo>
                    <a:pt x="286956" y="514197"/>
                  </a:lnTo>
                  <a:lnTo>
                    <a:pt x="240753" y="509549"/>
                  </a:lnTo>
                  <a:lnTo>
                    <a:pt x="197688" y="496201"/>
                  </a:lnTo>
                  <a:lnTo>
                    <a:pt x="158686" y="475107"/>
                  </a:lnTo>
                  <a:lnTo>
                    <a:pt x="124701" y="447179"/>
                  </a:lnTo>
                  <a:lnTo>
                    <a:pt x="96647" y="413346"/>
                  </a:lnTo>
                  <a:lnTo>
                    <a:pt x="75450" y="374523"/>
                  </a:lnTo>
                  <a:lnTo>
                    <a:pt x="62064" y="331660"/>
                  </a:lnTo>
                  <a:lnTo>
                    <a:pt x="57391" y="285661"/>
                  </a:lnTo>
                  <a:lnTo>
                    <a:pt x="62064" y="239661"/>
                  </a:lnTo>
                  <a:lnTo>
                    <a:pt x="75450" y="196799"/>
                  </a:lnTo>
                  <a:lnTo>
                    <a:pt x="96647" y="157975"/>
                  </a:lnTo>
                  <a:lnTo>
                    <a:pt x="124701" y="124142"/>
                  </a:lnTo>
                  <a:lnTo>
                    <a:pt x="158686" y="96215"/>
                  </a:lnTo>
                  <a:lnTo>
                    <a:pt x="197688" y="75120"/>
                  </a:lnTo>
                  <a:lnTo>
                    <a:pt x="240753" y="61785"/>
                  </a:lnTo>
                  <a:lnTo>
                    <a:pt x="286956" y="57124"/>
                  </a:lnTo>
                  <a:lnTo>
                    <a:pt x="333159" y="61785"/>
                  </a:lnTo>
                  <a:lnTo>
                    <a:pt x="376224" y="75120"/>
                  </a:lnTo>
                  <a:lnTo>
                    <a:pt x="415213" y="96215"/>
                  </a:lnTo>
                  <a:lnTo>
                    <a:pt x="449199" y="124142"/>
                  </a:lnTo>
                  <a:lnTo>
                    <a:pt x="477253" y="157975"/>
                  </a:lnTo>
                  <a:lnTo>
                    <a:pt x="498449" y="196799"/>
                  </a:lnTo>
                  <a:lnTo>
                    <a:pt x="511848" y="239661"/>
                  </a:lnTo>
                  <a:lnTo>
                    <a:pt x="516509" y="285661"/>
                  </a:lnTo>
                  <a:lnTo>
                    <a:pt x="516509" y="114604"/>
                  </a:lnTo>
                  <a:lnTo>
                    <a:pt x="489864" y="83667"/>
                  </a:lnTo>
                  <a:lnTo>
                    <a:pt x="458787" y="57124"/>
                  </a:lnTo>
                  <a:lnTo>
                    <a:pt x="456425" y="55105"/>
                  </a:lnTo>
                  <a:lnTo>
                    <a:pt x="418833" y="31877"/>
                  </a:lnTo>
                  <a:lnTo>
                    <a:pt x="377659" y="14554"/>
                  </a:lnTo>
                  <a:lnTo>
                    <a:pt x="333502" y="3733"/>
                  </a:lnTo>
                  <a:lnTo>
                    <a:pt x="286956" y="0"/>
                  </a:lnTo>
                  <a:lnTo>
                    <a:pt x="240411" y="3733"/>
                  </a:lnTo>
                  <a:lnTo>
                    <a:pt x="196253" y="14554"/>
                  </a:lnTo>
                  <a:lnTo>
                    <a:pt x="155079" y="31877"/>
                  </a:lnTo>
                  <a:lnTo>
                    <a:pt x="117487" y="55105"/>
                  </a:lnTo>
                  <a:lnTo>
                    <a:pt x="84048" y="83667"/>
                  </a:lnTo>
                  <a:lnTo>
                    <a:pt x="55372" y="116954"/>
                  </a:lnTo>
                  <a:lnTo>
                    <a:pt x="32029" y="154381"/>
                  </a:lnTo>
                  <a:lnTo>
                    <a:pt x="14630" y="195364"/>
                  </a:lnTo>
                  <a:lnTo>
                    <a:pt x="3759" y="239318"/>
                  </a:lnTo>
                  <a:lnTo>
                    <a:pt x="0" y="285661"/>
                  </a:lnTo>
                  <a:lnTo>
                    <a:pt x="3759" y="332003"/>
                  </a:lnTo>
                  <a:lnTo>
                    <a:pt x="14630" y="375958"/>
                  </a:lnTo>
                  <a:lnTo>
                    <a:pt x="32029" y="416941"/>
                  </a:lnTo>
                  <a:lnTo>
                    <a:pt x="55372" y="454380"/>
                  </a:lnTo>
                  <a:lnTo>
                    <a:pt x="84048" y="487667"/>
                  </a:lnTo>
                  <a:lnTo>
                    <a:pt x="117487" y="516216"/>
                  </a:lnTo>
                  <a:lnTo>
                    <a:pt x="155079" y="539445"/>
                  </a:lnTo>
                  <a:lnTo>
                    <a:pt x="196253" y="556768"/>
                  </a:lnTo>
                  <a:lnTo>
                    <a:pt x="240411" y="567588"/>
                  </a:lnTo>
                  <a:lnTo>
                    <a:pt x="286956" y="571334"/>
                  </a:lnTo>
                  <a:lnTo>
                    <a:pt x="333502" y="567588"/>
                  </a:lnTo>
                  <a:lnTo>
                    <a:pt x="377659" y="556768"/>
                  </a:lnTo>
                  <a:lnTo>
                    <a:pt x="418833" y="539445"/>
                  </a:lnTo>
                  <a:lnTo>
                    <a:pt x="456425" y="516216"/>
                  </a:lnTo>
                  <a:lnTo>
                    <a:pt x="458787" y="514197"/>
                  </a:lnTo>
                  <a:lnTo>
                    <a:pt x="489864" y="487667"/>
                  </a:lnTo>
                  <a:lnTo>
                    <a:pt x="518541" y="454380"/>
                  </a:lnTo>
                  <a:lnTo>
                    <a:pt x="541883" y="416941"/>
                  </a:lnTo>
                  <a:lnTo>
                    <a:pt x="559282" y="375958"/>
                  </a:lnTo>
                  <a:lnTo>
                    <a:pt x="570153" y="332003"/>
                  </a:lnTo>
                  <a:lnTo>
                    <a:pt x="573900" y="285661"/>
                  </a:lnTo>
                  <a:close/>
                </a:path>
              </a:pathLst>
            </a:custGeom>
            <a:solidFill>
              <a:srgbClr val="DD3C4E"/>
            </a:solidFill>
          </p:spPr>
          <p:txBody>
            <a:bodyPr wrap="square" lIns="0" tIns="0" rIns="0" bIns="0" rtlCol="0"/>
            <a:lstStyle/>
            <a:p>
              <a:endParaRPr/>
            </a:p>
          </p:txBody>
        </p:sp>
        <p:pic>
          <p:nvPicPr>
            <p:cNvPr id="17" name="object 13"/>
            <p:cNvPicPr/>
            <p:nvPr/>
          </p:nvPicPr>
          <p:blipFill>
            <a:blip r:embed="rId2" cstate="print"/>
            <a:stretch>
              <a:fillRect/>
            </a:stretch>
          </p:blipFill>
          <p:spPr>
            <a:xfrm>
              <a:off x="432272" y="3051849"/>
              <a:ext cx="114778" cy="114266"/>
            </a:xfrm>
            <a:prstGeom prst="rect">
              <a:avLst/>
            </a:prstGeom>
          </p:spPr>
        </p:pic>
        <p:pic>
          <p:nvPicPr>
            <p:cNvPr id="18" name="object 14"/>
            <p:cNvPicPr/>
            <p:nvPr/>
          </p:nvPicPr>
          <p:blipFill>
            <a:blip r:embed="rId3" cstate="print"/>
            <a:stretch>
              <a:fillRect/>
            </a:stretch>
          </p:blipFill>
          <p:spPr>
            <a:xfrm>
              <a:off x="660217" y="2855281"/>
              <a:ext cx="209922" cy="176382"/>
            </a:xfrm>
            <a:prstGeom prst="rect">
              <a:avLst/>
            </a:prstGeom>
          </p:spPr>
        </p:pic>
        <p:sp>
          <p:nvSpPr>
            <p:cNvPr id="19" name="object 15"/>
            <p:cNvSpPr/>
            <p:nvPr/>
          </p:nvSpPr>
          <p:spPr>
            <a:xfrm>
              <a:off x="476551" y="2910034"/>
              <a:ext cx="354330" cy="213360"/>
            </a:xfrm>
            <a:custGeom>
              <a:avLst/>
              <a:gdLst/>
              <a:ahLst/>
              <a:cxnLst/>
              <a:rect l="l" t="t" r="r" b="b"/>
              <a:pathLst>
                <a:path w="354330" h="213360">
                  <a:moveTo>
                    <a:pt x="15074" y="213009"/>
                  </a:moveTo>
                  <a:lnTo>
                    <a:pt x="13125" y="213009"/>
                  </a:lnTo>
                  <a:lnTo>
                    <a:pt x="9153" y="213009"/>
                  </a:lnTo>
                  <a:lnTo>
                    <a:pt x="5307" y="210963"/>
                  </a:lnTo>
                  <a:lnTo>
                    <a:pt x="3172" y="207300"/>
                  </a:lnTo>
                  <a:lnTo>
                    <a:pt x="0" y="201830"/>
                  </a:lnTo>
                  <a:lnTo>
                    <a:pt x="1882" y="194840"/>
                  </a:lnTo>
                  <a:lnTo>
                    <a:pt x="335374" y="3167"/>
                  </a:lnTo>
                  <a:lnTo>
                    <a:pt x="340849" y="0"/>
                  </a:lnTo>
                  <a:lnTo>
                    <a:pt x="347871" y="1880"/>
                  </a:lnTo>
                  <a:lnTo>
                    <a:pt x="354230" y="12820"/>
                  </a:lnTo>
                  <a:lnTo>
                    <a:pt x="352346" y="19801"/>
                  </a:lnTo>
                  <a:lnTo>
                    <a:pt x="18857" y="211489"/>
                  </a:lnTo>
                  <a:lnTo>
                    <a:pt x="17045" y="212517"/>
                  </a:lnTo>
                  <a:lnTo>
                    <a:pt x="15074" y="213009"/>
                  </a:lnTo>
                  <a:close/>
                </a:path>
              </a:pathLst>
            </a:custGeom>
            <a:solidFill>
              <a:srgbClr val="4F616B"/>
            </a:solidFill>
          </p:spPr>
          <p:txBody>
            <a:bodyPr wrap="square" lIns="0" tIns="0" rIns="0" bIns="0" rtlCol="0"/>
            <a:lstStyle/>
            <a:p>
              <a:endParaRPr/>
            </a:p>
          </p:txBody>
        </p:sp>
      </p:grpSp>
      <p:sp>
        <p:nvSpPr>
          <p:cNvPr id="20" name="object 16"/>
          <p:cNvSpPr/>
          <p:nvPr/>
        </p:nvSpPr>
        <p:spPr>
          <a:xfrm>
            <a:off x="5252247" y="2543073"/>
            <a:ext cx="370719" cy="648214"/>
          </a:xfrm>
          <a:custGeom>
            <a:avLst/>
            <a:gdLst/>
            <a:ahLst/>
            <a:cxnLst/>
            <a:rect l="l" t="t" r="r" b="b"/>
            <a:pathLst>
              <a:path w="494030" h="714375">
                <a:moveTo>
                  <a:pt x="258572" y="74193"/>
                </a:moveTo>
                <a:lnTo>
                  <a:pt x="235089" y="74193"/>
                </a:lnTo>
                <a:lnTo>
                  <a:pt x="235089" y="97878"/>
                </a:lnTo>
                <a:lnTo>
                  <a:pt x="258572" y="97878"/>
                </a:lnTo>
                <a:lnTo>
                  <a:pt x="258572" y="74193"/>
                </a:lnTo>
                <a:close/>
              </a:path>
              <a:path w="494030" h="714375">
                <a:moveTo>
                  <a:pt x="493661" y="297383"/>
                </a:moveTo>
                <a:lnTo>
                  <a:pt x="492607" y="293954"/>
                </a:lnTo>
                <a:lnTo>
                  <a:pt x="490359" y="291465"/>
                </a:lnTo>
                <a:lnTo>
                  <a:pt x="488111" y="288874"/>
                </a:lnTo>
                <a:lnTo>
                  <a:pt x="484949" y="287439"/>
                </a:lnTo>
                <a:lnTo>
                  <a:pt x="468312" y="287439"/>
                </a:lnTo>
                <a:lnTo>
                  <a:pt x="468312" y="311124"/>
                </a:lnTo>
                <a:lnTo>
                  <a:pt x="459498" y="382206"/>
                </a:lnTo>
                <a:lnTo>
                  <a:pt x="433781" y="382206"/>
                </a:lnTo>
                <a:lnTo>
                  <a:pt x="433781" y="405904"/>
                </a:lnTo>
                <a:lnTo>
                  <a:pt x="400685" y="690232"/>
                </a:lnTo>
                <a:lnTo>
                  <a:pt x="92976" y="690232"/>
                </a:lnTo>
                <a:lnTo>
                  <a:pt x="59880" y="405904"/>
                </a:lnTo>
                <a:lnTo>
                  <a:pt x="433781" y="405904"/>
                </a:lnTo>
                <a:lnTo>
                  <a:pt x="433781" y="382206"/>
                </a:lnTo>
                <a:lnTo>
                  <a:pt x="34150" y="382206"/>
                </a:lnTo>
                <a:lnTo>
                  <a:pt x="25349" y="311124"/>
                </a:lnTo>
                <a:lnTo>
                  <a:pt x="468312" y="311124"/>
                </a:lnTo>
                <a:lnTo>
                  <a:pt x="468312" y="287439"/>
                </a:lnTo>
                <a:lnTo>
                  <a:pt x="441629" y="287439"/>
                </a:lnTo>
                <a:lnTo>
                  <a:pt x="468858" y="131152"/>
                </a:lnTo>
                <a:lnTo>
                  <a:pt x="469455" y="127723"/>
                </a:lnTo>
                <a:lnTo>
                  <a:pt x="469823" y="126199"/>
                </a:lnTo>
                <a:lnTo>
                  <a:pt x="469684" y="124536"/>
                </a:lnTo>
                <a:lnTo>
                  <a:pt x="469392" y="123012"/>
                </a:lnTo>
                <a:lnTo>
                  <a:pt x="466432" y="110934"/>
                </a:lnTo>
                <a:lnTo>
                  <a:pt x="458647" y="79273"/>
                </a:lnTo>
                <a:lnTo>
                  <a:pt x="454050" y="60579"/>
                </a:lnTo>
                <a:lnTo>
                  <a:pt x="449300" y="41236"/>
                </a:lnTo>
                <a:lnTo>
                  <a:pt x="444373" y="21209"/>
                </a:lnTo>
                <a:lnTo>
                  <a:pt x="444373" y="135318"/>
                </a:lnTo>
                <a:lnTo>
                  <a:pt x="417830" y="287439"/>
                </a:lnTo>
                <a:lnTo>
                  <a:pt x="393992" y="287439"/>
                </a:lnTo>
                <a:lnTo>
                  <a:pt x="421220" y="131152"/>
                </a:lnTo>
                <a:lnTo>
                  <a:pt x="444373" y="135318"/>
                </a:lnTo>
                <a:lnTo>
                  <a:pt x="444373" y="21209"/>
                </a:lnTo>
                <a:lnTo>
                  <a:pt x="442264" y="12623"/>
                </a:lnTo>
                <a:lnTo>
                  <a:pt x="442264" y="110934"/>
                </a:lnTo>
                <a:lnTo>
                  <a:pt x="398119" y="102997"/>
                </a:lnTo>
                <a:lnTo>
                  <a:pt x="398119" y="127127"/>
                </a:lnTo>
                <a:lnTo>
                  <a:pt x="370205" y="287439"/>
                </a:lnTo>
                <a:lnTo>
                  <a:pt x="346354" y="287439"/>
                </a:lnTo>
                <a:lnTo>
                  <a:pt x="352806" y="250596"/>
                </a:lnTo>
                <a:lnTo>
                  <a:pt x="375107" y="123012"/>
                </a:lnTo>
                <a:lnTo>
                  <a:pt x="398119" y="127127"/>
                </a:lnTo>
                <a:lnTo>
                  <a:pt x="398119" y="102997"/>
                </a:lnTo>
                <a:lnTo>
                  <a:pt x="385419" y="100698"/>
                </a:lnTo>
                <a:lnTo>
                  <a:pt x="399770" y="79273"/>
                </a:lnTo>
                <a:lnTo>
                  <a:pt x="436029" y="85661"/>
                </a:lnTo>
                <a:lnTo>
                  <a:pt x="442264" y="110934"/>
                </a:lnTo>
                <a:lnTo>
                  <a:pt x="442264" y="12623"/>
                </a:lnTo>
                <a:lnTo>
                  <a:pt x="441528" y="9626"/>
                </a:lnTo>
                <a:lnTo>
                  <a:pt x="440474" y="5092"/>
                </a:lnTo>
                <a:lnTo>
                  <a:pt x="436714" y="1574"/>
                </a:lnTo>
                <a:lnTo>
                  <a:pt x="432130" y="838"/>
                </a:lnTo>
                <a:lnTo>
                  <a:pt x="429895" y="419"/>
                </a:lnTo>
                <a:lnTo>
                  <a:pt x="429895" y="60579"/>
                </a:lnTo>
                <a:lnTo>
                  <a:pt x="414070" y="57708"/>
                </a:lnTo>
                <a:lnTo>
                  <a:pt x="425119" y="41236"/>
                </a:lnTo>
                <a:lnTo>
                  <a:pt x="429895" y="60579"/>
                </a:lnTo>
                <a:lnTo>
                  <a:pt x="429895" y="419"/>
                </a:lnTo>
                <a:lnTo>
                  <a:pt x="355854" y="102603"/>
                </a:lnTo>
                <a:lnTo>
                  <a:pt x="354101" y="107226"/>
                </a:lnTo>
                <a:lnTo>
                  <a:pt x="328980" y="250596"/>
                </a:lnTo>
                <a:lnTo>
                  <a:pt x="328980" y="192659"/>
                </a:lnTo>
                <a:lnTo>
                  <a:pt x="328980" y="168960"/>
                </a:lnTo>
                <a:lnTo>
                  <a:pt x="328980" y="145275"/>
                </a:lnTo>
                <a:lnTo>
                  <a:pt x="328980" y="126898"/>
                </a:lnTo>
                <a:lnTo>
                  <a:pt x="323710" y="121577"/>
                </a:lnTo>
                <a:lnTo>
                  <a:pt x="305511" y="121577"/>
                </a:lnTo>
                <a:lnTo>
                  <a:pt x="305511" y="145275"/>
                </a:lnTo>
                <a:lnTo>
                  <a:pt x="305511" y="168960"/>
                </a:lnTo>
                <a:lnTo>
                  <a:pt x="305511" y="192659"/>
                </a:lnTo>
                <a:lnTo>
                  <a:pt x="305511" y="287439"/>
                </a:lnTo>
                <a:lnTo>
                  <a:pt x="282041" y="287439"/>
                </a:lnTo>
                <a:lnTo>
                  <a:pt x="282041" y="192659"/>
                </a:lnTo>
                <a:lnTo>
                  <a:pt x="305511" y="192659"/>
                </a:lnTo>
                <a:lnTo>
                  <a:pt x="305511" y="168960"/>
                </a:lnTo>
                <a:lnTo>
                  <a:pt x="258572" y="168960"/>
                </a:lnTo>
                <a:lnTo>
                  <a:pt x="258572" y="192659"/>
                </a:lnTo>
                <a:lnTo>
                  <a:pt x="258572" y="287439"/>
                </a:lnTo>
                <a:lnTo>
                  <a:pt x="235089" y="287439"/>
                </a:lnTo>
                <a:lnTo>
                  <a:pt x="235089" y="192659"/>
                </a:lnTo>
                <a:lnTo>
                  <a:pt x="258572" y="192659"/>
                </a:lnTo>
                <a:lnTo>
                  <a:pt x="258572" y="168960"/>
                </a:lnTo>
                <a:lnTo>
                  <a:pt x="211620" y="168960"/>
                </a:lnTo>
                <a:lnTo>
                  <a:pt x="211620" y="192659"/>
                </a:lnTo>
                <a:lnTo>
                  <a:pt x="211620" y="287439"/>
                </a:lnTo>
                <a:lnTo>
                  <a:pt x="188150" y="287439"/>
                </a:lnTo>
                <a:lnTo>
                  <a:pt x="188150" y="267766"/>
                </a:lnTo>
                <a:lnTo>
                  <a:pt x="188150" y="258419"/>
                </a:lnTo>
                <a:lnTo>
                  <a:pt x="188150" y="192659"/>
                </a:lnTo>
                <a:lnTo>
                  <a:pt x="211620" y="192659"/>
                </a:lnTo>
                <a:lnTo>
                  <a:pt x="211620" y="168960"/>
                </a:lnTo>
                <a:lnTo>
                  <a:pt x="188150" y="168960"/>
                </a:lnTo>
                <a:lnTo>
                  <a:pt x="188150" y="145275"/>
                </a:lnTo>
                <a:lnTo>
                  <a:pt x="305511" y="145275"/>
                </a:lnTo>
                <a:lnTo>
                  <a:pt x="305511" y="121577"/>
                </a:lnTo>
                <a:lnTo>
                  <a:pt x="293408" y="121577"/>
                </a:lnTo>
                <a:lnTo>
                  <a:pt x="298475" y="113703"/>
                </a:lnTo>
                <a:lnTo>
                  <a:pt x="302285" y="105092"/>
                </a:lnTo>
                <a:lnTo>
                  <a:pt x="304673" y="95834"/>
                </a:lnTo>
                <a:lnTo>
                  <a:pt x="305511" y="86029"/>
                </a:lnTo>
                <a:lnTo>
                  <a:pt x="301942" y="65697"/>
                </a:lnTo>
                <a:lnTo>
                  <a:pt x="293281" y="50495"/>
                </a:lnTo>
                <a:lnTo>
                  <a:pt x="292074" y="48387"/>
                </a:lnTo>
                <a:lnTo>
                  <a:pt x="282041" y="39624"/>
                </a:lnTo>
                <a:lnTo>
                  <a:pt x="282041" y="86029"/>
                </a:lnTo>
                <a:lnTo>
                  <a:pt x="279260" y="99822"/>
                </a:lnTo>
                <a:lnTo>
                  <a:pt x="271703" y="111125"/>
                </a:lnTo>
                <a:lnTo>
                  <a:pt x="260515" y="118770"/>
                </a:lnTo>
                <a:lnTo>
                  <a:pt x="246824" y="121577"/>
                </a:lnTo>
                <a:lnTo>
                  <a:pt x="233146" y="118770"/>
                </a:lnTo>
                <a:lnTo>
                  <a:pt x="221957" y="111125"/>
                </a:lnTo>
                <a:lnTo>
                  <a:pt x="214401" y="99822"/>
                </a:lnTo>
                <a:lnTo>
                  <a:pt x="211620" y="86029"/>
                </a:lnTo>
                <a:lnTo>
                  <a:pt x="214401" y="72237"/>
                </a:lnTo>
                <a:lnTo>
                  <a:pt x="221957" y="60934"/>
                </a:lnTo>
                <a:lnTo>
                  <a:pt x="233146" y="53301"/>
                </a:lnTo>
                <a:lnTo>
                  <a:pt x="246824" y="50495"/>
                </a:lnTo>
                <a:lnTo>
                  <a:pt x="260515" y="53301"/>
                </a:lnTo>
                <a:lnTo>
                  <a:pt x="271703" y="60934"/>
                </a:lnTo>
                <a:lnTo>
                  <a:pt x="279260" y="72237"/>
                </a:lnTo>
                <a:lnTo>
                  <a:pt x="282041" y="86029"/>
                </a:lnTo>
                <a:lnTo>
                  <a:pt x="282041" y="39624"/>
                </a:lnTo>
                <a:lnTo>
                  <a:pt x="277202" y="35394"/>
                </a:lnTo>
                <a:lnTo>
                  <a:pt x="258572" y="28003"/>
                </a:lnTo>
                <a:lnTo>
                  <a:pt x="258572" y="3098"/>
                </a:lnTo>
                <a:lnTo>
                  <a:pt x="235089" y="3098"/>
                </a:lnTo>
                <a:lnTo>
                  <a:pt x="235089" y="28003"/>
                </a:lnTo>
                <a:lnTo>
                  <a:pt x="216458" y="35394"/>
                </a:lnTo>
                <a:lnTo>
                  <a:pt x="201587" y="48387"/>
                </a:lnTo>
                <a:lnTo>
                  <a:pt x="191719" y="65697"/>
                </a:lnTo>
                <a:lnTo>
                  <a:pt x="188150" y="86029"/>
                </a:lnTo>
                <a:lnTo>
                  <a:pt x="188988" y="95834"/>
                </a:lnTo>
                <a:lnTo>
                  <a:pt x="191376" y="105092"/>
                </a:lnTo>
                <a:lnTo>
                  <a:pt x="195186" y="113703"/>
                </a:lnTo>
                <a:lnTo>
                  <a:pt x="200253" y="121577"/>
                </a:lnTo>
                <a:lnTo>
                  <a:pt x="169951" y="121577"/>
                </a:lnTo>
                <a:lnTo>
                  <a:pt x="164680" y="126898"/>
                </a:lnTo>
                <a:lnTo>
                  <a:pt x="164680" y="258419"/>
                </a:lnTo>
                <a:lnTo>
                  <a:pt x="163525" y="251434"/>
                </a:lnTo>
                <a:lnTo>
                  <a:pt x="163398" y="250926"/>
                </a:lnTo>
                <a:lnTo>
                  <a:pt x="163169" y="250367"/>
                </a:lnTo>
                <a:lnTo>
                  <a:pt x="158038" y="221068"/>
                </a:lnTo>
                <a:lnTo>
                  <a:pt x="149872" y="174421"/>
                </a:lnTo>
                <a:lnTo>
                  <a:pt x="145923" y="151841"/>
                </a:lnTo>
                <a:lnTo>
                  <a:pt x="145923" y="287439"/>
                </a:lnTo>
                <a:lnTo>
                  <a:pt x="74320" y="287439"/>
                </a:lnTo>
                <a:lnTo>
                  <a:pt x="32270" y="46837"/>
                </a:lnTo>
                <a:lnTo>
                  <a:pt x="101638" y="34480"/>
                </a:lnTo>
                <a:lnTo>
                  <a:pt x="105765" y="57708"/>
                </a:lnTo>
                <a:lnTo>
                  <a:pt x="59512" y="66001"/>
                </a:lnTo>
                <a:lnTo>
                  <a:pt x="63639" y="89369"/>
                </a:lnTo>
                <a:lnTo>
                  <a:pt x="109753" y="81076"/>
                </a:lnTo>
                <a:lnTo>
                  <a:pt x="113830" y="104406"/>
                </a:lnTo>
                <a:lnTo>
                  <a:pt x="90728" y="108521"/>
                </a:lnTo>
                <a:lnTo>
                  <a:pt x="94856" y="131889"/>
                </a:lnTo>
                <a:lnTo>
                  <a:pt x="117957" y="127723"/>
                </a:lnTo>
                <a:lnTo>
                  <a:pt x="121945" y="151053"/>
                </a:lnTo>
                <a:lnTo>
                  <a:pt x="98983" y="155219"/>
                </a:lnTo>
                <a:lnTo>
                  <a:pt x="103060" y="178536"/>
                </a:lnTo>
                <a:lnTo>
                  <a:pt x="126072" y="174421"/>
                </a:lnTo>
                <a:lnTo>
                  <a:pt x="130149" y="197751"/>
                </a:lnTo>
                <a:lnTo>
                  <a:pt x="83947" y="206032"/>
                </a:lnTo>
                <a:lnTo>
                  <a:pt x="88023" y="229400"/>
                </a:lnTo>
                <a:lnTo>
                  <a:pt x="134277" y="221068"/>
                </a:lnTo>
                <a:lnTo>
                  <a:pt x="138264" y="244436"/>
                </a:lnTo>
                <a:lnTo>
                  <a:pt x="115252" y="248564"/>
                </a:lnTo>
                <a:lnTo>
                  <a:pt x="119380" y="271932"/>
                </a:lnTo>
                <a:lnTo>
                  <a:pt x="142494" y="267766"/>
                </a:lnTo>
                <a:lnTo>
                  <a:pt x="145923" y="287439"/>
                </a:lnTo>
                <a:lnTo>
                  <a:pt x="145923" y="151841"/>
                </a:lnTo>
                <a:lnTo>
                  <a:pt x="141706" y="127723"/>
                </a:lnTo>
                <a:lnTo>
                  <a:pt x="133540" y="81076"/>
                </a:lnTo>
                <a:lnTo>
                  <a:pt x="125387" y="34480"/>
                </a:lnTo>
                <a:lnTo>
                  <a:pt x="122631" y="18745"/>
                </a:lnTo>
                <a:lnTo>
                  <a:pt x="121627" y="12217"/>
                </a:lnTo>
                <a:lnTo>
                  <a:pt x="115481" y="7962"/>
                </a:lnTo>
                <a:lnTo>
                  <a:pt x="109156" y="9169"/>
                </a:lnTo>
                <a:lnTo>
                  <a:pt x="16687" y="25590"/>
                </a:lnTo>
                <a:lnTo>
                  <a:pt x="10223" y="26657"/>
                </a:lnTo>
                <a:lnTo>
                  <a:pt x="6007" y="32867"/>
                </a:lnTo>
                <a:lnTo>
                  <a:pt x="7200" y="39243"/>
                </a:lnTo>
                <a:lnTo>
                  <a:pt x="50482" y="287439"/>
                </a:lnTo>
                <a:lnTo>
                  <a:pt x="8712" y="287439"/>
                </a:lnTo>
                <a:lnTo>
                  <a:pt x="5549" y="288874"/>
                </a:lnTo>
                <a:lnTo>
                  <a:pt x="3302" y="291465"/>
                </a:lnTo>
                <a:lnTo>
                  <a:pt x="1054" y="293954"/>
                </a:lnTo>
                <a:lnTo>
                  <a:pt x="0" y="297383"/>
                </a:lnTo>
                <a:lnTo>
                  <a:pt x="508" y="300710"/>
                </a:lnTo>
                <a:lnTo>
                  <a:pt x="12242" y="395490"/>
                </a:lnTo>
                <a:lnTo>
                  <a:pt x="12928" y="401408"/>
                </a:lnTo>
                <a:lnTo>
                  <a:pt x="17970" y="405904"/>
                </a:lnTo>
                <a:lnTo>
                  <a:pt x="36169" y="405904"/>
                </a:lnTo>
                <a:lnTo>
                  <a:pt x="71615" y="709434"/>
                </a:lnTo>
                <a:lnTo>
                  <a:pt x="76517" y="713930"/>
                </a:lnTo>
                <a:lnTo>
                  <a:pt x="417144" y="713930"/>
                </a:lnTo>
                <a:lnTo>
                  <a:pt x="422046" y="709434"/>
                </a:lnTo>
                <a:lnTo>
                  <a:pt x="424294" y="690232"/>
                </a:lnTo>
                <a:lnTo>
                  <a:pt x="457492" y="405904"/>
                </a:lnTo>
                <a:lnTo>
                  <a:pt x="475691" y="405904"/>
                </a:lnTo>
                <a:lnTo>
                  <a:pt x="480733" y="401408"/>
                </a:lnTo>
                <a:lnTo>
                  <a:pt x="481418" y="395490"/>
                </a:lnTo>
                <a:lnTo>
                  <a:pt x="483069" y="382206"/>
                </a:lnTo>
                <a:lnTo>
                  <a:pt x="491871" y="311124"/>
                </a:lnTo>
                <a:lnTo>
                  <a:pt x="493153" y="300710"/>
                </a:lnTo>
                <a:lnTo>
                  <a:pt x="493661" y="297383"/>
                </a:lnTo>
                <a:close/>
              </a:path>
            </a:pathLst>
          </a:custGeom>
          <a:solidFill>
            <a:srgbClr val="0F0E0D"/>
          </a:solidFill>
        </p:spPr>
        <p:txBody>
          <a:bodyPr wrap="square" lIns="0" tIns="0" rIns="0" bIns="0" rtlCol="0"/>
          <a:lstStyle/>
          <a:p>
            <a:endParaRPr/>
          </a:p>
        </p:txBody>
      </p:sp>
      <p:sp>
        <p:nvSpPr>
          <p:cNvPr id="22" name="Textfeld 21"/>
          <p:cNvSpPr txBox="1"/>
          <p:nvPr/>
        </p:nvSpPr>
        <p:spPr>
          <a:xfrm>
            <a:off x="1738734" y="1839678"/>
            <a:ext cx="1769806" cy="369332"/>
          </a:xfrm>
          <a:prstGeom prst="rect">
            <a:avLst/>
          </a:prstGeom>
          <a:noFill/>
        </p:spPr>
        <p:txBody>
          <a:bodyPr wrap="square" rtlCol="0">
            <a:spAutoFit/>
          </a:bodyPr>
          <a:lstStyle/>
          <a:p>
            <a:r>
              <a:rPr lang="en-GB" dirty="0" smtClean="0">
                <a:solidFill>
                  <a:schemeClr val="tx1">
                    <a:lumMod val="75000"/>
                    <a:lumOff val="25000"/>
                  </a:schemeClr>
                </a:solidFill>
              </a:rPr>
              <a:t>1 - 7</a:t>
            </a:r>
            <a:endParaRPr lang="en-GB" dirty="0">
              <a:solidFill>
                <a:schemeClr val="tx1">
                  <a:lumMod val="75000"/>
                  <a:lumOff val="25000"/>
                </a:schemeClr>
              </a:solidFill>
            </a:endParaRPr>
          </a:p>
        </p:txBody>
      </p:sp>
      <p:sp>
        <p:nvSpPr>
          <p:cNvPr id="23" name="Textfeld 22"/>
          <p:cNvSpPr txBox="1"/>
          <p:nvPr/>
        </p:nvSpPr>
        <p:spPr>
          <a:xfrm>
            <a:off x="1686670" y="2557841"/>
            <a:ext cx="1769806" cy="369332"/>
          </a:xfrm>
          <a:prstGeom prst="rect">
            <a:avLst/>
          </a:prstGeom>
          <a:noFill/>
        </p:spPr>
        <p:txBody>
          <a:bodyPr wrap="square" rtlCol="0">
            <a:spAutoFit/>
          </a:bodyPr>
          <a:lstStyle/>
          <a:p>
            <a:r>
              <a:rPr lang="en-GB" dirty="0" smtClean="0">
                <a:solidFill>
                  <a:schemeClr val="tx1">
                    <a:lumMod val="75000"/>
                    <a:lumOff val="25000"/>
                  </a:schemeClr>
                </a:solidFill>
              </a:rPr>
              <a:t>20 – 40 minutes</a:t>
            </a:r>
            <a:endParaRPr lang="en-GB" dirty="0">
              <a:solidFill>
                <a:schemeClr val="tx1">
                  <a:lumMod val="75000"/>
                  <a:lumOff val="25000"/>
                </a:schemeClr>
              </a:solidFill>
            </a:endParaRPr>
          </a:p>
        </p:txBody>
      </p:sp>
      <p:sp>
        <p:nvSpPr>
          <p:cNvPr id="24" name="Textfeld 23"/>
          <p:cNvSpPr txBox="1"/>
          <p:nvPr/>
        </p:nvSpPr>
        <p:spPr>
          <a:xfrm>
            <a:off x="6112737" y="1927695"/>
            <a:ext cx="5188834" cy="369332"/>
          </a:xfrm>
          <a:prstGeom prst="rect">
            <a:avLst/>
          </a:prstGeom>
          <a:noFill/>
        </p:spPr>
        <p:txBody>
          <a:bodyPr wrap="square" rtlCol="0">
            <a:spAutoFit/>
          </a:bodyPr>
          <a:lstStyle/>
          <a:p>
            <a:pPr marL="285750" indent="-285750">
              <a:buFont typeface="Arial" panose="020B0604020202020204" pitchFamily="34" charset="0"/>
              <a:buChar char="•"/>
            </a:pPr>
            <a:r>
              <a:rPr lang="en-GB" dirty="0" smtClean="0">
                <a:solidFill>
                  <a:schemeClr val="tx1">
                    <a:lumMod val="75000"/>
                    <a:lumOff val="25000"/>
                  </a:schemeClr>
                </a:solidFill>
              </a:rPr>
              <a:t>Develop a stakeholder/ market analysis</a:t>
            </a:r>
            <a:endParaRPr lang="en-GB" dirty="0">
              <a:solidFill>
                <a:schemeClr val="tx1">
                  <a:lumMod val="75000"/>
                  <a:lumOff val="25000"/>
                </a:schemeClr>
              </a:solidFill>
            </a:endParaRPr>
          </a:p>
        </p:txBody>
      </p:sp>
      <p:sp>
        <p:nvSpPr>
          <p:cNvPr id="26" name="Textfeld 25"/>
          <p:cNvSpPr txBox="1"/>
          <p:nvPr/>
        </p:nvSpPr>
        <p:spPr>
          <a:xfrm>
            <a:off x="6380106" y="2551542"/>
            <a:ext cx="3988009" cy="646331"/>
          </a:xfrm>
          <a:prstGeom prst="rect">
            <a:avLst/>
          </a:prstGeom>
          <a:noFill/>
        </p:spPr>
        <p:txBody>
          <a:bodyPr wrap="square" rtlCol="0">
            <a:spAutoFit/>
          </a:bodyPr>
          <a:lstStyle/>
          <a:p>
            <a:r>
              <a:rPr lang="en-GB" dirty="0" smtClean="0">
                <a:solidFill>
                  <a:schemeClr val="tx1">
                    <a:lumMod val="75000"/>
                    <a:lumOff val="25000"/>
                  </a:schemeClr>
                </a:solidFill>
              </a:rPr>
              <a:t>Sheet of paper, pens, device with internet access</a:t>
            </a:r>
            <a:endParaRPr lang="en-GB" dirty="0">
              <a:solidFill>
                <a:schemeClr val="tx1">
                  <a:lumMod val="75000"/>
                  <a:lumOff val="25000"/>
                </a:schemeClr>
              </a:solidFill>
            </a:endParaRPr>
          </a:p>
        </p:txBody>
      </p:sp>
      <p:sp>
        <p:nvSpPr>
          <p:cNvPr id="27" name="Textfeld 26"/>
          <p:cNvSpPr txBox="1"/>
          <p:nvPr/>
        </p:nvSpPr>
        <p:spPr>
          <a:xfrm>
            <a:off x="457200" y="6260171"/>
            <a:ext cx="7079225" cy="430887"/>
          </a:xfrm>
          <a:prstGeom prst="rect">
            <a:avLst/>
          </a:prstGeom>
          <a:noFill/>
        </p:spPr>
        <p:txBody>
          <a:bodyPr wrap="square" rtlCol="0">
            <a:spAutoFit/>
          </a:bodyPr>
          <a:lstStyle/>
          <a:p>
            <a:r>
              <a:rPr lang="en-GB" sz="1100" dirty="0" smtClean="0">
                <a:solidFill>
                  <a:schemeClr val="tx1">
                    <a:lumMod val="75000"/>
                    <a:lumOff val="25000"/>
                  </a:schemeClr>
                </a:solidFill>
              </a:rPr>
              <a:t>Source: </a:t>
            </a:r>
            <a:r>
              <a:rPr lang="de-DE" sz="1100" dirty="0">
                <a:solidFill>
                  <a:schemeClr val="tx1">
                    <a:lumMod val="75000"/>
                    <a:lumOff val="25000"/>
                  </a:schemeClr>
                </a:solidFill>
              </a:rPr>
              <a:t>Der Paritätische </a:t>
            </a:r>
            <a:r>
              <a:rPr lang="de-DE" sz="1100" dirty="0" smtClean="0">
                <a:solidFill>
                  <a:schemeClr val="tx1">
                    <a:lumMod val="75000"/>
                    <a:lumOff val="25000"/>
                  </a:schemeClr>
                </a:solidFill>
              </a:rPr>
              <a:t>Gesamtverband e</a:t>
            </a:r>
            <a:r>
              <a:rPr lang="de-DE" sz="1100" dirty="0">
                <a:solidFill>
                  <a:schemeClr val="tx1">
                    <a:lumMod val="75000"/>
                    <a:lumOff val="25000"/>
                  </a:schemeClr>
                </a:solidFill>
              </a:rPr>
              <a:t>. V</a:t>
            </a:r>
            <a:r>
              <a:rPr lang="de-DE" sz="1100" dirty="0" smtClean="0">
                <a:solidFill>
                  <a:schemeClr val="tx1">
                    <a:lumMod val="75000"/>
                    <a:lumOff val="25000"/>
                  </a:schemeClr>
                </a:solidFill>
              </a:rPr>
              <a:t>. (</a:t>
            </a:r>
            <a:r>
              <a:rPr lang="de-DE" sz="1100" dirty="0" err="1" smtClean="0">
                <a:solidFill>
                  <a:schemeClr val="tx1">
                    <a:lumMod val="75000"/>
                    <a:lumOff val="25000"/>
                  </a:schemeClr>
                </a:solidFill>
              </a:rPr>
              <a:t>ed</a:t>
            </a:r>
            <a:r>
              <a:rPr lang="de-DE" sz="1100" dirty="0" smtClean="0">
                <a:solidFill>
                  <a:schemeClr val="tx1">
                    <a:lumMod val="75000"/>
                    <a:lumOff val="25000"/>
                  </a:schemeClr>
                </a:solidFill>
              </a:rPr>
              <a:t>): Workbook Mittel erfolgreich einwerben - Fundraising für Migrantenorganisationen“, Berlin 2014, p.10. </a:t>
            </a:r>
            <a:endParaRPr lang="en-GB" sz="1100" dirty="0">
              <a:solidFill>
                <a:schemeClr val="tx1">
                  <a:lumMod val="75000"/>
                  <a:lumOff val="25000"/>
                </a:schemeClr>
              </a:solidFill>
            </a:endParaRPr>
          </a:p>
        </p:txBody>
      </p:sp>
    </p:spTree>
    <p:extLst>
      <p:ext uri="{BB962C8B-B14F-4D97-AF65-F5344CB8AC3E}">
        <p14:creationId xmlns:p14="http://schemas.microsoft.com/office/powerpoint/2010/main" val="35820992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spc="85" dirty="0" smtClean="0"/>
              <a:t>Exercise</a:t>
            </a:r>
            <a:r>
              <a:rPr lang="en-GB" spc="-70" dirty="0" smtClean="0"/>
              <a:t> </a:t>
            </a:r>
            <a:r>
              <a:rPr lang="en-GB" spc="-360" dirty="0" smtClean="0"/>
              <a:t>4:   </a:t>
            </a:r>
            <a:r>
              <a:rPr lang="en-GB" spc="5" dirty="0" smtClean="0"/>
              <a:t>Analyse Your Marketing Material</a:t>
            </a:r>
            <a:endParaRPr lang="en-GB" dirty="0"/>
          </a:p>
        </p:txBody>
      </p:sp>
      <p:sp>
        <p:nvSpPr>
          <p:cNvPr id="4" name="Inhaltsplatzhalter 3"/>
          <p:cNvSpPr>
            <a:spLocks noGrp="1"/>
          </p:cNvSpPr>
          <p:nvPr>
            <p:ph idx="1"/>
          </p:nvPr>
        </p:nvSpPr>
        <p:spPr>
          <a:xfrm>
            <a:off x="838200" y="3291032"/>
            <a:ext cx="10515600" cy="2669003"/>
          </a:xfrm>
        </p:spPr>
        <p:txBody>
          <a:bodyPr>
            <a:normAutofit lnSpcReduction="10000"/>
          </a:bodyPr>
          <a:lstStyle/>
          <a:p>
            <a:pPr marL="0" indent="0">
              <a:lnSpc>
                <a:spcPct val="100000"/>
              </a:lnSpc>
              <a:buNone/>
            </a:pPr>
            <a:r>
              <a:rPr lang="en-GB" sz="2000" b="1" spc="40" dirty="0" smtClean="0">
                <a:cs typeface="Tahoma"/>
              </a:rPr>
              <a:t>Description</a:t>
            </a:r>
            <a:r>
              <a:rPr lang="en-GB" sz="2000" b="1" spc="-30" dirty="0" smtClean="0">
                <a:cs typeface="Tahoma"/>
              </a:rPr>
              <a:t> </a:t>
            </a:r>
            <a:r>
              <a:rPr lang="en-GB" sz="2000" b="1" spc="25" dirty="0">
                <a:cs typeface="Tahoma"/>
              </a:rPr>
              <a:t>of</a:t>
            </a:r>
            <a:r>
              <a:rPr lang="en-GB" sz="2000" b="1" spc="-25" dirty="0">
                <a:cs typeface="Tahoma"/>
              </a:rPr>
              <a:t> </a:t>
            </a:r>
            <a:r>
              <a:rPr lang="en-GB" sz="2000" b="1" spc="50" dirty="0">
                <a:cs typeface="Tahoma"/>
              </a:rPr>
              <a:t>the</a:t>
            </a:r>
            <a:r>
              <a:rPr lang="en-GB" sz="2000" b="1" spc="-25" dirty="0">
                <a:cs typeface="Tahoma"/>
              </a:rPr>
              <a:t> </a:t>
            </a:r>
            <a:r>
              <a:rPr lang="en-GB" sz="2000" b="1" spc="35" dirty="0" smtClean="0">
                <a:cs typeface="Tahoma"/>
              </a:rPr>
              <a:t>method:</a:t>
            </a:r>
            <a:endParaRPr lang="en-GB" sz="2000" b="1" dirty="0" smtClean="0">
              <a:cs typeface="Tahoma"/>
            </a:endParaRPr>
          </a:p>
          <a:p>
            <a:pPr marL="514350" indent="-514350">
              <a:lnSpc>
                <a:spcPct val="100000"/>
              </a:lnSpc>
              <a:buFont typeface="+mj-lt"/>
              <a:buAutoNum type="arabicPeriod"/>
            </a:pPr>
            <a:r>
              <a:rPr lang="en-GB" sz="1800" spc="10" dirty="0" smtClean="0">
                <a:cs typeface="Verdana"/>
              </a:rPr>
              <a:t>Together in your group/or by yourself: </a:t>
            </a:r>
            <a:r>
              <a:rPr lang="en-US" sz="1800" spc="10" dirty="0" err="1">
                <a:cs typeface="Verdana"/>
              </a:rPr>
              <a:t>Analyse</a:t>
            </a:r>
            <a:r>
              <a:rPr lang="en-US" sz="1800" spc="10" dirty="0">
                <a:cs typeface="Verdana"/>
              </a:rPr>
              <a:t> your </a:t>
            </a:r>
            <a:r>
              <a:rPr lang="en-US" sz="1800" spc="10" dirty="0" err="1">
                <a:cs typeface="Verdana"/>
              </a:rPr>
              <a:t>organisation's</a:t>
            </a:r>
            <a:r>
              <a:rPr lang="en-US" sz="1800" spc="10" dirty="0">
                <a:cs typeface="Verdana"/>
              </a:rPr>
              <a:t> flyers and brochures according to the AIDA </a:t>
            </a:r>
            <a:r>
              <a:rPr lang="en-US" sz="1800" spc="10" dirty="0" smtClean="0">
                <a:cs typeface="Verdana"/>
              </a:rPr>
              <a:t>model:</a:t>
            </a:r>
          </a:p>
          <a:p>
            <a:pPr marL="0" indent="0">
              <a:lnSpc>
                <a:spcPct val="100000"/>
              </a:lnSpc>
              <a:buNone/>
            </a:pPr>
            <a:r>
              <a:rPr lang="en-US" sz="1800" spc="10" dirty="0">
                <a:cs typeface="Verdana"/>
              </a:rPr>
              <a:t>	</a:t>
            </a:r>
            <a:r>
              <a:rPr lang="en-US" sz="1800" b="1" spc="10" dirty="0" smtClean="0">
                <a:solidFill>
                  <a:schemeClr val="accent1">
                    <a:lumMod val="50000"/>
                  </a:schemeClr>
                </a:solidFill>
                <a:cs typeface="Verdana"/>
              </a:rPr>
              <a:t>A</a:t>
            </a:r>
            <a:r>
              <a:rPr lang="en-US" sz="1800" spc="10" dirty="0" smtClean="0">
                <a:cs typeface="Verdana"/>
              </a:rPr>
              <a:t> as </a:t>
            </a:r>
            <a:r>
              <a:rPr lang="en-US" sz="1800" spc="10" dirty="0">
                <a:cs typeface="Verdana"/>
              </a:rPr>
              <a:t>in attention: What generates attention</a:t>
            </a:r>
            <a:r>
              <a:rPr lang="en-US" sz="1800" spc="10" dirty="0" smtClean="0">
                <a:cs typeface="Verdana"/>
              </a:rPr>
              <a:t>?</a:t>
            </a:r>
          </a:p>
          <a:p>
            <a:pPr marL="0" indent="0">
              <a:lnSpc>
                <a:spcPct val="100000"/>
              </a:lnSpc>
              <a:buNone/>
            </a:pPr>
            <a:r>
              <a:rPr lang="en-US" sz="1800" spc="10" dirty="0">
                <a:cs typeface="Verdana"/>
              </a:rPr>
              <a:t>	</a:t>
            </a:r>
            <a:r>
              <a:rPr lang="en-US" sz="1800" b="1" spc="10" dirty="0" smtClean="0">
                <a:solidFill>
                  <a:schemeClr val="accent1">
                    <a:lumMod val="50000"/>
                  </a:schemeClr>
                </a:solidFill>
                <a:cs typeface="Verdana"/>
              </a:rPr>
              <a:t>I</a:t>
            </a:r>
            <a:r>
              <a:rPr lang="en-US" sz="1800" spc="10" dirty="0" smtClean="0">
                <a:cs typeface="Verdana"/>
              </a:rPr>
              <a:t> as in interest</a:t>
            </a:r>
            <a:r>
              <a:rPr lang="en-US" sz="1800" spc="10" dirty="0">
                <a:cs typeface="Verdana"/>
              </a:rPr>
              <a:t>: What activates interest in our projects</a:t>
            </a:r>
            <a:r>
              <a:rPr lang="en-US" sz="1800" spc="10" dirty="0" smtClean="0">
                <a:cs typeface="Verdana"/>
              </a:rPr>
              <a:t>?</a:t>
            </a:r>
          </a:p>
          <a:p>
            <a:pPr marL="0" indent="0">
              <a:lnSpc>
                <a:spcPct val="100000"/>
              </a:lnSpc>
              <a:buNone/>
            </a:pPr>
            <a:r>
              <a:rPr lang="en-US" sz="1800" spc="10" dirty="0">
                <a:cs typeface="Verdana"/>
              </a:rPr>
              <a:t>	</a:t>
            </a:r>
            <a:r>
              <a:rPr lang="en-US" sz="1800" b="1" spc="10" dirty="0" smtClean="0">
                <a:solidFill>
                  <a:schemeClr val="accent1">
                    <a:lumMod val="50000"/>
                  </a:schemeClr>
                </a:solidFill>
                <a:cs typeface="Verdana"/>
              </a:rPr>
              <a:t>D</a:t>
            </a:r>
            <a:r>
              <a:rPr lang="en-US" sz="1800" spc="10" dirty="0" smtClean="0">
                <a:cs typeface="Verdana"/>
              </a:rPr>
              <a:t> as in desire</a:t>
            </a:r>
            <a:r>
              <a:rPr lang="en-US" sz="1800" spc="10" dirty="0">
                <a:cs typeface="Verdana"/>
              </a:rPr>
              <a:t>: What desire is inspired by the presentation</a:t>
            </a:r>
            <a:r>
              <a:rPr lang="en-US" sz="1800" spc="10" dirty="0" smtClean="0">
                <a:cs typeface="Verdana"/>
              </a:rPr>
              <a:t>?</a:t>
            </a:r>
          </a:p>
          <a:p>
            <a:pPr marL="0" indent="0">
              <a:lnSpc>
                <a:spcPct val="100000"/>
              </a:lnSpc>
              <a:buNone/>
            </a:pPr>
            <a:r>
              <a:rPr lang="en-US" sz="1800" spc="10" dirty="0">
                <a:cs typeface="Verdana"/>
              </a:rPr>
              <a:t>	</a:t>
            </a:r>
            <a:r>
              <a:rPr lang="en-US" sz="1800" b="1" spc="10" dirty="0" smtClean="0">
                <a:solidFill>
                  <a:schemeClr val="accent1">
                    <a:lumMod val="50000"/>
                  </a:schemeClr>
                </a:solidFill>
                <a:cs typeface="Verdana"/>
              </a:rPr>
              <a:t>A</a:t>
            </a:r>
            <a:r>
              <a:rPr lang="en-US" sz="1800" spc="10" dirty="0" smtClean="0">
                <a:cs typeface="Verdana"/>
              </a:rPr>
              <a:t> as in action: Is there a call to action?</a:t>
            </a:r>
            <a:endParaRPr lang="en-GB" sz="1800" spc="10" dirty="0" smtClean="0">
              <a:cs typeface="Verdana"/>
            </a:endParaRPr>
          </a:p>
        </p:txBody>
      </p:sp>
      <p:sp>
        <p:nvSpPr>
          <p:cNvPr id="5" name="Foliennummernplatzhalter 4"/>
          <p:cNvSpPr>
            <a:spLocks noGrp="1"/>
          </p:cNvSpPr>
          <p:nvPr>
            <p:ph type="sldNum" sz="quarter" idx="12"/>
          </p:nvPr>
        </p:nvSpPr>
        <p:spPr/>
        <p:txBody>
          <a:bodyPr/>
          <a:lstStyle/>
          <a:p>
            <a:fld id="{AE3BBC24-C1C9-439D-8A45-14B9CB7E3996}" type="slidenum">
              <a:rPr lang="en-GB" smtClean="0"/>
              <a:t>23</a:t>
            </a:fld>
            <a:endParaRPr lang="en-GB"/>
          </a:p>
        </p:txBody>
      </p:sp>
      <p:grpSp>
        <p:nvGrpSpPr>
          <p:cNvPr id="6" name="object 2"/>
          <p:cNvGrpSpPr/>
          <p:nvPr/>
        </p:nvGrpSpPr>
        <p:grpSpPr>
          <a:xfrm>
            <a:off x="838201" y="1609157"/>
            <a:ext cx="489082" cy="403612"/>
            <a:chOff x="203139" y="1604572"/>
            <a:chExt cx="647065" cy="390525"/>
          </a:xfrm>
        </p:grpSpPr>
        <p:sp>
          <p:nvSpPr>
            <p:cNvPr id="7" name="object 3"/>
            <p:cNvSpPr/>
            <p:nvPr/>
          </p:nvSpPr>
          <p:spPr>
            <a:xfrm>
              <a:off x="203136" y="1604580"/>
              <a:ext cx="647065" cy="324485"/>
            </a:xfrm>
            <a:custGeom>
              <a:avLst/>
              <a:gdLst/>
              <a:ahLst/>
              <a:cxnLst/>
              <a:rect l="l" t="t" r="r" b="b"/>
              <a:pathLst>
                <a:path w="647065" h="324485">
                  <a:moveTo>
                    <a:pt x="310921" y="289814"/>
                  </a:moveTo>
                  <a:lnTo>
                    <a:pt x="298627" y="242404"/>
                  </a:lnTo>
                  <a:lnTo>
                    <a:pt x="267347" y="209232"/>
                  </a:lnTo>
                  <a:lnTo>
                    <a:pt x="224637" y="187579"/>
                  </a:lnTo>
                  <a:lnTo>
                    <a:pt x="240639" y="171234"/>
                  </a:lnTo>
                  <a:lnTo>
                    <a:pt x="252818" y="151828"/>
                  </a:lnTo>
                  <a:lnTo>
                    <a:pt x="260565" y="129946"/>
                  </a:lnTo>
                  <a:lnTo>
                    <a:pt x="263283" y="106159"/>
                  </a:lnTo>
                  <a:lnTo>
                    <a:pt x="254800" y="64846"/>
                  </a:lnTo>
                  <a:lnTo>
                    <a:pt x="231698" y="31089"/>
                  </a:lnTo>
                  <a:lnTo>
                    <a:pt x="197421" y="8343"/>
                  </a:lnTo>
                  <a:lnTo>
                    <a:pt x="155448" y="0"/>
                  </a:lnTo>
                  <a:lnTo>
                    <a:pt x="113474" y="8343"/>
                  </a:lnTo>
                  <a:lnTo>
                    <a:pt x="79197" y="31089"/>
                  </a:lnTo>
                  <a:lnTo>
                    <a:pt x="56095" y="64846"/>
                  </a:lnTo>
                  <a:lnTo>
                    <a:pt x="47625" y="106159"/>
                  </a:lnTo>
                  <a:lnTo>
                    <a:pt x="50342" y="129946"/>
                  </a:lnTo>
                  <a:lnTo>
                    <a:pt x="58089" y="151828"/>
                  </a:lnTo>
                  <a:lnTo>
                    <a:pt x="70269" y="171234"/>
                  </a:lnTo>
                  <a:lnTo>
                    <a:pt x="86271" y="187579"/>
                  </a:lnTo>
                  <a:lnTo>
                    <a:pt x="74498" y="192036"/>
                  </a:lnTo>
                  <a:lnTo>
                    <a:pt x="25781" y="224739"/>
                  </a:lnTo>
                  <a:lnTo>
                    <a:pt x="3568" y="261835"/>
                  </a:lnTo>
                  <a:lnTo>
                    <a:pt x="0" y="289839"/>
                  </a:lnTo>
                  <a:lnTo>
                    <a:pt x="520" y="296481"/>
                  </a:lnTo>
                  <a:lnTo>
                    <a:pt x="35687" y="314820"/>
                  </a:lnTo>
                  <a:lnTo>
                    <a:pt x="112598" y="322922"/>
                  </a:lnTo>
                  <a:lnTo>
                    <a:pt x="155448" y="324002"/>
                  </a:lnTo>
                  <a:lnTo>
                    <a:pt x="198412" y="322910"/>
                  </a:lnTo>
                  <a:lnTo>
                    <a:pt x="238671" y="319773"/>
                  </a:lnTo>
                  <a:lnTo>
                    <a:pt x="308102" y="308152"/>
                  </a:lnTo>
                  <a:lnTo>
                    <a:pt x="310451" y="296430"/>
                  </a:lnTo>
                  <a:lnTo>
                    <a:pt x="310921" y="289814"/>
                  </a:lnTo>
                  <a:close/>
                </a:path>
                <a:path w="647065" h="324485">
                  <a:moveTo>
                    <a:pt x="647014" y="289814"/>
                  </a:moveTo>
                  <a:lnTo>
                    <a:pt x="634720" y="242404"/>
                  </a:lnTo>
                  <a:lnTo>
                    <a:pt x="603453" y="209232"/>
                  </a:lnTo>
                  <a:lnTo>
                    <a:pt x="560730" y="187579"/>
                  </a:lnTo>
                  <a:lnTo>
                    <a:pt x="576732" y="171234"/>
                  </a:lnTo>
                  <a:lnTo>
                    <a:pt x="588911" y="151828"/>
                  </a:lnTo>
                  <a:lnTo>
                    <a:pt x="596658" y="129946"/>
                  </a:lnTo>
                  <a:lnTo>
                    <a:pt x="599376" y="106159"/>
                  </a:lnTo>
                  <a:lnTo>
                    <a:pt x="590892" y="64846"/>
                  </a:lnTo>
                  <a:lnTo>
                    <a:pt x="567791" y="31089"/>
                  </a:lnTo>
                  <a:lnTo>
                    <a:pt x="533514" y="8343"/>
                  </a:lnTo>
                  <a:lnTo>
                    <a:pt x="491540" y="0"/>
                  </a:lnTo>
                  <a:lnTo>
                    <a:pt x="449567" y="8343"/>
                  </a:lnTo>
                  <a:lnTo>
                    <a:pt x="415290" y="31089"/>
                  </a:lnTo>
                  <a:lnTo>
                    <a:pt x="392188" y="64846"/>
                  </a:lnTo>
                  <a:lnTo>
                    <a:pt x="383717" y="106159"/>
                  </a:lnTo>
                  <a:lnTo>
                    <a:pt x="386435" y="129946"/>
                  </a:lnTo>
                  <a:lnTo>
                    <a:pt x="394182" y="151828"/>
                  </a:lnTo>
                  <a:lnTo>
                    <a:pt x="406361" y="171234"/>
                  </a:lnTo>
                  <a:lnTo>
                    <a:pt x="422363" y="187579"/>
                  </a:lnTo>
                  <a:lnTo>
                    <a:pt x="410591" y="192036"/>
                  </a:lnTo>
                  <a:lnTo>
                    <a:pt x="361873" y="224739"/>
                  </a:lnTo>
                  <a:lnTo>
                    <a:pt x="339661" y="261835"/>
                  </a:lnTo>
                  <a:lnTo>
                    <a:pt x="336092" y="289839"/>
                  </a:lnTo>
                  <a:lnTo>
                    <a:pt x="336613" y="296481"/>
                  </a:lnTo>
                  <a:lnTo>
                    <a:pt x="371779" y="314820"/>
                  </a:lnTo>
                  <a:lnTo>
                    <a:pt x="448691" y="322922"/>
                  </a:lnTo>
                  <a:lnTo>
                    <a:pt x="491540" y="324002"/>
                  </a:lnTo>
                  <a:lnTo>
                    <a:pt x="534504" y="322910"/>
                  </a:lnTo>
                  <a:lnTo>
                    <a:pt x="574763" y="319773"/>
                  </a:lnTo>
                  <a:lnTo>
                    <a:pt x="644194" y="308152"/>
                  </a:lnTo>
                  <a:lnTo>
                    <a:pt x="646544" y="296430"/>
                  </a:lnTo>
                  <a:lnTo>
                    <a:pt x="647014" y="289814"/>
                  </a:lnTo>
                  <a:close/>
                </a:path>
              </a:pathLst>
            </a:custGeom>
            <a:solidFill>
              <a:srgbClr val="287777"/>
            </a:solidFill>
          </p:spPr>
          <p:txBody>
            <a:bodyPr wrap="square" lIns="0" tIns="0" rIns="0" bIns="0" rtlCol="0"/>
            <a:lstStyle/>
            <a:p>
              <a:endParaRPr/>
            </a:p>
          </p:txBody>
        </p:sp>
        <p:sp>
          <p:nvSpPr>
            <p:cNvPr id="8" name="object 4"/>
            <p:cNvSpPr/>
            <p:nvPr/>
          </p:nvSpPr>
          <p:spPr>
            <a:xfrm>
              <a:off x="361386" y="1650333"/>
              <a:ext cx="330835" cy="344805"/>
            </a:xfrm>
            <a:custGeom>
              <a:avLst/>
              <a:gdLst/>
              <a:ahLst/>
              <a:cxnLst/>
              <a:rect l="l" t="t" r="r" b="b"/>
              <a:pathLst>
                <a:path w="330834" h="344805">
                  <a:moveTo>
                    <a:pt x="165259" y="344422"/>
                  </a:moveTo>
                  <a:lnTo>
                    <a:pt x="119702" y="343267"/>
                  </a:lnTo>
                  <a:lnTo>
                    <a:pt x="77000" y="339944"/>
                  </a:lnTo>
                  <a:lnTo>
                    <a:pt x="37938" y="334663"/>
                  </a:lnTo>
                  <a:lnTo>
                    <a:pt x="1671" y="321671"/>
                  </a:lnTo>
                  <a:lnTo>
                    <a:pt x="0" y="308110"/>
                  </a:lnTo>
                  <a:lnTo>
                    <a:pt x="10" y="300451"/>
                  </a:lnTo>
                  <a:lnTo>
                    <a:pt x="13084" y="257682"/>
                  </a:lnTo>
                  <a:lnTo>
                    <a:pt x="46314" y="222415"/>
                  </a:lnTo>
                  <a:lnTo>
                    <a:pt x="91705" y="199394"/>
                  </a:lnTo>
                  <a:lnTo>
                    <a:pt x="74697" y="182028"/>
                  </a:lnTo>
                  <a:lnTo>
                    <a:pt x="61753" y="161398"/>
                  </a:lnTo>
                  <a:lnTo>
                    <a:pt x="53515" y="138130"/>
                  </a:lnTo>
                  <a:lnTo>
                    <a:pt x="50626" y="112850"/>
                  </a:lnTo>
                  <a:lnTo>
                    <a:pt x="59634" y="68925"/>
                  </a:lnTo>
                  <a:lnTo>
                    <a:pt x="84199" y="33054"/>
                  </a:lnTo>
                  <a:lnTo>
                    <a:pt x="120636" y="8868"/>
                  </a:lnTo>
                  <a:lnTo>
                    <a:pt x="165259" y="0"/>
                  </a:lnTo>
                  <a:lnTo>
                    <a:pt x="209873" y="8868"/>
                  </a:lnTo>
                  <a:lnTo>
                    <a:pt x="246306" y="33054"/>
                  </a:lnTo>
                  <a:lnTo>
                    <a:pt x="270869" y="68925"/>
                  </a:lnTo>
                  <a:lnTo>
                    <a:pt x="279876" y="112850"/>
                  </a:lnTo>
                  <a:lnTo>
                    <a:pt x="276989" y="138130"/>
                  </a:lnTo>
                  <a:lnTo>
                    <a:pt x="268754" y="161397"/>
                  </a:lnTo>
                  <a:lnTo>
                    <a:pt x="255812" y="182025"/>
                  </a:lnTo>
                  <a:lnTo>
                    <a:pt x="238805" y="199387"/>
                  </a:lnTo>
                  <a:lnTo>
                    <a:pt x="251317" y="204135"/>
                  </a:lnTo>
                  <a:lnTo>
                    <a:pt x="303123" y="238902"/>
                  </a:lnTo>
                  <a:lnTo>
                    <a:pt x="326732" y="278337"/>
                  </a:lnTo>
                  <a:lnTo>
                    <a:pt x="330524" y="308075"/>
                  </a:lnTo>
                  <a:lnTo>
                    <a:pt x="330022" y="315114"/>
                  </a:lnTo>
                  <a:lnTo>
                    <a:pt x="292847" y="334618"/>
                  </a:lnTo>
                  <a:lnTo>
                    <a:pt x="253715" y="339921"/>
                  </a:lnTo>
                  <a:lnTo>
                    <a:pt x="210921" y="343261"/>
                  </a:lnTo>
                  <a:lnTo>
                    <a:pt x="165259" y="344422"/>
                  </a:lnTo>
                  <a:close/>
                </a:path>
              </a:pathLst>
            </a:custGeom>
            <a:solidFill>
              <a:srgbClr val="40BEBC"/>
            </a:solidFill>
          </p:spPr>
          <p:txBody>
            <a:bodyPr wrap="square" lIns="0" tIns="0" rIns="0" bIns="0" rtlCol="0"/>
            <a:lstStyle/>
            <a:p>
              <a:endParaRPr/>
            </a:p>
          </p:txBody>
        </p:sp>
      </p:grpSp>
      <p:grpSp>
        <p:nvGrpSpPr>
          <p:cNvPr id="9" name="object 5"/>
          <p:cNvGrpSpPr/>
          <p:nvPr/>
        </p:nvGrpSpPr>
        <p:grpSpPr>
          <a:xfrm>
            <a:off x="836703" y="2197691"/>
            <a:ext cx="585985" cy="547900"/>
            <a:chOff x="229273" y="2094193"/>
            <a:chExt cx="581660" cy="581660"/>
          </a:xfrm>
        </p:grpSpPr>
        <p:sp>
          <p:nvSpPr>
            <p:cNvPr id="10" name="object 6"/>
            <p:cNvSpPr/>
            <p:nvPr/>
          </p:nvSpPr>
          <p:spPr>
            <a:xfrm>
              <a:off x="229273" y="2094193"/>
              <a:ext cx="581660" cy="581660"/>
            </a:xfrm>
            <a:custGeom>
              <a:avLst/>
              <a:gdLst/>
              <a:ahLst/>
              <a:cxnLst/>
              <a:rect l="l" t="t" r="r" b="b"/>
              <a:pathLst>
                <a:path w="581660" h="581660">
                  <a:moveTo>
                    <a:pt x="290541" y="581083"/>
                  </a:moveTo>
                  <a:lnTo>
                    <a:pt x="243415" y="577280"/>
                  </a:lnTo>
                  <a:lnTo>
                    <a:pt x="198710" y="566270"/>
                  </a:lnTo>
                  <a:lnTo>
                    <a:pt x="157023" y="548652"/>
                  </a:lnTo>
                  <a:lnTo>
                    <a:pt x="118954" y="525024"/>
                  </a:lnTo>
                  <a:lnTo>
                    <a:pt x="85100" y="495983"/>
                  </a:lnTo>
                  <a:lnTo>
                    <a:pt x="56059" y="462129"/>
                  </a:lnTo>
                  <a:lnTo>
                    <a:pt x="32430" y="424059"/>
                  </a:lnTo>
                  <a:lnTo>
                    <a:pt x="14812" y="382373"/>
                  </a:lnTo>
                  <a:lnTo>
                    <a:pt x="3802" y="337667"/>
                  </a:lnTo>
                  <a:lnTo>
                    <a:pt x="0" y="290541"/>
                  </a:lnTo>
                  <a:lnTo>
                    <a:pt x="3802" y="243415"/>
                  </a:lnTo>
                  <a:lnTo>
                    <a:pt x="14812" y="198710"/>
                  </a:lnTo>
                  <a:lnTo>
                    <a:pt x="32430" y="157023"/>
                  </a:lnTo>
                  <a:lnTo>
                    <a:pt x="56059" y="118954"/>
                  </a:lnTo>
                  <a:lnTo>
                    <a:pt x="85100" y="85100"/>
                  </a:lnTo>
                  <a:lnTo>
                    <a:pt x="118954" y="56059"/>
                  </a:lnTo>
                  <a:lnTo>
                    <a:pt x="157023" y="32430"/>
                  </a:lnTo>
                  <a:lnTo>
                    <a:pt x="198710" y="14812"/>
                  </a:lnTo>
                  <a:lnTo>
                    <a:pt x="243415" y="3802"/>
                  </a:lnTo>
                  <a:lnTo>
                    <a:pt x="290541" y="0"/>
                  </a:lnTo>
                  <a:lnTo>
                    <a:pt x="337667" y="3802"/>
                  </a:lnTo>
                  <a:lnTo>
                    <a:pt x="382373" y="14812"/>
                  </a:lnTo>
                  <a:lnTo>
                    <a:pt x="424059" y="32430"/>
                  </a:lnTo>
                  <a:lnTo>
                    <a:pt x="462129" y="56059"/>
                  </a:lnTo>
                  <a:lnTo>
                    <a:pt x="495983" y="85100"/>
                  </a:lnTo>
                  <a:lnTo>
                    <a:pt x="525024" y="118954"/>
                  </a:lnTo>
                  <a:lnTo>
                    <a:pt x="548652" y="157023"/>
                  </a:lnTo>
                  <a:lnTo>
                    <a:pt x="566270" y="198710"/>
                  </a:lnTo>
                  <a:lnTo>
                    <a:pt x="577280" y="243415"/>
                  </a:lnTo>
                  <a:lnTo>
                    <a:pt x="581083" y="290541"/>
                  </a:lnTo>
                  <a:lnTo>
                    <a:pt x="577280" y="337667"/>
                  </a:lnTo>
                  <a:lnTo>
                    <a:pt x="566270" y="382373"/>
                  </a:lnTo>
                  <a:lnTo>
                    <a:pt x="548652" y="424059"/>
                  </a:lnTo>
                  <a:lnTo>
                    <a:pt x="525024" y="462129"/>
                  </a:lnTo>
                  <a:lnTo>
                    <a:pt x="495983" y="495983"/>
                  </a:lnTo>
                  <a:lnTo>
                    <a:pt x="462129" y="525024"/>
                  </a:lnTo>
                  <a:lnTo>
                    <a:pt x="424059" y="548652"/>
                  </a:lnTo>
                  <a:lnTo>
                    <a:pt x="382373" y="566270"/>
                  </a:lnTo>
                  <a:lnTo>
                    <a:pt x="337667" y="577280"/>
                  </a:lnTo>
                  <a:lnTo>
                    <a:pt x="290541" y="581083"/>
                  </a:lnTo>
                  <a:close/>
                </a:path>
              </a:pathLst>
            </a:custGeom>
            <a:solidFill>
              <a:srgbClr val="F26756"/>
            </a:solidFill>
          </p:spPr>
          <p:txBody>
            <a:bodyPr wrap="square" lIns="0" tIns="0" rIns="0" bIns="0" rtlCol="0"/>
            <a:lstStyle/>
            <a:p>
              <a:endParaRPr/>
            </a:p>
          </p:txBody>
        </p:sp>
        <p:sp>
          <p:nvSpPr>
            <p:cNvPr id="11" name="object 7"/>
            <p:cNvSpPr/>
            <p:nvPr/>
          </p:nvSpPr>
          <p:spPr>
            <a:xfrm>
              <a:off x="284505" y="2149425"/>
              <a:ext cx="471170" cy="471170"/>
            </a:xfrm>
            <a:custGeom>
              <a:avLst/>
              <a:gdLst/>
              <a:ahLst/>
              <a:cxnLst/>
              <a:rect l="l" t="t" r="r" b="b"/>
              <a:pathLst>
                <a:path w="471170" h="471169">
                  <a:moveTo>
                    <a:pt x="235309" y="470618"/>
                  </a:moveTo>
                  <a:lnTo>
                    <a:pt x="187882" y="465838"/>
                  </a:lnTo>
                  <a:lnTo>
                    <a:pt x="143711" y="452128"/>
                  </a:lnTo>
                  <a:lnTo>
                    <a:pt x="103740" y="430434"/>
                  </a:lnTo>
                  <a:lnTo>
                    <a:pt x="68916" y="401702"/>
                  </a:lnTo>
                  <a:lnTo>
                    <a:pt x="40184" y="366877"/>
                  </a:lnTo>
                  <a:lnTo>
                    <a:pt x="18490" y="326907"/>
                  </a:lnTo>
                  <a:lnTo>
                    <a:pt x="4780" y="282735"/>
                  </a:lnTo>
                  <a:lnTo>
                    <a:pt x="0" y="235309"/>
                  </a:lnTo>
                  <a:lnTo>
                    <a:pt x="4780" y="187882"/>
                  </a:lnTo>
                  <a:lnTo>
                    <a:pt x="18490" y="143711"/>
                  </a:lnTo>
                  <a:lnTo>
                    <a:pt x="40184" y="103740"/>
                  </a:lnTo>
                  <a:lnTo>
                    <a:pt x="68916" y="68916"/>
                  </a:lnTo>
                  <a:lnTo>
                    <a:pt x="103740" y="40184"/>
                  </a:lnTo>
                  <a:lnTo>
                    <a:pt x="143711" y="18490"/>
                  </a:lnTo>
                  <a:lnTo>
                    <a:pt x="187882" y="4780"/>
                  </a:lnTo>
                  <a:lnTo>
                    <a:pt x="235309" y="0"/>
                  </a:lnTo>
                  <a:lnTo>
                    <a:pt x="282735" y="4780"/>
                  </a:lnTo>
                  <a:lnTo>
                    <a:pt x="326907" y="18490"/>
                  </a:lnTo>
                  <a:lnTo>
                    <a:pt x="366877" y="40184"/>
                  </a:lnTo>
                  <a:lnTo>
                    <a:pt x="401702" y="68916"/>
                  </a:lnTo>
                  <a:lnTo>
                    <a:pt x="430434" y="103740"/>
                  </a:lnTo>
                  <a:lnTo>
                    <a:pt x="452128" y="143711"/>
                  </a:lnTo>
                  <a:lnTo>
                    <a:pt x="465838" y="187882"/>
                  </a:lnTo>
                  <a:lnTo>
                    <a:pt x="470618" y="235309"/>
                  </a:lnTo>
                  <a:lnTo>
                    <a:pt x="465838" y="282735"/>
                  </a:lnTo>
                  <a:lnTo>
                    <a:pt x="452128" y="326907"/>
                  </a:lnTo>
                  <a:lnTo>
                    <a:pt x="430434" y="366877"/>
                  </a:lnTo>
                  <a:lnTo>
                    <a:pt x="401702" y="401702"/>
                  </a:lnTo>
                  <a:lnTo>
                    <a:pt x="366877" y="430434"/>
                  </a:lnTo>
                  <a:lnTo>
                    <a:pt x="326907" y="452128"/>
                  </a:lnTo>
                  <a:lnTo>
                    <a:pt x="282735" y="465838"/>
                  </a:lnTo>
                  <a:lnTo>
                    <a:pt x="235309" y="470618"/>
                  </a:lnTo>
                  <a:close/>
                </a:path>
              </a:pathLst>
            </a:custGeom>
            <a:solidFill>
              <a:srgbClr val="FEF1D0"/>
            </a:solidFill>
          </p:spPr>
          <p:txBody>
            <a:bodyPr wrap="square" lIns="0" tIns="0" rIns="0" bIns="0" rtlCol="0"/>
            <a:lstStyle/>
            <a:p>
              <a:endParaRPr/>
            </a:p>
          </p:txBody>
        </p:sp>
        <p:sp>
          <p:nvSpPr>
            <p:cNvPr id="12" name="object 8"/>
            <p:cNvSpPr/>
            <p:nvPr/>
          </p:nvSpPr>
          <p:spPr>
            <a:xfrm>
              <a:off x="311155" y="2176075"/>
              <a:ext cx="417830" cy="417830"/>
            </a:xfrm>
            <a:custGeom>
              <a:avLst/>
              <a:gdLst/>
              <a:ahLst/>
              <a:cxnLst/>
              <a:rect l="l" t="t" r="r" b="b"/>
              <a:pathLst>
                <a:path w="417830" h="417830">
                  <a:moveTo>
                    <a:pt x="208659" y="0"/>
                  </a:moveTo>
                  <a:lnTo>
                    <a:pt x="208659" y="33678"/>
                  </a:lnTo>
                </a:path>
                <a:path w="417830" h="417830">
                  <a:moveTo>
                    <a:pt x="208659" y="383640"/>
                  </a:moveTo>
                  <a:lnTo>
                    <a:pt x="208659" y="417318"/>
                  </a:lnTo>
                </a:path>
                <a:path w="417830" h="417830">
                  <a:moveTo>
                    <a:pt x="417318" y="208659"/>
                  </a:moveTo>
                  <a:lnTo>
                    <a:pt x="383640" y="208659"/>
                  </a:lnTo>
                </a:path>
                <a:path w="417830" h="417830">
                  <a:moveTo>
                    <a:pt x="33678" y="208659"/>
                  </a:moveTo>
                  <a:lnTo>
                    <a:pt x="0" y="208659"/>
                  </a:lnTo>
                </a:path>
                <a:path w="417830" h="417830">
                  <a:moveTo>
                    <a:pt x="314995" y="29139"/>
                  </a:moveTo>
                  <a:lnTo>
                    <a:pt x="297833" y="58102"/>
                  </a:lnTo>
                </a:path>
                <a:path w="417830" h="417830">
                  <a:moveTo>
                    <a:pt x="119484" y="359216"/>
                  </a:moveTo>
                  <a:lnTo>
                    <a:pt x="102323" y="388209"/>
                  </a:lnTo>
                </a:path>
                <a:path w="417830" h="417830">
                  <a:moveTo>
                    <a:pt x="385778" y="98340"/>
                  </a:moveTo>
                  <a:lnTo>
                    <a:pt x="357195" y="116175"/>
                  </a:lnTo>
                </a:path>
                <a:path w="417830" h="417830">
                  <a:moveTo>
                    <a:pt x="60123" y="301172"/>
                  </a:moveTo>
                  <a:lnTo>
                    <a:pt x="31540" y="318978"/>
                  </a:lnTo>
                </a:path>
                <a:path w="417830" h="417830">
                  <a:moveTo>
                    <a:pt x="394007" y="304481"/>
                  </a:moveTo>
                  <a:lnTo>
                    <a:pt x="364107" y="289018"/>
                  </a:lnTo>
                </a:path>
                <a:path w="417830" h="417830">
                  <a:moveTo>
                    <a:pt x="53211" y="128299"/>
                  </a:moveTo>
                  <a:lnTo>
                    <a:pt x="23311" y="112837"/>
                  </a:lnTo>
                </a:path>
                <a:path w="417830" h="417830">
                  <a:moveTo>
                    <a:pt x="318304" y="386188"/>
                  </a:moveTo>
                  <a:lnTo>
                    <a:pt x="300616" y="357517"/>
                  </a:lnTo>
                </a:path>
                <a:path w="417830" h="417830">
                  <a:moveTo>
                    <a:pt x="116702" y="59801"/>
                  </a:moveTo>
                  <a:lnTo>
                    <a:pt x="99014" y="31130"/>
                  </a:lnTo>
                </a:path>
                <a:path w="417830" h="417830">
                  <a:moveTo>
                    <a:pt x="208659" y="78045"/>
                  </a:moveTo>
                  <a:lnTo>
                    <a:pt x="208659" y="183034"/>
                  </a:lnTo>
                </a:path>
                <a:path w="417830" h="417830">
                  <a:moveTo>
                    <a:pt x="197472" y="231677"/>
                  </a:moveTo>
                  <a:lnTo>
                    <a:pt x="99014" y="328437"/>
                  </a:lnTo>
                </a:path>
              </a:pathLst>
            </a:custGeom>
            <a:ln w="14642">
              <a:solidFill>
                <a:srgbClr val="24537C"/>
              </a:solidFill>
            </a:ln>
          </p:spPr>
          <p:txBody>
            <a:bodyPr wrap="square" lIns="0" tIns="0" rIns="0" bIns="0" rtlCol="0"/>
            <a:lstStyle/>
            <a:p>
              <a:endParaRPr/>
            </a:p>
          </p:txBody>
        </p:sp>
        <p:sp>
          <p:nvSpPr>
            <p:cNvPr id="13" name="object 9"/>
            <p:cNvSpPr/>
            <p:nvPr/>
          </p:nvSpPr>
          <p:spPr>
            <a:xfrm>
              <a:off x="494190" y="2359110"/>
              <a:ext cx="51435" cy="51435"/>
            </a:xfrm>
            <a:custGeom>
              <a:avLst/>
              <a:gdLst/>
              <a:ahLst/>
              <a:cxnLst/>
              <a:rect l="l" t="t" r="r" b="b"/>
              <a:pathLst>
                <a:path w="51434" h="51435">
                  <a:moveTo>
                    <a:pt x="51249" y="25624"/>
                  </a:moveTo>
                  <a:lnTo>
                    <a:pt x="49234" y="35596"/>
                  </a:lnTo>
                  <a:lnTo>
                    <a:pt x="43741" y="43741"/>
                  </a:lnTo>
                  <a:lnTo>
                    <a:pt x="35596" y="49234"/>
                  </a:lnTo>
                  <a:lnTo>
                    <a:pt x="25624" y="51249"/>
                  </a:lnTo>
                  <a:lnTo>
                    <a:pt x="15653" y="49234"/>
                  </a:lnTo>
                  <a:lnTo>
                    <a:pt x="7508" y="43741"/>
                  </a:lnTo>
                  <a:lnTo>
                    <a:pt x="2014" y="35596"/>
                  </a:lnTo>
                  <a:lnTo>
                    <a:pt x="0" y="25624"/>
                  </a:lnTo>
                  <a:lnTo>
                    <a:pt x="2014" y="15653"/>
                  </a:lnTo>
                  <a:lnTo>
                    <a:pt x="7508" y="7508"/>
                  </a:lnTo>
                  <a:lnTo>
                    <a:pt x="15653" y="2014"/>
                  </a:lnTo>
                  <a:lnTo>
                    <a:pt x="25624" y="0"/>
                  </a:lnTo>
                  <a:lnTo>
                    <a:pt x="35596" y="2014"/>
                  </a:lnTo>
                  <a:lnTo>
                    <a:pt x="43741" y="7508"/>
                  </a:lnTo>
                  <a:lnTo>
                    <a:pt x="49234" y="15653"/>
                  </a:lnTo>
                  <a:lnTo>
                    <a:pt x="51249" y="25624"/>
                  </a:lnTo>
                  <a:close/>
                </a:path>
              </a:pathLst>
            </a:custGeom>
            <a:ln w="14642">
              <a:solidFill>
                <a:srgbClr val="D6282E"/>
              </a:solidFill>
            </a:ln>
          </p:spPr>
          <p:txBody>
            <a:bodyPr wrap="square" lIns="0" tIns="0" rIns="0" bIns="0" rtlCol="0"/>
            <a:lstStyle/>
            <a:p>
              <a:endParaRPr/>
            </a:p>
          </p:txBody>
        </p:sp>
      </p:grpSp>
      <p:grpSp>
        <p:nvGrpSpPr>
          <p:cNvPr id="14" name="object 10"/>
          <p:cNvGrpSpPr/>
          <p:nvPr/>
        </p:nvGrpSpPr>
        <p:grpSpPr>
          <a:xfrm>
            <a:off x="5136345" y="1612208"/>
            <a:ext cx="600778" cy="524204"/>
            <a:chOff x="202712" y="2823313"/>
            <a:chExt cx="668020" cy="571500"/>
          </a:xfrm>
        </p:grpSpPr>
        <p:sp>
          <p:nvSpPr>
            <p:cNvPr id="15" name="object 11"/>
            <p:cNvSpPr/>
            <p:nvPr/>
          </p:nvSpPr>
          <p:spPr>
            <a:xfrm>
              <a:off x="202712" y="2823313"/>
              <a:ext cx="574040" cy="571500"/>
            </a:xfrm>
            <a:custGeom>
              <a:avLst/>
              <a:gdLst/>
              <a:ahLst/>
              <a:cxnLst/>
              <a:rect l="l" t="t" r="r" b="b"/>
              <a:pathLst>
                <a:path w="574040" h="571500">
                  <a:moveTo>
                    <a:pt x="286952" y="571334"/>
                  </a:moveTo>
                  <a:lnTo>
                    <a:pt x="240407" y="567596"/>
                  </a:lnTo>
                  <a:lnTo>
                    <a:pt x="196253" y="556771"/>
                  </a:lnTo>
                  <a:lnTo>
                    <a:pt x="155081" y="539450"/>
                  </a:lnTo>
                  <a:lnTo>
                    <a:pt x="117482" y="516219"/>
                  </a:lnTo>
                  <a:lnTo>
                    <a:pt x="84046" y="487667"/>
                  </a:lnTo>
                  <a:lnTo>
                    <a:pt x="55365" y="454381"/>
                  </a:lnTo>
                  <a:lnTo>
                    <a:pt x="32029" y="416950"/>
                  </a:lnTo>
                  <a:lnTo>
                    <a:pt x="14629" y="375962"/>
                  </a:lnTo>
                  <a:lnTo>
                    <a:pt x="3755" y="332004"/>
                  </a:lnTo>
                  <a:lnTo>
                    <a:pt x="0" y="285665"/>
                  </a:lnTo>
                  <a:lnTo>
                    <a:pt x="3755" y="239327"/>
                  </a:lnTo>
                  <a:lnTo>
                    <a:pt x="14629" y="195371"/>
                  </a:lnTo>
                  <a:lnTo>
                    <a:pt x="32029" y="154383"/>
                  </a:lnTo>
                  <a:lnTo>
                    <a:pt x="55365" y="116952"/>
                  </a:lnTo>
                  <a:lnTo>
                    <a:pt x="84046" y="83667"/>
                  </a:lnTo>
                  <a:lnTo>
                    <a:pt x="117482" y="55115"/>
                  </a:lnTo>
                  <a:lnTo>
                    <a:pt x="155081" y="31884"/>
                  </a:lnTo>
                  <a:lnTo>
                    <a:pt x="196253" y="14562"/>
                  </a:lnTo>
                  <a:lnTo>
                    <a:pt x="240407" y="3738"/>
                  </a:lnTo>
                  <a:lnTo>
                    <a:pt x="286952" y="0"/>
                  </a:lnTo>
                  <a:lnTo>
                    <a:pt x="333498" y="3738"/>
                  </a:lnTo>
                  <a:lnTo>
                    <a:pt x="377653" y="14562"/>
                  </a:lnTo>
                  <a:lnTo>
                    <a:pt x="418825" y="31884"/>
                  </a:lnTo>
                  <a:lnTo>
                    <a:pt x="456425" y="55115"/>
                  </a:lnTo>
                  <a:lnTo>
                    <a:pt x="489860" y="83667"/>
                  </a:lnTo>
                  <a:lnTo>
                    <a:pt x="518540" y="116952"/>
                  </a:lnTo>
                  <a:lnTo>
                    <a:pt x="541876" y="154383"/>
                  </a:lnTo>
                  <a:lnTo>
                    <a:pt x="559275" y="195371"/>
                  </a:lnTo>
                  <a:lnTo>
                    <a:pt x="570148" y="239327"/>
                  </a:lnTo>
                  <a:lnTo>
                    <a:pt x="573904" y="285665"/>
                  </a:lnTo>
                  <a:lnTo>
                    <a:pt x="570148" y="332004"/>
                  </a:lnTo>
                  <a:lnTo>
                    <a:pt x="559275" y="375962"/>
                  </a:lnTo>
                  <a:lnTo>
                    <a:pt x="541876" y="416950"/>
                  </a:lnTo>
                  <a:lnTo>
                    <a:pt x="518540" y="454381"/>
                  </a:lnTo>
                  <a:lnTo>
                    <a:pt x="489860" y="487667"/>
                  </a:lnTo>
                  <a:lnTo>
                    <a:pt x="456425" y="516219"/>
                  </a:lnTo>
                  <a:lnTo>
                    <a:pt x="418825" y="539450"/>
                  </a:lnTo>
                  <a:lnTo>
                    <a:pt x="377653" y="556771"/>
                  </a:lnTo>
                  <a:lnTo>
                    <a:pt x="333498" y="567596"/>
                  </a:lnTo>
                  <a:lnTo>
                    <a:pt x="286952" y="571334"/>
                  </a:lnTo>
                  <a:close/>
                </a:path>
              </a:pathLst>
            </a:custGeom>
            <a:solidFill>
              <a:srgbClr val="ECF4DF"/>
            </a:solidFill>
          </p:spPr>
          <p:txBody>
            <a:bodyPr wrap="square" lIns="0" tIns="0" rIns="0" bIns="0" rtlCol="0"/>
            <a:lstStyle/>
            <a:p>
              <a:endParaRPr/>
            </a:p>
          </p:txBody>
        </p:sp>
        <p:sp>
          <p:nvSpPr>
            <p:cNvPr id="16" name="object 12"/>
            <p:cNvSpPr/>
            <p:nvPr/>
          </p:nvSpPr>
          <p:spPr>
            <a:xfrm>
              <a:off x="202704" y="2823323"/>
              <a:ext cx="574040" cy="571500"/>
            </a:xfrm>
            <a:custGeom>
              <a:avLst/>
              <a:gdLst/>
              <a:ahLst/>
              <a:cxnLst/>
              <a:rect l="l" t="t" r="r" b="b"/>
              <a:pathLst>
                <a:path w="574040" h="571500">
                  <a:moveTo>
                    <a:pt x="459117" y="285661"/>
                  </a:moveTo>
                  <a:lnTo>
                    <a:pt x="452970" y="240093"/>
                  </a:lnTo>
                  <a:lnTo>
                    <a:pt x="435622" y="199161"/>
                  </a:lnTo>
                  <a:lnTo>
                    <a:pt x="414070" y="171399"/>
                  </a:lnTo>
                  <a:lnTo>
                    <a:pt x="408698" y="164465"/>
                  </a:lnTo>
                  <a:lnTo>
                    <a:pt x="401739" y="159118"/>
                  </a:lnTo>
                  <a:lnTo>
                    <a:pt x="401739" y="285661"/>
                  </a:lnTo>
                  <a:lnTo>
                    <a:pt x="392696" y="330098"/>
                  </a:lnTo>
                  <a:lnTo>
                    <a:pt x="368071" y="366420"/>
                  </a:lnTo>
                  <a:lnTo>
                    <a:pt x="331584" y="390931"/>
                  </a:lnTo>
                  <a:lnTo>
                    <a:pt x="286956" y="399923"/>
                  </a:lnTo>
                  <a:lnTo>
                    <a:pt x="242316" y="390931"/>
                  </a:lnTo>
                  <a:lnTo>
                    <a:pt x="205828" y="366420"/>
                  </a:lnTo>
                  <a:lnTo>
                    <a:pt x="181203" y="330098"/>
                  </a:lnTo>
                  <a:lnTo>
                    <a:pt x="172173" y="285661"/>
                  </a:lnTo>
                  <a:lnTo>
                    <a:pt x="181203" y="241223"/>
                  </a:lnTo>
                  <a:lnTo>
                    <a:pt x="205828" y="204901"/>
                  </a:lnTo>
                  <a:lnTo>
                    <a:pt x="242316" y="180390"/>
                  </a:lnTo>
                  <a:lnTo>
                    <a:pt x="286956" y="171399"/>
                  </a:lnTo>
                  <a:lnTo>
                    <a:pt x="331584" y="180390"/>
                  </a:lnTo>
                  <a:lnTo>
                    <a:pt x="368071" y="204901"/>
                  </a:lnTo>
                  <a:lnTo>
                    <a:pt x="392696" y="241223"/>
                  </a:lnTo>
                  <a:lnTo>
                    <a:pt x="401739" y="285661"/>
                  </a:lnTo>
                  <a:lnTo>
                    <a:pt x="401739" y="159118"/>
                  </a:lnTo>
                  <a:lnTo>
                    <a:pt x="373849" y="137668"/>
                  </a:lnTo>
                  <a:lnTo>
                    <a:pt x="332727" y="120383"/>
                  </a:lnTo>
                  <a:lnTo>
                    <a:pt x="286956" y="114261"/>
                  </a:lnTo>
                  <a:lnTo>
                    <a:pt x="241185" y="120383"/>
                  </a:lnTo>
                  <a:lnTo>
                    <a:pt x="200063" y="137668"/>
                  </a:lnTo>
                  <a:lnTo>
                    <a:pt x="165214" y="164465"/>
                  </a:lnTo>
                  <a:lnTo>
                    <a:pt x="138290" y="199161"/>
                  </a:lnTo>
                  <a:lnTo>
                    <a:pt x="120929" y="240093"/>
                  </a:lnTo>
                  <a:lnTo>
                    <a:pt x="114782" y="285661"/>
                  </a:lnTo>
                  <a:lnTo>
                    <a:pt x="120929" y="331228"/>
                  </a:lnTo>
                  <a:lnTo>
                    <a:pt x="138290" y="372173"/>
                  </a:lnTo>
                  <a:lnTo>
                    <a:pt x="165214" y="406857"/>
                  </a:lnTo>
                  <a:lnTo>
                    <a:pt x="200063" y="433666"/>
                  </a:lnTo>
                  <a:lnTo>
                    <a:pt x="241185" y="450938"/>
                  </a:lnTo>
                  <a:lnTo>
                    <a:pt x="286956" y="457060"/>
                  </a:lnTo>
                  <a:lnTo>
                    <a:pt x="332727" y="450938"/>
                  </a:lnTo>
                  <a:lnTo>
                    <a:pt x="373849" y="433666"/>
                  </a:lnTo>
                  <a:lnTo>
                    <a:pt x="408698" y="406857"/>
                  </a:lnTo>
                  <a:lnTo>
                    <a:pt x="414070" y="399923"/>
                  </a:lnTo>
                  <a:lnTo>
                    <a:pt x="435622" y="372173"/>
                  </a:lnTo>
                  <a:lnTo>
                    <a:pt x="452970" y="331228"/>
                  </a:lnTo>
                  <a:lnTo>
                    <a:pt x="459117" y="285661"/>
                  </a:lnTo>
                  <a:close/>
                </a:path>
                <a:path w="574040" h="571500">
                  <a:moveTo>
                    <a:pt x="573900" y="285661"/>
                  </a:moveTo>
                  <a:lnTo>
                    <a:pt x="570153" y="239318"/>
                  </a:lnTo>
                  <a:lnTo>
                    <a:pt x="559282" y="195364"/>
                  </a:lnTo>
                  <a:lnTo>
                    <a:pt x="541883" y="154381"/>
                  </a:lnTo>
                  <a:lnTo>
                    <a:pt x="518541" y="116954"/>
                  </a:lnTo>
                  <a:lnTo>
                    <a:pt x="516509" y="114604"/>
                  </a:lnTo>
                  <a:lnTo>
                    <a:pt x="516509" y="285661"/>
                  </a:lnTo>
                  <a:lnTo>
                    <a:pt x="511848" y="331660"/>
                  </a:lnTo>
                  <a:lnTo>
                    <a:pt x="498449" y="374523"/>
                  </a:lnTo>
                  <a:lnTo>
                    <a:pt x="477253" y="413346"/>
                  </a:lnTo>
                  <a:lnTo>
                    <a:pt x="449199" y="447179"/>
                  </a:lnTo>
                  <a:lnTo>
                    <a:pt x="415213" y="475107"/>
                  </a:lnTo>
                  <a:lnTo>
                    <a:pt x="376224" y="496201"/>
                  </a:lnTo>
                  <a:lnTo>
                    <a:pt x="333159" y="509549"/>
                  </a:lnTo>
                  <a:lnTo>
                    <a:pt x="286956" y="514197"/>
                  </a:lnTo>
                  <a:lnTo>
                    <a:pt x="240753" y="509549"/>
                  </a:lnTo>
                  <a:lnTo>
                    <a:pt x="197688" y="496201"/>
                  </a:lnTo>
                  <a:lnTo>
                    <a:pt x="158686" y="475107"/>
                  </a:lnTo>
                  <a:lnTo>
                    <a:pt x="124701" y="447179"/>
                  </a:lnTo>
                  <a:lnTo>
                    <a:pt x="96647" y="413346"/>
                  </a:lnTo>
                  <a:lnTo>
                    <a:pt x="75450" y="374523"/>
                  </a:lnTo>
                  <a:lnTo>
                    <a:pt x="62064" y="331660"/>
                  </a:lnTo>
                  <a:lnTo>
                    <a:pt x="57391" y="285661"/>
                  </a:lnTo>
                  <a:lnTo>
                    <a:pt x="62064" y="239661"/>
                  </a:lnTo>
                  <a:lnTo>
                    <a:pt x="75450" y="196799"/>
                  </a:lnTo>
                  <a:lnTo>
                    <a:pt x="96647" y="157975"/>
                  </a:lnTo>
                  <a:lnTo>
                    <a:pt x="124701" y="124142"/>
                  </a:lnTo>
                  <a:lnTo>
                    <a:pt x="158686" y="96215"/>
                  </a:lnTo>
                  <a:lnTo>
                    <a:pt x="197688" y="75120"/>
                  </a:lnTo>
                  <a:lnTo>
                    <a:pt x="240753" y="61785"/>
                  </a:lnTo>
                  <a:lnTo>
                    <a:pt x="286956" y="57124"/>
                  </a:lnTo>
                  <a:lnTo>
                    <a:pt x="333159" y="61785"/>
                  </a:lnTo>
                  <a:lnTo>
                    <a:pt x="376224" y="75120"/>
                  </a:lnTo>
                  <a:lnTo>
                    <a:pt x="415213" y="96215"/>
                  </a:lnTo>
                  <a:lnTo>
                    <a:pt x="449199" y="124142"/>
                  </a:lnTo>
                  <a:lnTo>
                    <a:pt x="477253" y="157975"/>
                  </a:lnTo>
                  <a:lnTo>
                    <a:pt x="498449" y="196799"/>
                  </a:lnTo>
                  <a:lnTo>
                    <a:pt x="511848" y="239661"/>
                  </a:lnTo>
                  <a:lnTo>
                    <a:pt x="516509" y="285661"/>
                  </a:lnTo>
                  <a:lnTo>
                    <a:pt x="516509" y="114604"/>
                  </a:lnTo>
                  <a:lnTo>
                    <a:pt x="489864" y="83667"/>
                  </a:lnTo>
                  <a:lnTo>
                    <a:pt x="458787" y="57124"/>
                  </a:lnTo>
                  <a:lnTo>
                    <a:pt x="456425" y="55105"/>
                  </a:lnTo>
                  <a:lnTo>
                    <a:pt x="418833" y="31877"/>
                  </a:lnTo>
                  <a:lnTo>
                    <a:pt x="377659" y="14554"/>
                  </a:lnTo>
                  <a:lnTo>
                    <a:pt x="333502" y="3733"/>
                  </a:lnTo>
                  <a:lnTo>
                    <a:pt x="286956" y="0"/>
                  </a:lnTo>
                  <a:lnTo>
                    <a:pt x="240411" y="3733"/>
                  </a:lnTo>
                  <a:lnTo>
                    <a:pt x="196253" y="14554"/>
                  </a:lnTo>
                  <a:lnTo>
                    <a:pt x="155079" y="31877"/>
                  </a:lnTo>
                  <a:lnTo>
                    <a:pt x="117487" y="55105"/>
                  </a:lnTo>
                  <a:lnTo>
                    <a:pt x="84048" y="83667"/>
                  </a:lnTo>
                  <a:lnTo>
                    <a:pt x="55372" y="116954"/>
                  </a:lnTo>
                  <a:lnTo>
                    <a:pt x="32029" y="154381"/>
                  </a:lnTo>
                  <a:lnTo>
                    <a:pt x="14630" y="195364"/>
                  </a:lnTo>
                  <a:lnTo>
                    <a:pt x="3759" y="239318"/>
                  </a:lnTo>
                  <a:lnTo>
                    <a:pt x="0" y="285661"/>
                  </a:lnTo>
                  <a:lnTo>
                    <a:pt x="3759" y="332003"/>
                  </a:lnTo>
                  <a:lnTo>
                    <a:pt x="14630" y="375958"/>
                  </a:lnTo>
                  <a:lnTo>
                    <a:pt x="32029" y="416941"/>
                  </a:lnTo>
                  <a:lnTo>
                    <a:pt x="55372" y="454380"/>
                  </a:lnTo>
                  <a:lnTo>
                    <a:pt x="84048" y="487667"/>
                  </a:lnTo>
                  <a:lnTo>
                    <a:pt x="117487" y="516216"/>
                  </a:lnTo>
                  <a:lnTo>
                    <a:pt x="155079" y="539445"/>
                  </a:lnTo>
                  <a:lnTo>
                    <a:pt x="196253" y="556768"/>
                  </a:lnTo>
                  <a:lnTo>
                    <a:pt x="240411" y="567588"/>
                  </a:lnTo>
                  <a:lnTo>
                    <a:pt x="286956" y="571334"/>
                  </a:lnTo>
                  <a:lnTo>
                    <a:pt x="333502" y="567588"/>
                  </a:lnTo>
                  <a:lnTo>
                    <a:pt x="377659" y="556768"/>
                  </a:lnTo>
                  <a:lnTo>
                    <a:pt x="418833" y="539445"/>
                  </a:lnTo>
                  <a:lnTo>
                    <a:pt x="456425" y="516216"/>
                  </a:lnTo>
                  <a:lnTo>
                    <a:pt x="458787" y="514197"/>
                  </a:lnTo>
                  <a:lnTo>
                    <a:pt x="489864" y="487667"/>
                  </a:lnTo>
                  <a:lnTo>
                    <a:pt x="518541" y="454380"/>
                  </a:lnTo>
                  <a:lnTo>
                    <a:pt x="541883" y="416941"/>
                  </a:lnTo>
                  <a:lnTo>
                    <a:pt x="559282" y="375958"/>
                  </a:lnTo>
                  <a:lnTo>
                    <a:pt x="570153" y="332003"/>
                  </a:lnTo>
                  <a:lnTo>
                    <a:pt x="573900" y="285661"/>
                  </a:lnTo>
                  <a:close/>
                </a:path>
              </a:pathLst>
            </a:custGeom>
            <a:solidFill>
              <a:srgbClr val="DD3C4E"/>
            </a:solidFill>
          </p:spPr>
          <p:txBody>
            <a:bodyPr wrap="square" lIns="0" tIns="0" rIns="0" bIns="0" rtlCol="0"/>
            <a:lstStyle/>
            <a:p>
              <a:endParaRPr/>
            </a:p>
          </p:txBody>
        </p:sp>
        <p:pic>
          <p:nvPicPr>
            <p:cNvPr id="17" name="object 13"/>
            <p:cNvPicPr/>
            <p:nvPr/>
          </p:nvPicPr>
          <p:blipFill>
            <a:blip r:embed="rId2" cstate="print"/>
            <a:stretch>
              <a:fillRect/>
            </a:stretch>
          </p:blipFill>
          <p:spPr>
            <a:xfrm>
              <a:off x="432272" y="3051849"/>
              <a:ext cx="114778" cy="114266"/>
            </a:xfrm>
            <a:prstGeom prst="rect">
              <a:avLst/>
            </a:prstGeom>
          </p:spPr>
        </p:pic>
        <p:pic>
          <p:nvPicPr>
            <p:cNvPr id="18" name="object 14"/>
            <p:cNvPicPr/>
            <p:nvPr/>
          </p:nvPicPr>
          <p:blipFill>
            <a:blip r:embed="rId3" cstate="print"/>
            <a:stretch>
              <a:fillRect/>
            </a:stretch>
          </p:blipFill>
          <p:spPr>
            <a:xfrm>
              <a:off x="660217" y="2855281"/>
              <a:ext cx="209922" cy="176382"/>
            </a:xfrm>
            <a:prstGeom prst="rect">
              <a:avLst/>
            </a:prstGeom>
          </p:spPr>
        </p:pic>
        <p:sp>
          <p:nvSpPr>
            <p:cNvPr id="19" name="object 15"/>
            <p:cNvSpPr/>
            <p:nvPr/>
          </p:nvSpPr>
          <p:spPr>
            <a:xfrm>
              <a:off x="476551" y="2910034"/>
              <a:ext cx="354330" cy="213360"/>
            </a:xfrm>
            <a:custGeom>
              <a:avLst/>
              <a:gdLst/>
              <a:ahLst/>
              <a:cxnLst/>
              <a:rect l="l" t="t" r="r" b="b"/>
              <a:pathLst>
                <a:path w="354330" h="213360">
                  <a:moveTo>
                    <a:pt x="15074" y="213009"/>
                  </a:moveTo>
                  <a:lnTo>
                    <a:pt x="13125" y="213009"/>
                  </a:lnTo>
                  <a:lnTo>
                    <a:pt x="9153" y="213009"/>
                  </a:lnTo>
                  <a:lnTo>
                    <a:pt x="5307" y="210963"/>
                  </a:lnTo>
                  <a:lnTo>
                    <a:pt x="3172" y="207300"/>
                  </a:lnTo>
                  <a:lnTo>
                    <a:pt x="0" y="201830"/>
                  </a:lnTo>
                  <a:lnTo>
                    <a:pt x="1882" y="194840"/>
                  </a:lnTo>
                  <a:lnTo>
                    <a:pt x="335374" y="3167"/>
                  </a:lnTo>
                  <a:lnTo>
                    <a:pt x="340849" y="0"/>
                  </a:lnTo>
                  <a:lnTo>
                    <a:pt x="347871" y="1880"/>
                  </a:lnTo>
                  <a:lnTo>
                    <a:pt x="354230" y="12820"/>
                  </a:lnTo>
                  <a:lnTo>
                    <a:pt x="352346" y="19801"/>
                  </a:lnTo>
                  <a:lnTo>
                    <a:pt x="18857" y="211489"/>
                  </a:lnTo>
                  <a:lnTo>
                    <a:pt x="17045" y="212517"/>
                  </a:lnTo>
                  <a:lnTo>
                    <a:pt x="15074" y="213009"/>
                  </a:lnTo>
                  <a:close/>
                </a:path>
              </a:pathLst>
            </a:custGeom>
            <a:solidFill>
              <a:srgbClr val="4F616B"/>
            </a:solidFill>
          </p:spPr>
          <p:txBody>
            <a:bodyPr wrap="square" lIns="0" tIns="0" rIns="0" bIns="0" rtlCol="0"/>
            <a:lstStyle/>
            <a:p>
              <a:endParaRPr/>
            </a:p>
          </p:txBody>
        </p:sp>
      </p:grpSp>
      <p:sp>
        <p:nvSpPr>
          <p:cNvPr id="20" name="object 16"/>
          <p:cNvSpPr/>
          <p:nvPr/>
        </p:nvSpPr>
        <p:spPr>
          <a:xfrm>
            <a:off x="5197260" y="2252715"/>
            <a:ext cx="370719" cy="648214"/>
          </a:xfrm>
          <a:custGeom>
            <a:avLst/>
            <a:gdLst/>
            <a:ahLst/>
            <a:cxnLst/>
            <a:rect l="l" t="t" r="r" b="b"/>
            <a:pathLst>
              <a:path w="494030" h="714375">
                <a:moveTo>
                  <a:pt x="258572" y="74193"/>
                </a:moveTo>
                <a:lnTo>
                  <a:pt x="235089" y="74193"/>
                </a:lnTo>
                <a:lnTo>
                  <a:pt x="235089" y="97878"/>
                </a:lnTo>
                <a:lnTo>
                  <a:pt x="258572" y="97878"/>
                </a:lnTo>
                <a:lnTo>
                  <a:pt x="258572" y="74193"/>
                </a:lnTo>
                <a:close/>
              </a:path>
              <a:path w="494030" h="714375">
                <a:moveTo>
                  <a:pt x="493661" y="297383"/>
                </a:moveTo>
                <a:lnTo>
                  <a:pt x="492607" y="293954"/>
                </a:lnTo>
                <a:lnTo>
                  <a:pt x="490359" y="291465"/>
                </a:lnTo>
                <a:lnTo>
                  <a:pt x="488111" y="288874"/>
                </a:lnTo>
                <a:lnTo>
                  <a:pt x="484949" y="287439"/>
                </a:lnTo>
                <a:lnTo>
                  <a:pt x="468312" y="287439"/>
                </a:lnTo>
                <a:lnTo>
                  <a:pt x="468312" y="311124"/>
                </a:lnTo>
                <a:lnTo>
                  <a:pt x="459498" y="382206"/>
                </a:lnTo>
                <a:lnTo>
                  <a:pt x="433781" y="382206"/>
                </a:lnTo>
                <a:lnTo>
                  <a:pt x="433781" y="405904"/>
                </a:lnTo>
                <a:lnTo>
                  <a:pt x="400685" y="690232"/>
                </a:lnTo>
                <a:lnTo>
                  <a:pt x="92976" y="690232"/>
                </a:lnTo>
                <a:lnTo>
                  <a:pt x="59880" y="405904"/>
                </a:lnTo>
                <a:lnTo>
                  <a:pt x="433781" y="405904"/>
                </a:lnTo>
                <a:lnTo>
                  <a:pt x="433781" y="382206"/>
                </a:lnTo>
                <a:lnTo>
                  <a:pt x="34150" y="382206"/>
                </a:lnTo>
                <a:lnTo>
                  <a:pt x="25349" y="311124"/>
                </a:lnTo>
                <a:lnTo>
                  <a:pt x="468312" y="311124"/>
                </a:lnTo>
                <a:lnTo>
                  <a:pt x="468312" y="287439"/>
                </a:lnTo>
                <a:lnTo>
                  <a:pt x="441629" y="287439"/>
                </a:lnTo>
                <a:lnTo>
                  <a:pt x="468858" y="131152"/>
                </a:lnTo>
                <a:lnTo>
                  <a:pt x="469455" y="127723"/>
                </a:lnTo>
                <a:lnTo>
                  <a:pt x="469823" y="126199"/>
                </a:lnTo>
                <a:lnTo>
                  <a:pt x="469684" y="124536"/>
                </a:lnTo>
                <a:lnTo>
                  <a:pt x="469392" y="123012"/>
                </a:lnTo>
                <a:lnTo>
                  <a:pt x="466432" y="110934"/>
                </a:lnTo>
                <a:lnTo>
                  <a:pt x="458647" y="79273"/>
                </a:lnTo>
                <a:lnTo>
                  <a:pt x="454050" y="60579"/>
                </a:lnTo>
                <a:lnTo>
                  <a:pt x="449300" y="41236"/>
                </a:lnTo>
                <a:lnTo>
                  <a:pt x="444373" y="21209"/>
                </a:lnTo>
                <a:lnTo>
                  <a:pt x="444373" y="135318"/>
                </a:lnTo>
                <a:lnTo>
                  <a:pt x="417830" y="287439"/>
                </a:lnTo>
                <a:lnTo>
                  <a:pt x="393992" y="287439"/>
                </a:lnTo>
                <a:lnTo>
                  <a:pt x="421220" y="131152"/>
                </a:lnTo>
                <a:lnTo>
                  <a:pt x="444373" y="135318"/>
                </a:lnTo>
                <a:lnTo>
                  <a:pt x="444373" y="21209"/>
                </a:lnTo>
                <a:lnTo>
                  <a:pt x="442264" y="12623"/>
                </a:lnTo>
                <a:lnTo>
                  <a:pt x="442264" y="110934"/>
                </a:lnTo>
                <a:lnTo>
                  <a:pt x="398119" y="102997"/>
                </a:lnTo>
                <a:lnTo>
                  <a:pt x="398119" y="127127"/>
                </a:lnTo>
                <a:lnTo>
                  <a:pt x="370205" y="287439"/>
                </a:lnTo>
                <a:lnTo>
                  <a:pt x="346354" y="287439"/>
                </a:lnTo>
                <a:lnTo>
                  <a:pt x="352806" y="250596"/>
                </a:lnTo>
                <a:lnTo>
                  <a:pt x="375107" y="123012"/>
                </a:lnTo>
                <a:lnTo>
                  <a:pt x="398119" y="127127"/>
                </a:lnTo>
                <a:lnTo>
                  <a:pt x="398119" y="102997"/>
                </a:lnTo>
                <a:lnTo>
                  <a:pt x="385419" y="100698"/>
                </a:lnTo>
                <a:lnTo>
                  <a:pt x="399770" y="79273"/>
                </a:lnTo>
                <a:lnTo>
                  <a:pt x="436029" y="85661"/>
                </a:lnTo>
                <a:lnTo>
                  <a:pt x="442264" y="110934"/>
                </a:lnTo>
                <a:lnTo>
                  <a:pt x="442264" y="12623"/>
                </a:lnTo>
                <a:lnTo>
                  <a:pt x="441528" y="9626"/>
                </a:lnTo>
                <a:lnTo>
                  <a:pt x="440474" y="5092"/>
                </a:lnTo>
                <a:lnTo>
                  <a:pt x="436714" y="1574"/>
                </a:lnTo>
                <a:lnTo>
                  <a:pt x="432130" y="838"/>
                </a:lnTo>
                <a:lnTo>
                  <a:pt x="429895" y="419"/>
                </a:lnTo>
                <a:lnTo>
                  <a:pt x="429895" y="60579"/>
                </a:lnTo>
                <a:lnTo>
                  <a:pt x="414070" y="57708"/>
                </a:lnTo>
                <a:lnTo>
                  <a:pt x="425119" y="41236"/>
                </a:lnTo>
                <a:lnTo>
                  <a:pt x="429895" y="60579"/>
                </a:lnTo>
                <a:lnTo>
                  <a:pt x="429895" y="419"/>
                </a:lnTo>
                <a:lnTo>
                  <a:pt x="355854" y="102603"/>
                </a:lnTo>
                <a:lnTo>
                  <a:pt x="354101" y="107226"/>
                </a:lnTo>
                <a:lnTo>
                  <a:pt x="328980" y="250596"/>
                </a:lnTo>
                <a:lnTo>
                  <a:pt x="328980" y="192659"/>
                </a:lnTo>
                <a:lnTo>
                  <a:pt x="328980" y="168960"/>
                </a:lnTo>
                <a:lnTo>
                  <a:pt x="328980" y="145275"/>
                </a:lnTo>
                <a:lnTo>
                  <a:pt x="328980" y="126898"/>
                </a:lnTo>
                <a:lnTo>
                  <a:pt x="323710" y="121577"/>
                </a:lnTo>
                <a:lnTo>
                  <a:pt x="305511" y="121577"/>
                </a:lnTo>
                <a:lnTo>
                  <a:pt x="305511" y="145275"/>
                </a:lnTo>
                <a:lnTo>
                  <a:pt x="305511" y="168960"/>
                </a:lnTo>
                <a:lnTo>
                  <a:pt x="305511" y="192659"/>
                </a:lnTo>
                <a:lnTo>
                  <a:pt x="305511" y="287439"/>
                </a:lnTo>
                <a:lnTo>
                  <a:pt x="282041" y="287439"/>
                </a:lnTo>
                <a:lnTo>
                  <a:pt x="282041" y="192659"/>
                </a:lnTo>
                <a:lnTo>
                  <a:pt x="305511" y="192659"/>
                </a:lnTo>
                <a:lnTo>
                  <a:pt x="305511" y="168960"/>
                </a:lnTo>
                <a:lnTo>
                  <a:pt x="258572" y="168960"/>
                </a:lnTo>
                <a:lnTo>
                  <a:pt x="258572" y="192659"/>
                </a:lnTo>
                <a:lnTo>
                  <a:pt x="258572" y="287439"/>
                </a:lnTo>
                <a:lnTo>
                  <a:pt x="235089" y="287439"/>
                </a:lnTo>
                <a:lnTo>
                  <a:pt x="235089" y="192659"/>
                </a:lnTo>
                <a:lnTo>
                  <a:pt x="258572" y="192659"/>
                </a:lnTo>
                <a:lnTo>
                  <a:pt x="258572" y="168960"/>
                </a:lnTo>
                <a:lnTo>
                  <a:pt x="211620" y="168960"/>
                </a:lnTo>
                <a:lnTo>
                  <a:pt x="211620" y="192659"/>
                </a:lnTo>
                <a:lnTo>
                  <a:pt x="211620" y="287439"/>
                </a:lnTo>
                <a:lnTo>
                  <a:pt x="188150" y="287439"/>
                </a:lnTo>
                <a:lnTo>
                  <a:pt x="188150" y="267766"/>
                </a:lnTo>
                <a:lnTo>
                  <a:pt x="188150" y="258419"/>
                </a:lnTo>
                <a:lnTo>
                  <a:pt x="188150" y="192659"/>
                </a:lnTo>
                <a:lnTo>
                  <a:pt x="211620" y="192659"/>
                </a:lnTo>
                <a:lnTo>
                  <a:pt x="211620" y="168960"/>
                </a:lnTo>
                <a:lnTo>
                  <a:pt x="188150" y="168960"/>
                </a:lnTo>
                <a:lnTo>
                  <a:pt x="188150" y="145275"/>
                </a:lnTo>
                <a:lnTo>
                  <a:pt x="305511" y="145275"/>
                </a:lnTo>
                <a:lnTo>
                  <a:pt x="305511" y="121577"/>
                </a:lnTo>
                <a:lnTo>
                  <a:pt x="293408" y="121577"/>
                </a:lnTo>
                <a:lnTo>
                  <a:pt x="298475" y="113703"/>
                </a:lnTo>
                <a:lnTo>
                  <a:pt x="302285" y="105092"/>
                </a:lnTo>
                <a:lnTo>
                  <a:pt x="304673" y="95834"/>
                </a:lnTo>
                <a:lnTo>
                  <a:pt x="305511" y="86029"/>
                </a:lnTo>
                <a:lnTo>
                  <a:pt x="301942" y="65697"/>
                </a:lnTo>
                <a:lnTo>
                  <a:pt x="293281" y="50495"/>
                </a:lnTo>
                <a:lnTo>
                  <a:pt x="292074" y="48387"/>
                </a:lnTo>
                <a:lnTo>
                  <a:pt x="282041" y="39624"/>
                </a:lnTo>
                <a:lnTo>
                  <a:pt x="282041" y="86029"/>
                </a:lnTo>
                <a:lnTo>
                  <a:pt x="279260" y="99822"/>
                </a:lnTo>
                <a:lnTo>
                  <a:pt x="271703" y="111125"/>
                </a:lnTo>
                <a:lnTo>
                  <a:pt x="260515" y="118770"/>
                </a:lnTo>
                <a:lnTo>
                  <a:pt x="246824" y="121577"/>
                </a:lnTo>
                <a:lnTo>
                  <a:pt x="233146" y="118770"/>
                </a:lnTo>
                <a:lnTo>
                  <a:pt x="221957" y="111125"/>
                </a:lnTo>
                <a:lnTo>
                  <a:pt x="214401" y="99822"/>
                </a:lnTo>
                <a:lnTo>
                  <a:pt x="211620" y="86029"/>
                </a:lnTo>
                <a:lnTo>
                  <a:pt x="214401" y="72237"/>
                </a:lnTo>
                <a:lnTo>
                  <a:pt x="221957" y="60934"/>
                </a:lnTo>
                <a:lnTo>
                  <a:pt x="233146" y="53301"/>
                </a:lnTo>
                <a:lnTo>
                  <a:pt x="246824" y="50495"/>
                </a:lnTo>
                <a:lnTo>
                  <a:pt x="260515" y="53301"/>
                </a:lnTo>
                <a:lnTo>
                  <a:pt x="271703" y="60934"/>
                </a:lnTo>
                <a:lnTo>
                  <a:pt x="279260" y="72237"/>
                </a:lnTo>
                <a:lnTo>
                  <a:pt x="282041" y="86029"/>
                </a:lnTo>
                <a:lnTo>
                  <a:pt x="282041" y="39624"/>
                </a:lnTo>
                <a:lnTo>
                  <a:pt x="277202" y="35394"/>
                </a:lnTo>
                <a:lnTo>
                  <a:pt x="258572" y="28003"/>
                </a:lnTo>
                <a:lnTo>
                  <a:pt x="258572" y="3098"/>
                </a:lnTo>
                <a:lnTo>
                  <a:pt x="235089" y="3098"/>
                </a:lnTo>
                <a:lnTo>
                  <a:pt x="235089" y="28003"/>
                </a:lnTo>
                <a:lnTo>
                  <a:pt x="216458" y="35394"/>
                </a:lnTo>
                <a:lnTo>
                  <a:pt x="201587" y="48387"/>
                </a:lnTo>
                <a:lnTo>
                  <a:pt x="191719" y="65697"/>
                </a:lnTo>
                <a:lnTo>
                  <a:pt x="188150" y="86029"/>
                </a:lnTo>
                <a:lnTo>
                  <a:pt x="188988" y="95834"/>
                </a:lnTo>
                <a:lnTo>
                  <a:pt x="191376" y="105092"/>
                </a:lnTo>
                <a:lnTo>
                  <a:pt x="195186" y="113703"/>
                </a:lnTo>
                <a:lnTo>
                  <a:pt x="200253" y="121577"/>
                </a:lnTo>
                <a:lnTo>
                  <a:pt x="169951" y="121577"/>
                </a:lnTo>
                <a:lnTo>
                  <a:pt x="164680" y="126898"/>
                </a:lnTo>
                <a:lnTo>
                  <a:pt x="164680" y="258419"/>
                </a:lnTo>
                <a:lnTo>
                  <a:pt x="163525" y="251434"/>
                </a:lnTo>
                <a:lnTo>
                  <a:pt x="163398" y="250926"/>
                </a:lnTo>
                <a:lnTo>
                  <a:pt x="163169" y="250367"/>
                </a:lnTo>
                <a:lnTo>
                  <a:pt x="158038" y="221068"/>
                </a:lnTo>
                <a:lnTo>
                  <a:pt x="149872" y="174421"/>
                </a:lnTo>
                <a:lnTo>
                  <a:pt x="145923" y="151841"/>
                </a:lnTo>
                <a:lnTo>
                  <a:pt x="145923" y="287439"/>
                </a:lnTo>
                <a:lnTo>
                  <a:pt x="74320" y="287439"/>
                </a:lnTo>
                <a:lnTo>
                  <a:pt x="32270" y="46837"/>
                </a:lnTo>
                <a:lnTo>
                  <a:pt x="101638" y="34480"/>
                </a:lnTo>
                <a:lnTo>
                  <a:pt x="105765" y="57708"/>
                </a:lnTo>
                <a:lnTo>
                  <a:pt x="59512" y="66001"/>
                </a:lnTo>
                <a:lnTo>
                  <a:pt x="63639" y="89369"/>
                </a:lnTo>
                <a:lnTo>
                  <a:pt x="109753" y="81076"/>
                </a:lnTo>
                <a:lnTo>
                  <a:pt x="113830" y="104406"/>
                </a:lnTo>
                <a:lnTo>
                  <a:pt x="90728" y="108521"/>
                </a:lnTo>
                <a:lnTo>
                  <a:pt x="94856" y="131889"/>
                </a:lnTo>
                <a:lnTo>
                  <a:pt x="117957" y="127723"/>
                </a:lnTo>
                <a:lnTo>
                  <a:pt x="121945" y="151053"/>
                </a:lnTo>
                <a:lnTo>
                  <a:pt x="98983" y="155219"/>
                </a:lnTo>
                <a:lnTo>
                  <a:pt x="103060" y="178536"/>
                </a:lnTo>
                <a:lnTo>
                  <a:pt x="126072" y="174421"/>
                </a:lnTo>
                <a:lnTo>
                  <a:pt x="130149" y="197751"/>
                </a:lnTo>
                <a:lnTo>
                  <a:pt x="83947" y="206032"/>
                </a:lnTo>
                <a:lnTo>
                  <a:pt x="88023" y="229400"/>
                </a:lnTo>
                <a:lnTo>
                  <a:pt x="134277" y="221068"/>
                </a:lnTo>
                <a:lnTo>
                  <a:pt x="138264" y="244436"/>
                </a:lnTo>
                <a:lnTo>
                  <a:pt x="115252" y="248564"/>
                </a:lnTo>
                <a:lnTo>
                  <a:pt x="119380" y="271932"/>
                </a:lnTo>
                <a:lnTo>
                  <a:pt x="142494" y="267766"/>
                </a:lnTo>
                <a:lnTo>
                  <a:pt x="145923" y="287439"/>
                </a:lnTo>
                <a:lnTo>
                  <a:pt x="145923" y="151841"/>
                </a:lnTo>
                <a:lnTo>
                  <a:pt x="141706" y="127723"/>
                </a:lnTo>
                <a:lnTo>
                  <a:pt x="133540" y="81076"/>
                </a:lnTo>
                <a:lnTo>
                  <a:pt x="125387" y="34480"/>
                </a:lnTo>
                <a:lnTo>
                  <a:pt x="122631" y="18745"/>
                </a:lnTo>
                <a:lnTo>
                  <a:pt x="121627" y="12217"/>
                </a:lnTo>
                <a:lnTo>
                  <a:pt x="115481" y="7962"/>
                </a:lnTo>
                <a:lnTo>
                  <a:pt x="109156" y="9169"/>
                </a:lnTo>
                <a:lnTo>
                  <a:pt x="16687" y="25590"/>
                </a:lnTo>
                <a:lnTo>
                  <a:pt x="10223" y="26657"/>
                </a:lnTo>
                <a:lnTo>
                  <a:pt x="6007" y="32867"/>
                </a:lnTo>
                <a:lnTo>
                  <a:pt x="7200" y="39243"/>
                </a:lnTo>
                <a:lnTo>
                  <a:pt x="50482" y="287439"/>
                </a:lnTo>
                <a:lnTo>
                  <a:pt x="8712" y="287439"/>
                </a:lnTo>
                <a:lnTo>
                  <a:pt x="5549" y="288874"/>
                </a:lnTo>
                <a:lnTo>
                  <a:pt x="3302" y="291465"/>
                </a:lnTo>
                <a:lnTo>
                  <a:pt x="1054" y="293954"/>
                </a:lnTo>
                <a:lnTo>
                  <a:pt x="0" y="297383"/>
                </a:lnTo>
                <a:lnTo>
                  <a:pt x="508" y="300710"/>
                </a:lnTo>
                <a:lnTo>
                  <a:pt x="12242" y="395490"/>
                </a:lnTo>
                <a:lnTo>
                  <a:pt x="12928" y="401408"/>
                </a:lnTo>
                <a:lnTo>
                  <a:pt x="17970" y="405904"/>
                </a:lnTo>
                <a:lnTo>
                  <a:pt x="36169" y="405904"/>
                </a:lnTo>
                <a:lnTo>
                  <a:pt x="71615" y="709434"/>
                </a:lnTo>
                <a:lnTo>
                  <a:pt x="76517" y="713930"/>
                </a:lnTo>
                <a:lnTo>
                  <a:pt x="417144" y="713930"/>
                </a:lnTo>
                <a:lnTo>
                  <a:pt x="422046" y="709434"/>
                </a:lnTo>
                <a:lnTo>
                  <a:pt x="424294" y="690232"/>
                </a:lnTo>
                <a:lnTo>
                  <a:pt x="457492" y="405904"/>
                </a:lnTo>
                <a:lnTo>
                  <a:pt x="475691" y="405904"/>
                </a:lnTo>
                <a:lnTo>
                  <a:pt x="480733" y="401408"/>
                </a:lnTo>
                <a:lnTo>
                  <a:pt x="481418" y="395490"/>
                </a:lnTo>
                <a:lnTo>
                  <a:pt x="483069" y="382206"/>
                </a:lnTo>
                <a:lnTo>
                  <a:pt x="491871" y="311124"/>
                </a:lnTo>
                <a:lnTo>
                  <a:pt x="493153" y="300710"/>
                </a:lnTo>
                <a:lnTo>
                  <a:pt x="493661" y="297383"/>
                </a:lnTo>
                <a:close/>
              </a:path>
            </a:pathLst>
          </a:custGeom>
          <a:solidFill>
            <a:srgbClr val="0F0E0D"/>
          </a:solidFill>
        </p:spPr>
        <p:txBody>
          <a:bodyPr wrap="square" lIns="0" tIns="0" rIns="0" bIns="0" rtlCol="0"/>
          <a:lstStyle/>
          <a:p>
            <a:endParaRPr/>
          </a:p>
        </p:txBody>
      </p:sp>
      <p:sp>
        <p:nvSpPr>
          <p:cNvPr id="22" name="Textfeld 21"/>
          <p:cNvSpPr txBox="1"/>
          <p:nvPr/>
        </p:nvSpPr>
        <p:spPr>
          <a:xfrm>
            <a:off x="1738734" y="1601553"/>
            <a:ext cx="1769806" cy="369332"/>
          </a:xfrm>
          <a:prstGeom prst="rect">
            <a:avLst/>
          </a:prstGeom>
          <a:noFill/>
        </p:spPr>
        <p:txBody>
          <a:bodyPr wrap="square" rtlCol="0">
            <a:spAutoFit/>
          </a:bodyPr>
          <a:lstStyle/>
          <a:p>
            <a:r>
              <a:rPr lang="en-GB" dirty="0" smtClean="0">
                <a:solidFill>
                  <a:schemeClr val="tx1">
                    <a:lumMod val="75000"/>
                    <a:lumOff val="25000"/>
                  </a:schemeClr>
                </a:solidFill>
              </a:rPr>
              <a:t>1 - 7</a:t>
            </a:r>
            <a:endParaRPr lang="en-GB" dirty="0">
              <a:solidFill>
                <a:schemeClr val="tx1">
                  <a:lumMod val="75000"/>
                  <a:lumOff val="25000"/>
                </a:schemeClr>
              </a:solidFill>
            </a:endParaRPr>
          </a:p>
        </p:txBody>
      </p:sp>
      <p:sp>
        <p:nvSpPr>
          <p:cNvPr id="23" name="Textfeld 22"/>
          <p:cNvSpPr txBox="1"/>
          <p:nvPr/>
        </p:nvSpPr>
        <p:spPr>
          <a:xfrm>
            <a:off x="1686670" y="2262566"/>
            <a:ext cx="1769806" cy="369332"/>
          </a:xfrm>
          <a:prstGeom prst="rect">
            <a:avLst/>
          </a:prstGeom>
          <a:noFill/>
        </p:spPr>
        <p:txBody>
          <a:bodyPr wrap="square" rtlCol="0">
            <a:spAutoFit/>
          </a:bodyPr>
          <a:lstStyle/>
          <a:p>
            <a:r>
              <a:rPr lang="en-GB" dirty="0" smtClean="0">
                <a:solidFill>
                  <a:schemeClr val="tx1">
                    <a:lumMod val="75000"/>
                    <a:lumOff val="25000"/>
                  </a:schemeClr>
                </a:solidFill>
              </a:rPr>
              <a:t>20 – 40 minutes</a:t>
            </a:r>
            <a:endParaRPr lang="en-GB" dirty="0">
              <a:solidFill>
                <a:schemeClr val="tx1">
                  <a:lumMod val="75000"/>
                  <a:lumOff val="25000"/>
                </a:schemeClr>
              </a:solidFill>
            </a:endParaRPr>
          </a:p>
        </p:txBody>
      </p:sp>
      <p:sp>
        <p:nvSpPr>
          <p:cNvPr id="24" name="Textfeld 23"/>
          <p:cNvSpPr txBox="1"/>
          <p:nvPr/>
        </p:nvSpPr>
        <p:spPr>
          <a:xfrm>
            <a:off x="6112737" y="1689570"/>
            <a:ext cx="5188834" cy="369332"/>
          </a:xfrm>
          <a:prstGeom prst="rect">
            <a:avLst/>
          </a:prstGeom>
          <a:noFill/>
        </p:spPr>
        <p:txBody>
          <a:bodyPr wrap="square" rtlCol="0">
            <a:spAutoFit/>
          </a:bodyPr>
          <a:lstStyle/>
          <a:p>
            <a:pPr marL="285750" indent="-285750">
              <a:buFont typeface="Arial" panose="020B0604020202020204" pitchFamily="34" charset="0"/>
              <a:buChar char="•"/>
            </a:pPr>
            <a:r>
              <a:rPr lang="en-GB" dirty="0" smtClean="0">
                <a:solidFill>
                  <a:schemeClr val="tx1">
                    <a:lumMod val="75000"/>
                    <a:lumOff val="25000"/>
                  </a:schemeClr>
                </a:solidFill>
              </a:rPr>
              <a:t>Analysing your organisation’s flyers and brochures</a:t>
            </a:r>
            <a:endParaRPr lang="en-GB" dirty="0">
              <a:solidFill>
                <a:schemeClr val="tx1">
                  <a:lumMod val="75000"/>
                  <a:lumOff val="25000"/>
                </a:schemeClr>
              </a:solidFill>
            </a:endParaRPr>
          </a:p>
        </p:txBody>
      </p:sp>
      <p:sp>
        <p:nvSpPr>
          <p:cNvPr id="26" name="Textfeld 25"/>
          <p:cNvSpPr txBox="1"/>
          <p:nvPr/>
        </p:nvSpPr>
        <p:spPr>
          <a:xfrm>
            <a:off x="6325119" y="2261184"/>
            <a:ext cx="3988009" cy="646331"/>
          </a:xfrm>
          <a:prstGeom prst="rect">
            <a:avLst/>
          </a:prstGeom>
          <a:noFill/>
        </p:spPr>
        <p:txBody>
          <a:bodyPr wrap="square" rtlCol="0">
            <a:spAutoFit/>
          </a:bodyPr>
          <a:lstStyle/>
          <a:p>
            <a:r>
              <a:rPr lang="en-GB" dirty="0" smtClean="0">
                <a:solidFill>
                  <a:schemeClr val="tx1">
                    <a:lumMod val="75000"/>
                    <a:lumOff val="25000"/>
                  </a:schemeClr>
                </a:solidFill>
              </a:rPr>
              <a:t>Sheet of paper, pens, device with internet access</a:t>
            </a:r>
            <a:endParaRPr lang="en-GB" dirty="0">
              <a:solidFill>
                <a:schemeClr val="tx1">
                  <a:lumMod val="75000"/>
                  <a:lumOff val="25000"/>
                </a:schemeClr>
              </a:solidFill>
            </a:endParaRPr>
          </a:p>
        </p:txBody>
      </p:sp>
      <p:sp>
        <p:nvSpPr>
          <p:cNvPr id="27" name="Textfeld 26"/>
          <p:cNvSpPr txBox="1"/>
          <p:nvPr/>
        </p:nvSpPr>
        <p:spPr>
          <a:xfrm>
            <a:off x="457200" y="6260171"/>
            <a:ext cx="7079225" cy="430887"/>
          </a:xfrm>
          <a:prstGeom prst="rect">
            <a:avLst/>
          </a:prstGeom>
          <a:noFill/>
        </p:spPr>
        <p:txBody>
          <a:bodyPr wrap="square" rtlCol="0">
            <a:spAutoFit/>
          </a:bodyPr>
          <a:lstStyle/>
          <a:p>
            <a:r>
              <a:rPr lang="en-GB" sz="1100" dirty="0" smtClean="0">
                <a:solidFill>
                  <a:schemeClr val="tx1">
                    <a:lumMod val="75000"/>
                    <a:lumOff val="25000"/>
                  </a:schemeClr>
                </a:solidFill>
              </a:rPr>
              <a:t>Source: </a:t>
            </a:r>
            <a:r>
              <a:rPr lang="de-DE" sz="1100" dirty="0">
                <a:solidFill>
                  <a:schemeClr val="tx1">
                    <a:lumMod val="75000"/>
                    <a:lumOff val="25000"/>
                  </a:schemeClr>
                </a:solidFill>
              </a:rPr>
              <a:t>Der Paritätische </a:t>
            </a:r>
            <a:r>
              <a:rPr lang="de-DE" sz="1100" dirty="0" smtClean="0">
                <a:solidFill>
                  <a:schemeClr val="tx1">
                    <a:lumMod val="75000"/>
                    <a:lumOff val="25000"/>
                  </a:schemeClr>
                </a:solidFill>
              </a:rPr>
              <a:t>Gesamtverband e</a:t>
            </a:r>
            <a:r>
              <a:rPr lang="de-DE" sz="1100" dirty="0">
                <a:solidFill>
                  <a:schemeClr val="tx1">
                    <a:lumMod val="75000"/>
                    <a:lumOff val="25000"/>
                  </a:schemeClr>
                </a:solidFill>
              </a:rPr>
              <a:t>. V</a:t>
            </a:r>
            <a:r>
              <a:rPr lang="de-DE" sz="1100" dirty="0" smtClean="0">
                <a:solidFill>
                  <a:schemeClr val="tx1">
                    <a:lumMod val="75000"/>
                    <a:lumOff val="25000"/>
                  </a:schemeClr>
                </a:solidFill>
              </a:rPr>
              <a:t>. (</a:t>
            </a:r>
            <a:r>
              <a:rPr lang="de-DE" sz="1100" dirty="0" err="1" smtClean="0">
                <a:solidFill>
                  <a:schemeClr val="tx1">
                    <a:lumMod val="75000"/>
                    <a:lumOff val="25000"/>
                  </a:schemeClr>
                </a:solidFill>
              </a:rPr>
              <a:t>ed</a:t>
            </a:r>
            <a:r>
              <a:rPr lang="de-DE" sz="1100" dirty="0" smtClean="0">
                <a:solidFill>
                  <a:schemeClr val="tx1">
                    <a:lumMod val="75000"/>
                    <a:lumOff val="25000"/>
                  </a:schemeClr>
                </a:solidFill>
              </a:rPr>
              <a:t>): Workbook Mittel erfolgreich einwerben - Fundraising für Migrantenorganisationen“, Berlin 2014, p.25. </a:t>
            </a:r>
            <a:endParaRPr lang="en-GB" sz="1100" dirty="0">
              <a:solidFill>
                <a:schemeClr val="tx1">
                  <a:lumMod val="75000"/>
                  <a:lumOff val="25000"/>
                </a:schemeClr>
              </a:solidFill>
            </a:endParaRPr>
          </a:p>
        </p:txBody>
      </p:sp>
    </p:spTree>
    <p:extLst>
      <p:ext uri="{BB962C8B-B14F-4D97-AF65-F5344CB8AC3E}">
        <p14:creationId xmlns:p14="http://schemas.microsoft.com/office/powerpoint/2010/main" val="377062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Exercise 5: Develop a Fundraising Strategy for Your Next Event</a:t>
            </a:r>
            <a:endParaRPr lang="en-GB" dirty="0"/>
          </a:p>
        </p:txBody>
      </p:sp>
      <p:sp>
        <p:nvSpPr>
          <p:cNvPr id="3" name="Inhaltsplatzhalter 2"/>
          <p:cNvSpPr>
            <a:spLocks noGrp="1"/>
          </p:cNvSpPr>
          <p:nvPr>
            <p:ph idx="1"/>
          </p:nvPr>
        </p:nvSpPr>
        <p:spPr>
          <a:xfrm>
            <a:off x="838199" y="3509805"/>
            <a:ext cx="10515600" cy="1649208"/>
          </a:xfrm>
        </p:spPr>
        <p:txBody>
          <a:bodyPr>
            <a:noAutofit/>
          </a:bodyPr>
          <a:lstStyle/>
          <a:p>
            <a:pPr marL="0" indent="0">
              <a:buNone/>
            </a:pPr>
            <a:r>
              <a:rPr lang="en-US" sz="1800" b="1" dirty="0"/>
              <a:t>Description of the method</a:t>
            </a:r>
            <a:r>
              <a:rPr lang="en-US" sz="1800" b="1" dirty="0" smtClean="0"/>
              <a:t>:</a:t>
            </a:r>
            <a:endParaRPr lang="en-US" sz="1800" dirty="0"/>
          </a:p>
          <a:p>
            <a:pPr marL="342900" indent="-342900">
              <a:buFont typeface="+mj-lt"/>
              <a:buAutoNum type="arabicPeriod"/>
            </a:pPr>
            <a:r>
              <a:rPr lang="en-US" sz="1800" dirty="0"/>
              <a:t>Draft your funding requirements list: needed budget, possibilities for sponsoring at event (e.g. is a banner possible), reservations against some </a:t>
            </a:r>
            <a:r>
              <a:rPr lang="en-US" sz="1800" dirty="0" smtClean="0"/>
              <a:t>sponsoring?</a:t>
            </a:r>
          </a:p>
          <a:p>
            <a:pPr marL="342900" indent="-342900">
              <a:buFont typeface="+mj-lt"/>
              <a:buAutoNum type="arabicPeriod"/>
            </a:pPr>
            <a:r>
              <a:rPr lang="en-US" sz="1800" dirty="0" smtClean="0"/>
              <a:t>Draft </a:t>
            </a:r>
            <a:r>
              <a:rPr lang="en-US" sz="1800" dirty="0"/>
              <a:t>your list of potential sponsors: who can you imagine to work with, to be sponsored, who is a no-go. Where do you already have contacts. What would be possibilities to sponsor the event for whom. E.g. a large bank might not be interested to give you money, but might give you a hall for </a:t>
            </a:r>
            <a:r>
              <a:rPr lang="en-US" sz="1800" dirty="0" smtClean="0"/>
              <a:t>free</a:t>
            </a:r>
          </a:p>
          <a:p>
            <a:pPr marL="342900" indent="-342900">
              <a:buFont typeface="+mj-lt"/>
              <a:buAutoNum type="arabicPeriod"/>
            </a:pPr>
            <a:r>
              <a:rPr lang="en-US" sz="1800" dirty="0" smtClean="0"/>
              <a:t>Draft </a:t>
            </a:r>
            <a:r>
              <a:rPr lang="en-US" sz="1800" dirty="0"/>
              <a:t>the fundraising strategy starting with budget, budget needed through sponsoring/private donations, and how to get </a:t>
            </a:r>
            <a:r>
              <a:rPr lang="en-US" sz="1800" dirty="0" smtClean="0"/>
              <a:t>it. Also </a:t>
            </a:r>
            <a:r>
              <a:rPr lang="en-US" sz="1800" dirty="0"/>
              <a:t>establish fundraising possibilities at the event: e.g. donation box, appeal for donations from stage, possibility to hand over high donations on stage etc</a:t>
            </a:r>
            <a:r>
              <a:rPr lang="en-US" sz="1800" dirty="0" smtClean="0"/>
              <a:t>.</a:t>
            </a:r>
            <a:endParaRPr lang="en-US" sz="1800" dirty="0"/>
          </a:p>
        </p:txBody>
      </p:sp>
      <p:sp>
        <p:nvSpPr>
          <p:cNvPr id="4" name="Foliennummernplatzhalter 3"/>
          <p:cNvSpPr>
            <a:spLocks noGrp="1"/>
          </p:cNvSpPr>
          <p:nvPr>
            <p:ph type="sldNum" sz="quarter" idx="12"/>
          </p:nvPr>
        </p:nvSpPr>
        <p:spPr/>
        <p:txBody>
          <a:bodyPr/>
          <a:lstStyle/>
          <a:p>
            <a:fld id="{AE3BBC24-C1C9-439D-8A45-14B9CB7E3996}" type="slidenum">
              <a:rPr lang="en-GB" smtClean="0"/>
              <a:t>24</a:t>
            </a:fld>
            <a:endParaRPr lang="en-GB"/>
          </a:p>
        </p:txBody>
      </p:sp>
      <p:grpSp>
        <p:nvGrpSpPr>
          <p:cNvPr id="5" name="object 2"/>
          <p:cNvGrpSpPr/>
          <p:nvPr/>
        </p:nvGrpSpPr>
        <p:grpSpPr>
          <a:xfrm>
            <a:off x="838201" y="1847282"/>
            <a:ext cx="489082" cy="403612"/>
            <a:chOff x="203139" y="1604572"/>
            <a:chExt cx="647065" cy="390525"/>
          </a:xfrm>
        </p:grpSpPr>
        <p:sp>
          <p:nvSpPr>
            <p:cNvPr id="6" name="object 3"/>
            <p:cNvSpPr/>
            <p:nvPr/>
          </p:nvSpPr>
          <p:spPr>
            <a:xfrm>
              <a:off x="203136" y="1604580"/>
              <a:ext cx="647065" cy="324485"/>
            </a:xfrm>
            <a:custGeom>
              <a:avLst/>
              <a:gdLst/>
              <a:ahLst/>
              <a:cxnLst/>
              <a:rect l="l" t="t" r="r" b="b"/>
              <a:pathLst>
                <a:path w="647065" h="324485">
                  <a:moveTo>
                    <a:pt x="310921" y="289814"/>
                  </a:moveTo>
                  <a:lnTo>
                    <a:pt x="298627" y="242404"/>
                  </a:lnTo>
                  <a:lnTo>
                    <a:pt x="267347" y="209232"/>
                  </a:lnTo>
                  <a:lnTo>
                    <a:pt x="224637" y="187579"/>
                  </a:lnTo>
                  <a:lnTo>
                    <a:pt x="240639" y="171234"/>
                  </a:lnTo>
                  <a:lnTo>
                    <a:pt x="252818" y="151828"/>
                  </a:lnTo>
                  <a:lnTo>
                    <a:pt x="260565" y="129946"/>
                  </a:lnTo>
                  <a:lnTo>
                    <a:pt x="263283" y="106159"/>
                  </a:lnTo>
                  <a:lnTo>
                    <a:pt x="254800" y="64846"/>
                  </a:lnTo>
                  <a:lnTo>
                    <a:pt x="231698" y="31089"/>
                  </a:lnTo>
                  <a:lnTo>
                    <a:pt x="197421" y="8343"/>
                  </a:lnTo>
                  <a:lnTo>
                    <a:pt x="155448" y="0"/>
                  </a:lnTo>
                  <a:lnTo>
                    <a:pt x="113474" y="8343"/>
                  </a:lnTo>
                  <a:lnTo>
                    <a:pt x="79197" y="31089"/>
                  </a:lnTo>
                  <a:lnTo>
                    <a:pt x="56095" y="64846"/>
                  </a:lnTo>
                  <a:lnTo>
                    <a:pt x="47625" y="106159"/>
                  </a:lnTo>
                  <a:lnTo>
                    <a:pt x="50342" y="129946"/>
                  </a:lnTo>
                  <a:lnTo>
                    <a:pt x="58089" y="151828"/>
                  </a:lnTo>
                  <a:lnTo>
                    <a:pt x="70269" y="171234"/>
                  </a:lnTo>
                  <a:lnTo>
                    <a:pt x="86271" y="187579"/>
                  </a:lnTo>
                  <a:lnTo>
                    <a:pt x="74498" y="192036"/>
                  </a:lnTo>
                  <a:lnTo>
                    <a:pt x="25781" y="224739"/>
                  </a:lnTo>
                  <a:lnTo>
                    <a:pt x="3568" y="261835"/>
                  </a:lnTo>
                  <a:lnTo>
                    <a:pt x="0" y="289839"/>
                  </a:lnTo>
                  <a:lnTo>
                    <a:pt x="520" y="296481"/>
                  </a:lnTo>
                  <a:lnTo>
                    <a:pt x="35687" y="314820"/>
                  </a:lnTo>
                  <a:lnTo>
                    <a:pt x="112598" y="322922"/>
                  </a:lnTo>
                  <a:lnTo>
                    <a:pt x="155448" y="324002"/>
                  </a:lnTo>
                  <a:lnTo>
                    <a:pt x="198412" y="322910"/>
                  </a:lnTo>
                  <a:lnTo>
                    <a:pt x="238671" y="319773"/>
                  </a:lnTo>
                  <a:lnTo>
                    <a:pt x="308102" y="308152"/>
                  </a:lnTo>
                  <a:lnTo>
                    <a:pt x="310451" y="296430"/>
                  </a:lnTo>
                  <a:lnTo>
                    <a:pt x="310921" y="289814"/>
                  </a:lnTo>
                  <a:close/>
                </a:path>
                <a:path w="647065" h="324485">
                  <a:moveTo>
                    <a:pt x="647014" y="289814"/>
                  </a:moveTo>
                  <a:lnTo>
                    <a:pt x="634720" y="242404"/>
                  </a:lnTo>
                  <a:lnTo>
                    <a:pt x="603453" y="209232"/>
                  </a:lnTo>
                  <a:lnTo>
                    <a:pt x="560730" y="187579"/>
                  </a:lnTo>
                  <a:lnTo>
                    <a:pt x="576732" y="171234"/>
                  </a:lnTo>
                  <a:lnTo>
                    <a:pt x="588911" y="151828"/>
                  </a:lnTo>
                  <a:lnTo>
                    <a:pt x="596658" y="129946"/>
                  </a:lnTo>
                  <a:lnTo>
                    <a:pt x="599376" y="106159"/>
                  </a:lnTo>
                  <a:lnTo>
                    <a:pt x="590892" y="64846"/>
                  </a:lnTo>
                  <a:lnTo>
                    <a:pt x="567791" y="31089"/>
                  </a:lnTo>
                  <a:lnTo>
                    <a:pt x="533514" y="8343"/>
                  </a:lnTo>
                  <a:lnTo>
                    <a:pt x="491540" y="0"/>
                  </a:lnTo>
                  <a:lnTo>
                    <a:pt x="449567" y="8343"/>
                  </a:lnTo>
                  <a:lnTo>
                    <a:pt x="415290" y="31089"/>
                  </a:lnTo>
                  <a:lnTo>
                    <a:pt x="392188" y="64846"/>
                  </a:lnTo>
                  <a:lnTo>
                    <a:pt x="383717" y="106159"/>
                  </a:lnTo>
                  <a:lnTo>
                    <a:pt x="386435" y="129946"/>
                  </a:lnTo>
                  <a:lnTo>
                    <a:pt x="394182" y="151828"/>
                  </a:lnTo>
                  <a:lnTo>
                    <a:pt x="406361" y="171234"/>
                  </a:lnTo>
                  <a:lnTo>
                    <a:pt x="422363" y="187579"/>
                  </a:lnTo>
                  <a:lnTo>
                    <a:pt x="410591" y="192036"/>
                  </a:lnTo>
                  <a:lnTo>
                    <a:pt x="361873" y="224739"/>
                  </a:lnTo>
                  <a:lnTo>
                    <a:pt x="339661" y="261835"/>
                  </a:lnTo>
                  <a:lnTo>
                    <a:pt x="336092" y="289839"/>
                  </a:lnTo>
                  <a:lnTo>
                    <a:pt x="336613" y="296481"/>
                  </a:lnTo>
                  <a:lnTo>
                    <a:pt x="371779" y="314820"/>
                  </a:lnTo>
                  <a:lnTo>
                    <a:pt x="448691" y="322922"/>
                  </a:lnTo>
                  <a:lnTo>
                    <a:pt x="491540" y="324002"/>
                  </a:lnTo>
                  <a:lnTo>
                    <a:pt x="534504" y="322910"/>
                  </a:lnTo>
                  <a:lnTo>
                    <a:pt x="574763" y="319773"/>
                  </a:lnTo>
                  <a:lnTo>
                    <a:pt x="644194" y="308152"/>
                  </a:lnTo>
                  <a:lnTo>
                    <a:pt x="646544" y="296430"/>
                  </a:lnTo>
                  <a:lnTo>
                    <a:pt x="647014" y="289814"/>
                  </a:lnTo>
                  <a:close/>
                </a:path>
              </a:pathLst>
            </a:custGeom>
            <a:solidFill>
              <a:srgbClr val="287777"/>
            </a:solidFill>
          </p:spPr>
          <p:txBody>
            <a:bodyPr wrap="square" lIns="0" tIns="0" rIns="0" bIns="0" rtlCol="0"/>
            <a:lstStyle/>
            <a:p>
              <a:endParaRPr/>
            </a:p>
          </p:txBody>
        </p:sp>
        <p:sp>
          <p:nvSpPr>
            <p:cNvPr id="7" name="object 4"/>
            <p:cNvSpPr/>
            <p:nvPr/>
          </p:nvSpPr>
          <p:spPr>
            <a:xfrm>
              <a:off x="361386" y="1650333"/>
              <a:ext cx="330835" cy="344805"/>
            </a:xfrm>
            <a:custGeom>
              <a:avLst/>
              <a:gdLst/>
              <a:ahLst/>
              <a:cxnLst/>
              <a:rect l="l" t="t" r="r" b="b"/>
              <a:pathLst>
                <a:path w="330834" h="344805">
                  <a:moveTo>
                    <a:pt x="165259" y="344422"/>
                  </a:moveTo>
                  <a:lnTo>
                    <a:pt x="119702" y="343267"/>
                  </a:lnTo>
                  <a:lnTo>
                    <a:pt x="77000" y="339944"/>
                  </a:lnTo>
                  <a:lnTo>
                    <a:pt x="37938" y="334663"/>
                  </a:lnTo>
                  <a:lnTo>
                    <a:pt x="1671" y="321671"/>
                  </a:lnTo>
                  <a:lnTo>
                    <a:pt x="0" y="308110"/>
                  </a:lnTo>
                  <a:lnTo>
                    <a:pt x="10" y="300451"/>
                  </a:lnTo>
                  <a:lnTo>
                    <a:pt x="13084" y="257682"/>
                  </a:lnTo>
                  <a:lnTo>
                    <a:pt x="46314" y="222415"/>
                  </a:lnTo>
                  <a:lnTo>
                    <a:pt x="91705" y="199394"/>
                  </a:lnTo>
                  <a:lnTo>
                    <a:pt x="74697" y="182028"/>
                  </a:lnTo>
                  <a:lnTo>
                    <a:pt x="61753" y="161398"/>
                  </a:lnTo>
                  <a:lnTo>
                    <a:pt x="53515" y="138130"/>
                  </a:lnTo>
                  <a:lnTo>
                    <a:pt x="50626" y="112850"/>
                  </a:lnTo>
                  <a:lnTo>
                    <a:pt x="59634" y="68925"/>
                  </a:lnTo>
                  <a:lnTo>
                    <a:pt x="84199" y="33054"/>
                  </a:lnTo>
                  <a:lnTo>
                    <a:pt x="120636" y="8868"/>
                  </a:lnTo>
                  <a:lnTo>
                    <a:pt x="165259" y="0"/>
                  </a:lnTo>
                  <a:lnTo>
                    <a:pt x="209873" y="8868"/>
                  </a:lnTo>
                  <a:lnTo>
                    <a:pt x="246306" y="33054"/>
                  </a:lnTo>
                  <a:lnTo>
                    <a:pt x="270869" y="68925"/>
                  </a:lnTo>
                  <a:lnTo>
                    <a:pt x="279876" y="112850"/>
                  </a:lnTo>
                  <a:lnTo>
                    <a:pt x="276989" y="138130"/>
                  </a:lnTo>
                  <a:lnTo>
                    <a:pt x="268754" y="161397"/>
                  </a:lnTo>
                  <a:lnTo>
                    <a:pt x="255812" y="182025"/>
                  </a:lnTo>
                  <a:lnTo>
                    <a:pt x="238805" y="199387"/>
                  </a:lnTo>
                  <a:lnTo>
                    <a:pt x="251317" y="204135"/>
                  </a:lnTo>
                  <a:lnTo>
                    <a:pt x="303123" y="238902"/>
                  </a:lnTo>
                  <a:lnTo>
                    <a:pt x="326732" y="278337"/>
                  </a:lnTo>
                  <a:lnTo>
                    <a:pt x="330524" y="308075"/>
                  </a:lnTo>
                  <a:lnTo>
                    <a:pt x="330022" y="315114"/>
                  </a:lnTo>
                  <a:lnTo>
                    <a:pt x="292847" y="334618"/>
                  </a:lnTo>
                  <a:lnTo>
                    <a:pt x="253715" y="339921"/>
                  </a:lnTo>
                  <a:lnTo>
                    <a:pt x="210921" y="343261"/>
                  </a:lnTo>
                  <a:lnTo>
                    <a:pt x="165259" y="344422"/>
                  </a:lnTo>
                  <a:close/>
                </a:path>
              </a:pathLst>
            </a:custGeom>
            <a:solidFill>
              <a:srgbClr val="40BEBC"/>
            </a:solidFill>
          </p:spPr>
          <p:txBody>
            <a:bodyPr wrap="square" lIns="0" tIns="0" rIns="0" bIns="0" rtlCol="0"/>
            <a:lstStyle/>
            <a:p>
              <a:endParaRPr/>
            </a:p>
          </p:txBody>
        </p:sp>
      </p:grpSp>
      <p:grpSp>
        <p:nvGrpSpPr>
          <p:cNvPr id="8" name="object 5"/>
          <p:cNvGrpSpPr/>
          <p:nvPr/>
        </p:nvGrpSpPr>
        <p:grpSpPr>
          <a:xfrm>
            <a:off x="798603" y="2369141"/>
            <a:ext cx="585985" cy="547900"/>
            <a:chOff x="229273" y="2094193"/>
            <a:chExt cx="581660" cy="581660"/>
          </a:xfrm>
        </p:grpSpPr>
        <p:sp>
          <p:nvSpPr>
            <p:cNvPr id="9" name="object 6"/>
            <p:cNvSpPr/>
            <p:nvPr/>
          </p:nvSpPr>
          <p:spPr>
            <a:xfrm>
              <a:off x="229273" y="2094193"/>
              <a:ext cx="581660" cy="581660"/>
            </a:xfrm>
            <a:custGeom>
              <a:avLst/>
              <a:gdLst/>
              <a:ahLst/>
              <a:cxnLst/>
              <a:rect l="l" t="t" r="r" b="b"/>
              <a:pathLst>
                <a:path w="581660" h="581660">
                  <a:moveTo>
                    <a:pt x="290541" y="581083"/>
                  </a:moveTo>
                  <a:lnTo>
                    <a:pt x="243415" y="577280"/>
                  </a:lnTo>
                  <a:lnTo>
                    <a:pt x="198710" y="566270"/>
                  </a:lnTo>
                  <a:lnTo>
                    <a:pt x="157023" y="548652"/>
                  </a:lnTo>
                  <a:lnTo>
                    <a:pt x="118954" y="525024"/>
                  </a:lnTo>
                  <a:lnTo>
                    <a:pt x="85100" y="495983"/>
                  </a:lnTo>
                  <a:lnTo>
                    <a:pt x="56059" y="462129"/>
                  </a:lnTo>
                  <a:lnTo>
                    <a:pt x="32430" y="424059"/>
                  </a:lnTo>
                  <a:lnTo>
                    <a:pt x="14812" y="382373"/>
                  </a:lnTo>
                  <a:lnTo>
                    <a:pt x="3802" y="337667"/>
                  </a:lnTo>
                  <a:lnTo>
                    <a:pt x="0" y="290541"/>
                  </a:lnTo>
                  <a:lnTo>
                    <a:pt x="3802" y="243415"/>
                  </a:lnTo>
                  <a:lnTo>
                    <a:pt x="14812" y="198710"/>
                  </a:lnTo>
                  <a:lnTo>
                    <a:pt x="32430" y="157023"/>
                  </a:lnTo>
                  <a:lnTo>
                    <a:pt x="56059" y="118954"/>
                  </a:lnTo>
                  <a:lnTo>
                    <a:pt x="85100" y="85100"/>
                  </a:lnTo>
                  <a:lnTo>
                    <a:pt x="118954" y="56059"/>
                  </a:lnTo>
                  <a:lnTo>
                    <a:pt x="157023" y="32430"/>
                  </a:lnTo>
                  <a:lnTo>
                    <a:pt x="198710" y="14812"/>
                  </a:lnTo>
                  <a:lnTo>
                    <a:pt x="243415" y="3802"/>
                  </a:lnTo>
                  <a:lnTo>
                    <a:pt x="290541" y="0"/>
                  </a:lnTo>
                  <a:lnTo>
                    <a:pt x="337667" y="3802"/>
                  </a:lnTo>
                  <a:lnTo>
                    <a:pt x="382373" y="14812"/>
                  </a:lnTo>
                  <a:lnTo>
                    <a:pt x="424059" y="32430"/>
                  </a:lnTo>
                  <a:lnTo>
                    <a:pt x="462129" y="56059"/>
                  </a:lnTo>
                  <a:lnTo>
                    <a:pt x="495983" y="85100"/>
                  </a:lnTo>
                  <a:lnTo>
                    <a:pt x="525024" y="118954"/>
                  </a:lnTo>
                  <a:lnTo>
                    <a:pt x="548652" y="157023"/>
                  </a:lnTo>
                  <a:lnTo>
                    <a:pt x="566270" y="198710"/>
                  </a:lnTo>
                  <a:lnTo>
                    <a:pt x="577280" y="243415"/>
                  </a:lnTo>
                  <a:lnTo>
                    <a:pt x="581083" y="290541"/>
                  </a:lnTo>
                  <a:lnTo>
                    <a:pt x="577280" y="337667"/>
                  </a:lnTo>
                  <a:lnTo>
                    <a:pt x="566270" y="382373"/>
                  </a:lnTo>
                  <a:lnTo>
                    <a:pt x="548652" y="424059"/>
                  </a:lnTo>
                  <a:lnTo>
                    <a:pt x="525024" y="462129"/>
                  </a:lnTo>
                  <a:lnTo>
                    <a:pt x="495983" y="495983"/>
                  </a:lnTo>
                  <a:lnTo>
                    <a:pt x="462129" y="525024"/>
                  </a:lnTo>
                  <a:lnTo>
                    <a:pt x="424059" y="548652"/>
                  </a:lnTo>
                  <a:lnTo>
                    <a:pt x="382373" y="566270"/>
                  </a:lnTo>
                  <a:lnTo>
                    <a:pt x="337667" y="577280"/>
                  </a:lnTo>
                  <a:lnTo>
                    <a:pt x="290541" y="581083"/>
                  </a:lnTo>
                  <a:close/>
                </a:path>
              </a:pathLst>
            </a:custGeom>
            <a:solidFill>
              <a:srgbClr val="F26756"/>
            </a:solidFill>
          </p:spPr>
          <p:txBody>
            <a:bodyPr wrap="square" lIns="0" tIns="0" rIns="0" bIns="0" rtlCol="0"/>
            <a:lstStyle/>
            <a:p>
              <a:endParaRPr/>
            </a:p>
          </p:txBody>
        </p:sp>
        <p:sp>
          <p:nvSpPr>
            <p:cNvPr id="10" name="object 7"/>
            <p:cNvSpPr/>
            <p:nvPr/>
          </p:nvSpPr>
          <p:spPr>
            <a:xfrm>
              <a:off x="284505" y="2149425"/>
              <a:ext cx="471170" cy="471170"/>
            </a:xfrm>
            <a:custGeom>
              <a:avLst/>
              <a:gdLst/>
              <a:ahLst/>
              <a:cxnLst/>
              <a:rect l="l" t="t" r="r" b="b"/>
              <a:pathLst>
                <a:path w="471170" h="471169">
                  <a:moveTo>
                    <a:pt x="235309" y="470618"/>
                  </a:moveTo>
                  <a:lnTo>
                    <a:pt x="187882" y="465838"/>
                  </a:lnTo>
                  <a:lnTo>
                    <a:pt x="143711" y="452128"/>
                  </a:lnTo>
                  <a:lnTo>
                    <a:pt x="103740" y="430434"/>
                  </a:lnTo>
                  <a:lnTo>
                    <a:pt x="68916" y="401702"/>
                  </a:lnTo>
                  <a:lnTo>
                    <a:pt x="40184" y="366877"/>
                  </a:lnTo>
                  <a:lnTo>
                    <a:pt x="18490" y="326907"/>
                  </a:lnTo>
                  <a:lnTo>
                    <a:pt x="4780" y="282735"/>
                  </a:lnTo>
                  <a:lnTo>
                    <a:pt x="0" y="235309"/>
                  </a:lnTo>
                  <a:lnTo>
                    <a:pt x="4780" y="187882"/>
                  </a:lnTo>
                  <a:lnTo>
                    <a:pt x="18490" y="143711"/>
                  </a:lnTo>
                  <a:lnTo>
                    <a:pt x="40184" y="103740"/>
                  </a:lnTo>
                  <a:lnTo>
                    <a:pt x="68916" y="68916"/>
                  </a:lnTo>
                  <a:lnTo>
                    <a:pt x="103740" y="40184"/>
                  </a:lnTo>
                  <a:lnTo>
                    <a:pt x="143711" y="18490"/>
                  </a:lnTo>
                  <a:lnTo>
                    <a:pt x="187882" y="4780"/>
                  </a:lnTo>
                  <a:lnTo>
                    <a:pt x="235309" y="0"/>
                  </a:lnTo>
                  <a:lnTo>
                    <a:pt x="282735" y="4780"/>
                  </a:lnTo>
                  <a:lnTo>
                    <a:pt x="326907" y="18490"/>
                  </a:lnTo>
                  <a:lnTo>
                    <a:pt x="366877" y="40184"/>
                  </a:lnTo>
                  <a:lnTo>
                    <a:pt x="401702" y="68916"/>
                  </a:lnTo>
                  <a:lnTo>
                    <a:pt x="430434" y="103740"/>
                  </a:lnTo>
                  <a:lnTo>
                    <a:pt x="452128" y="143711"/>
                  </a:lnTo>
                  <a:lnTo>
                    <a:pt x="465838" y="187882"/>
                  </a:lnTo>
                  <a:lnTo>
                    <a:pt x="470618" y="235309"/>
                  </a:lnTo>
                  <a:lnTo>
                    <a:pt x="465838" y="282735"/>
                  </a:lnTo>
                  <a:lnTo>
                    <a:pt x="452128" y="326907"/>
                  </a:lnTo>
                  <a:lnTo>
                    <a:pt x="430434" y="366877"/>
                  </a:lnTo>
                  <a:lnTo>
                    <a:pt x="401702" y="401702"/>
                  </a:lnTo>
                  <a:lnTo>
                    <a:pt x="366877" y="430434"/>
                  </a:lnTo>
                  <a:lnTo>
                    <a:pt x="326907" y="452128"/>
                  </a:lnTo>
                  <a:lnTo>
                    <a:pt x="282735" y="465838"/>
                  </a:lnTo>
                  <a:lnTo>
                    <a:pt x="235309" y="470618"/>
                  </a:lnTo>
                  <a:close/>
                </a:path>
              </a:pathLst>
            </a:custGeom>
            <a:solidFill>
              <a:srgbClr val="FEF1D0"/>
            </a:solidFill>
          </p:spPr>
          <p:txBody>
            <a:bodyPr wrap="square" lIns="0" tIns="0" rIns="0" bIns="0" rtlCol="0"/>
            <a:lstStyle/>
            <a:p>
              <a:endParaRPr/>
            </a:p>
          </p:txBody>
        </p:sp>
        <p:sp>
          <p:nvSpPr>
            <p:cNvPr id="11" name="object 8"/>
            <p:cNvSpPr/>
            <p:nvPr/>
          </p:nvSpPr>
          <p:spPr>
            <a:xfrm>
              <a:off x="311155" y="2176075"/>
              <a:ext cx="417830" cy="417830"/>
            </a:xfrm>
            <a:custGeom>
              <a:avLst/>
              <a:gdLst/>
              <a:ahLst/>
              <a:cxnLst/>
              <a:rect l="l" t="t" r="r" b="b"/>
              <a:pathLst>
                <a:path w="417830" h="417830">
                  <a:moveTo>
                    <a:pt x="208659" y="0"/>
                  </a:moveTo>
                  <a:lnTo>
                    <a:pt x="208659" y="33678"/>
                  </a:lnTo>
                </a:path>
                <a:path w="417830" h="417830">
                  <a:moveTo>
                    <a:pt x="208659" y="383640"/>
                  </a:moveTo>
                  <a:lnTo>
                    <a:pt x="208659" y="417318"/>
                  </a:lnTo>
                </a:path>
                <a:path w="417830" h="417830">
                  <a:moveTo>
                    <a:pt x="417318" y="208659"/>
                  </a:moveTo>
                  <a:lnTo>
                    <a:pt x="383640" y="208659"/>
                  </a:lnTo>
                </a:path>
                <a:path w="417830" h="417830">
                  <a:moveTo>
                    <a:pt x="33678" y="208659"/>
                  </a:moveTo>
                  <a:lnTo>
                    <a:pt x="0" y="208659"/>
                  </a:lnTo>
                </a:path>
                <a:path w="417830" h="417830">
                  <a:moveTo>
                    <a:pt x="314995" y="29139"/>
                  </a:moveTo>
                  <a:lnTo>
                    <a:pt x="297833" y="58102"/>
                  </a:lnTo>
                </a:path>
                <a:path w="417830" h="417830">
                  <a:moveTo>
                    <a:pt x="119484" y="359216"/>
                  </a:moveTo>
                  <a:lnTo>
                    <a:pt x="102323" y="388209"/>
                  </a:lnTo>
                </a:path>
                <a:path w="417830" h="417830">
                  <a:moveTo>
                    <a:pt x="385778" y="98340"/>
                  </a:moveTo>
                  <a:lnTo>
                    <a:pt x="357195" y="116175"/>
                  </a:lnTo>
                </a:path>
                <a:path w="417830" h="417830">
                  <a:moveTo>
                    <a:pt x="60123" y="301172"/>
                  </a:moveTo>
                  <a:lnTo>
                    <a:pt x="31540" y="318978"/>
                  </a:lnTo>
                </a:path>
                <a:path w="417830" h="417830">
                  <a:moveTo>
                    <a:pt x="394007" y="304481"/>
                  </a:moveTo>
                  <a:lnTo>
                    <a:pt x="364107" y="289018"/>
                  </a:lnTo>
                </a:path>
                <a:path w="417830" h="417830">
                  <a:moveTo>
                    <a:pt x="53211" y="128299"/>
                  </a:moveTo>
                  <a:lnTo>
                    <a:pt x="23311" y="112837"/>
                  </a:lnTo>
                </a:path>
                <a:path w="417830" h="417830">
                  <a:moveTo>
                    <a:pt x="318304" y="386188"/>
                  </a:moveTo>
                  <a:lnTo>
                    <a:pt x="300616" y="357517"/>
                  </a:lnTo>
                </a:path>
                <a:path w="417830" h="417830">
                  <a:moveTo>
                    <a:pt x="116702" y="59801"/>
                  </a:moveTo>
                  <a:lnTo>
                    <a:pt x="99014" y="31130"/>
                  </a:lnTo>
                </a:path>
                <a:path w="417830" h="417830">
                  <a:moveTo>
                    <a:pt x="208659" y="78045"/>
                  </a:moveTo>
                  <a:lnTo>
                    <a:pt x="208659" y="183034"/>
                  </a:lnTo>
                </a:path>
                <a:path w="417830" h="417830">
                  <a:moveTo>
                    <a:pt x="197472" y="231677"/>
                  </a:moveTo>
                  <a:lnTo>
                    <a:pt x="99014" y="328437"/>
                  </a:lnTo>
                </a:path>
              </a:pathLst>
            </a:custGeom>
            <a:ln w="14642">
              <a:solidFill>
                <a:srgbClr val="24537C"/>
              </a:solidFill>
            </a:ln>
          </p:spPr>
          <p:txBody>
            <a:bodyPr wrap="square" lIns="0" tIns="0" rIns="0" bIns="0" rtlCol="0"/>
            <a:lstStyle/>
            <a:p>
              <a:endParaRPr/>
            </a:p>
          </p:txBody>
        </p:sp>
        <p:sp>
          <p:nvSpPr>
            <p:cNvPr id="12" name="object 9"/>
            <p:cNvSpPr/>
            <p:nvPr/>
          </p:nvSpPr>
          <p:spPr>
            <a:xfrm>
              <a:off x="494190" y="2359110"/>
              <a:ext cx="51435" cy="51435"/>
            </a:xfrm>
            <a:custGeom>
              <a:avLst/>
              <a:gdLst/>
              <a:ahLst/>
              <a:cxnLst/>
              <a:rect l="l" t="t" r="r" b="b"/>
              <a:pathLst>
                <a:path w="51434" h="51435">
                  <a:moveTo>
                    <a:pt x="51249" y="25624"/>
                  </a:moveTo>
                  <a:lnTo>
                    <a:pt x="49234" y="35596"/>
                  </a:lnTo>
                  <a:lnTo>
                    <a:pt x="43741" y="43741"/>
                  </a:lnTo>
                  <a:lnTo>
                    <a:pt x="35596" y="49234"/>
                  </a:lnTo>
                  <a:lnTo>
                    <a:pt x="25624" y="51249"/>
                  </a:lnTo>
                  <a:lnTo>
                    <a:pt x="15653" y="49234"/>
                  </a:lnTo>
                  <a:lnTo>
                    <a:pt x="7508" y="43741"/>
                  </a:lnTo>
                  <a:lnTo>
                    <a:pt x="2014" y="35596"/>
                  </a:lnTo>
                  <a:lnTo>
                    <a:pt x="0" y="25624"/>
                  </a:lnTo>
                  <a:lnTo>
                    <a:pt x="2014" y="15653"/>
                  </a:lnTo>
                  <a:lnTo>
                    <a:pt x="7508" y="7508"/>
                  </a:lnTo>
                  <a:lnTo>
                    <a:pt x="15653" y="2014"/>
                  </a:lnTo>
                  <a:lnTo>
                    <a:pt x="25624" y="0"/>
                  </a:lnTo>
                  <a:lnTo>
                    <a:pt x="35596" y="2014"/>
                  </a:lnTo>
                  <a:lnTo>
                    <a:pt x="43741" y="7508"/>
                  </a:lnTo>
                  <a:lnTo>
                    <a:pt x="49234" y="15653"/>
                  </a:lnTo>
                  <a:lnTo>
                    <a:pt x="51249" y="25624"/>
                  </a:lnTo>
                  <a:close/>
                </a:path>
              </a:pathLst>
            </a:custGeom>
            <a:ln w="14642">
              <a:solidFill>
                <a:srgbClr val="D6282E"/>
              </a:solidFill>
            </a:ln>
          </p:spPr>
          <p:txBody>
            <a:bodyPr wrap="square" lIns="0" tIns="0" rIns="0" bIns="0" rtlCol="0"/>
            <a:lstStyle/>
            <a:p>
              <a:endParaRPr/>
            </a:p>
          </p:txBody>
        </p:sp>
      </p:grpSp>
      <p:grpSp>
        <p:nvGrpSpPr>
          <p:cNvPr id="13" name="object 10"/>
          <p:cNvGrpSpPr/>
          <p:nvPr/>
        </p:nvGrpSpPr>
        <p:grpSpPr>
          <a:xfrm>
            <a:off x="5136345" y="1850333"/>
            <a:ext cx="600778" cy="524204"/>
            <a:chOff x="202712" y="2823313"/>
            <a:chExt cx="668020" cy="571500"/>
          </a:xfrm>
        </p:grpSpPr>
        <p:sp>
          <p:nvSpPr>
            <p:cNvPr id="14" name="object 11"/>
            <p:cNvSpPr/>
            <p:nvPr/>
          </p:nvSpPr>
          <p:spPr>
            <a:xfrm>
              <a:off x="202712" y="2823313"/>
              <a:ext cx="574040" cy="571500"/>
            </a:xfrm>
            <a:custGeom>
              <a:avLst/>
              <a:gdLst/>
              <a:ahLst/>
              <a:cxnLst/>
              <a:rect l="l" t="t" r="r" b="b"/>
              <a:pathLst>
                <a:path w="574040" h="571500">
                  <a:moveTo>
                    <a:pt x="286952" y="571334"/>
                  </a:moveTo>
                  <a:lnTo>
                    <a:pt x="240407" y="567596"/>
                  </a:lnTo>
                  <a:lnTo>
                    <a:pt x="196253" y="556771"/>
                  </a:lnTo>
                  <a:lnTo>
                    <a:pt x="155081" y="539450"/>
                  </a:lnTo>
                  <a:lnTo>
                    <a:pt x="117482" y="516219"/>
                  </a:lnTo>
                  <a:lnTo>
                    <a:pt x="84046" y="487667"/>
                  </a:lnTo>
                  <a:lnTo>
                    <a:pt x="55365" y="454381"/>
                  </a:lnTo>
                  <a:lnTo>
                    <a:pt x="32029" y="416950"/>
                  </a:lnTo>
                  <a:lnTo>
                    <a:pt x="14629" y="375962"/>
                  </a:lnTo>
                  <a:lnTo>
                    <a:pt x="3755" y="332004"/>
                  </a:lnTo>
                  <a:lnTo>
                    <a:pt x="0" y="285665"/>
                  </a:lnTo>
                  <a:lnTo>
                    <a:pt x="3755" y="239327"/>
                  </a:lnTo>
                  <a:lnTo>
                    <a:pt x="14629" y="195371"/>
                  </a:lnTo>
                  <a:lnTo>
                    <a:pt x="32029" y="154383"/>
                  </a:lnTo>
                  <a:lnTo>
                    <a:pt x="55365" y="116952"/>
                  </a:lnTo>
                  <a:lnTo>
                    <a:pt x="84046" y="83667"/>
                  </a:lnTo>
                  <a:lnTo>
                    <a:pt x="117482" y="55115"/>
                  </a:lnTo>
                  <a:lnTo>
                    <a:pt x="155081" y="31884"/>
                  </a:lnTo>
                  <a:lnTo>
                    <a:pt x="196253" y="14562"/>
                  </a:lnTo>
                  <a:lnTo>
                    <a:pt x="240407" y="3738"/>
                  </a:lnTo>
                  <a:lnTo>
                    <a:pt x="286952" y="0"/>
                  </a:lnTo>
                  <a:lnTo>
                    <a:pt x="333498" y="3738"/>
                  </a:lnTo>
                  <a:lnTo>
                    <a:pt x="377653" y="14562"/>
                  </a:lnTo>
                  <a:lnTo>
                    <a:pt x="418825" y="31884"/>
                  </a:lnTo>
                  <a:lnTo>
                    <a:pt x="456425" y="55115"/>
                  </a:lnTo>
                  <a:lnTo>
                    <a:pt x="489860" y="83667"/>
                  </a:lnTo>
                  <a:lnTo>
                    <a:pt x="518540" y="116952"/>
                  </a:lnTo>
                  <a:lnTo>
                    <a:pt x="541876" y="154383"/>
                  </a:lnTo>
                  <a:lnTo>
                    <a:pt x="559275" y="195371"/>
                  </a:lnTo>
                  <a:lnTo>
                    <a:pt x="570148" y="239327"/>
                  </a:lnTo>
                  <a:lnTo>
                    <a:pt x="573904" y="285665"/>
                  </a:lnTo>
                  <a:lnTo>
                    <a:pt x="570148" y="332004"/>
                  </a:lnTo>
                  <a:lnTo>
                    <a:pt x="559275" y="375962"/>
                  </a:lnTo>
                  <a:lnTo>
                    <a:pt x="541876" y="416950"/>
                  </a:lnTo>
                  <a:lnTo>
                    <a:pt x="518540" y="454381"/>
                  </a:lnTo>
                  <a:lnTo>
                    <a:pt x="489860" y="487667"/>
                  </a:lnTo>
                  <a:lnTo>
                    <a:pt x="456425" y="516219"/>
                  </a:lnTo>
                  <a:lnTo>
                    <a:pt x="418825" y="539450"/>
                  </a:lnTo>
                  <a:lnTo>
                    <a:pt x="377653" y="556771"/>
                  </a:lnTo>
                  <a:lnTo>
                    <a:pt x="333498" y="567596"/>
                  </a:lnTo>
                  <a:lnTo>
                    <a:pt x="286952" y="571334"/>
                  </a:lnTo>
                  <a:close/>
                </a:path>
              </a:pathLst>
            </a:custGeom>
            <a:solidFill>
              <a:srgbClr val="ECF4DF"/>
            </a:solidFill>
          </p:spPr>
          <p:txBody>
            <a:bodyPr wrap="square" lIns="0" tIns="0" rIns="0" bIns="0" rtlCol="0"/>
            <a:lstStyle/>
            <a:p>
              <a:endParaRPr/>
            </a:p>
          </p:txBody>
        </p:sp>
        <p:sp>
          <p:nvSpPr>
            <p:cNvPr id="15" name="object 12"/>
            <p:cNvSpPr/>
            <p:nvPr/>
          </p:nvSpPr>
          <p:spPr>
            <a:xfrm>
              <a:off x="202704" y="2823323"/>
              <a:ext cx="574040" cy="571500"/>
            </a:xfrm>
            <a:custGeom>
              <a:avLst/>
              <a:gdLst/>
              <a:ahLst/>
              <a:cxnLst/>
              <a:rect l="l" t="t" r="r" b="b"/>
              <a:pathLst>
                <a:path w="574040" h="571500">
                  <a:moveTo>
                    <a:pt x="459117" y="285661"/>
                  </a:moveTo>
                  <a:lnTo>
                    <a:pt x="452970" y="240093"/>
                  </a:lnTo>
                  <a:lnTo>
                    <a:pt x="435622" y="199161"/>
                  </a:lnTo>
                  <a:lnTo>
                    <a:pt x="414070" y="171399"/>
                  </a:lnTo>
                  <a:lnTo>
                    <a:pt x="408698" y="164465"/>
                  </a:lnTo>
                  <a:lnTo>
                    <a:pt x="401739" y="159118"/>
                  </a:lnTo>
                  <a:lnTo>
                    <a:pt x="401739" y="285661"/>
                  </a:lnTo>
                  <a:lnTo>
                    <a:pt x="392696" y="330098"/>
                  </a:lnTo>
                  <a:lnTo>
                    <a:pt x="368071" y="366420"/>
                  </a:lnTo>
                  <a:lnTo>
                    <a:pt x="331584" y="390931"/>
                  </a:lnTo>
                  <a:lnTo>
                    <a:pt x="286956" y="399923"/>
                  </a:lnTo>
                  <a:lnTo>
                    <a:pt x="242316" y="390931"/>
                  </a:lnTo>
                  <a:lnTo>
                    <a:pt x="205828" y="366420"/>
                  </a:lnTo>
                  <a:lnTo>
                    <a:pt x="181203" y="330098"/>
                  </a:lnTo>
                  <a:lnTo>
                    <a:pt x="172173" y="285661"/>
                  </a:lnTo>
                  <a:lnTo>
                    <a:pt x="181203" y="241223"/>
                  </a:lnTo>
                  <a:lnTo>
                    <a:pt x="205828" y="204901"/>
                  </a:lnTo>
                  <a:lnTo>
                    <a:pt x="242316" y="180390"/>
                  </a:lnTo>
                  <a:lnTo>
                    <a:pt x="286956" y="171399"/>
                  </a:lnTo>
                  <a:lnTo>
                    <a:pt x="331584" y="180390"/>
                  </a:lnTo>
                  <a:lnTo>
                    <a:pt x="368071" y="204901"/>
                  </a:lnTo>
                  <a:lnTo>
                    <a:pt x="392696" y="241223"/>
                  </a:lnTo>
                  <a:lnTo>
                    <a:pt x="401739" y="285661"/>
                  </a:lnTo>
                  <a:lnTo>
                    <a:pt x="401739" y="159118"/>
                  </a:lnTo>
                  <a:lnTo>
                    <a:pt x="373849" y="137668"/>
                  </a:lnTo>
                  <a:lnTo>
                    <a:pt x="332727" y="120383"/>
                  </a:lnTo>
                  <a:lnTo>
                    <a:pt x="286956" y="114261"/>
                  </a:lnTo>
                  <a:lnTo>
                    <a:pt x="241185" y="120383"/>
                  </a:lnTo>
                  <a:lnTo>
                    <a:pt x="200063" y="137668"/>
                  </a:lnTo>
                  <a:lnTo>
                    <a:pt x="165214" y="164465"/>
                  </a:lnTo>
                  <a:lnTo>
                    <a:pt x="138290" y="199161"/>
                  </a:lnTo>
                  <a:lnTo>
                    <a:pt x="120929" y="240093"/>
                  </a:lnTo>
                  <a:lnTo>
                    <a:pt x="114782" y="285661"/>
                  </a:lnTo>
                  <a:lnTo>
                    <a:pt x="120929" y="331228"/>
                  </a:lnTo>
                  <a:lnTo>
                    <a:pt x="138290" y="372173"/>
                  </a:lnTo>
                  <a:lnTo>
                    <a:pt x="165214" y="406857"/>
                  </a:lnTo>
                  <a:lnTo>
                    <a:pt x="200063" y="433666"/>
                  </a:lnTo>
                  <a:lnTo>
                    <a:pt x="241185" y="450938"/>
                  </a:lnTo>
                  <a:lnTo>
                    <a:pt x="286956" y="457060"/>
                  </a:lnTo>
                  <a:lnTo>
                    <a:pt x="332727" y="450938"/>
                  </a:lnTo>
                  <a:lnTo>
                    <a:pt x="373849" y="433666"/>
                  </a:lnTo>
                  <a:lnTo>
                    <a:pt x="408698" y="406857"/>
                  </a:lnTo>
                  <a:lnTo>
                    <a:pt x="414070" y="399923"/>
                  </a:lnTo>
                  <a:lnTo>
                    <a:pt x="435622" y="372173"/>
                  </a:lnTo>
                  <a:lnTo>
                    <a:pt x="452970" y="331228"/>
                  </a:lnTo>
                  <a:lnTo>
                    <a:pt x="459117" y="285661"/>
                  </a:lnTo>
                  <a:close/>
                </a:path>
                <a:path w="574040" h="571500">
                  <a:moveTo>
                    <a:pt x="573900" y="285661"/>
                  </a:moveTo>
                  <a:lnTo>
                    <a:pt x="570153" y="239318"/>
                  </a:lnTo>
                  <a:lnTo>
                    <a:pt x="559282" y="195364"/>
                  </a:lnTo>
                  <a:lnTo>
                    <a:pt x="541883" y="154381"/>
                  </a:lnTo>
                  <a:lnTo>
                    <a:pt x="518541" y="116954"/>
                  </a:lnTo>
                  <a:lnTo>
                    <a:pt x="516509" y="114604"/>
                  </a:lnTo>
                  <a:lnTo>
                    <a:pt x="516509" y="285661"/>
                  </a:lnTo>
                  <a:lnTo>
                    <a:pt x="511848" y="331660"/>
                  </a:lnTo>
                  <a:lnTo>
                    <a:pt x="498449" y="374523"/>
                  </a:lnTo>
                  <a:lnTo>
                    <a:pt x="477253" y="413346"/>
                  </a:lnTo>
                  <a:lnTo>
                    <a:pt x="449199" y="447179"/>
                  </a:lnTo>
                  <a:lnTo>
                    <a:pt x="415213" y="475107"/>
                  </a:lnTo>
                  <a:lnTo>
                    <a:pt x="376224" y="496201"/>
                  </a:lnTo>
                  <a:lnTo>
                    <a:pt x="333159" y="509549"/>
                  </a:lnTo>
                  <a:lnTo>
                    <a:pt x="286956" y="514197"/>
                  </a:lnTo>
                  <a:lnTo>
                    <a:pt x="240753" y="509549"/>
                  </a:lnTo>
                  <a:lnTo>
                    <a:pt x="197688" y="496201"/>
                  </a:lnTo>
                  <a:lnTo>
                    <a:pt x="158686" y="475107"/>
                  </a:lnTo>
                  <a:lnTo>
                    <a:pt x="124701" y="447179"/>
                  </a:lnTo>
                  <a:lnTo>
                    <a:pt x="96647" y="413346"/>
                  </a:lnTo>
                  <a:lnTo>
                    <a:pt x="75450" y="374523"/>
                  </a:lnTo>
                  <a:lnTo>
                    <a:pt x="62064" y="331660"/>
                  </a:lnTo>
                  <a:lnTo>
                    <a:pt x="57391" y="285661"/>
                  </a:lnTo>
                  <a:lnTo>
                    <a:pt x="62064" y="239661"/>
                  </a:lnTo>
                  <a:lnTo>
                    <a:pt x="75450" y="196799"/>
                  </a:lnTo>
                  <a:lnTo>
                    <a:pt x="96647" y="157975"/>
                  </a:lnTo>
                  <a:lnTo>
                    <a:pt x="124701" y="124142"/>
                  </a:lnTo>
                  <a:lnTo>
                    <a:pt x="158686" y="96215"/>
                  </a:lnTo>
                  <a:lnTo>
                    <a:pt x="197688" y="75120"/>
                  </a:lnTo>
                  <a:lnTo>
                    <a:pt x="240753" y="61785"/>
                  </a:lnTo>
                  <a:lnTo>
                    <a:pt x="286956" y="57124"/>
                  </a:lnTo>
                  <a:lnTo>
                    <a:pt x="333159" y="61785"/>
                  </a:lnTo>
                  <a:lnTo>
                    <a:pt x="376224" y="75120"/>
                  </a:lnTo>
                  <a:lnTo>
                    <a:pt x="415213" y="96215"/>
                  </a:lnTo>
                  <a:lnTo>
                    <a:pt x="449199" y="124142"/>
                  </a:lnTo>
                  <a:lnTo>
                    <a:pt x="477253" y="157975"/>
                  </a:lnTo>
                  <a:lnTo>
                    <a:pt x="498449" y="196799"/>
                  </a:lnTo>
                  <a:lnTo>
                    <a:pt x="511848" y="239661"/>
                  </a:lnTo>
                  <a:lnTo>
                    <a:pt x="516509" y="285661"/>
                  </a:lnTo>
                  <a:lnTo>
                    <a:pt x="516509" y="114604"/>
                  </a:lnTo>
                  <a:lnTo>
                    <a:pt x="489864" y="83667"/>
                  </a:lnTo>
                  <a:lnTo>
                    <a:pt x="458787" y="57124"/>
                  </a:lnTo>
                  <a:lnTo>
                    <a:pt x="456425" y="55105"/>
                  </a:lnTo>
                  <a:lnTo>
                    <a:pt x="418833" y="31877"/>
                  </a:lnTo>
                  <a:lnTo>
                    <a:pt x="377659" y="14554"/>
                  </a:lnTo>
                  <a:lnTo>
                    <a:pt x="333502" y="3733"/>
                  </a:lnTo>
                  <a:lnTo>
                    <a:pt x="286956" y="0"/>
                  </a:lnTo>
                  <a:lnTo>
                    <a:pt x="240411" y="3733"/>
                  </a:lnTo>
                  <a:lnTo>
                    <a:pt x="196253" y="14554"/>
                  </a:lnTo>
                  <a:lnTo>
                    <a:pt x="155079" y="31877"/>
                  </a:lnTo>
                  <a:lnTo>
                    <a:pt x="117487" y="55105"/>
                  </a:lnTo>
                  <a:lnTo>
                    <a:pt x="84048" y="83667"/>
                  </a:lnTo>
                  <a:lnTo>
                    <a:pt x="55372" y="116954"/>
                  </a:lnTo>
                  <a:lnTo>
                    <a:pt x="32029" y="154381"/>
                  </a:lnTo>
                  <a:lnTo>
                    <a:pt x="14630" y="195364"/>
                  </a:lnTo>
                  <a:lnTo>
                    <a:pt x="3759" y="239318"/>
                  </a:lnTo>
                  <a:lnTo>
                    <a:pt x="0" y="285661"/>
                  </a:lnTo>
                  <a:lnTo>
                    <a:pt x="3759" y="332003"/>
                  </a:lnTo>
                  <a:lnTo>
                    <a:pt x="14630" y="375958"/>
                  </a:lnTo>
                  <a:lnTo>
                    <a:pt x="32029" y="416941"/>
                  </a:lnTo>
                  <a:lnTo>
                    <a:pt x="55372" y="454380"/>
                  </a:lnTo>
                  <a:lnTo>
                    <a:pt x="84048" y="487667"/>
                  </a:lnTo>
                  <a:lnTo>
                    <a:pt x="117487" y="516216"/>
                  </a:lnTo>
                  <a:lnTo>
                    <a:pt x="155079" y="539445"/>
                  </a:lnTo>
                  <a:lnTo>
                    <a:pt x="196253" y="556768"/>
                  </a:lnTo>
                  <a:lnTo>
                    <a:pt x="240411" y="567588"/>
                  </a:lnTo>
                  <a:lnTo>
                    <a:pt x="286956" y="571334"/>
                  </a:lnTo>
                  <a:lnTo>
                    <a:pt x="333502" y="567588"/>
                  </a:lnTo>
                  <a:lnTo>
                    <a:pt x="377659" y="556768"/>
                  </a:lnTo>
                  <a:lnTo>
                    <a:pt x="418833" y="539445"/>
                  </a:lnTo>
                  <a:lnTo>
                    <a:pt x="456425" y="516216"/>
                  </a:lnTo>
                  <a:lnTo>
                    <a:pt x="458787" y="514197"/>
                  </a:lnTo>
                  <a:lnTo>
                    <a:pt x="489864" y="487667"/>
                  </a:lnTo>
                  <a:lnTo>
                    <a:pt x="518541" y="454380"/>
                  </a:lnTo>
                  <a:lnTo>
                    <a:pt x="541883" y="416941"/>
                  </a:lnTo>
                  <a:lnTo>
                    <a:pt x="559282" y="375958"/>
                  </a:lnTo>
                  <a:lnTo>
                    <a:pt x="570153" y="332003"/>
                  </a:lnTo>
                  <a:lnTo>
                    <a:pt x="573900" y="285661"/>
                  </a:lnTo>
                  <a:close/>
                </a:path>
              </a:pathLst>
            </a:custGeom>
            <a:solidFill>
              <a:srgbClr val="DD3C4E"/>
            </a:solidFill>
          </p:spPr>
          <p:txBody>
            <a:bodyPr wrap="square" lIns="0" tIns="0" rIns="0" bIns="0" rtlCol="0"/>
            <a:lstStyle/>
            <a:p>
              <a:endParaRPr/>
            </a:p>
          </p:txBody>
        </p:sp>
        <p:pic>
          <p:nvPicPr>
            <p:cNvPr id="16" name="object 13"/>
            <p:cNvPicPr/>
            <p:nvPr/>
          </p:nvPicPr>
          <p:blipFill>
            <a:blip r:embed="rId2" cstate="print"/>
            <a:stretch>
              <a:fillRect/>
            </a:stretch>
          </p:blipFill>
          <p:spPr>
            <a:xfrm>
              <a:off x="432272" y="3051849"/>
              <a:ext cx="114778" cy="114266"/>
            </a:xfrm>
            <a:prstGeom prst="rect">
              <a:avLst/>
            </a:prstGeom>
          </p:spPr>
        </p:pic>
        <p:pic>
          <p:nvPicPr>
            <p:cNvPr id="17" name="object 14"/>
            <p:cNvPicPr/>
            <p:nvPr/>
          </p:nvPicPr>
          <p:blipFill>
            <a:blip r:embed="rId3" cstate="print"/>
            <a:stretch>
              <a:fillRect/>
            </a:stretch>
          </p:blipFill>
          <p:spPr>
            <a:xfrm>
              <a:off x="660217" y="2855281"/>
              <a:ext cx="209922" cy="176382"/>
            </a:xfrm>
            <a:prstGeom prst="rect">
              <a:avLst/>
            </a:prstGeom>
          </p:spPr>
        </p:pic>
        <p:sp>
          <p:nvSpPr>
            <p:cNvPr id="18" name="object 15"/>
            <p:cNvSpPr/>
            <p:nvPr/>
          </p:nvSpPr>
          <p:spPr>
            <a:xfrm>
              <a:off x="476551" y="2910034"/>
              <a:ext cx="354330" cy="213360"/>
            </a:xfrm>
            <a:custGeom>
              <a:avLst/>
              <a:gdLst/>
              <a:ahLst/>
              <a:cxnLst/>
              <a:rect l="l" t="t" r="r" b="b"/>
              <a:pathLst>
                <a:path w="354330" h="213360">
                  <a:moveTo>
                    <a:pt x="15074" y="213009"/>
                  </a:moveTo>
                  <a:lnTo>
                    <a:pt x="13125" y="213009"/>
                  </a:lnTo>
                  <a:lnTo>
                    <a:pt x="9153" y="213009"/>
                  </a:lnTo>
                  <a:lnTo>
                    <a:pt x="5307" y="210963"/>
                  </a:lnTo>
                  <a:lnTo>
                    <a:pt x="3172" y="207300"/>
                  </a:lnTo>
                  <a:lnTo>
                    <a:pt x="0" y="201830"/>
                  </a:lnTo>
                  <a:lnTo>
                    <a:pt x="1882" y="194840"/>
                  </a:lnTo>
                  <a:lnTo>
                    <a:pt x="335374" y="3167"/>
                  </a:lnTo>
                  <a:lnTo>
                    <a:pt x="340849" y="0"/>
                  </a:lnTo>
                  <a:lnTo>
                    <a:pt x="347871" y="1880"/>
                  </a:lnTo>
                  <a:lnTo>
                    <a:pt x="354230" y="12820"/>
                  </a:lnTo>
                  <a:lnTo>
                    <a:pt x="352346" y="19801"/>
                  </a:lnTo>
                  <a:lnTo>
                    <a:pt x="18857" y="211489"/>
                  </a:lnTo>
                  <a:lnTo>
                    <a:pt x="17045" y="212517"/>
                  </a:lnTo>
                  <a:lnTo>
                    <a:pt x="15074" y="213009"/>
                  </a:lnTo>
                  <a:close/>
                </a:path>
              </a:pathLst>
            </a:custGeom>
            <a:solidFill>
              <a:srgbClr val="4F616B"/>
            </a:solidFill>
          </p:spPr>
          <p:txBody>
            <a:bodyPr wrap="square" lIns="0" tIns="0" rIns="0" bIns="0" rtlCol="0"/>
            <a:lstStyle/>
            <a:p>
              <a:endParaRPr/>
            </a:p>
          </p:txBody>
        </p:sp>
      </p:grpSp>
      <p:sp>
        <p:nvSpPr>
          <p:cNvPr id="19" name="object 16"/>
          <p:cNvSpPr/>
          <p:nvPr/>
        </p:nvSpPr>
        <p:spPr>
          <a:xfrm>
            <a:off x="5252247" y="2866923"/>
            <a:ext cx="370719" cy="648214"/>
          </a:xfrm>
          <a:custGeom>
            <a:avLst/>
            <a:gdLst/>
            <a:ahLst/>
            <a:cxnLst/>
            <a:rect l="l" t="t" r="r" b="b"/>
            <a:pathLst>
              <a:path w="494030" h="714375">
                <a:moveTo>
                  <a:pt x="258572" y="74193"/>
                </a:moveTo>
                <a:lnTo>
                  <a:pt x="235089" y="74193"/>
                </a:lnTo>
                <a:lnTo>
                  <a:pt x="235089" y="97878"/>
                </a:lnTo>
                <a:lnTo>
                  <a:pt x="258572" y="97878"/>
                </a:lnTo>
                <a:lnTo>
                  <a:pt x="258572" y="74193"/>
                </a:lnTo>
                <a:close/>
              </a:path>
              <a:path w="494030" h="714375">
                <a:moveTo>
                  <a:pt x="493661" y="297383"/>
                </a:moveTo>
                <a:lnTo>
                  <a:pt x="492607" y="293954"/>
                </a:lnTo>
                <a:lnTo>
                  <a:pt x="490359" y="291465"/>
                </a:lnTo>
                <a:lnTo>
                  <a:pt x="488111" y="288874"/>
                </a:lnTo>
                <a:lnTo>
                  <a:pt x="484949" y="287439"/>
                </a:lnTo>
                <a:lnTo>
                  <a:pt x="468312" y="287439"/>
                </a:lnTo>
                <a:lnTo>
                  <a:pt x="468312" y="311124"/>
                </a:lnTo>
                <a:lnTo>
                  <a:pt x="459498" y="382206"/>
                </a:lnTo>
                <a:lnTo>
                  <a:pt x="433781" y="382206"/>
                </a:lnTo>
                <a:lnTo>
                  <a:pt x="433781" y="405904"/>
                </a:lnTo>
                <a:lnTo>
                  <a:pt x="400685" y="690232"/>
                </a:lnTo>
                <a:lnTo>
                  <a:pt x="92976" y="690232"/>
                </a:lnTo>
                <a:lnTo>
                  <a:pt x="59880" y="405904"/>
                </a:lnTo>
                <a:lnTo>
                  <a:pt x="433781" y="405904"/>
                </a:lnTo>
                <a:lnTo>
                  <a:pt x="433781" y="382206"/>
                </a:lnTo>
                <a:lnTo>
                  <a:pt x="34150" y="382206"/>
                </a:lnTo>
                <a:lnTo>
                  <a:pt x="25349" y="311124"/>
                </a:lnTo>
                <a:lnTo>
                  <a:pt x="468312" y="311124"/>
                </a:lnTo>
                <a:lnTo>
                  <a:pt x="468312" y="287439"/>
                </a:lnTo>
                <a:lnTo>
                  <a:pt x="441629" y="287439"/>
                </a:lnTo>
                <a:lnTo>
                  <a:pt x="468858" y="131152"/>
                </a:lnTo>
                <a:lnTo>
                  <a:pt x="469455" y="127723"/>
                </a:lnTo>
                <a:lnTo>
                  <a:pt x="469823" y="126199"/>
                </a:lnTo>
                <a:lnTo>
                  <a:pt x="469684" y="124536"/>
                </a:lnTo>
                <a:lnTo>
                  <a:pt x="469392" y="123012"/>
                </a:lnTo>
                <a:lnTo>
                  <a:pt x="466432" y="110934"/>
                </a:lnTo>
                <a:lnTo>
                  <a:pt x="458647" y="79273"/>
                </a:lnTo>
                <a:lnTo>
                  <a:pt x="454050" y="60579"/>
                </a:lnTo>
                <a:lnTo>
                  <a:pt x="449300" y="41236"/>
                </a:lnTo>
                <a:lnTo>
                  <a:pt x="444373" y="21209"/>
                </a:lnTo>
                <a:lnTo>
                  <a:pt x="444373" y="135318"/>
                </a:lnTo>
                <a:lnTo>
                  <a:pt x="417830" y="287439"/>
                </a:lnTo>
                <a:lnTo>
                  <a:pt x="393992" y="287439"/>
                </a:lnTo>
                <a:lnTo>
                  <a:pt x="421220" y="131152"/>
                </a:lnTo>
                <a:lnTo>
                  <a:pt x="444373" y="135318"/>
                </a:lnTo>
                <a:lnTo>
                  <a:pt x="444373" y="21209"/>
                </a:lnTo>
                <a:lnTo>
                  <a:pt x="442264" y="12623"/>
                </a:lnTo>
                <a:lnTo>
                  <a:pt x="442264" y="110934"/>
                </a:lnTo>
                <a:lnTo>
                  <a:pt x="398119" y="102997"/>
                </a:lnTo>
                <a:lnTo>
                  <a:pt x="398119" y="127127"/>
                </a:lnTo>
                <a:lnTo>
                  <a:pt x="370205" y="287439"/>
                </a:lnTo>
                <a:lnTo>
                  <a:pt x="346354" y="287439"/>
                </a:lnTo>
                <a:lnTo>
                  <a:pt x="352806" y="250596"/>
                </a:lnTo>
                <a:lnTo>
                  <a:pt x="375107" y="123012"/>
                </a:lnTo>
                <a:lnTo>
                  <a:pt x="398119" y="127127"/>
                </a:lnTo>
                <a:lnTo>
                  <a:pt x="398119" y="102997"/>
                </a:lnTo>
                <a:lnTo>
                  <a:pt x="385419" y="100698"/>
                </a:lnTo>
                <a:lnTo>
                  <a:pt x="399770" y="79273"/>
                </a:lnTo>
                <a:lnTo>
                  <a:pt x="436029" y="85661"/>
                </a:lnTo>
                <a:lnTo>
                  <a:pt x="442264" y="110934"/>
                </a:lnTo>
                <a:lnTo>
                  <a:pt x="442264" y="12623"/>
                </a:lnTo>
                <a:lnTo>
                  <a:pt x="441528" y="9626"/>
                </a:lnTo>
                <a:lnTo>
                  <a:pt x="440474" y="5092"/>
                </a:lnTo>
                <a:lnTo>
                  <a:pt x="436714" y="1574"/>
                </a:lnTo>
                <a:lnTo>
                  <a:pt x="432130" y="838"/>
                </a:lnTo>
                <a:lnTo>
                  <a:pt x="429895" y="419"/>
                </a:lnTo>
                <a:lnTo>
                  <a:pt x="429895" y="60579"/>
                </a:lnTo>
                <a:lnTo>
                  <a:pt x="414070" y="57708"/>
                </a:lnTo>
                <a:lnTo>
                  <a:pt x="425119" y="41236"/>
                </a:lnTo>
                <a:lnTo>
                  <a:pt x="429895" y="60579"/>
                </a:lnTo>
                <a:lnTo>
                  <a:pt x="429895" y="419"/>
                </a:lnTo>
                <a:lnTo>
                  <a:pt x="355854" y="102603"/>
                </a:lnTo>
                <a:lnTo>
                  <a:pt x="354101" y="107226"/>
                </a:lnTo>
                <a:lnTo>
                  <a:pt x="328980" y="250596"/>
                </a:lnTo>
                <a:lnTo>
                  <a:pt x="328980" y="192659"/>
                </a:lnTo>
                <a:lnTo>
                  <a:pt x="328980" y="168960"/>
                </a:lnTo>
                <a:lnTo>
                  <a:pt x="328980" y="145275"/>
                </a:lnTo>
                <a:lnTo>
                  <a:pt x="328980" y="126898"/>
                </a:lnTo>
                <a:lnTo>
                  <a:pt x="323710" y="121577"/>
                </a:lnTo>
                <a:lnTo>
                  <a:pt x="305511" y="121577"/>
                </a:lnTo>
                <a:lnTo>
                  <a:pt x="305511" y="145275"/>
                </a:lnTo>
                <a:lnTo>
                  <a:pt x="305511" y="168960"/>
                </a:lnTo>
                <a:lnTo>
                  <a:pt x="305511" y="192659"/>
                </a:lnTo>
                <a:lnTo>
                  <a:pt x="305511" y="287439"/>
                </a:lnTo>
                <a:lnTo>
                  <a:pt x="282041" y="287439"/>
                </a:lnTo>
                <a:lnTo>
                  <a:pt x="282041" y="192659"/>
                </a:lnTo>
                <a:lnTo>
                  <a:pt x="305511" y="192659"/>
                </a:lnTo>
                <a:lnTo>
                  <a:pt x="305511" y="168960"/>
                </a:lnTo>
                <a:lnTo>
                  <a:pt x="258572" y="168960"/>
                </a:lnTo>
                <a:lnTo>
                  <a:pt x="258572" y="192659"/>
                </a:lnTo>
                <a:lnTo>
                  <a:pt x="258572" y="287439"/>
                </a:lnTo>
                <a:lnTo>
                  <a:pt x="235089" y="287439"/>
                </a:lnTo>
                <a:lnTo>
                  <a:pt x="235089" y="192659"/>
                </a:lnTo>
                <a:lnTo>
                  <a:pt x="258572" y="192659"/>
                </a:lnTo>
                <a:lnTo>
                  <a:pt x="258572" y="168960"/>
                </a:lnTo>
                <a:lnTo>
                  <a:pt x="211620" y="168960"/>
                </a:lnTo>
                <a:lnTo>
                  <a:pt x="211620" y="192659"/>
                </a:lnTo>
                <a:lnTo>
                  <a:pt x="211620" y="287439"/>
                </a:lnTo>
                <a:lnTo>
                  <a:pt x="188150" y="287439"/>
                </a:lnTo>
                <a:lnTo>
                  <a:pt x="188150" y="267766"/>
                </a:lnTo>
                <a:lnTo>
                  <a:pt x="188150" y="258419"/>
                </a:lnTo>
                <a:lnTo>
                  <a:pt x="188150" y="192659"/>
                </a:lnTo>
                <a:lnTo>
                  <a:pt x="211620" y="192659"/>
                </a:lnTo>
                <a:lnTo>
                  <a:pt x="211620" y="168960"/>
                </a:lnTo>
                <a:lnTo>
                  <a:pt x="188150" y="168960"/>
                </a:lnTo>
                <a:lnTo>
                  <a:pt x="188150" y="145275"/>
                </a:lnTo>
                <a:lnTo>
                  <a:pt x="305511" y="145275"/>
                </a:lnTo>
                <a:lnTo>
                  <a:pt x="305511" y="121577"/>
                </a:lnTo>
                <a:lnTo>
                  <a:pt x="293408" y="121577"/>
                </a:lnTo>
                <a:lnTo>
                  <a:pt x="298475" y="113703"/>
                </a:lnTo>
                <a:lnTo>
                  <a:pt x="302285" y="105092"/>
                </a:lnTo>
                <a:lnTo>
                  <a:pt x="304673" y="95834"/>
                </a:lnTo>
                <a:lnTo>
                  <a:pt x="305511" y="86029"/>
                </a:lnTo>
                <a:lnTo>
                  <a:pt x="301942" y="65697"/>
                </a:lnTo>
                <a:lnTo>
                  <a:pt x="293281" y="50495"/>
                </a:lnTo>
                <a:lnTo>
                  <a:pt x="292074" y="48387"/>
                </a:lnTo>
                <a:lnTo>
                  <a:pt x="282041" y="39624"/>
                </a:lnTo>
                <a:lnTo>
                  <a:pt x="282041" y="86029"/>
                </a:lnTo>
                <a:lnTo>
                  <a:pt x="279260" y="99822"/>
                </a:lnTo>
                <a:lnTo>
                  <a:pt x="271703" y="111125"/>
                </a:lnTo>
                <a:lnTo>
                  <a:pt x="260515" y="118770"/>
                </a:lnTo>
                <a:lnTo>
                  <a:pt x="246824" y="121577"/>
                </a:lnTo>
                <a:lnTo>
                  <a:pt x="233146" y="118770"/>
                </a:lnTo>
                <a:lnTo>
                  <a:pt x="221957" y="111125"/>
                </a:lnTo>
                <a:lnTo>
                  <a:pt x="214401" y="99822"/>
                </a:lnTo>
                <a:lnTo>
                  <a:pt x="211620" y="86029"/>
                </a:lnTo>
                <a:lnTo>
                  <a:pt x="214401" y="72237"/>
                </a:lnTo>
                <a:lnTo>
                  <a:pt x="221957" y="60934"/>
                </a:lnTo>
                <a:lnTo>
                  <a:pt x="233146" y="53301"/>
                </a:lnTo>
                <a:lnTo>
                  <a:pt x="246824" y="50495"/>
                </a:lnTo>
                <a:lnTo>
                  <a:pt x="260515" y="53301"/>
                </a:lnTo>
                <a:lnTo>
                  <a:pt x="271703" y="60934"/>
                </a:lnTo>
                <a:lnTo>
                  <a:pt x="279260" y="72237"/>
                </a:lnTo>
                <a:lnTo>
                  <a:pt x="282041" y="86029"/>
                </a:lnTo>
                <a:lnTo>
                  <a:pt x="282041" y="39624"/>
                </a:lnTo>
                <a:lnTo>
                  <a:pt x="277202" y="35394"/>
                </a:lnTo>
                <a:lnTo>
                  <a:pt x="258572" y="28003"/>
                </a:lnTo>
                <a:lnTo>
                  <a:pt x="258572" y="3098"/>
                </a:lnTo>
                <a:lnTo>
                  <a:pt x="235089" y="3098"/>
                </a:lnTo>
                <a:lnTo>
                  <a:pt x="235089" y="28003"/>
                </a:lnTo>
                <a:lnTo>
                  <a:pt x="216458" y="35394"/>
                </a:lnTo>
                <a:lnTo>
                  <a:pt x="201587" y="48387"/>
                </a:lnTo>
                <a:lnTo>
                  <a:pt x="191719" y="65697"/>
                </a:lnTo>
                <a:lnTo>
                  <a:pt x="188150" y="86029"/>
                </a:lnTo>
                <a:lnTo>
                  <a:pt x="188988" y="95834"/>
                </a:lnTo>
                <a:lnTo>
                  <a:pt x="191376" y="105092"/>
                </a:lnTo>
                <a:lnTo>
                  <a:pt x="195186" y="113703"/>
                </a:lnTo>
                <a:lnTo>
                  <a:pt x="200253" y="121577"/>
                </a:lnTo>
                <a:lnTo>
                  <a:pt x="169951" y="121577"/>
                </a:lnTo>
                <a:lnTo>
                  <a:pt x="164680" y="126898"/>
                </a:lnTo>
                <a:lnTo>
                  <a:pt x="164680" y="258419"/>
                </a:lnTo>
                <a:lnTo>
                  <a:pt x="163525" y="251434"/>
                </a:lnTo>
                <a:lnTo>
                  <a:pt x="163398" y="250926"/>
                </a:lnTo>
                <a:lnTo>
                  <a:pt x="163169" y="250367"/>
                </a:lnTo>
                <a:lnTo>
                  <a:pt x="158038" y="221068"/>
                </a:lnTo>
                <a:lnTo>
                  <a:pt x="149872" y="174421"/>
                </a:lnTo>
                <a:lnTo>
                  <a:pt x="145923" y="151841"/>
                </a:lnTo>
                <a:lnTo>
                  <a:pt x="145923" y="287439"/>
                </a:lnTo>
                <a:lnTo>
                  <a:pt x="74320" y="287439"/>
                </a:lnTo>
                <a:lnTo>
                  <a:pt x="32270" y="46837"/>
                </a:lnTo>
                <a:lnTo>
                  <a:pt x="101638" y="34480"/>
                </a:lnTo>
                <a:lnTo>
                  <a:pt x="105765" y="57708"/>
                </a:lnTo>
                <a:lnTo>
                  <a:pt x="59512" y="66001"/>
                </a:lnTo>
                <a:lnTo>
                  <a:pt x="63639" y="89369"/>
                </a:lnTo>
                <a:lnTo>
                  <a:pt x="109753" y="81076"/>
                </a:lnTo>
                <a:lnTo>
                  <a:pt x="113830" y="104406"/>
                </a:lnTo>
                <a:lnTo>
                  <a:pt x="90728" y="108521"/>
                </a:lnTo>
                <a:lnTo>
                  <a:pt x="94856" y="131889"/>
                </a:lnTo>
                <a:lnTo>
                  <a:pt x="117957" y="127723"/>
                </a:lnTo>
                <a:lnTo>
                  <a:pt x="121945" y="151053"/>
                </a:lnTo>
                <a:lnTo>
                  <a:pt x="98983" y="155219"/>
                </a:lnTo>
                <a:lnTo>
                  <a:pt x="103060" y="178536"/>
                </a:lnTo>
                <a:lnTo>
                  <a:pt x="126072" y="174421"/>
                </a:lnTo>
                <a:lnTo>
                  <a:pt x="130149" y="197751"/>
                </a:lnTo>
                <a:lnTo>
                  <a:pt x="83947" y="206032"/>
                </a:lnTo>
                <a:lnTo>
                  <a:pt x="88023" y="229400"/>
                </a:lnTo>
                <a:lnTo>
                  <a:pt x="134277" y="221068"/>
                </a:lnTo>
                <a:lnTo>
                  <a:pt x="138264" y="244436"/>
                </a:lnTo>
                <a:lnTo>
                  <a:pt x="115252" y="248564"/>
                </a:lnTo>
                <a:lnTo>
                  <a:pt x="119380" y="271932"/>
                </a:lnTo>
                <a:lnTo>
                  <a:pt x="142494" y="267766"/>
                </a:lnTo>
                <a:lnTo>
                  <a:pt x="145923" y="287439"/>
                </a:lnTo>
                <a:lnTo>
                  <a:pt x="145923" y="151841"/>
                </a:lnTo>
                <a:lnTo>
                  <a:pt x="141706" y="127723"/>
                </a:lnTo>
                <a:lnTo>
                  <a:pt x="133540" y="81076"/>
                </a:lnTo>
                <a:lnTo>
                  <a:pt x="125387" y="34480"/>
                </a:lnTo>
                <a:lnTo>
                  <a:pt x="122631" y="18745"/>
                </a:lnTo>
                <a:lnTo>
                  <a:pt x="121627" y="12217"/>
                </a:lnTo>
                <a:lnTo>
                  <a:pt x="115481" y="7962"/>
                </a:lnTo>
                <a:lnTo>
                  <a:pt x="109156" y="9169"/>
                </a:lnTo>
                <a:lnTo>
                  <a:pt x="16687" y="25590"/>
                </a:lnTo>
                <a:lnTo>
                  <a:pt x="10223" y="26657"/>
                </a:lnTo>
                <a:lnTo>
                  <a:pt x="6007" y="32867"/>
                </a:lnTo>
                <a:lnTo>
                  <a:pt x="7200" y="39243"/>
                </a:lnTo>
                <a:lnTo>
                  <a:pt x="50482" y="287439"/>
                </a:lnTo>
                <a:lnTo>
                  <a:pt x="8712" y="287439"/>
                </a:lnTo>
                <a:lnTo>
                  <a:pt x="5549" y="288874"/>
                </a:lnTo>
                <a:lnTo>
                  <a:pt x="3302" y="291465"/>
                </a:lnTo>
                <a:lnTo>
                  <a:pt x="1054" y="293954"/>
                </a:lnTo>
                <a:lnTo>
                  <a:pt x="0" y="297383"/>
                </a:lnTo>
                <a:lnTo>
                  <a:pt x="508" y="300710"/>
                </a:lnTo>
                <a:lnTo>
                  <a:pt x="12242" y="395490"/>
                </a:lnTo>
                <a:lnTo>
                  <a:pt x="12928" y="401408"/>
                </a:lnTo>
                <a:lnTo>
                  <a:pt x="17970" y="405904"/>
                </a:lnTo>
                <a:lnTo>
                  <a:pt x="36169" y="405904"/>
                </a:lnTo>
                <a:lnTo>
                  <a:pt x="71615" y="709434"/>
                </a:lnTo>
                <a:lnTo>
                  <a:pt x="76517" y="713930"/>
                </a:lnTo>
                <a:lnTo>
                  <a:pt x="417144" y="713930"/>
                </a:lnTo>
                <a:lnTo>
                  <a:pt x="422046" y="709434"/>
                </a:lnTo>
                <a:lnTo>
                  <a:pt x="424294" y="690232"/>
                </a:lnTo>
                <a:lnTo>
                  <a:pt x="457492" y="405904"/>
                </a:lnTo>
                <a:lnTo>
                  <a:pt x="475691" y="405904"/>
                </a:lnTo>
                <a:lnTo>
                  <a:pt x="480733" y="401408"/>
                </a:lnTo>
                <a:lnTo>
                  <a:pt x="481418" y="395490"/>
                </a:lnTo>
                <a:lnTo>
                  <a:pt x="483069" y="382206"/>
                </a:lnTo>
                <a:lnTo>
                  <a:pt x="491871" y="311124"/>
                </a:lnTo>
                <a:lnTo>
                  <a:pt x="493153" y="300710"/>
                </a:lnTo>
                <a:lnTo>
                  <a:pt x="493661" y="297383"/>
                </a:lnTo>
                <a:close/>
              </a:path>
            </a:pathLst>
          </a:custGeom>
          <a:solidFill>
            <a:srgbClr val="0F0E0D"/>
          </a:solidFill>
        </p:spPr>
        <p:txBody>
          <a:bodyPr wrap="square" lIns="0" tIns="0" rIns="0" bIns="0" rtlCol="0"/>
          <a:lstStyle/>
          <a:p>
            <a:endParaRPr/>
          </a:p>
        </p:txBody>
      </p:sp>
      <p:sp>
        <p:nvSpPr>
          <p:cNvPr id="20" name="Textfeld 19"/>
          <p:cNvSpPr txBox="1"/>
          <p:nvPr/>
        </p:nvSpPr>
        <p:spPr>
          <a:xfrm>
            <a:off x="1738734" y="1839678"/>
            <a:ext cx="1769806" cy="369332"/>
          </a:xfrm>
          <a:prstGeom prst="rect">
            <a:avLst/>
          </a:prstGeom>
          <a:noFill/>
        </p:spPr>
        <p:txBody>
          <a:bodyPr wrap="square" rtlCol="0">
            <a:spAutoFit/>
          </a:bodyPr>
          <a:lstStyle/>
          <a:p>
            <a:r>
              <a:rPr lang="en-GB" dirty="0" smtClean="0">
                <a:solidFill>
                  <a:schemeClr val="tx1">
                    <a:lumMod val="75000"/>
                    <a:lumOff val="25000"/>
                  </a:schemeClr>
                </a:solidFill>
              </a:rPr>
              <a:t>1 - 7</a:t>
            </a:r>
            <a:endParaRPr lang="en-GB" dirty="0">
              <a:solidFill>
                <a:schemeClr val="tx1">
                  <a:lumMod val="75000"/>
                  <a:lumOff val="25000"/>
                </a:schemeClr>
              </a:solidFill>
            </a:endParaRPr>
          </a:p>
        </p:txBody>
      </p:sp>
      <p:sp>
        <p:nvSpPr>
          <p:cNvPr id="21" name="Textfeld 20"/>
          <p:cNvSpPr txBox="1"/>
          <p:nvPr/>
        </p:nvSpPr>
        <p:spPr>
          <a:xfrm>
            <a:off x="1648569" y="2434016"/>
            <a:ext cx="3150802" cy="369332"/>
          </a:xfrm>
          <a:prstGeom prst="rect">
            <a:avLst/>
          </a:prstGeom>
          <a:noFill/>
        </p:spPr>
        <p:txBody>
          <a:bodyPr wrap="square" rtlCol="0">
            <a:spAutoFit/>
          </a:bodyPr>
          <a:lstStyle/>
          <a:p>
            <a:r>
              <a:rPr lang="en-GB" dirty="0" smtClean="0">
                <a:solidFill>
                  <a:schemeClr val="tx1">
                    <a:lumMod val="75000"/>
                    <a:lumOff val="25000"/>
                  </a:schemeClr>
                </a:solidFill>
              </a:rPr>
              <a:t>40 min. + 5 min presentation</a:t>
            </a:r>
            <a:endParaRPr lang="en-GB" dirty="0">
              <a:solidFill>
                <a:schemeClr val="tx1">
                  <a:lumMod val="75000"/>
                  <a:lumOff val="25000"/>
                </a:schemeClr>
              </a:solidFill>
            </a:endParaRPr>
          </a:p>
        </p:txBody>
      </p:sp>
      <p:sp>
        <p:nvSpPr>
          <p:cNvPr id="22" name="Textfeld 21"/>
          <p:cNvSpPr txBox="1"/>
          <p:nvPr/>
        </p:nvSpPr>
        <p:spPr>
          <a:xfrm>
            <a:off x="6064049" y="1564531"/>
            <a:ext cx="5188834" cy="1200329"/>
          </a:xfrm>
          <a:prstGeom prst="rect">
            <a:avLst/>
          </a:prstGeom>
          <a:noFill/>
        </p:spPr>
        <p:txBody>
          <a:bodyPr wrap="square" rtlCol="0">
            <a:spAutoFit/>
          </a:bodyPr>
          <a:lstStyle/>
          <a:p>
            <a:pPr marL="285750" indent="-285750">
              <a:buFont typeface="Arial" panose="020B0604020202020204" pitchFamily="34" charset="0"/>
              <a:buChar char="•"/>
            </a:pPr>
            <a:r>
              <a:rPr lang="en-GB" dirty="0" smtClean="0">
                <a:solidFill>
                  <a:schemeClr val="tx1">
                    <a:lumMod val="75000"/>
                    <a:lumOff val="25000"/>
                  </a:schemeClr>
                </a:solidFill>
              </a:rPr>
              <a:t>Developing:</a:t>
            </a:r>
          </a:p>
          <a:p>
            <a:pPr marL="742950" lvl="1" indent="-285750">
              <a:buFont typeface="Arial" panose="020B0604020202020204" pitchFamily="34" charset="0"/>
              <a:buChar char="•"/>
            </a:pPr>
            <a:r>
              <a:rPr lang="en-GB" dirty="0" smtClean="0">
                <a:solidFill>
                  <a:schemeClr val="tx1">
                    <a:lumMod val="75000"/>
                    <a:lumOff val="25000"/>
                  </a:schemeClr>
                </a:solidFill>
              </a:rPr>
              <a:t>a funding requirements list</a:t>
            </a:r>
          </a:p>
          <a:p>
            <a:pPr marL="742950" lvl="1" indent="-285750">
              <a:buFont typeface="Arial" panose="020B0604020202020204" pitchFamily="34" charset="0"/>
              <a:buChar char="•"/>
            </a:pPr>
            <a:r>
              <a:rPr lang="en-GB" dirty="0" smtClean="0">
                <a:solidFill>
                  <a:schemeClr val="tx1">
                    <a:lumMod val="75000"/>
                    <a:lumOff val="25000"/>
                  </a:schemeClr>
                </a:solidFill>
              </a:rPr>
              <a:t>a List of potentials sponsors</a:t>
            </a:r>
          </a:p>
          <a:p>
            <a:pPr marL="742950" lvl="1" indent="-285750">
              <a:buFont typeface="Arial" panose="020B0604020202020204" pitchFamily="34" charset="0"/>
              <a:buChar char="•"/>
            </a:pPr>
            <a:r>
              <a:rPr lang="en-GB" dirty="0" smtClean="0">
                <a:solidFill>
                  <a:schemeClr val="tx1">
                    <a:lumMod val="75000"/>
                    <a:lumOff val="25000"/>
                  </a:schemeClr>
                </a:solidFill>
              </a:rPr>
              <a:t>a fundraising strategy for the event</a:t>
            </a:r>
          </a:p>
        </p:txBody>
      </p:sp>
      <p:sp>
        <p:nvSpPr>
          <p:cNvPr id="23" name="Textfeld 22"/>
          <p:cNvSpPr txBox="1"/>
          <p:nvPr/>
        </p:nvSpPr>
        <p:spPr>
          <a:xfrm>
            <a:off x="6380106" y="2875392"/>
            <a:ext cx="3988009" cy="646331"/>
          </a:xfrm>
          <a:prstGeom prst="rect">
            <a:avLst/>
          </a:prstGeom>
          <a:noFill/>
        </p:spPr>
        <p:txBody>
          <a:bodyPr wrap="square" rtlCol="0">
            <a:spAutoFit/>
          </a:bodyPr>
          <a:lstStyle/>
          <a:p>
            <a:r>
              <a:rPr lang="en-GB" dirty="0" smtClean="0">
                <a:solidFill>
                  <a:schemeClr val="tx1">
                    <a:lumMod val="75000"/>
                    <a:lumOff val="25000"/>
                  </a:schemeClr>
                </a:solidFill>
              </a:rPr>
              <a:t>Sheet of paper, pens, device with internet access</a:t>
            </a:r>
            <a:endParaRPr lang="en-GB" dirty="0">
              <a:solidFill>
                <a:schemeClr val="tx1">
                  <a:lumMod val="75000"/>
                  <a:lumOff val="25000"/>
                </a:schemeClr>
              </a:solidFill>
            </a:endParaRPr>
          </a:p>
        </p:txBody>
      </p:sp>
    </p:spTree>
    <p:extLst>
      <p:ext uri="{BB962C8B-B14F-4D97-AF65-F5344CB8AC3E}">
        <p14:creationId xmlns:p14="http://schemas.microsoft.com/office/powerpoint/2010/main" val="41706464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a:t>Training Objectives</a:t>
            </a:r>
          </a:p>
        </p:txBody>
      </p:sp>
      <p:sp>
        <p:nvSpPr>
          <p:cNvPr id="3" name="Inhaltsplatzhalter 2"/>
          <p:cNvSpPr>
            <a:spLocks noGrp="1"/>
          </p:cNvSpPr>
          <p:nvPr>
            <p:ph sz="half" idx="1"/>
          </p:nvPr>
        </p:nvSpPr>
        <p:spPr/>
        <p:txBody>
          <a:bodyPr>
            <a:normAutofit lnSpcReduction="10000"/>
          </a:bodyPr>
          <a:lstStyle/>
          <a:p>
            <a:r>
              <a:rPr lang="en-US" dirty="0"/>
              <a:t>Understanding the forms  and levels of fundraising</a:t>
            </a:r>
          </a:p>
          <a:p>
            <a:pPr marL="285750" indent="-285750"/>
            <a:r>
              <a:rPr lang="en-US" dirty="0"/>
              <a:t>Presentation of different possibilities for fundraising on different levels</a:t>
            </a:r>
          </a:p>
          <a:p>
            <a:pPr marL="285750" indent="-285750"/>
            <a:r>
              <a:rPr lang="en-US" dirty="0"/>
              <a:t>Further materials for  independent learning</a:t>
            </a:r>
          </a:p>
          <a:p>
            <a:pPr marL="285750" indent="-285750"/>
            <a:r>
              <a:rPr lang="en-US" dirty="0"/>
              <a:t>Presentation of different  initiatives for further info</a:t>
            </a:r>
          </a:p>
          <a:p>
            <a:pPr marL="285750" indent="-285750"/>
            <a:r>
              <a:rPr lang="en-US" dirty="0"/>
              <a:t>Methods for Group Work</a:t>
            </a:r>
          </a:p>
          <a:p>
            <a:endParaRPr lang="en-GB" dirty="0"/>
          </a:p>
        </p:txBody>
      </p:sp>
      <p:sp>
        <p:nvSpPr>
          <p:cNvPr id="5" name="Foliennummernplatzhalter 4"/>
          <p:cNvSpPr>
            <a:spLocks noGrp="1"/>
          </p:cNvSpPr>
          <p:nvPr>
            <p:ph type="sldNum" sz="quarter" idx="12"/>
          </p:nvPr>
        </p:nvSpPr>
        <p:spPr/>
        <p:txBody>
          <a:bodyPr/>
          <a:lstStyle/>
          <a:p>
            <a:fld id="{AE3BBC24-C1C9-439D-8A45-14B9CB7E3996}" type="slidenum">
              <a:rPr lang="en-GB" smtClean="0"/>
              <a:t>3</a:t>
            </a:fld>
            <a:endParaRPr lang="en-GB"/>
          </a:p>
        </p:txBody>
      </p:sp>
      <p:grpSp>
        <p:nvGrpSpPr>
          <p:cNvPr id="8" name="object 3"/>
          <p:cNvGrpSpPr/>
          <p:nvPr/>
        </p:nvGrpSpPr>
        <p:grpSpPr>
          <a:xfrm>
            <a:off x="7746365" y="2189982"/>
            <a:ext cx="2033270" cy="2905760"/>
            <a:chOff x="1842723" y="1785247"/>
            <a:chExt cx="2033270" cy="2905760"/>
          </a:xfrm>
        </p:grpSpPr>
        <p:sp>
          <p:nvSpPr>
            <p:cNvPr id="9" name="object 4"/>
            <p:cNvSpPr/>
            <p:nvPr/>
          </p:nvSpPr>
          <p:spPr>
            <a:xfrm>
              <a:off x="2050368" y="2260132"/>
              <a:ext cx="1557655" cy="2122170"/>
            </a:xfrm>
            <a:custGeom>
              <a:avLst/>
              <a:gdLst/>
              <a:ahLst/>
              <a:cxnLst/>
              <a:rect l="l" t="t" r="r" b="b"/>
              <a:pathLst>
                <a:path w="1557654" h="2122170">
                  <a:moveTo>
                    <a:pt x="690429" y="2121546"/>
                  </a:moveTo>
                  <a:lnTo>
                    <a:pt x="641552" y="2118473"/>
                  </a:lnTo>
                  <a:lnTo>
                    <a:pt x="598989" y="2110635"/>
                  </a:lnTo>
                  <a:lnTo>
                    <a:pt x="562248" y="2098348"/>
                  </a:lnTo>
                  <a:lnTo>
                    <a:pt x="504265" y="2061683"/>
                  </a:lnTo>
                  <a:lnTo>
                    <a:pt x="463670" y="2010998"/>
                  </a:lnTo>
                  <a:lnTo>
                    <a:pt x="436528" y="1948813"/>
                  </a:lnTo>
                  <a:lnTo>
                    <a:pt x="418905" y="1877649"/>
                  </a:lnTo>
                  <a:lnTo>
                    <a:pt x="412434" y="1839487"/>
                  </a:lnTo>
                  <a:lnTo>
                    <a:pt x="406866" y="1800025"/>
                  </a:lnTo>
                  <a:lnTo>
                    <a:pt x="396478" y="1718461"/>
                  </a:lnTo>
                  <a:lnTo>
                    <a:pt x="390672" y="1676989"/>
                  </a:lnTo>
                  <a:lnTo>
                    <a:pt x="383804" y="1635477"/>
                  </a:lnTo>
                  <a:lnTo>
                    <a:pt x="375381" y="1594241"/>
                  </a:lnTo>
                  <a:lnTo>
                    <a:pt x="364912" y="1553594"/>
                  </a:lnTo>
                  <a:lnTo>
                    <a:pt x="349356" y="1506541"/>
                  </a:lnTo>
                  <a:lnTo>
                    <a:pt x="330978" y="1461973"/>
                  </a:lnTo>
                  <a:lnTo>
                    <a:pt x="310204" y="1419572"/>
                  </a:lnTo>
                  <a:lnTo>
                    <a:pt x="287461" y="1379022"/>
                  </a:lnTo>
                  <a:lnTo>
                    <a:pt x="263175" y="1340006"/>
                  </a:lnTo>
                  <a:lnTo>
                    <a:pt x="237772" y="1302205"/>
                  </a:lnTo>
                  <a:lnTo>
                    <a:pt x="211680" y="1265303"/>
                  </a:lnTo>
                  <a:lnTo>
                    <a:pt x="159132" y="1192926"/>
                  </a:lnTo>
                  <a:lnTo>
                    <a:pt x="133529" y="1156816"/>
                  </a:lnTo>
                  <a:lnTo>
                    <a:pt x="108942" y="1120336"/>
                  </a:lnTo>
                  <a:lnTo>
                    <a:pt x="85798" y="1083168"/>
                  </a:lnTo>
                  <a:lnTo>
                    <a:pt x="64522" y="1044995"/>
                  </a:lnTo>
                  <a:lnTo>
                    <a:pt x="45542" y="1005500"/>
                  </a:lnTo>
                  <a:lnTo>
                    <a:pt x="29284" y="964365"/>
                  </a:lnTo>
                  <a:lnTo>
                    <a:pt x="16174" y="921274"/>
                  </a:lnTo>
                  <a:lnTo>
                    <a:pt x="6639" y="875908"/>
                  </a:lnTo>
                  <a:lnTo>
                    <a:pt x="1105" y="827950"/>
                  </a:lnTo>
                  <a:lnTo>
                    <a:pt x="0" y="777084"/>
                  </a:lnTo>
                  <a:lnTo>
                    <a:pt x="1694" y="736156"/>
                  </a:lnTo>
                  <a:lnTo>
                    <a:pt x="5098" y="693581"/>
                  </a:lnTo>
                  <a:lnTo>
                    <a:pt x="10531" y="649678"/>
                  </a:lnTo>
                  <a:lnTo>
                    <a:pt x="18310" y="604770"/>
                  </a:lnTo>
                  <a:lnTo>
                    <a:pt x="28753" y="559176"/>
                  </a:lnTo>
                  <a:lnTo>
                    <a:pt x="42179" y="513217"/>
                  </a:lnTo>
                  <a:lnTo>
                    <a:pt x="58905" y="467214"/>
                  </a:lnTo>
                  <a:lnTo>
                    <a:pt x="79249" y="421486"/>
                  </a:lnTo>
                  <a:lnTo>
                    <a:pt x="103531" y="376356"/>
                  </a:lnTo>
                  <a:lnTo>
                    <a:pt x="132067" y="332143"/>
                  </a:lnTo>
                  <a:lnTo>
                    <a:pt x="165175" y="289168"/>
                  </a:lnTo>
                  <a:lnTo>
                    <a:pt x="203175" y="247752"/>
                  </a:lnTo>
                  <a:lnTo>
                    <a:pt x="246384" y="208214"/>
                  </a:lnTo>
                  <a:lnTo>
                    <a:pt x="295119" y="170877"/>
                  </a:lnTo>
                  <a:lnTo>
                    <a:pt x="338557" y="142781"/>
                  </a:lnTo>
                  <a:lnTo>
                    <a:pt x="383788" y="117657"/>
                  </a:lnTo>
                  <a:lnTo>
                    <a:pt x="430439" y="95177"/>
                  </a:lnTo>
                  <a:lnTo>
                    <a:pt x="478141" y="75011"/>
                  </a:lnTo>
                  <a:lnTo>
                    <a:pt x="522730" y="58353"/>
                  </a:lnTo>
                  <a:lnTo>
                    <a:pt x="568281" y="43448"/>
                  </a:lnTo>
                  <a:lnTo>
                    <a:pt x="614608" y="30461"/>
                  </a:lnTo>
                  <a:lnTo>
                    <a:pt x="661525" y="19555"/>
                  </a:lnTo>
                  <a:lnTo>
                    <a:pt x="708847" y="10892"/>
                  </a:lnTo>
                  <a:lnTo>
                    <a:pt x="756390" y="4637"/>
                  </a:lnTo>
                  <a:lnTo>
                    <a:pt x="803968" y="951"/>
                  </a:lnTo>
                  <a:lnTo>
                    <a:pt x="851395" y="0"/>
                  </a:lnTo>
                  <a:lnTo>
                    <a:pt x="898487" y="1944"/>
                  </a:lnTo>
                  <a:lnTo>
                    <a:pt x="945058" y="6949"/>
                  </a:lnTo>
                  <a:lnTo>
                    <a:pt x="990924" y="15177"/>
                  </a:lnTo>
                  <a:lnTo>
                    <a:pt x="1035899" y="26791"/>
                  </a:lnTo>
                  <a:lnTo>
                    <a:pt x="1079797" y="41954"/>
                  </a:lnTo>
                  <a:lnTo>
                    <a:pt x="1122434" y="60831"/>
                  </a:lnTo>
                  <a:lnTo>
                    <a:pt x="1163624" y="83583"/>
                  </a:lnTo>
                  <a:lnTo>
                    <a:pt x="1202242" y="109596"/>
                  </a:lnTo>
                  <a:lnTo>
                    <a:pt x="1238668" y="138592"/>
                  </a:lnTo>
                  <a:lnTo>
                    <a:pt x="1273068" y="170089"/>
                  </a:lnTo>
                  <a:lnTo>
                    <a:pt x="1305611" y="203605"/>
                  </a:lnTo>
                  <a:lnTo>
                    <a:pt x="1336465" y="238659"/>
                  </a:lnTo>
                  <a:lnTo>
                    <a:pt x="1367632" y="277350"/>
                  </a:lnTo>
                  <a:lnTo>
                    <a:pt x="1397080" y="317446"/>
                  </a:lnTo>
                  <a:lnTo>
                    <a:pt x="1424632" y="358872"/>
                  </a:lnTo>
                  <a:lnTo>
                    <a:pt x="1450110" y="401550"/>
                  </a:lnTo>
                  <a:lnTo>
                    <a:pt x="1473335" y="445404"/>
                  </a:lnTo>
                  <a:lnTo>
                    <a:pt x="1494132" y="490358"/>
                  </a:lnTo>
                  <a:lnTo>
                    <a:pt x="1512320" y="536335"/>
                  </a:lnTo>
                  <a:lnTo>
                    <a:pt x="1527723" y="583258"/>
                  </a:lnTo>
                  <a:lnTo>
                    <a:pt x="1540163" y="631052"/>
                  </a:lnTo>
                  <a:lnTo>
                    <a:pt x="1549462" y="679640"/>
                  </a:lnTo>
                  <a:lnTo>
                    <a:pt x="1555346" y="728908"/>
                  </a:lnTo>
                  <a:lnTo>
                    <a:pt x="1557627" y="778569"/>
                  </a:lnTo>
                  <a:lnTo>
                    <a:pt x="1556262" y="828286"/>
                  </a:lnTo>
                  <a:lnTo>
                    <a:pt x="1551203" y="877721"/>
                  </a:lnTo>
                  <a:lnTo>
                    <a:pt x="1542407" y="926536"/>
                  </a:lnTo>
                  <a:lnTo>
                    <a:pt x="1529826" y="974393"/>
                  </a:lnTo>
                  <a:lnTo>
                    <a:pt x="1513417" y="1020955"/>
                  </a:lnTo>
                  <a:lnTo>
                    <a:pt x="1493132" y="1065884"/>
                  </a:lnTo>
                  <a:lnTo>
                    <a:pt x="1468928" y="1108843"/>
                  </a:lnTo>
                  <a:lnTo>
                    <a:pt x="1440758" y="1149493"/>
                  </a:lnTo>
                  <a:lnTo>
                    <a:pt x="1409311" y="1187114"/>
                  </a:lnTo>
                  <a:lnTo>
                    <a:pt x="1375112" y="1222556"/>
                  </a:lnTo>
                  <a:lnTo>
                    <a:pt x="1338971" y="1256422"/>
                  </a:lnTo>
                  <a:lnTo>
                    <a:pt x="1301697" y="1289313"/>
                  </a:lnTo>
                  <a:lnTo>
                    <a:pt x="1264101" y="1321830"/>
                  </a:lnTo>
                  <a:lnTo>
                    <a:pt x="1226992" y="1354575"/>
                  </a:lnTo>
                  <a:lnTo>
                    <a:pt x="1191179" y="1388149"/>
                  </a:lnTo>
                  <a:lnTo>
                    <a:pt x="1157473" y="1423154"/>
                  </a:lnTo>
                  <a:lnTo>
                    <a:pt x="1126683" y="1460191"/>
                  </a:lnTo>
                  <a:lnTo>
                    <a:pt x="1099618" y="1499861"/>
                  </a:lnTo>
                  <a:lnTo>
                    <a:pt x="1077090" y="1542767"/>
                  </a:lnTo>
                  <a:lnTo>
                    <a:pt x="1060762" y="1586170"/>
                  </a:lnTo>
                  <a:lnTo>
                    <a:pt x="1049327" y="1630781"/>
                  </a:lnTo>
                  <a:lnTo>
                    <a:pt x="1041823" y="1676378"/>
                  </a:lnTo>
                  <a:lnTo>
                    <a:pt x="1037289" y="1722736"/>
                  </a:lnTo>
                  <a:lnTo>
                    <a:pt x="1034762" y="1769634"/>
                  </a:lnTo>
                  <a:lnTo>
                    <a:pt x="1031880" y="1864153"/>
                  </a:lnTo>
                  <a:lnTo>
                    <a:pt x="1029601" y="1911328"/>
                  </a:lnTo>
                  <a:lnTo>
                    <a:pt x="1025480" y="1958150"/>
                  </a:lnTo>
                  <a:lnTo>
                    <a:pt x="1018554" y="2004394"/>
                  </a:lnTo>
                  <a:lnTo>
                    <a:pt x="1007863" y="2049838"/>
                  </a:lnTo>
                  <a:lnTo>
                    <a:pt x="987050" y="2089087"/>
                  </a:lnTo>
                  <a:lnTo>
                    <a:pt x="948969" y="2103297"/>
                  </a:lnTo>
                  <a:lnTo>
                    <a:pt x="746113" y="2119538"/>
                  </a:lnTo>
                  <a:lnTo>
                    <a:pt x="690429" y="2121546"/>
                  </a:lnTo>
                  <a:close/>
                </a:path>
              </a:pathLst>
            </a:custGeom>
            <a:solidFill>
              <a:srgbClr val="F9B346"/>
            </a:solidFill>
          </p:spPr>
          <p:txBody>
            <a:bodyPr wrap="square" lIns="0" tIns="0" rIns="0" bIns="0" rtlCol="0"/>
            <a:lstStyle/>
            <a:p>
              <a:endParaRPr/>
            </a:p>
          </p:txBody>
        </p:sp>
        <p:sp>
          <p:nvSpPr>
            <p:cNvPr id="10" name="object 5"/>
            <p:cNvSpPr/>
            <p:nvPr/>
          </p:nvSpPr>
          <p:spPr>
            <a:xfrm>
              <a:off x="2375160" y="3887255"/>
              <a:ext cx="788035" cy="803910"/>
            </a:xfrm>
            <a:custGeom>
              <a:avLst/>
              <a:gdLst/>
              <a:ahLst/>
              <a:cxnLst/>
              <a:rect l="l" t="t" r="r" b="b"/>
              <a:pathLst>
                <a:path w="788035" h="803910">
                  <a:moveTo>
                    <a:pt x="351485" y="803596"/>
                  </a:moveTo>
                  <a:lnTo>
                    <a:pt x="310292" y="800747"/>
                  </a:lnTo>
                  <a:lnTo>
                    <a:pt x="270424" y="790612"/>
                  </a:lnTo>
                  <a:lnTo>
                    <a:pt x="230195" y="763523"/>
                  </a:lnTo>
                  <a:lnTo>
                    <a:pt x="220103" y="734261"/>
                  </a:lnTo>
                  <a:lnTo>
                    <a:pt x="220752" y="718643"/>
                  </a:lnTo>
                  <a:lnTo>
                    <a:pt x="222482" y="702834"/>
                  </a:lnTo>
                  <a:lnTo>
                    <a:pt x="223141" y="687077"/>
                  </a:lnTo>
                  <a:lnTo>
                    <a:pt x="216616" y="668835"/>
                  </a:lnTo>
                  <a:lnTo>
                    <a:pt x="201310" y="662350"/>
                  </a:lnTo>
                  <a:lnTo>
                    <a:pt x="180829" y="658529"/>
                  </a:lnTo>
                  <a:lnTo>
                    <a:pt x="158778" y="648280"/>
                  </a:lnTo>
                  <a:lnTo>
                    <a:pt x="136598" y="632431"/>
                  </a:lnTo>
                  <a:lnTo>
                    <a:pt x="114111" y="616983"/>
                  </a:lnTo>
                  <a:lnTo>
                    <a:pt x="92494" y="600605"/>
                  </a:lnTo>
                  <a:lnTo>
                    <a:pt x="45964" y="540843"/>
                  </a:lnTo>
                  <a:lnTo>
                    <a:pt x="30239" y="494201"/>
                  </a:lnTo>
                  <a:lnTo>
                    <a:pt x="22078" y="444039"/>
                  </a:lnTo>
                  <a:lnTo>
                    <a:pt x="13763" y="341172"/>
                  </a:lnTo>
                  <a:lnTo>
                    <a:pt x="4401" y="262030"/>
                  </a:lnTo>
                  <a:lnTo>
                    <a:pt x="717" y="218223"/>
                  </a:lnTo>
                  <a:lnTo>
                    <a:pt x="0" y="173969"/>
                  </a:lnTo>
                  <a:lnTo>
                    <a:pt x="3974" y="131055"/>
                  </a:lnTo>
                  <a:lnTo>
                    <a:pt x="14367" y="91262"/>
                  </a:lnTo>
                  <a:lnTo>
                    <a:pt x="32904" y="56377"/>
                  </a:lnTo>
                  <a:lnTo>
                    <a:pt x="61311" y="28183"/>
                  </a:lnTo>
                  <a:lnTo>
                    <a:pt x="101315" y="8463"/>
                  </a:lnTo>
                  <a:lnTo>
                    <a:pt x="132988" y="3183"/>
                  </a:lnTo>
                  <a:lnTo>
                    <a:pt x="165848" y="4713"/>
                  </a:lnTo>
                  <a:lnTo>
                    <a:pt x="198793" y="9415"/>
                  </a:lnTo>
                  <a:lnTo>
                    <a:pt x="230720" y="13651"/>
                  </a:lnTo>
                  <a:lnTo>
                    <a:pt x="286810" y="16798"/>
                  </a:lnTo>
                  <a:lnTo>
                    <a:pt x="343228" y="17091"/>
                  </a:lnTo>
                  <a:lnTo>
                    <a:pt x="399667" y="15776"/>
                  </a:lnTo>
                  <a:lnTo>
                    <a:pt x="502924" y="12684"/>
                  </a:lnTo>
                  <a:lnTo>
                    <a:pt x="550009" y="10911"/>
                  </a:lnTo>
                  <a:lnTo>
                    <a:pt x="597074" y="8788"/>
                  </a:lnTo>
                  <a:lnTo>
                    <a:pt x="644121" y="6316"/>
                  </a:lnTo>
                  <a:lnTo>
                    <a:pt x="691149" y="3500"/>
                  </a:lnTo>
                  <a:lnTo>
                    <a:pt x="738158" y="343"/>
                  </a:lnTo>
                  <a:lnTo>
                    <a:pt x="746458" y="0"/>
                  </a:lnTo>
                  <a:lnTo>
                    <a:pt x="787024" y="355045"/>
                  </a:lnTo>
                  <a:lnTo>
                    <a:pt x="787874" y="381833"/>
                  </a:lnTo>
                  <a:lnTo>
                    <a:pt x="787378" y="408631"/>
                  </a:lnTo>
                  <a:lnTo>
                    <a:pt x="777296" y="460610"/>
                  </a:lnTo>
                  <a:lnTo>
                    <a:pt x="753805" y="502136"/>
                  </a:lnTo>
                  <a:lnTo>
                    <a:pt x="720546" y="537440"/>
                  </a:lnTo>
                  <a:lnTo>
                    <a:pt x="644389" y="601864"/>
                  </a:lnTo>
                  <a:lnTo>
                    <a:pt x="611327" y="637225"/>
                  </a:lnTo>
                  <a:lnTo>
                    <a:pt x="588166" y="678845"/>
                  </a:lnTo>
                  <a:lnTo>
                    <a:pt x="582470" y="696231"/>
                  </a:lnTo>
                  <a:lnTo>
                    <a:pt x="580093" y="704841"/>
                  </a:lnTo>
                  <a:lnTo>
                    <a:pt x="576634" y="712944"/>
                  </a:lnTo>
                  <a:lnTo>
                    <a:pt x="543169" y="756830"/>
                  </a:lnTo>
                  <a:lnTo>
                    <a:pt x="473253" y="788092"/>
                  </a:lnTo>
                  <a:lnTo>
                    <a:pt x="434668" y="795687"/>
                  </a:lnTo>
                  <a:lnTo>
                    <a:pt x="393209" y="801223"/>
                  </a:lnTo>
                  <a:lnTo>
                    <a:pt x="351485" y="803596"/>
                  </a:lnTo>
                  <a:close/>
                </a:path>
              </a:pathLst>
            </a:custGeom>
            <a:solidFill>
              <a:srgbClr val="CADEDE"/>
            </a:solidFill>
          </p:spPr>
          <p:txBody>
            <a:bodyPr wrap="square" lIns="0" tIns="0" rIns="0" bIns="0" rtlCol="0"/>
            <a:lstStyle/>
            <a:p>
              <a:endParaRPr/>
            </a:p>
          </p:txBody>
        </p:sp>
        <p:sp>
          <p:nvSpPr>
            <p:cNvPr id="11" name="object 6"/>
            <p:cNvSpPr/>
            <p:nvPr/>
          </p:nvSpPr>
          <p:spPr>
            <a:xfrm>
              <a:off x="1870966" y="1813523"/>
              <a:ext cx="1976755" cy="2588895"/>
            </a:xfrm>
            <a:custGeom>
              <a:avLst/>
              <a:gdLst/>
              <a:ahLst/>
              <a:cxnLst/>
              <a:rect l="l" t="t" r="r" b="b"/>
              <a:pathLst>
                <a:path w="1976754" h="2588895">
                  <a:moveTo>
                    <a:pt x="813190" y="2058173"/>
                  </a:moveTo>
                  <a:lnTo>
                    <a:pt x="812734" y="2010075"/>
                  </a:lnTo>
                  <a:lnTo>
                    <a:pt x="808600" y="1962415"/>
                  </a:lnTo>
                  <a:lnTo>
                    <a:pt x="801179" y="1915180"/>
                  </a:lnTo>
                  <a:lnTo>
                    <a:pt x="790860" y="1868356"/>
                  </a:lnTo>
                  <a:lnTo>
                    <a:pt x="778033" y="1821927"/>
                  </a:lnTo>
                  <a:lnTo>
                    <a:pt x="763087" y="1775880"/>
                  </a:lnTo>
                  <a:lnTo>
                    <a:pt x="746412" y="1730201"/>
                  </a:lnTo>
                  <a:lnTo>
                    <a:pt x="728397" y="1684876"/>
                  </a:lnTo>
                  <a:lnTo>
                    <a:pt x="709433" y="1639889"/>
                  </a:lnTo>
                  <a:lnTo>
                    <a:pt x="689908" y="1595227"/>
                  </a:lnTo>
                  <a:lnTo>
                    <a:pt x="670212" y="1550876"/>
                  </a:lnTo>
                  <a:lnTo>
                    <a:pt x="660201" y="1523017"/>
                  </a:lnTo>
                  <a:lnTo>
                    <a:pt x="655535" y="1493878"/>
                  </a:lnTo>
                  <a:lnTo>
                    <a:pt x="659904" y="1467721"/>
                  </a:lnTo>
                  <a:lnTo>
                    <a:pt x="676999" y="1448807"/>
                  </a:lnTo>
                  <a:lnTo>
                    <a:pt x="691874" y="1444060"/>
                  </a:lnTo>
                  <a:lnTo>
                    <a:pt x="707597" y="1444916"/>
                  </a:lnTo>
                  <a:lnTo>
                    <a:pt x="746883" y="1471355"/>
                  </a:lnTo>
                  <a:lnTo>
                    <a:pt x="769980" y="1513432"/>
                  </a:lnTo>
                  <a:lnTo>
                    <a:pt x="777170" y="1527313"/>
                  </a:lnTo>
                  <a:lnTo>
                    <a:pt x="786439" y="1539894"/>
                  </a:lnTo>
                  <a:lnTo>
                    <a:pt x="797913" y="1548689"/>
                  </a:lnTo>
                  <a:lnTo>
                    <a:pt x="811720" y="1551214"/>
                  </a:lnTo>
                  <a:lnTo>
                    <a:pt x="818433" y="1549664"/>
                  </a:lnTo>
                  <a:lnTo>
                    <a:pt x="857732" y="1519010"/>
                  </a:lnTo>
                  <a:lnTo>
                    <a:pt x="897283" y="1476945"/>
                  </a:lnTo>
                  <a:lnTo>
                    <a:pt x="915108" y="1454221"/>
                  </a:lnTo>
                  <a:lnTo>
                    <a:pt x="929334" y="1471777"/>
                  </a:lnTo>
                  <a:lnTo>
                    <a:pt x="960968" y="1503673"/>
                  </a:lnTo>
                  <a:lnTo>
                    <a:pt x="1000788" y="1524231"/>
                  </a:lnTo>
                  <a:lnTo>
                    <a:pt x="1023318" y="1526938"/>
                  </a:lnTo>
                  <a:lnTo>
                    <a:pt x="1045105" y="1523258"/>
                  </a:lnTo>
                  <a:lnTo>
                    <a:pt x="1064082" y="1512304"/>
                  </a:lnTo>
                  <a:lnTo>
                    <a:pt x="1072399" y="1503752"/>
                  </a:lnTo>
                  <a:lnTo>
                    <a:pt x="1080229" y="1494640"/>
                  </a:lnTo>
                  <a:lnTo>
                    <a:pt x="1088610" y="1486437"/>
                  </a:lnTo>
                  <a:lnTo>
                    <a:pt x="1098582" y="1480612"/>
                  </a:lnTo>
                  <a:lnTo>
                    <a:pt x="1115702" y="1479668"/>
                  </a:lnTo>
                  <a:lnTo>
                    <a:pt x="1131273" y="1487774"/>
                  </a:lnTo>
                  <a:lnTo>
                    <a:pt x="1143026" y="1502055"/>
                  </a:lnTo>
                  <a:lnTo>
                    <a:pt x="1148693" y="1519635"/>
                  </a:lnTo>
                  <a:lnTo>
                    <a:pt x="1148000" y="1537645"/>
                  </a:lnTo>
                  <a:lnTo>
                    <a:pt x="1143150" y="1555106"/>
                  </a:lnTo>
                  <a:lnTo>
                    <a:pt x="1135585" y="1571974"/>
                  </a:lnTo>
                  <a:lnTo>
                    <a:pt x="1126748" y="1588207"/>
                  </a:lnTo>
                  <a:lnTo>
                    <a:pt x="1102340" y="1631794"/>
                  </a:lnTo>
                  <a:lnTo>
                    <a:pt x="1078379" y="1676172"/>
                  </a:lnTo>
                  <a:lnTo>
                    <a:pt x="1055563" y="1721287"/>
                  </a:lnTo>
                  <a:lnTo>
                    <a:pt x="1034592" y="1767083"/>
                  </a:lnTo>
                  <a:lnTo>
                    <a:pt x="1016163" y="1813505"/>
                  </a:lnTo>
                  <a:lnTo>
                    <a:pt x="1000975" y="1860499"/>
                  </a:lnTo>
                  <a:lnTo>
                    <a:pt x="989726" y="1908011"/>
                  </a:lnTo>
                  <a:lnTo>
                    <a:pt x="983114" y="1955984"/>
                  </a:lnTo>
                  <a:lnTo>
                    <a:pt x="981839" y="2004365"/>
                  </a:lnTo>
                  <a:lnTo>
                    <a:pt x="986597" y="2053098"/>
                  </a:lnTo>
                </a:path>
                <a:path w="1976754" h="2588895">
                  <a:moveTo>
                    <a:pt x="222499" y="618388"/>
                  </a:moveTo>
                  <a:lnTo>
                    <a:pt x="198193" y="577870"/>
                  </a:lnTo>
                  <a:lnTo>
                    <a:pt x="167185" y="541583"/>
                  </a:lnTo>
                  <a:lnTo>
                    <a:pt x="134378" y="505922"/>
                  </a:lnTo>
                  <a:lnTo>
                    <a:pt x="101250" y="470544"/>
                  </a:lnTo>
                  <a:lnTo>
                    <a:pt x="67808" y="435458"/>
                  </a:lnTo>
                  <a:lnTo>
                    <a:pt x="34056" y="400674"/>
                  </a:lnTo>
                  <a:lnTo>
                    <a:pt x="0" y="366205"/>
                  </a:lnTo>
                  <a:lnTo>
                    <a:pt x="7239" y="365190"/>
                  </a:lnTo>
                  <a:lnTo>
                    <a:pt x="14931" y="366995"/>
                  </a:lnTo>
                  <a:lnTo>
                    <a:pt x="20926" y="371168"/>
                  </a:lnTo>
                </a:path>
                <a:path w="1976754" h="2588895">
                  <a:moveTo>
                    <a:pt x="600532" y="353912"/>
                  </a:moveTo>
                  <a:lnTo>
                    <a:pt x="605283" y="351092"/>
                  </a:lnTo>
                  <a:lnTo>
                    <a:pt x="604378" y="344100"/>
                  </a:lnTo>
                  <a:lnTo>
                    <a:pt x="602795" y="338799"/>
                  </a:lnTo>
                  <a:lnTo>
                    <a:pt x="585274" y="288570"/>
                  </a:lnTo>
                  <a:lnTo>
                    <a:pt x="565186" y="239036"/>
                  </a:lnTo>
                  <a:lnTo>
                    <a:pt x="544752" y="189672"/>
                  </a:lnTo>
                  <a:lnTo>
                    <a:pt x="526194" y="139950"/>
                  </a:lnTo>
                  <a:lnTo>
                    <a:pt x="511733" y="89345"/>
                  </a:lnTo>
                  <a:lnTo>
                    <a:pt x="503592" y="37331"/>
                  </a:lnTo>
                </a:path>
                <a:path w="1976754" h="2588895">
                  <a:moveTo>
                    <a:pt x="1008881" y="280716"/>
                  </a:moveTo>
                  <a:lnTo>
                    <a:pt x="1008194" y="232792"/>
                  </a:lnTo>
                  <a:lnTo>
                    <a:pt x="1011189" y="184955"/>
                  </a:lnTo>
                  <a:lnTo>
                    <a:pt x="1017817" y="137482"/>
                  </a:lnTo>
                  <a:lnTo>
                    <a:pt x="1028027" y="90648"/>
                  </a:lnTo>
                  <a:lnTo>
                    <a:pt x="1041768" y="44728"/>
                  </a:lnTo>
                  <a:lnTo>
                    <a:pt x="1058991" y="0"/>
                  </a:lnTo>
                </a:path>
                <a:path w="1976754" h="2588895">
                  <a:moveTo>
                    <a:pt x="1455915" y="425529"/>
                  </a:moveTo>
                  <a:lnTo>
                    <a:pt x="1479245" y="381515"/>
                  </a:lnTo>
                  <a:lnTo>
                    <a:pt x="1503081" y="337784"/>
                  </a:lnTo>
                  <a:lnTo>
                    <a:pt x="1527419" y="294334"/>
                  </a:lnTo>
                  <a:lnTo>
                    <a:pt x="1552257" y="251167"/>
                  </a:lnTo>
                  <a:lnTo>
                    <a:pt x="1577591" y="208281"/>
                  </a:lnTo>
                  <a:lnTo>
                    <a:pt x="1603419" y="165677"/>
                  </a:lnTo>
                  <a:lnTo>
                    <a:pt x="1607477" y="172256"/>
                  </a:lnTo>
                  <a:lnTo>
                    <a:pt x="1609753" y="179648"/>
                  </a:lnTo>
                  <a:lnTo>
                    <a:pt x="1610163" y="187358"/>
                  </a:lnTo>
                  <a:lnTo>
                    <a:pt x="1608622" y="194888"/>
                  </a:lnTo>
                </a:path>
                <a:path w="1976754" h="2588895">
                  <a:moveTo>
                    <a:pt x="1740402" y="673200"/>
                  </a:moveTo>
                  <a:lnTo>
                    <a:pt x="1738818" y="677147"/>
                  </a:lnTo>
                  <a:lnTo>
                    <a:pt x="1746171" y="677486"/>
                  </a:lnTo>
                  <a:lnTo>
                    <a:pt x="1749678" y="675117"/>
                  </a:lnTo>
                  <a:lnTo>
                    <a:pt x="1788645" y="648785"/>
                  </a:lnTo>
                  <a:lnTo>
                    <a:pt x="1827150" y="621788"/>
                  </a:lnTo>
                  <a:lnTo>
                    <a:pt x="1865183" y="594139"/>
                  </a:lnTo>
                  <a:lnTo>
                    <a:pt x="1902736" y="565852"/>
                  </a:lnTo>
                  <a:lnTo>
                    <a:pt x="1939799" y="536938"/>
                  </a:lnTo>
                  <a:lnTo>
                    <a:pt x="1976362" y="507409"/>
                  </a:lnTo>
                </a:path>
                <a:path w="1976754" h="2588895">
                  <a:moveTo>
                    <a:pt x="559471" y="2545959"/>
                  </a:moveTo>
                  <a:lnTo>
                    <a:pt x="604771" y="2555087"/>
                  </a:lnTo>
                  <a:lnTo>
                    <a:pt x="650473" y="2562602"/>
                  </a:lnTo>
                  <a:lnTo>
                    <a:pt x="696272" y="2566917"/>
                  </a:lnTo>
                  <a:lnTo>
                    <a:pt x="741865" y="2566447"/>
                  </a:lnTo>
                  <a:lnTo>
                    <a:pt x="786947" y="2559605"/>
                  </a:lnTo>
                </a:path>
                <a:path w="1976754" h="2588895">
                  <a:moveTo>
                    <a:pt x="564109" y="2404755"/>
                  </a:moveTo>
                  <a:lnTo>
                    <a:pt x="593480" y="2408374"/>
                  </a:lnTo>
                  <a:lnTo>
                    <a:pt x="622873" y="2411973"/>
                  </a:lnTo>
                  <a:lnTo>
                    <a:pt x="652265" y="2415571"/>
                  </a:lnTo>
                  <a:lnTo>
                    <a:pt x="681636" y="2419191"/>
                  </a:lnTo>
                </a:path>
                <a:path w="1976754" h="2588895">
                  <a:moveTo>
                    <a:pt x="1025735" y="2420431"/>
                  </a:moveTo>
                  <a:lnTo>
                    <a:pt x="1047217" y="2419060"/>
                  </a:lnTo>
                  <a:lnTo>
                    <a:pt x="1068719" y="2417668"/>
                  </a:lnTo>
                  <a:lnTo>
                    <a:pt x="1090222" y="2416276"/>
                  </a:lnTo>
                  <a:lnTo>
                    <a:pt x="1111703" y="2414905"/>
                  </a:lnTo>
                  <a:lnTo>
                    <a:pt x="1145559" y="2412336"/>
                  </a:lnTo>
                  <a:lnTo>
                    <a:pt x="1179191" y="2407884"/>
                  </a:lnTo>
                  <a:lnTo>
                    <a:pt x="1211742" y="2399838"/>
                  </a:lnTo>
                  <a:lnTo>
                    <a:pt x="1242353" y="2386484"/>
                  </a:lnTo>
                </a:path>
                <a:path w="1976754" h="2588895">
                  <a:moveTo>
                    <a:pt x="1051639" y="2588703"/>
                  </a:moveTo>
                  <a:lnTo>
                    <a:pt x="1081053" y="2575245"/>
                  </a:lnTo>
                  <a:lnTo>
                    <a:pt x="1111590" y="2564526"/>
                  </a:lnTo>
                  <a:lnTo>
                    <a:pt x="1142977" y="2556618"/>
                  </a:lnTo>
                  <a:lnTo>
                    <a:pt x="1174935" y="2551598"/>
                  </a:lnTo>
                </a:path>
              </a:pathLst>
            </a:custGeom>
            <a:ln w="56474">
              <a:solidFill>
                <a:srgbClr val="134678"/>
              </a:solidFill>
            </a:ln>
          </p:spPr>
          <p:txBody>
            <a:bodyPr wrap="square" lIns="0" tIns="0" rIns="0" bIns="0" rtlCol="0"/>
            <a:lstStyle/>
            <a:p>
              <a:endParaRPr/>
            </a:p>
          </p:txBody>
        </p:sp>
      </p:grpSp>
    </p:spTree>
    <p:extLst>
      <p:ext uri="{BB962C8B-B14F-4D97-AF65-F5344CB8AC3E}">
        <p14:creationId xmlns:p14="http://schemas.microsoft.com/office/powerpoint/2010/main" val="8440238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1. What is Fundraising?</a:t>
            </a:r>
            <a:endParaRPr lang="en-GB" dirty="0"/>
          </a:p>
        </p:txBody>
      </p:sp>
      <p:sp>
        <p:nvSpPr>
          <p:cNvPr id="3" name="Textplatzhalter 2"/>
          <p:cNvSpPr>
            <a:spLocks noGrp="1"/>
          </p:cNvSpPr>
          <p:nvPr>
            <p:ph type="body" idx="1"/>
          </p:nvPr>
        </p:nvSpPr>
        <p:spPr/>
        <p:txBody>
          <a:bodyPr/>
          <a:lstStyle/>
          <a:p>
            <a:endParaRPr lang="en-GB"/>
          </a:p>
        </p:txBody>
      </p:sp>
      <p:sp>
        <p:nvSpPr>
          <p:cNvPr id="4" name="Foliennummernplatzhalter 3"/>
          <p:cNvSpPr>
            <a:spLocks noGrp="1"/>
          </p:cNvSpPr>
          <p:nvPr>
            <p:ph type="sldNum" sz="quarter" idx="12"/>
          </p:nvPr>
        </p:nvSpPr>
        <p:spPr/>
        <p:txBody>
          <a:bodyPr/>
          <a:lstStyle/>
          <a:p>
            <a:fld id="{AE3BBC24-C1C9-439D-8A45-14B9CB7E3996}" type="slidenum">
              <a:rPr lang="en-GB" smtClean="0"/>
              <a:t>4</a:t>
            </a:fld>
            <a:endParaRPr lang="en-GB"/>
          </a:p>
        </p:txBody>
      </p:sp>
    </p:spTree>
    <p:extLst>
      <p:ext uri="{BB962C8B-B14F-4D97-AF65-F5344CB8AC3E}">
        <p14:creationId xmlns:p14="http://schemas.microsoft.com/office/powerpoint/2010/main" val="42030821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1. What is Fundraising?</a:t>
            </a:r>
            <a:endParaRPr lang="en-GB" dirty="0"/>
          </a:p>
        </p:txBody>
      </p:sp>
      <p:sp>
        <p:nvSpPr>
          <p:cNvPr id="3" name="Inhaltsplatzhalter 2"/>
          <p:cNvSpPr>
            <a:spLocks noGrp="1"/>
          </p:cNvSpPr>
          <p:nvPr>
            <p:ph idx="1"/>
          </p:nvPr>
        </p:nvSpPr>
        <p:spPr/>
        <p:txBody>
          <a:bodyPr>
            <a:normAutofit/>
          </a:bodyPr>
          <a:lstStyle/>
          <a:p>
            <a:pPr marL="0" indent="0" algn="ctr">
              <a:lnSpc>
                <a:spcPct val="150000"/>
              </a:lnSpc>
              <a:buNone/>
            </a:pPr>
            <a:r>
              <a:rPr lang="en-GB" dirty="0" smtClean="0"/>
              <a:t>“Fundraising is the strategically planned procurement of financial resources as well as material assets, time (volunteer work) and expertise for the realisation of purposes oriented towards the common good using marketing </a:t>
            </a:r>
            <a:r>
              <a:rPr lang="en-GB" dirty="0" smtClean="0"/>
              <a:t>principles</a:t>
            </a:r>
            <a:r>
              <a:rPr lang="en-GB" dirty="0" smtClean="0"/>
              <a:t>”</a:t>
            </a:r>
            <a:endParaRPr lang="en-GB" dirty="0" smtClean="0"/>
          </a:p>
        </p:txBody>
      </p:sp>
      <p:sp>
        <p:nvSpPr>
          <p:cNvPr id="4" name="Foliennummernplatzhalter 3"/>
          <p:cNvSpPr>
            <a:spLocks noGrp="1"/>
          </p:cNvSpPr>
          <p:nvPr>
            <p:ph type="sldNum" sz="quarter" idx="12"/>
          </p:nvPr>
        </p:nvSpPr>
        <p:spPr/>
        <p:txBody>
          <a:bodyPr/>
          <a:lstStyle/>
          <a:p>
            <a:fld id="{AE3BBC24-C1C9-439D-8A45-14B9CB7E3996}" type="slidenum">
              <a:rPr lang="en-GB" smtClean="0"/>
              <a:t>5</a:t>
            </a:fld>
            <a:endParaRPr lang="en-GB"/>
          </a:p>
        </p:txBody>
      </p:sp>
      <p:sp>
        <p:nvSpPr>
          <p:cNvPr id="5" name="Textfeld 4"/>
          <p:cNvSpPr txBox="1"/>
          <p:nvPr/>
        </p:nvSpPr>
        <p:spPr>
          <a:xfrm>
            <a:off x="531222" y="6202182"/>
            <a:ext cx="5712823" cy="430887"/>
          </a:xfrm>
          <a:prstGeom prst="rect">
            <a:avLst/>
          </a:prstGeom>
          <a:noFill/>
        </p:spPr>
        <p:txBody>
          <a:bodyPr wrap="square" rtlCol="0">
            <a:spAutoFit/>
          </a:bodyPr>
          <a:lstStyle/>
          <a:p>
            <a:r>
              <a:rPr lang="en-GB" sz="1100" dirty="0" smtClean="0">
                <a:solidFill>
                  <a:prstClr val="black">
                    <a:lumMod val="75000"/>
                    <a:lumOff val="25000"/>
                  </a:prstClr>
                </a:solidFill>
              </a:rPr>
              <a:t>Source: Nicole </a:t>
            </a:r>
            <a:r>
              <a:rPr lang="en-GB" sz="1100" dirty="0" err="1" smtClean="0">
                <a:solidFill>
                  <a:prstClr val="black">
                    <a:lumMod val="75000"/>
                    <a:lumOff val="25000"/>
                  </a:prstClr>
                </a:solidFill>
              </a:rPr>
              <a:t>Fabisch</a:t>
            </a:r>
            <a:r>
              <a:rPr lang="en-GB" sz="1100" dirty="0" smtClean="0">
                <a:solidFill>
                  <a:prstClr val="black">
                    <a:lumMod val="75000"/>
                    <a:lumOff val="25000"/>
                  </a:prstClr>
                </a:solidFill>
              </a:rPr>
              <a:t>: Fundraising: </a:t>
            </a:r>
            <a:r>
              <a:rPr lang="en-GB" sz="1100" dirty="0" err="1" smtClean="0">
                <a:solidFill>
                  <a:prstClr val="black">
                    <a:lumMod val="75000"/>
                    <a:lumOff val="25000"/>
                  </a:prstClr>
                </a:solidFill>
              </a:rPr>
              <a:t>Spenden</a:t>
            </a:r>
            <a:r>
              <a:rPr lang="en-GB" sz="1100" dirty="0" smtClean="0">
                <a:solidFill>
                  <a:prstClr val="black">
                    <a:lumMod val="75000"/>
                    <a:lumOff val="25000"/>
                  </a:prstClr>
                </a:solidFill>
              </a:rPr>
              <a:t>, Sponsoring </a:t>
            </a:r>
            <a:r>
              <a:rPr lang="de-DE" sz="1100" dirty="0" smtClean="0">
                <a:solidFill>
                  <a:prstClr val="black">
                    <a:lumMod val="75000"/>
                    <a:lumOff val="25000"/>
                  </a:prstClr>
                </a:solidFill>
              </a:rPr>
              <a:t>und mehr..., München 2006, Deutscher</a:t>
            </a:r>
            <a:r>
              <a:rPr lang="en-GB" sz="1100" dirty="0" err="1" smtClean="0">
                <a:solidFill>
                  <a:prstClr val="black">
                    <a:lumMod val="75000"/>
                    <a:lumOff val="25000"/>
                  </a:prstClr>
                </a:solidFill>
              </a:rPr>
              <a:t>Taschenbuch</a:t>
            </a:r>
            <a:r>
              <a:rPr lang="en-GB" sz="1100" dirty="0" smtClean="0">
                <a:solidFill>
                  <a:prstClr val="black">
                    <a:lumMod val="75000"/>
                    <a:lumOff val="25000"/>
                  </a:prstClr>
                </a:solidFill>
              </a:rPr>
              <a:t> </a:t>
            </a:r>
            <a:r>
              <a:rPr lang="en-GB" sz="1100" dirty="0" err="1" smtClean="0">
                <a:solidFill>
                  <a:prstClr val="black">
                    <a:lumMod val="75000"/>
                    <a:lumOff val="25000"/>
                  </a:prstClr>
                </a:solidFill>
              </a:rPr>
              <a:t>Verlag</a:t>
            </a:r>
            <a:r>
              <a:rPr lang="en-GB" sz="1100" dirty="0" smtClean="0">
                <a:solidFill>
                  <a:prstClr val="black">
                    <a:lumMod val="75000"/>
                    <a:lumOff val="25000"/>
                  </a:prstClr>
                </a:solidFill>
              </a:rPr>
              <a:t>, S. 7 ff.</a:t>
            </a:r>
            <a:endParaRPr lang="en-GB" sz="1100" dirty="0"/>
          </a:p>
        </p:txBody>
      </p:sp>
    </p:spTree>
    <p:extLst>
      <p:ext uri="{BB962C8B-B14F-4D97-AF65-F5344CB8AC3E}">
        <p14:creationId xmlns:p14="http://schemas.microsoft.com/office/powerpoint/2010/main" val="223323640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2. Institutional Fundraising</a:t>
            </a:r>
            <a:endParaRPr lang="en-GB" dirty="0"/>
          </a:p>
        </p:txBody>
      </p:sp>
      <p:sp>
        <p:nvSpPr>
          <p:cNvPr id="3" name="Textplatzhalter 2"/>
          <p:cNvSpPr>
            <a:spLocks noGrp="1"/>
          </p:cNvSpPr>
          <p:nvPr>
            <p:ph type="body" idx="1"/>
          </p:nvPr>
        </p:nvSpPr>
        <p:spPr/>
        <p:txBody>
          <a:bodyPr/>
          <a:lstStyle/>
          <a:p>
            <a:endParaRPr lang="en-GB"/>
          </a:p>
        </p:txBody>
      </p:sp>
      <p:sp>
        <p:nvSpPr>
          <p:cNvPr id="4" name="Foliennummernplatzhalter 3"/>
          <p:cNvSpPr>
            <a:spLocks noGrp="1"/>
          </p:cNvSpPr>
          <p:nvPr>
            <p:ph type="sldNum" sz="quarter" idx="12"/>
          </p:nvPr>
        </p:nvSpPr>
        <p:spPr/>
        <p:txBody>
          <a:bodyPr/>
          <a:lstStyle/>
          <a:p>
            <a:fld id="{AE3BBC24-C1C9-439D-8A45-14B9CB7E3996}" type="slidenum">
              <a:rPr lang="en-GB" smtClean="0"/>
              <a:t>6</a:t>
            </a:fld>
            <a:endParaRPr lang="en-GB"/>
          </a:p>
        </p:txBody>
      </p:sp>
    </p:spTree>
    <p:extLst>
      <p:ext uri="{BB962C8B-B14F-4D97-AF65-F5344CB8AC3E}">
        <p14:creationId xmlns:p14="http://schemas.microsoft.com/office/powerpoint/2010/main" val="16431245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Institutional Fundraising</a:t>
            </a:r>
            <a:endParaRPr lang="en-GB" dirty="0"/>
          </a:p>
        </p:txBody>
      </p:sp>
      <p:sp>
        <p:nvSpPr>
          <p:cNvPr id="3" name="Inhaltsplatzhalter 2"/>
          <p:cNvSpPr>
            <a:spLocks noGrp="1"/>
          </p:cNvSpPr>
          <p:nvPr>
            <p:ph idx="1"/>
          </p:nvPr>
        </p:nvSpPr>
        <p:spPr/>
        <p:txBody>
          <a:bodyPr>
            <a:normAutofit fontScale="85000" lnSpcReduction="20000"/>
          </a:bodyPr>
          <a:lstStyle/>
          <a:p>
            <a:pPr marL="0" indent="0">
              <a:buNone/>
            </a:pPr>
            <a:r>
              <a:rPr lang="en-GB" b="1" dirty="0" smtClean="0"/>
              <a:t>Basics:</a:t>
            </a:r>
          </a:p>
          <a:p>
            <a:r>
              <a:rPr lang="en-GB" dirty="0" smtClean="0"/>
              <a:t>There are often no particular funding schemes for migrants and migrant/diaspora organisations</a:t>
            </a:r>
          </a:p>
          <a:p>
            <a:r>
              <a:rPr lang="en-GB" dirty="0" smtClean="0"/>
              <a:t>That means the projects of migrants organisations are in competition with all other projects e.g. from NGOs</a:t>
            </a:r>
          </a:p>
          <a:p>
            <a:r>
              <a:rPr lang="en-GB" dirty="0" smtClean="0"/>
              <a:t>However e.g. in Berlin there is a special funding scheme for migrants organisations: </a:t>
            </a:r>
            <a:r>
              <a:rPr lang="en-GB" dirty="0" smtClean="0">
                <a:hlinkClick r:id="rId2"/>
              </a:rPr>
              <a:t>https://www.berlin.de/lb/intmig/service/presse/pressemitteilungen/2022/pressemitteilung.1237445.php</a:t>
            </a:r>
            <a:endParaRPr lang="en-GB" dirty="0" smtClean="0"/>
          </a:p>
          <a:p>
            <a:r>
              <a:rPr lang="en-GB" dirty="0" smtClean="0"/>
              <a:t>There are institutional fundraising possibilities from the district up to the federal level as well as European and other regional blocs and international donors</a:t>
            </a:r>
          </a:p>
          <a:p>
            <a:r>
              <a:rPr lang="en-GB" dirty="0" smtClean="0"/>
              <a:t>The bigger and more complex the project and the fund is, the more experience and administrative requirements (e.g. formal registration, audited balance sheet, proven experience in the field of application)</a:t>
            </a:r>
            <a:endParaRPr lang="en-GB" dirty="0"/>
          </a:p>
        </p:txBody>
      </p:sp>
      <p:sp>
        <p:nvSpPr>
          <p:cNvPr id="4" name="Foliennummernplatzhalter 3"/>
          <p:cNvSpPr>
            <a:spLocks noGrp="1"/>
          </p:cNvSpPr>
          <p:nvPr>
            <p:ph type="sldNum" sz="quarter" idx="12"/>
          </p:nvPr>
        </p:nvSpPr>
        <p:spPr/>
        <p:txBody>
          <a:bodyPr/>
          <a:lstStyle/>
          <a:p>
            <a:fld id="{AE3BBC24-C1C9-439D-8A45-14B9CB7E3996}" type="slidenum">
              <a:rPr lang="en-GB" smtClean="0"/>
              <a:t>7</a:t>
            </a:fld>
            <a:endParaRPr lang="en-GB"/>
          </a:p>
        </p:txBody>
      </p:sp>
    </p:spTree>
    <p:extLst>
      <p:ext uri="{BB962C8B-B14F-4D97-AF65-F5344CB8AC3E}">
        <p14:creationId xmlns:p14="http://schemas.microsoft.com/office/powerpoint/2010/main" val="5565982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Institutional Fundraising: National and Regional Levels</a:t>
            </a:r>
            <a:endParaRPr lang="en-GB" dirty="0"/>
          </a:p>
        </p:txBody>
      </p:sp>
      <p:sp>
        <p:nvSpPr>
          <p:cNvPr id="3" name="Inhaltsplatzhalter 2"/>
          <p:cNvSpPr>
            <a:spLocks noGrp="1"/>
          </p:cNvSpPr>
          <p:nvPr>
            <p:ph idx="1"/>
          </p:nvPr>
        </p:nvSpPr>
        <p:spPr/>
        <p:txBody>
          <a:bodyPr/>
          <a:lstStyle/>
          <a:p>
            <a:r>
              <a:rPr lang="en-GB" dirty="0" smtClean="0">
                <a:solidFill>
                  <a:srgbClr val="C00000"/>
                </a:solidFill>
              </a:rPr>
              <a:t>Add Information about national and regional funding possibilities</a:t>
            </a:r>
            <a:endParaRPr lang="en-GB" dirty="0">
              <a:solidFill>
                <a:srgbClr val="C00000"/>
              </a:solidFill>
            </a:endParaRPr>
          </a:p>
        </p:txBody>
      </p:sp>
      <p:sp>
        <p:nvSpPr>
          <p:cNvPr id="4" name="Foliennummernplatzhalter 3"/>
          <p:cNvSpPr>
            <a:spLocks noGrp="1"/>
          </p:cNvSpPr>
          <p:nvPr>
            <p:ph type="sldNum" sz="quarter" idx="12"/>
          </p:nvPr>
        </p:nvSpPr>
        <p:spPr/>
        <p:txBody>
          <a:bodyPr/>
          <a:lstStyle/>
          <a:p>
            <a:fld id="{AE3BBC24-C1C9-439D-8A45-14B9CB7E3996}" type="slidenum">
              <a:rPr lang="en-GB" smtClean="0"/>
              <a:t>8</a:t>
            </a:fld>
            <a:endParaRPr lang="en-GB"/>
          </a:p>
        </p:txBody>
      </p:sp>
    </p:spTree>
    <p:extLst>
      <p:ext uri="{BB962C8B-B14F-4D97-AF65-F5344CB8AC3E}">
        <p14:creationId xmlns:p14="http://schemas.microsoft.com/office/powerpoint/2010/main" val="15777820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GB" dirty="0" smtClean="0"/>
              <a:t>Institutional Fundraising: EU Funding Possibilities</a:t>
            </a:r>
            <a:endParaRPr lang="en-GB" dirty="0"/>
          </a:p>
        </p:txBody>
      </p:sp>
      <p:sp>
        <p:nvSpPr>
          <p:cNvPr id="3" name="Inhaltsplatzhalter 2"/>
          <p:cNvSpPr>
            <a:spLocks noGrp="1"/>
          </p:cNvSpPr>
          <p:nvPr>
            <p:ph idx="1"/>
          </p:nvPr>
        </p:nvSpPr>
        <p:spPr/>
        <p:txBody>
          <a:bodyPr>
            <a:normAutofit fontScale="85000" lnSpcReduction="20000"/>
          </a:bodyPr>
          <a:lstStyle/>
          <a:p>
            <a:pPr marL="0" indent="0">
              <a:buNone/>
            </a:pPr>
            <a:r>
              <a:rPr lang="en-US" b="1" dirty="0"/>
              <a:t>Basic Requirements:</a:t>
            </a:r>
          </a:p>
          <a:p>
            <a:r>
              <a:rPr lang="en-US" dirty="0"/>
              <a:t>Registration as association necessary</a:t>
            </a:r>
          </a:p>
          <a:p>
            <a:r>
              <a:rPr lang="en-US" dirty="0"/>
              <a:t>Financially “stable” over several years (economically sound)</a:t>
            </a:r>
          </a:p>
          <a:p>
            <a:r>
              <a:rPr lang="en-US" dirty="0"/>
              <a:t>Experience in the area of funding</a:t>
            </a:r>
          </a:p>
          <a:p>
            <a:r>
              <a:rPr lang="en-US" dirty="0"/>
              <a:t>Registration in the EC Participant Portal (Registration number PIC/OID) or PADOR (</a:t>
            </a:r>
            <a:r>
              <a:rPr lang="en-US" dirty="0" err="1"/>
              <a:t>EuropeAid</a:t>
            </a:r>
            <a:r>
              <a:rPr lang="en-US" dirty="0"/>
              <a:t> ID)</a:t>
            </a:r>
          </a:p>
          <a:p>
            <a:r>
              <a:rPr lang="en-US" dirty="0"/>
              <a:t>Supporting documents have to be uploaded in the online platform</a:t>
            </a:r>
          </a:p>
          <a:p>
            <a:r>
              <a:rPr lang="en-US" dirty="0"/>
              <a:t>Always better or necessary more than 1 country – good European partnerships</a:t>
            </a:r>
          </a:p>
          <a:p>
            <a:r>
              <a:rPr lang="en-US" dirty="0"/>
              <a:t>Multi-annual</a:t>
            </a:r>
          </a:p>
          <a:p>
            <a:r>
              <a:rPr lang="en-US" dirty="0"/>
              <a:t>Projects not single activities or events</a:t>
            </a:r>
          </a:p>
          <a:p>
            <a:r>
              <a:rPr lang="en-US" dirty="0"/>
              <a:t>Sometimes complicated BUT no rocket science</a:t>
            </a:r>
          </a:p>
          <a:p>
            <a:r>
              <a:rPr lang="en-US" dirty="0"/>
              <a:t>Most project funding demands partly own financing or co-funding of 10-50%</a:t>
            </a:r>
          </a:p>
          <a:p>
            <a:pPr marL="0" indent="0">
              <a:buNone/>
            </a:pPr>
            <a:endParaRPr lang="en-GB" dirty="0"/>
          </a:p>
        </p:txBody>
      </p:sp>
      <p:sp>
        <p:nvSpPr>
          <p:cNvPr id="4" name="Foliennummernplatzhalter 3"/>
          <p:cNvSpPr>
            <a:spLocks noGrp="1"/>
          </p:cNvSpPr>
          <p:nvPr>
            <p:ph type="sldNum" sz="quarter" idx="12"/>
          </p:nvPr>
        </p:nvSpPr>
        <p:spPr/>
        <p:txBody>
          <a:bodyPr/>
          <a:lstStyle/>
          <a:p>
            <a:fld id="{AE3BBC24-C1C9-439D-8A45-14B9CB7E3996}" type="slidenum">
              <a:rPr lang="en-GB" smtClean="0"/>
              <a:t>9</a:t>
            </a:fld>
            <a:endParaRPr lang="en-GB"/>
          </a:p>
        </p:txBody>
      </p:sp>
    </p:spTree>
    <p:extLst>
      <p:ext uri="{BB962C8B-B14F-4D97-AF65-F5344CB8AC3E}">
        <p14:creationId xmlns:p14="http://schemas.microsoft.com/office/powerpoint/2010/main" val="331931999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1626</Words>
  <Application>Microsoft Office PowerPoint</Application>
  <PresentationFormat>Breitbild</PresentationFormat>
  <Paragraphs>195</Paragraphs>
  <Slides>24</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24</vt:i4>
      </vt:variant>
    </vt:vector>
  </HeadingPairs>
  <TitlesOfParts>
    <vt:vector size="31" baseType="lpstr">
      <vt:lpstr>Arial</vt:lpstr>
      <vt:lpstr>Calibri</vt:lpstr>
      <vt:lpstr>Calibri Light</vt:lpstr>
      <vt:lpstr>Tahoma</vt:lpstr>
      <vt:lpstr>Verdana</vt:lpstr>
      <vt:lpstr>Wingdings</vt:lpstr>
      <vt:lpstr>Office Theme</vt:lpstr>
      <vt:lpstr>PowerPoint-Präsentation</vt:lpstr>
      <vt:lpstr>Fundraising: Agenda</vt:lpstr>
      <vt:lpstr>Training Objectives</vt:lpstr>
      <vt:lpstr>1. What is Fundraising?</vt:lpstr>
      <vt:lpstr>1. What is Fundraising?</vt:lpstr>
      <vt:lpstr>2. Institutional Fundraising</vt:lpstr>
      <vt:lpstr>Institutional Fundraising</vt:lpstr>
      <vt:lpstr>Institutional Fundraising: National and Regional Levels</vt:lpstr>
      <vt:lpstr>Institutional Fundraising: EU Funding Possibilities</vt:lpstr>
      <vt:lpstr>Institutional Fundraising: EU Funding Possibilities</vt:lpstr>
      <vt:lpstr>Institutional Fundraising: EU Funding Possibilities</vt:lpstr>
      <vt:lpstr>Institutional Fundraising: EU Funding Possibilities</vt:lpstr>
      <vt:lpstr>Institutional Fundraising: EU Funding Possibilities</vt:lpstr>
      <vt:lpstr>Institutional Fundraising: EU Funding Possibilities</vt:lpstr>
      <vt:lpstr>3. Private Funding Possibilities</vt:lpstr>
      <vt:lpstr>Prerequisites for Successful Fundraising</vt:lpstr>
      <vt:lpstr>Private Fundraising Possibilities</vt:lpstr>
      <vt:lpstr>Private Fundraising Possibilities</vt:lpstr>
      <vt:lpstr>The Fundraising Cycle</vt:lpstr>
      <vt:lpstr>4. Exercises</vt:lpstr>
      <vt:lpstr>Exercise 1:   Reflect on possibilities and develop a strategy for institutional fundraising</vt:lpstr>
      <vt:lpstr>Exercise 3:   Explore the Market</vt:lpstr>
      <vt:lpstr>Exercise 4:   Analyse Your Marketing Material</vt:lpstr>
      <vt:lpstr>Exercise 5: Develop a Fundraising Strategy for Your Next Event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Flavia Fini</dc:creator>
  <cp:lastModifiedBy>Laura Lachmann</cp:lastModifiedBy>
  <cp:revision>122</cp:revision>
  <dcterms:created xsi:type="dcterms:W3CDTF">2022-05-16T15:05:57Z</dcterms:created>
  <dcterms:modified xsi:type="dcterms:W3CDTF">2024-11-08T09:55:31Z</dcterms:modified>
</cp:coreProperties>
</file>