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6" r:id="rId2"/>
    <p:sldId id="263" r:id="rId3"/>
    <p:sldId id="264" r:id="rId4"/>
    <p:sldId id="265" r:id="rId5"/>
    <p:sldId id="268" r:id="rId6"/>
    <p:sldId id="284" r:id="rId7"/>
    <p:sldId id="269" r:id="rId8"/>
    <p:sldId id="270" r:id="rId9"/>
    <p:sldId id="271" r:id="rId10"/>
    <p:sldId id="266" r:id="rId11"/>
    <p:sldId id="267" r:id="rId12"/>
    <p:sldId id="272" r:id="rId13"/>
    <p:sldId id="285" r:id="rId14"/>
    <p:sldId id="273" r:id="rId15"/>
    <p:sldId id="286" r:id="rId16"/>
    <p:sldId id="275" r:id="rId17"/>
    <p:sldId id="276" r:id="rId18"/>
    <p:sldId id="277" r:id="rId19"/>
    <p:sldId id="278" r:id="rId20"/>
    <p:sldId id="281" r:id="rId21"/>
    <p:sldId id="283"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Lachmann" initials="LL" lastIdx="3" clrIdx="0">
    <p:extLst>
      <p:ext uri="{19B8F6BF-5375-455C-9EA6-DF929625EA0E}">
        <p15:presenceInfo xmlns:p15="http://schemas.microsoft.com/office/powerpoint/2012/main" userId="Laura Lachmann" providerId="None"/>
      </p:ext>
    </p:extLst>
  </p:cmAuthor>
  <p:cmAuthor id="2" name="move" initials="m" lastIdx="1" clrIdx="1">
    <p:extLst>
      <p:ext uri="{19B8F6BF-5375-455C-9EA6-DF929625EA0E}">
        <p15:presenceInfo xmlns:p15="http://schemas.microsoft.com/office/powerpoint/2012/main" userId="mov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AC86"/>
    <a:srgbClr val="AED7C7"/>
    <a:srgbClr val="9DBECF"/>
    <a:srgbClr val="F3EE86"/>
    <a:srgbClr val="A093BF"/>
    <a:srgbClr val="D1738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76"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9649791A-FA18-822D-FE76-63B59ED99DF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xmlns="" id="{35A5C712-09F8-7A45-E4CB-760D45B55F8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164DAAF-7062-4742-8980-28D8D6BB23DC}" type="datetimeFigureOut">
              <a:rPr lang="en-GB" smtClean="0"/>
              <a:t>08/11/2024</a:t>
            </a:fld>
            <a:endParaRPr lang="en-GB"/>
          </a:p>
        </p:txBody>
      </p:sp>
      <p:sp>
        <p:nvSpPr>
          <p:cNvPr id="4" name="Footer Placeholder 3">
            <a:extLst>
              <a:ext uri="{FF2B5EF4-FFF2-40B4-BE49-F238E27FC236}">
                <a16:creationId xmlns:a16="http://schemas.microsoft.com/office/drawing/2014/main" xmlns="" id="{0E84948F-6970-B89A-F4E9-60B4EBB73DB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xmlns="" id="{52397458-0A9B-150D-BF1F-1C98D5C014F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BB85C85-FE9B-472F-9131-DA9600230F64}" type="slidenum">
              <a:rPr lang="en-GB" smtClean="0"/>
              <a:t>‹Nr.›</a:t>
            </a:fld>
            <a:endParaRPr lang="en-GB"/>
          </a:p>
        </p:txBody>
      </p:sp>
    </p:spTree>
    <p:extLst>
      <p:ext uri="{BB962C8B-B14F-4D97-AF65-F5344CB8AC3E}">
        <p14:creationId xmlns:p14="http://schemas.microsoft.com/office/powerpoint/2010/main" val="3207725748"/>
      </p:ext>
    </p:extLst>
  </p:cSld>
  <p:clrMap bg1="lt1" tx1="dk1" bg2="lt2" tx2="dk2" accent1="accent1" accent2="accent2" accent3="accent3" accent4="accent4" accent5="accent5" accent6="accent6" hlink="hlink" folHlink="folHlink"/>
  <p:hf sldNum="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C06345-B4ED-443B-BBB1-0CCC75DF2E67}" type="datetimeFigureOut">
              <a:rPr lang="en-GB" smtClean="0"/>
              <a:t>08/11/2024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C6CD40-244F-4C1C-9CA8-35DE37A8598B}" type="slidenum">
              <a:rPr lang="en-GB" smtClean="0"/>
              <a:t>‹Nr.›</a:t>
            </a:fld>
            <a:endParaRPr lang="en-GB"/>
          </a:p>
        </p:txBody>
      </p:sp>
    </p:spTree>
    <p:extLst>
      <p:ext uri="{BB962C8B-B14F-4D97-AF65-F5344CB8AC3E}">
        <p14:creationId xmlns:p14="http://schemas.microsoft.com/office/powerpoint/2010/main" val="3149420428"/>
      </p:ext>
    </p:extLst>
  </p:cSld>
  <p:clrMap bg1="lt1" tx1="dk1" bg2="lt2" tx2="dk2" accent1="accent1" accent2="accent2" accent3="accent3" accent4="accent4" accent5="accent5" accent6="accent6" hlink="hlink" folHlink="folHlink"/>
  <p:hf sldNum="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40BBC9-982A-E630-AC15-E267EA8C3A6E}"/>
              </a:ext>
            </a:extLst>
          </p:cNvPr>
          <p:cNvSpPr>
            <a:spLocks noGrp="1"/>
          </p:cNvSpPr>
          <p:nvPr>
            <p:ph type="ctrTitle" hasCustomPrompt="1"/>
          </p:nvPr>
        </p:nvSpPr>
        <p:spPr>
          <a:xfrm>
            <a:off x="1524000" y="4218039"/>
            <a:ext cx="9144000" cy="1164968"/>
          </a:xfrm>
        </p:spPr>
        <p:txBody>
          <a:bodyPr anchor="b">
            <a:normAutofit/>
          </a:bodyPr>
          <a:lstStyle>
            <a:lvl1pPr algn="ctr">
              <a:defRPr sz="3200" b="1">
                <a:solidFill>
                  <a:schemeClr val="accent1">
                    <a:lumMod val="50000"/>
                  </a:schemeClr>
                </a:solidFill>
              </a:defRPr>
            </a:lvl1pPr>
          </a:lstStyle>
          <a:p>
            <a:r>
              <a:rPr lang="en-US" dirty="0" smtClean="0"/>
              <a:t>Training Module: [Insert Topic]</a:t>
            </a:r>
            <a:endParaRPr lang="en-GB" dirty="0"/>
          </a:p>
        </p:txBody>
      </p:sp>
      <p:sp>
        <p:nvSpPr>
          <p:cNvPr id="6" name="Slide Number Placeholder 5">
            <a:extLst>
              <a:ext uri="{FF2B5EF4-FFF2-40B4-BE49-F238E27FC236}">
                <a16:creationId xmlns:a16="http://schemas.microsoft.com/office/drawing/2014/main" xmlns="" id="{365E733F-B5A6-C73B-8170-6FE79E4FC040}"/>
              </a:ext>
            </a:extLst>
          </p:cNvPr>
          <p:cNvSpPr>
            <a:spLocks noGrp="1"/>
          </p:cNvSpPr>
          <p:nvPr>
            <p:ph type="sldNum" sz="quarter" idx="12"/>
          </p:nvPr>
        </p:nvSpPr>
        <p:spPr/>
        <p:txBody>
          <a:bodyPr/>
          <a:lstStyle/>
          <a:p>
            <a:fld id="{AE3BBC24-C1C9-439D-8A45-14B9CB7E3996}" type="slidenum">
              <a:rPr lang="en-GB" smtClean="0"/>
              <a:t>‹Nr.›</a:t>
            </a:fld>
            <a:endParaRPr lang="en-GB"/>
          </a:p>
        </p:txBody>
      </p:sp>
      <p:cxnSp>
        <p:nvCxnSpPr>
          <p:cNvPr id="7" name="Straight Connector 2">
            <a:extLst>
              <a:ext uri="{FF2B5EF4-FFF2-40B4-BE49-F238E27FC236}">
                <a16:creationId xmlns:a16="http://schemas.microsoft.com/office/drawing/2014/main" xmlns="" id="{386A0E89-01D0-86F9-FC3F-BB5093F56007}"/>
              </a:ext>
            </a:extLst>
          </p:cNvPr>
          <p:cNvCxnSpPr>
            <a:cxnSpLocks noGrp="1" noRot="1" noMove="1" noResize="1" noEditPoints="1" noAdjustHandles="1" noChangeArrowheads="1" noChangeShapeType="1"/>
          </p:cNvCxnSpPr>
          <p:nvPr userDrawn="1"/>
        </p:nvCxnSpPr>
        <p:spPr>
          <a:xfrm>
            <a:off x="492868"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pic>
        <p:nvPicPr>
          <p:cNvPr id="8" name="Grafik 7"/>
          <p:cNvPicPr/>
          <p:nvPr userDrawn="1"/>
        </p:nvPicPr>
        <p:blipFill>
          <a:blip r:embed="rId2" cstate="print">
            <a:extLst>
              <a:ext uri="{28A0092B-C50C-407E-A947-70E740481C1C}">
                <a14:useLocalDpi xmlns:a14="http://schemas.microsoft.com/office/drawing/2010/main" val="0"/>
              </a:ext>
            </a:extLst>
          </a:blip>
          <a:stretch>
            <a:fillRect/>
          </a:stretch>
        </p:blipFill>
        <p:spPr>
          <a:xfrm>
            <a:off x="3105850" y="6205792"/>
            <a:ext cx="1597107" cy="349250"/>
          </a:xfrm>
          <a:prstGeom prst="rect">
            <a:avLst/>
          </a:prstGeom>
        </p:spPr>
      </p:pic>
      <p:sp>
        <p:nvSpPr>
          <p:cNvPr id="9" name="Rechteck 8"/>
          <p:cNvSpPr/>
          <p:nvPr userDrawn="1"/>
        </p:nvSpPr>
        <p:spPr>
          <a:xfrm>
            <a:off x="4798850" y="6185710"/>
            <a:ext cx="4887538" cy="369332"/>
          </a:xfrm>
          <a:prstGeom prst="rect">
            <a:avLst/>
          </a:prstGeom>
        </p:spPr>
        <p:txBody>
          <a:bodyPr wrap="square">
            <a:spAutoFit/>
          </a:bodyPr>
          <a:lstStyle/>
          <a:p>
            <a:r>
              <a:rPr lang="de-DE" sz="600" dirty="0"/>
              <a:t>Dieses Veranstaltung wurde durch den Asyl-, Migrations- und Integrationsfond (AMIF) der Europäischen Union mitfinanziert. Der Inhalt gibt ausschließlich die Meinung der </a:t>
            </a:r>
            <a:r>
              <a:rPr lang="de-DE" sz="600" dirty="0" smtClean="0"/>
              <a:t>EMV-LII-Projektpartnerschaft </a:t>
            </a:r>
            <a:r>
              <a:rPr lang="de-DE" sz="600" dirty="0"/>
              <a:t>wieder und liegt in deren alleiniger Verantwortung. Die Europäische Kommission übernimmt keine Verantwortung für die Verwendung der darin enthaltenen Informationen.</a:t>
            </a:r>
          </a:p>
        </p:txBody>
      </p:sp>
      <p:cxnSp>
        <p:nvCxnSpPr>
          <p:cNvPr id="10" name="Straight Connector 1">
            <a:extLst>
              <a:ext uri="{FF2B5EF4-FFF2-40B4-BE49-F238E27FC236}">
                <a16:creationId xmlns:a16="http://schemas.microsoft.com/office/drawing/2014/main" xmlns="" id="{84DB65A5-D1EE-2329-470A-223C21405C8B}"/>
              </a:ext>
            </a:extLst>
          </p:cNvPr>
          <p:cNvCxnSpPr>
            <a:cxnSpLocks noGrp="1" noRot="1" noMove="1" noResize="1" noEditPoints="1" noAdjustHandles="1" noChangeArrowheads="1" noChangeShapeType="1"/>
          </p:cNvCxnSpPr>
          <p:nvPr userDrawn="1"/>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cxnSp>
        <p:nvCxnSpPr>
          <p:cNvPr id="11" name="Straight Connector 6">
            <a:extLst>
              <a:ext uri="{FF2B5EF4-FFF2-40B4-BE49-F238E27FC236}">
                <a16:creationId xmlns:a16="http://schemas.microsoft.com/office/drawing/2014/main" xmlns="" id="{C20AD154-FBBF-9CF4-C74D-E9C4E6C1FA5B}"/>
              </a:ext>
            </a:extLst>
          </p:cNvPr>
          <p:cNvCxnSpPr>
            <a:cxnSpLocks noGrp="1" noRot="1" noMove="1" noResize="1" noEditPoints="1" noAdjustHandles="1" noChangeArrowheads="1" noChangeShapeType="1"/>
          </p:cNvCxnSpPr>
          <p:nvPr userDrawn="1"/>
        </p:nvCxnSpPr>
        <p:spPr>
          <a:xfrm>
            <a:off x="11772088" y="30398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cxnSp>
        <p:nvCxnSpPr>
          <p:cNvPr id="12" name="Straight Connector 3">
            <a:extLst>
              <a:ext uri="{FF2B5EF4-FFF2-40B4-BE49-F238E27FC236}">
                <a16:creationId xmlns:a16="http://schemas.microsoft.com/office/drawing/2014/main" xmlns="" id="{B7092099-E849-315E-6B8D-D29A0BD2289D}"/>
              </a:ext>
            </a:extLst>
          </p:cNvPr>
          <p:cNvCxnSpPr>
            <a:cxnSpLocks noGrp="1" noRot="1" noMove="1" noResize="1" noEditPoints="1" noAdjustHandles="1" noChangeArrowheads="1" noChangeShapeType="1"/>
          </p:cNvCxnSpPr>
          <p:nvPr userDrawn="1"/>
        </p:nvCxnSpPr>
        <p:spPr>
          <a:xfrm>
            <a:off x="11929352" y="30398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pic>
        <p:nvPicPr>
          <p:cNvPr id="13" name="Grafik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240544" y="1673978"/>
            <a:ext cx="3710912" cy="2289267"/>
          </a:xfrm>
          <a:prstGeom prst="rect">
            <a:avLst/>
          </a:prstGeom>
        </p:spPr>
      </p:pic>
    </p:spTree>
    <p:extLst>
      <p:ext uri="{BB962C8B-B14F-4D97-AF65-F5344CB8AC3E}">
        <p14:creationId xmlns:p14="http://schemas.microsoft.com/office/powerpoint/2010/main" val="2179443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Google Shape;112;p3"/>
          <p:cNvPicPr/>
          <p:nvPr userDrawn="1"/>
        </p:nvPicPr>
        <p:blipFill>
          <a:blip r:embed="rId2">
            <a:alphaModFix/>
          </a:blip>
          <a:srcRect/>
          <a:stretch/>
        </p:blipFill>
        <p:spPr bwMode="auto">
          <a:xfrm>
            <a:off x="9144000" y="5229225"/>
            <a:ext cx="3048000" cy="1628775"/>
          </a:xfrm>
          <a:prstGeom prst="rect">
            <a:avLst/>
          </a:prstGeom>
          <a:noFill/>
          <a:ln>
            <a:noFill/>
          </a:ln>
        </p:spPr>
      </p:pic>
      <p:sp>
        <p:nvSpPr>
          <p:cNvPr id="2" name="Title 1">
            <a:extLst>
              <a:ext uri="{FF2B5EF4-FFF2-40B4-BE49-F238E27FC236}">
                <a16:creationId xmlns:a16="http://schemas.microsoft.com/office/drawing/2014/main" xmlns="" id="{214885E9-40F1-D777-7DEF-0A20585524A1}"/>
              </a:ext>
            </a:extLst>
          </p:cNvPr>
          <p:cNvSpPr>
            <a:spLocks noGrp="1"/>
          </p:cNvSpPr>
          <p:nvPr>
            <p:ph type="title"/>
          </p:nvPr>
        </p:nvSpPr>
        <p:spPr/>
        <p:txBody>
          <a:bodyPr/>
          <a:lstStyle>
            <a:lvl1pPr>
              <a:defRPr>
                <a:solidFill>
                  <a:schemeClr val="accent1">
                    <a:lumMod val="50000"/>
                  </a:schemeClr>
                </a:solidFill>
              </a:defRPr>
            </a:lvl1pPr>
          </a:lstStyle>
          <a:p>
            <a:r>
              <a:rPr lang="en-US" dirty="0"/>
              <a:t>Click to edit Master title style</a:t>
            </a:r>
            <a:endParaRPr lang="en-GB" dirty="0"/>
          </a:p>
        </p:txBody>
      </p:sp>
      <p:sp>
        <p:nvSpPr>
          <p:cNvPr id="3" name="Vertical Text Placeholder 2">
            <a:extLst>
              <a:ext uri="{FF2B5EF4-FFF2-40B4-BE49-F238E27FC236}">
                <a16:creationId xmlns:a16="http://schemas.microsoft.com/office/drawing/2014/main" xmlns="" id="{65193431-9089-7852-57A1-8468F2005587}"/>
              </a:ext>
            </a:extLst>
          </p:cNvPr>
          <p:cNvSpPr>
            <a:spLocks noGrp="1"/>
          </p:cNvSpPr>
          <p:nvPr>
            <p:ph type="body" orient="vert" idx="1"/>
          </p:nvPr>
        </p:nvSpPr>
        <p:spPr/>
        <p:txBody>
          <a:bodyPr vert="eaVert"/>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xmlns="" id="{9E91E75E-535C-0654-9281-D03BE92F838C}"/>
              </a:ext>
            </a:extLst>
          </p:cNvPr>
          <p:cNvSpPr>
            <a:spLocks noGrp="1"/>
          </p:cNvSpPr>
          <p:nvPr>
            <p:ph type="sldNum" sz="quarter" idx="12"/>
          </p:nvPr>
        </p:nvSpPr>
        <p:spPr/>
        <p:txBody>
          <a:bodyPr/>
          <a:lstStyle/>
          <a:p>
            <a:fld id="{AE3BBC24-C1C9-439D-8A45-14B9CB7E3996}" type="slidenum">
              <a:rPr lang="en-GB" smtClean="0"/>
              <a:t>‹Nr.›</a:t>
            </a:fld>
            <a:endParaRPr lang="en-GB"/>
          </a:p>
        </p:txBody>
      </p:sp>
      <p:cxnSp>
        <p:nvCxnSpPr>
          <p:cNvPr id="7"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userDrawn="1"/>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8915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Google Shape;112;p3"/>
          <p:cNvPicPr/>
          <p:nvPr userDrawn="1"/>
        </p:nvPicPr>
        <p:blipFill>
          <a:blip r:embed="rId2">
            <a:alphaModFix/>
          </a:blip>
          <a:srcRect/>
          <a:stretch/>
        </p:blipFill>
        <p:spPr bwMode="auto">
          <a:xfrm>
            <a:off x="9144000" y="5229225"/>
            <a:ext cx="3048000" cy="1628775"/>
          </a:xfrm>
          <a:prstGeom prst="rect">
            <a:avLst/>
          </a:prstGeom>
          <a:noFill/>
          <a:ln>
            <a:noFill/>
          </a:ln>
        </p:spPr>
      </p:pic>
      <p:sp>
        <p:nvSpPr>
          <p:cNvPr id="2" name="Vertical Title 1">
            <a:extLst>
              <a:ext uri="{FF2B5EF4-FFF2-40B4-BE49-F238E27FC236}">
                <a16:creationId xmlns:a16="http://schemas.microsoft.com/office/drawing/2014/main" xmlns="" id="{304E15EA-E78B-0545-B00B-863E42CA469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41C59ACA-BD45-8F7A-E4BB-648828AD3F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xmlns="" id="{EA8BD89E-11F8-DB43-EE08-3DCC5477EC7B}"/>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xmlns="" id="{92B2496D-1AF2-5662-6806-E8411C1AA9E7}"/>
              </a:ext>
            </a:extLst>
          </p:cNvPr>
          <p:cNvSpPr>
            <a:spLocks noGrp="1"/>
          </p:cNvSpPr>
          <p:nvPr>
            <p:ph type="sldNum" sz="quarter" idx="12"/>
          </p:nvPr>
        </p:nvSpPr>
        <p:spPr/>
        <p:txBody>
          <a:bodyPr/>
          <a:lstStyle/>
          <a:p>
            <a:fld id="{AE3BBC24-C1C9-439D-8A45-14B9CB7E3996}" type="slidenum">
              <a:rPr lang="en-GB" smtClean="0"/>
              <a:t>‹Nr.›</a:t>
            </a:fld>
            <a:endParaRPr lang="en-GB"/>
          </a:p>
        </p:txBody>
      </p:sp>
      <p:cxnSp>
        <p:nvCxnSpPr>
          <p:cNvPr id="7"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userDrawn="1"/>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2989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9" name="Google Shape;112;p3"/>
          <p:cNvPicPr/>
          <p:nvPr userDrawn="1"/>
        </p:nvPicPr>
        <p:blipFill>
          <a:blip r:embed="rId2">
            <a:alphaModFix/>
          </a:blip>
          <a:srcRect/>
          <a:stretch/>
        </p:blipFill>
        <p:spPr bwMode="auto">
          <a:xfrm>
            <a:off x="9144000" y="5229225"/>
            <a:ext cx="3048000" cy="1628775"/>
          </a:xfrm>
          <a:prstGeom prst="rect">
            <a:avLst/>
          </a:prstGeom>
          <a:noFill/>
          <a:ln>
            <a:noFill/>
          </a:ln>
        </p:spPr>
      </p:pic>
      <p:sp>
        <p:nvSpPr>
          <p:cNvPr id="2" name="Title 1">
            <a:extLst>
              <a:ext uri="{FF2B5EF4-FFF2-40B4-BE49-F238E27FC236}">
                <a16:creationId xmlns:a16="http://schemas.microsoft.com/office/drawing/2014/main" xmlns="" id="{F865B0AD-2AD7-EBDC-C89A-84810FF1BACF}"/>
              </a:ext>
            </a:extLst>
          </p:cNvPr>
          <p:cNvSpPr>
            <a:spLocks noGrp="1"/>
          </p:cNvSpPr>
          <p:nvPr>
            <p:ph type="title"/>
          </p:nvPr>
        </p:nvSpPr>
        <p:spPr/>
        <p:txBody>
          <a:bodyPr>
            <a:normAutofit/>
          </a:bodyPr>
          <a:lstStyle>
            <a:lvl1pPr>
              <a:defRPr sz="3200" b="1">
                <a:solidFill>
                  <a:schemeClr val="accent1">
                    <a:lumMod val="50000"/>
                  </a:schemeClr>
                </a:solidFill>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xmlns="" id="{54ED12B2-9260-EA70-68BC-6F5D27AA0020}"/>
              </a:ext>
            </a:extLst>
          </p:cNvPr>
          <p:cNvSpPr>
            <a:spLocks noGrp="1"/>
          </p:cNvSpPr>
          <p:nvPr>
            <p:ph idx="1"/>
          </p:nvPr>
        </p:nvSpPr>
        <p:spPr/>
        <p:txBody>
          <a:bodyPr/>
          <a:lstStyle>
            <a:lvl1pPr>
              <a:defRPr sz="2800">
                <a:solidFill>
                  <a:schemeClr val="tx1">
                    <a:lumMod val="75000"/>
                    <a:lumOff val="25000"/>
                  </a:schemeClr>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xmlns="" id="{F6C3E645-F3F2-55BC-344B-3E63B0478F7F}"/>
              </a:ext>
            </a:extLst>
          </p:cNvPr>
          <p:cNvSpPr>
            <a:spLocks noGrp="1"/>
          </p:cNvSpPr>
          <p:nvPr>
            <p:ph type="sldNum" sz="quarter" idx="12"/>
          </p:nvPr>
        </p:nvSpPr>
        <p:spPr/>
        <p:txBody>
          <a:bodyPr/>
          <a:lstStyle/>
          <a:p>
            <a:fld id="{AE3BBC24-C1C9-439D-8A45-14B9CB7E3996}" type="slidenum">
              <a:rPr lang="en-GB" smtClean="0"/>
              <a:t>‹Nr.›</a:t>
            </a:fld>
            <a:endParaRPr lang="en-GB"/>
          </a:p>
        </p:txBody>
      </p:sp>
      <p:cxnSp>
        <p:nvCxnSpPr>
          <p:cNvPr id="8"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userDrawn="1"/>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5893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0" name="Google Shape;112;p3"/>
          <p:cNvPicPr/>
          <p:nvPr userDrawn="1"/>
        </p:nvPicPr>
        <p:blipFill>
          <a:blip r:embed="rId2">
            <a:alphaModFix/>
          </a:blip>
          <a:srcRect/>
          <a:stretch/>
        </p:blipFill>
        <p:spPr bwMode="auto">
          <a:xfrm>
            <a:off x="9144000" y="5229225"/>
            <a:ext cx="3048000" cy="1628775"/>
          </a:xfrm>
          <a:prstGeom prst="rect">
            <a:avLst/>
          </a:prstGeom>
          <a:noFill/>
          <a:ln>
            <a:noFill/>
          </a:ln>
        </p:spPr>
      </p:pic>
      <p:sp>
        <p:nvSpPr>
          <p:cNvPr id="2" name="Title 1">
            <a:extLst>
              <a:ext uri="{FF2B5EF4-FFF2-40B4-BE49-F238E27FC236}">
                <a16:creationId xmlns:a16="http://schemas.microsoft.com/office/drawing/2014/main" xmlns="" id="{FCBE532E-BAEA-46C7-B726-77A234AA63CE}"/>
              </a:ext>
            </a:extLst>
          </p:cNvPr>
          <p:cNvSpPr>
            <a:spLocks noGrp="1"/>
          </p:cNvSpPr>
          <p:nvPr>
            <p:ph type="title"/>
          </p:nvPr>
        </p:nvSpPr>
        <p:spPr>
          <a:xfrm>
            <a:off x="831850" y="1709738"/>
            <a:ext cx="10515600" cy="2852737"/>
          </a:xfrm>
        </p:spPr>
        <p:txBody>
          <a:bodyPr anchor="b"/>
          <a:lstStyle>
            <a:lvl1pPr>
              <a:defRPr sz="6000">
                <a:solidFill>
                  <a:schemeClr val="accent1">
                    <a:lumMod val="50000"/>
                  </a:schemeClr>
                </a:solidFill>
              </a:defRPr>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A5A49C0D-E8B7-4B4A-FA21-4F7F2160C6B5}"/>
              </a:ext>
            </a:extLst>
          </p:cNvPr>
          <p:cNvSpPr>
            <a:spLocks noGrp="1"/>
          </p:cNvSpPr>
          <p:nvPr>
            <p:ph type="body" idx="1"/>
          </p:nvPr>
        </p:nvSpPr>
        <p:spPr>
          <a:xfrm>
            <a:off x="831850" y="4589463"/>
            <a:ext cx="10515600" cy="1500187"/>
          </a:xfrm>
        </p:spPr>
        <p:txBody>
          <a:bodyPr/>
          <a:lstStyle>
            <a:lvl1pPr marL="0" indent="0">
              <a:buNone/>
              <a:defRPr sz="240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6" name="Slide Number Placeholder 5">
            <a:extLst>
              <a:ext uri="{FF2B5EF4-FFF2-40B4-BE49-F238E27FC236}">
                <a16:creationId xmlns:a16="http://schemas.microsoft.com/office/drawing/2014/main" xmlns="" id="{F808E2E2-31B1-9696-C589-D282FDF0EAD9}"/>
              </a:ext>
            </a:extLst>
          </p:cNvPr>
          <p:cNvSpPr>
            <a:spLocks noGrp="1"/>
          </p:cNvSpPr>
          <p:nvPr>
            <p:ph type="sldNum" sz="quarter" idx="12"/>
          </p:nvPr>
        </p:nvSpPr>
        <p:spPr/>
        <p:txBody>
          <a:bodyPr/>
          <a:lstStyle/>
          <a:p>
            <a:fld id="{AE3BBC24-C1C9-439D-8A45-14B9CB7E3996}" type="slidenum">
              <a:rPr lang="en-GB" smtClean="0"/>
              <a:t>‹Nr.›</a:t>
            </a:fld>
            <a:endParaRPr lang="en-GB"/>
          </a:p>
        </p:txBody>
      </p:sp>
      <p:cxnSp>
        <p:nvCxnSpPr>
          <p:cNvPr id="7"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userDrawn="1"/>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165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Google Shape;112;p3"/>
          <p:cNvPicPr/>
          <p:nvPr userDrawn="1"/>
        </p:nvPicPr>
        <p:blipFill>
          <a:blip r:embed="rId2">
            <a:alphaModFix/>
          </a:blip>
          <a:srcRect/>
          <a:stretch/>
        </p:blipFill>
        <p:spPr bwMode="auto">
          <a:xfrm>
            <a:off x="9144000" y="5229225"/>
            <a:ext cx="3048000" cy="1628775"/>
          </a:xfrm>
          <a:prstGeom prst="rect">
            <a:avLst/>
          </a:prstGeom>
          <a:noFill/>
          <a:ln>
            <a:noFill/>
          </a:ln>
        </p:spPr>
      </p:pic>
      <p:sp>
        <p:nvSpPr>
          <p:cNvPr id="2" name="Title 1">
            <a:extLst>
              <a:ext uri="{FF2B5EF4-FFF2-40B4-BE49-F238E27FC236}">
                <a16:creationId xmlns:a16="http://schemas.microsoft.com/office/drawing/2014/main" xmlns="" id="{1575278E-5A5C-10F7-1178-4C8B385B17B9}"/>
              </a:ext>
            </a:extLst>
          </p:cNvPr>
          <p:cNvSpPr>
            <a:spLocks noGrp="1"/>
          </p:cNvSpPr>
          <p:nvPr>
            <p:ph type="title"/>
          </p:nvPr>
        </p:nvSpPr>
        <p:spPr/>
        <p:txBody>
          <a:bodyPr>
            <a:normAutofit/>
          </a:bodyPr>
          <a:lstStyle>
            <a:lvl1pPr>
              <a:defRPr sz="3600" b="0">
                <a:solidFill>
                  <a:schemeClr val="accent1">
                    <a:lumMod val="50000"/>
                  </a:schemeClr>
                </a:solidFill>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xmlns="" id="{A7C1D1CC-4952-43DB-83AE-840F99571546}"/>
              </a:ext>
            </a:extLst>
          </p:cNvPr>
          <p:cNvSpPr>
            <a:spLocks noGrp="1"/>
          </p:cNvSpPr>
          <p:nvPr>
            <p:ph sz="half" idx="1"/>
          </p:nvPr>
        </p:nvSpPr>
        <p:spPr>
          <a:xfrm>
            <a:off x="838200" y="1825625"/>
            <a:ext cx="5181600" cy="4351338"/>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a:extLst>
              <a:ext uri="{FF2B5EF4-FFF2-40B4-BE49-F238E27FC236}">
                <a16:creationId xmlns:a16="http://schemas.microsoft.com/office/drawing/2014/main" xmlns="" id="{0C1C3FA0-E8DB-8AE4-A2DC-260C556B58C3}"/>
              </a:ext>
            </a:extLst>
          </p:cNvPr>
          <p:cNvSpPr>
            <a:spLocks noGrp="1"/>
          </p:cNvSpPr>
          <p:nvPr>
            <p:ph sz="half" idx="2"/>
          </p:nvPr>
        </p:nvSpPr>
        <p:spPr>
          <a:xfrm>
            <a:off x="6172200" y="1825625"/>
            <a:ext cx="5181600" cy="4351338"/>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a:extLst>
              <a:ext uri="{FF2B5EF4-FFF2-40B4-BE49-F238E27FC236}">
                <a16:creationId xmlns:a16="http://schemas.microsoft.com/office/drawing/2014/main" xmlns="" id="{C3F9E684-4153-A394-4AAE-7FED7D789AA6}"/>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7" name="Slide Number Placeholder 6">
            <a:extLst>
              <a:ext uri="{FF2B5EF4-FFF2-40B4-BE49-F238E27FC236}">
                <a16:creationId xmlns:a16="http://schemas.microsoft.com/office/drawing/2014/main" xmlns="" id="{A630B6D7-5656-888B-ACFE-F8CF77A313EF}"/>
              </a:ext>
            </a:extLst>
          </p:cNvPr>
          <p:cNvSpPr>
            <a:spLocks noGrp="1"/>
          </p:cNvSpPr>
          <p:nvPr>
            <p:ph type="sldNum" sz="quarter" idx="12"/>
          </p:nvPr>
        </p:nvSpPr>
        <p:spPr/>
        <p:txBody>
          <a:bodyPr/>
          <a:lstStyle/>
          <a:p>
            <a:fld id="{AE3BBC24-C1C9-439D-8A45-14B9CB7E3996}" type="slidenum">
              <a:rPr lang="en-GB" smtClean="0"/>
              <a:t>‹Nr.›</a:t>
            </a:fld>
            <a:endParaRPr lang="en-GB"/>
          </a:p>
        </p:txBody>
      </p:sp>
      <p:cxnSp>
        <p:nvCxnSpPr>
          <p:cNvPr id="8"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userDrawn="1"/>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3482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Google Shape;112;p3"/>
          <p:cNvPicPr/>
          <p:nvPr userDrawn="1"/>
        </p:nvPicPr>
        <p:blipFill>
          <a:blip r:embed="rId2">
            <a:alphaModFix/>
          </a:blip>
          <a:srcRect/>
          <a:stretch/>
        </p:blipFill>
        <p:spPr bwMode="auto">
          <a:xfrm>
            <a:off x="9144000" y="5229225"/>
            <a:ext cx="3048000" cy="1628775"/>
          </a:xfrm>
          <a:prstGeom prst="rect">
            <a:avLst/>
          </a:prstGeom>
          <a:noFill/>
          <a:ln>
            <a:noFill/>
          </a:ln>
        </p:spPr>
      </p:pic>
      <p:sp>
        <p:nvSpPr>
          <p:cNvPr id="2" name="Title 1">
            <a:extLst>
              <a:ext uri="{FF2B5EF4-FFF2-40B4-BE49-F238E27FC236}">
                <a16:creationId xmlns:a16="http://schemas.microsoft.com/office/drawing/2014/main" xmlns="" id="{630C1274-C792-085D-2F94-E1F7EFDDDB98}"/>
              </a:ext>
            </a:extLst>
          </p:cNvPr>
          <p:cNvSpPr>
            <a:spLocks noGrp="1"/>
          </p:cNvSpPr>
          <p:nvPr>
            <p:ph type="title"/>
          </p:nvPr>
        </p:nvSpPr>
        <p:spPr>
          <a:xfrm>
            <a:off x="839788" y="365125"/>
            <a:ext cx="10515600" cy="1325563"/>
          </a:xfrm>
        </p:spPr>
        <p:txBody>
          <a:bodyPr>
            <a:normAutofit/>
          </a:bodyPr>
          <a:lstStyle>
            <a:lvl1pPr>
              <a:defRPr sz="3600">
                <a:solidFill>
                  <a:schemeClr val="accent1">
                    <a:lumMod val="50000"/>
                  </a:schemeClr>
                </a:solidFill>
              </a:defRPr>
            </a:lvl1p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xmlns="" id="{A67531E3-EAEE-3559-2BC8-BA408F356C5E}"/>
              </a:ext>
            </a:extLst>
          </p:cNvPr>
          <p:cNvSpPr>
            <a:spLocks noGrp="1"/>
          </p:cNvSpPr>
          <p:nvPr>
            <p:ph type="body" idx="1"/>
          </p:nvPr>
        </p:nvSpPr>
        <p:spPr>
          <a:xfrm>
            <a:off x="839788" y="1681163"/>
            <a:ext cx="5157787" cy="823912"/>
          </a:xfrm>
        </p:spPr>
        <p:txBody>
          <a:bodyPr anchor="b"/>
          <a:lstStyle>
            <a:lvl1pPr marL="0" indent="0">
              <a:buNone/>
              <a:defRPr sz="2400" b="1">
                <a:solidFill>
                  <a:schemeClr val="accent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D5CBF6B3-2325-C3E1-9CDF-44489B9EE58A}"/>
              </a:ext>
            </a:extLst>
          </p:cNvPr>
          <p:cNvSpPr>
            <a:spLocks noGrp="1"/>
          </p:cNvSpPr>
          <p:nvPr>
            <p:ph sz="half" idx="2"/>
          </p:nvPr>
        </p:nvSpPr>
        <p:spPr>
          <a:xfrm>
            <a:off x="839788" y="2505075"/>
            <a:ext cx="5157787" cy="3684588"/>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7728C6BF-B8CA-E6F9-18D2-DC3256C218D2}"/>
              </a:ext>
            </a:extLst>
          </p:cNvPr>
          <p:cNvSpPr>
            <a:spLocks noGrp="1"/>
          </p:cNvSpPr>
          <p:nvPr>
            <p:ph type="body" sz="quarter" idx="3"/>
          </p:nvPr>
        </p:nvSpPr>
        <p:spPr>
          <a:xfrm>
            <a:off x="6172200" y="1681163"/>
            <a:ext cx="5183188" cy="823912"/>
          </a:xfrm>
        </p:spPr>
        <p:txBody>
          <a:bodyPr anchor="b"/>
          <a:lstStyle>
            <a:lvl1pPr marL="0" indent="0">
              <a:buNone/>
              <a:defRPr sz="2400" b="1">
                <a:solidFill>
                  <a:schemeClr val="accent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0CF7D3BF-5AC0-BEDF-5B9C-232D62916646}"/>
              </a:ext>
            </a:extLst>
          </p:cNvPr>
          <p:cNvSpPr>
            <a:spLocks noGrp="1"/>
          </p:cNvSpPr>
          <p:nvPr>
            <p:ph sz="quarter" idx="4"/>
          </p:nvPr>
        </p:nvSpPr>
        <p:spPr>
          <a:xfrm>
            <a:off x="6172200" y="2505075"/>
            <a:ext cx="5183188" cy="3684588"/>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Slide Number Placeholder 8">
            <a:extLst>
              <a:ext uri="{FF2B5EF4-FFF2-40B4-BE49-F238E27FC236}">
                <a16:creationId xmlns:a16="http://schemas.microsoft.com/office/drawing/2014/main" xmlns="" id="{DFBD802B-DBB1-57DA-D3FA-1814C495497E}"/>
              </a:ext>
            </a:extLst>
          </p:cNvPr>
          <p:cNvSpPr>
            <a:spLocks noGrp="1"/>
          </p:cNvSpPr>
          <p:nvPr>
            <p:ph type="sldNum" sz="quarter" idx="12"/>
          </p:nvPr>
        </p:nvSpPr>
        <p:spPr/>
        <p:txBody>
          <a:bodyPr/>
          <a:lstStyle/>
          <a:p>
            <a:fld id="{AE3BBC24-C1C9-439D-8A45-14B9CB7E3996}" type="slidenum">
              <a:rPr lang="en-GB" smtClean="0"/>
              <a:t>‹Nr.›</a:t>
            </a:fld>
            <a:endParaRPr lang="en-GB"/>
          </a:p>
        </p:txBody>
      </p:sp>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userDrawn="1"/>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3599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Google Shape;112;p3"/>
          <p:cNvPicPr/>
          <p:nvPr userDrawn="1"/>
        </p:nvPicPr>
        <p:blipFill>
          <a:blip r:embed="rId2">
            <a:alphaModFix/>
          </a:blip>
          <a:srcRect/>
          <a:stretch/>
        </p:blipFill>
        <p:spPr bwMode="auto">
          <a:xfrm>
            <a:off x="9144000" y="5229225"/>
            <a:ext cx="3048000" cy="1628775"/>
          </a:xfrm>
          <a:prstGeom prst="rect">
            <a:avLst/>
          </a:prstGeom>
          <a:noFill/>
          <a:ln>
            <a:noFill/>
          </a:ln>
        </p:spPr>
      </p:pic>
      <p:sp>
        <p:nvSpPr>
          <p:cNvPr id="2" name="Title 1">
            <a:extLst>
              <a:ext uri="{FF2B5EF4-FFF2-40B4-BE49-F238E27FC236}">
                <a16:creationId xmlns:a16="http://schemas.microsoft.com/office/drawing/2014/main" xmlns="" id="{3959CDF3-AB3E-6F9B-6649-FFBECFCEF937}"/>
              </a:ext>
            </a:extLst>
          </p:cNvPr>
          <p:cNvSpPr>
            <a:spLocks noGrp="1"/>
          </p:cNvSpPr>
          <p:nvPr>
            <p:ph type="title"/>
          </p:nvPr>
        </p:nvSpPr>
        <p:spPr/>
        <p:txBody>
          <a:bodyPr>
            <a:normAutofit/>
          </a:bodyPr>
          <a:lstStyle>
            <a:lvl1pPr>
              <a:defRPr sz="3600">
                <a:solidFill>
                  <a:schemeClr val="accent1">
                    <a:lumMod val="50000"/>
                  </a:schemeClr>
                </a:solidFill>
              </a:defRPr>
            </a:lvl1pPr>
          </a:lstStyle>
          <a:p>
            <a:r>
              <a:rPr lang="en-US" dirty="0"/>
              <a:t>Click to edit Master title style</a:t>
            </a:r>
            <a:endParaRPr lang="en-GB" dirty="0"/>
          </a:p>
        </p:txBody>
      </p:sp>
      <p:sp>
        <p:nvSpPr>
          <p:cNvPr id="5" name="Slide Number Placeholder 4">
            <a:extLst>
              <a:ext uri="{FF2B5EF4-FFF2-40B4-BE49-F238E27FC236}">
                <a16:creationId xmlns:a16="http://schemas.microsoft.com/office/drawing/2014/main" xmlns="" id="{C266C2ED-5249-13CA-3223-DDC139040D0B}"/>
              </a:ext>
            </a:extLst>
          </p:cNvPr>
          <p:cNvSpPr>
            <a:spLocks noGrp="1"/>
          </p:cNvSpPr>
          <p:nvPr>
            <p:ph type="sldNum" sz="quarter" idx="12"/>
          </p:nvPr>
        </p:nvSpPr>
        <p:spPr/>
        <p:txBody>
          <a:bodyPr/>
          <a:lstStyle/>
          <a:p>
            <a:fld id="{AE3BBC24-C1C9-439D-8A45-14B9CB7E3996}" type="slidenum">
              <a:rPr lang="en-GB" smtClean="0"/>
              <a:t>‹Nr.›</a:t>
            </a:fld>
            <a:endParaRPr lang="en-GB"/>
          </a:p>
        </p:txBody>
      </p:sp>
      <p:cxnSp>
        <p:nvCxnSpPr>
          <p:cNvPr id="6"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userDrawn="1"/>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540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Google Shape;112;p3"/>
          <p:cNvPicPr/>
          <p:nvPr userDrawn="1"/>
        </p:nvPicPr>
        <p:blipFill>
          <a:blip r:embed="rId2">
            <a:alphaModFix/>
          </a:blip>
          <a:srcRect/>
          <a:stretch/>
        </p:blipFill>
        <p:spPr bwMode="auto">
          <a:xfrm>
            <a:off x="9144000" y="5229225"/>
            <a:ext cx="3048000" cy="1628775"/>
          </a:xfrm>
          <a:prstGeom prst="rect">
            <a:avLst/>
          </a:prstGeom>
          <a:noFill/>
          <a:ln>
            <a:noFill/>
          </a:ln>
        </p:spPr>
      </p:pic>
      <p:sp>
        <p:nvSpPr>
          <p:cNvPr id="4" name="Slide Number Placeholder 3">
            <a:extLst>
              <a:ext uri="{FF2B5EF4-FFF2-40B4-BE49-F238E27FC236}">
                <a16:creationId xmlns:a16="http://schemas.microsoft.com/office/drawing/2014/main" xmlns="" id="{8CD9B2E2-4D40-73B9-11E1-5D5E44C4C49A}"/>
              </a:ext>
            </a:extLst>
          </p:cNvPr>
          <p:cNvSpPr>
            <a:spLocks noGrp="1"/>
          </p:cNvSpPr>
          <p:nvPr>
            <p:ph type="sldNum" sz="quarter" idx="12"/>
          </p:nvPr>
        </p:nvSpPr>
        <p:spPr/>
        <p:txBody>
          <a:bodyPr/>
          <a:lstStyle/>
          <a:p>
            <a:fld id="{AE3BBC24-C1C9-439D-8A45-14B9CB7E3996}" type="slidenum">
              <a:rPr lang="en-GB" smtClean="0"/>
              <a:t>‹Nr.›</a:t>
            </a:fld>
            <a:endParaRPr lang="en-GB"/>
          </a:p>
        </p:txBody>
      </p:sp>
      <p:cxnSp>
        <p:nvCxnSpPr>
          <p:cNvPr id="5"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userDrawn="1"/>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6178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Google Shape;112;p3"/>
          <p:cNvPicPr/>
          <p:nvPr userDrawn="1"/>
        </p:nvPicPr>
        <p:blipFill>
          <a:blip r:embed="rId2">
            <a:alphaModFix/>
          </a:blip>
          <a:srcRect/>
          <a:stretch/>
        </p:blipFill>
        <p:spPr bwMode="auto">
          <a:xfrm>
            <a:off x="9144000" y="5229225"/>
            <a:ext cx="3048000" cy="1628775"/>
          </a:xfrm>
          <a:prstGeom prst="rect">
            <a:avLst/>
          </a:prstGeom>
          <a:noFill/>
          <a:ln>
            <a:noFill/>
          </a:ln>
        </p:spPr>
      </p:pic>
      <p:sp>
        <p:nvSpPr>
          <p:cNvPr id="2" name="Title 1">
            <a:extLst>
              <a:ext uri="{FF2B5EF4-FFF2-40B4-BE49-F238E27FC236}">
                <a16:creationId xmlns:a16="http://schemas.microsoft.com/office/drawing/2014/main" xmlns="" id="{8EA6DF34-2654-30FA-54BF-92B1181CC478}"/>
              </a:ext>
            </a:extLst>
          </p:cNvPr>
          <p:cNvSpPr>
            <a:spLocks noGrp="1"/>
          </p:cNvSpPr>
          <p:nvPr>
            <p:ph type="title"/>
          </p:nvPr>
        </p:nvSpPr>
        <p:spPr>
          <a:xfrm>
            <a:off x="839788" y="457200"/>
            <a:ext cx="3932237" cy="1600200"/>
          </a:xfrm>
        </p:spPr>
        <p:txBody>
          <a:bodyPr anchor="b">
            <a:normAutofit/>
          </a:bodyPr>
          <a:lstStyle>
            <a:lvl1pPr>
              <a:defRPr sz="3600">
                <a:solidFill>
                  <a:schemeClr val="accent1">
                    <a:lumMod val="50000"/>
                  </a:schemeClr>
                </a:solidFill>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xmlns="" id="{E3D54DA7-56D0-BE18-F9A6-EC3978A7B116}"/>
              </a:ext>
            </a:extLst>
          </p:cNvPr>
          <p:cNvSpPr>
            <a:spLocks noGrp="1"/>
          </p:cNvSpPr>
          <p:nvPr>
            <p:ph idx="1"/>
          </p:nvPr>
        </p:nvSpPr>
        <p:spPr>
          <a:xfrm>
            <a:off x="5183188" y="987425"/>
            <a:ext cx="6172200" cy="4873625"/>
          </a:xfrm>
        </p:spPr>
        <p:txBody>
          <a:bodyPr/>
          <a:lstStyle>
            <a:lvl1pPr>
              <a:defRPr sz="3200">
                <a:solidFill>
                  <a:schemeClr val="tx1">
                    <a:lumMod val="75000"/>
                    <a:lumOff val="25000"/>
                  </a:schemeClr>
                </a:solidFill>
              </a:defRPr>
            </a:lvl1pPr>
            <a:lvl2pPr>
              <a:defRPr sz="2800">
                <a:solidFill>
                  <a:schemeClr val="tx1">
                    <a:lumMod val="75000"/>
                    <a:lumOff val="25000"/>
                  </a:schemeClr>
                </a:solidFill>
              </a:defRPr>
            </a:lvl2pPr>
            <a:lvl3pPr>
              <a:defRPr sz="2400">
                <a:solidFill>
                  <a:schemeClr val="tx1">
                    <a:lumMod val="75000"/>
                    <a:lumOff val="25000"/>
                  </a:schemeClr>
                </a:solidFill>
              </a:defRPr>
            </a:lvl3pPr>
            <a:lvl4pPr>
              <a:defRPr sz="2000">
                <a:solidFill>
                  <a:schemeClr val="tx1">
                    <a:lumMod val="75000"/>
                    <a:lumOff val="25000"/>
                  </a:schemeClr>
                </a:solidFill>
              </a:defRPr>
            </a:lvl4pPr>
            <a:lvl5pPr>
              <a:defRPr sz="2000">
                <a:solidFill>
                  <a:schemeClr val="tx1">
                    <a:lumMod val="75000"/>
                    <a:lumOff val="25000"/>
                  </a:schemeClr>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F518B2BF-4DC7-AB8E-9E77-388BE71AF810}"/>
              </a:ext>
            </a:extLst>
          </p:cNvPr>
          <p:cNvSpPr>
            <a:spLocks noGrp="1"/>
          </p:cNvSpPr>
          <p:nvPr>
            <p:ph type="body" sz="half" idx="2"/>
          </p:nvPr>
        </p:nvSpPr>
        <p:spPr>
          <a:xfrm>
            <a:off x="839788" y="2057400"/>
            <a:ext cx="3932237" cy="3811588"/>
          </a:xfrm>
        </p:spPr>
        <p:txBody>
          <a:bodyPr/>
          <a:lstStyle>
            <a:lvl1pPr marL="0" indent="0">
              <a:buNone/>
              <a:defRPr sz="1600">
                <a:solidFill>
                  <a:schemeClr val="tx1">
                    <a:lumMod val="75000"/>
                    <a:lumOff val="2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7" name="Slide Number Placeholder 6">
            <a:extLst>
              <a:ext uri="{FF2B5EF4-FFF2-40B4-BE49-F238E27FC236}">
                <a16:creationId xmlns:a16="http://schemas.microsoft.com/office/drawing/2014/main" xmlns="" id="{E87295FB-25EA-BA36-44B0-C6333E7597D9}"/>
              </a:ext>
            </a:extLst>
          </p:cNvPr>
          <p:cNvSpPr>
            <a:spLocks noGrp="1"/>
          </p:cNvSpPr>
          <p:nvPr>
            <p:ph type="sldNum" sz="quarter" idx="12"/>
          </p:nvPr>
        </p:nvSpPr>
        <p:spPr/>
        <p:txBody>
          <a:bodyPr/>
          <a:lstStyle/>
          <a:p>
            <a:fld id="{AE3BBC24-C1C9-439D-8A45-14B9CB7E3996}" type="slidenum">
              <a:rPr lang="en-GB" smtClean="0"/>
              <a:t>‹Nr.›</a:t>
            </a:fld>
            <a:endParaRPr lang="en-GB"/>
          </a:p>
        </p:txBody>
      </p:sp>
      <p:cxnSp>
        <p:nvCxnSpPr>
          <p:cNvPr id="8"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userDrawn="1"/>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6493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Google Shape;112;p3"/>
          <p:cNvPicPr/>
          <p:nvPr userDrawn="1"/>
        </p:nvPicPr>
        <p:blipFill>
          <a:blip r:embed="rId2">
            <a:alphaModFix/>
          </a:blip>
          <a:srcRect/>
          <a:stretch/>
        </p:blipFill>
        <p:spPr bwMode="auto">
          <a:xfrm>
            <a:off x="9144000" y="5229225"/>
            <a:ext cx="3048000" cy="1628775"/>
          </a:xfrm>
          <a:prstGeom prst="rect">
            <a:avLst/>
          </a:prstGeom>
          <a:noFill/>
          <a:ln>
            <a:noFill/>
          </a:ln>
        </p:spPr>
      </p:pic>
      <p:sp>
        <p:nvSpPr>
          <p:cNvPr id="2" name="Title 1">
            <a:extLst>
              <a:ext uri="{FF2B5EF4-FFF2-40B4-BE49-F238E27FC236}">
                <a16:creationId xmlns:a16="http://schemas.microsoft.com/office/drawing/2014/main" xmlns="" id="{4B56BB53-BBD6-46F8-B5EE-A34B26E915FF}"/>
              </a:ext>
            </a:extLst>
          </p:cNvPr>
          <p:cNvSpPr>
            <a:spLocks noGrp="1"/>
          </p:cNvSpPr>
          <p:nvPr>
            <p:ph type="title"/>
          </p:nvPr>
        </p:nvSpPr>
        <p:spPr>
          <a:xfrm>
            <a:off x="839788" y="457200"/>
            <a:ext cx="3932237" cy="1600200"/>
          </a:xfrm>
        </p:spPr>
        <p:txBody>
          <a:bodyPr anchor="b"/>
          <a:lstStyle>
            <a:lvl1pPr>
              <a:defRPr sz="3200">
                <a:solidFill>
                  <a:schemeClr val="accent1">
                    <a:lumMod val="50000"/>
                  </a:schemeClr>
                </a:solidFill>
              </a:defRPr>
            </a:lvl1pPr>
          </a:lstStyle>
          <a:p>
            <a:r>
              <a:rPr lang="en-US" dirty="0"/>
              <a:t>Click to edit Master title style</a:t>
            </a:r>
            <a:endParaRPr lang="en-GB" dirty="0"/>
          </a:p>
        </p:txBody>
      </p:sp>
      <p:sp>
        <p:nvSpPr>
          <p:cNvPr id="3" name="Picture Placeholder 2">
            <a:extLst>
              <a:ext uri="{FF2B5EF4-FFF2-40B4-BE49-F238E27FC236}">
                <a16:creationId xmlns:a16="http://schemas.microsoft.com/office/drawing/2014/main" xmlns="" id="{5EFCF2BB-6DEA-B439-C566-CC83D256E5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81F544F0-7117-AD79-B3E3-B7D21F2F8038}"/>
              </a:ext>
            </a:extLst>
          </p:cNvPr>
          <p:cNvSpPr>
            <a:spLocks noGrp="1"/>
          </p:cNvSpPr>
          <p:nvPr>
            <p:ph type="body" sz="half" idx="2"/>
          </p:nvPr>
        </p:nvSpPr>
        <p:spPr>
          <a:xfrm>
            <a:off x="839788" y="2057400"/>
            <a:ext cx="3932237" cy="3811588"/>
          </a:xfrm>
        </p:spPr>
        <p:txBody>
          <a:bodyPr/>
          <a:lstStyle>
            <a:lvl1pPr marL="0" indent="0">
              <a:buNone/>
              <a:defRPr sz="1600">
                <a:solidFill>
                  <a:schemeClr val="tx1">
                    <a:lumMod val="75000"/>
                    <a:lumOff val="2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7" name="Slide Number Placeholder 6">
            <a:extLst>
              <a:ext uri="{FF2B5EF4-FFF2-40B4-BE49-F238E27FC236}">
                <a16:creationId xmlns:a16="http://schemas.microsoft.com/office/drawing/2014/main" xmlns="" id="{8D2F5428-EE7E-B1E4-A6D8-77725CF21231}"/>
              </a:ext>
            </a:extLst>
          </p:cNvPr>
          <p:cNvSpPr>
            <a:spLocks noGrp="1"/>
          </p:cNvSpPr>
          <p:nvPr>
            <p:ph type="sldNum" sz="quarter" idx="12"/>
          </p:nvPr>
        </p:nvSpPr>
        <p:spPr/>
        <p:txBody>
          <a:bodyPr/>
          <a:lstStyle/>
          <a:p>
            <a:fld id="{AE3BBC24-C1C9-439D-8A45-14B9CB7E3996}" type="slidenum">
              <a:rPr lang="en-GB" smtClean="0"/>
              <a:t>‹Nr.›</a:t>
            </a:fld>
            <a:endParaRPr lang="en-GB"/>
          </a:p>
        </p:txBody>
      </p:sp>
      <p:cxnSp>
        <p:nvCxnSpPr>
          <p:cNvPr id="8"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userDrawn="1"/>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3463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CF2B355C-F5B4-101A-187B-EC2CD258B6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2984799F-5004-B533-5249-811A9C1F80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xmlns="" id="{5B84811A-9A3D-6D8A-FCBC-BEEA4C1662A6}"/>
              </a:ext>
            </a:extLst>
          </p:cNvPr>
          <p:cNvSpPr>
            <a:spLocks noGrp="1"/>
          </p:cNvSpPr>
          <p:nvPr>
            <p:ph type="sldNum" sz="quarter" idx="4"/>
          </p:nvPr>
        </p:nvSpPr>
        <p:spPr>
          <a:xfrm>
            <a:off x="10711542" y="6356350"/>
            <a:ext cx="64225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3BBC24-C1C9-439D-8A45-14B9CB7E3996}" type="slidenum">
              <a:rPr lang="en-GB" smtClean="0"/>
              <a:t>‹Nr.›</a:t>
            </a:fld>
            <a:endParaRPr lang="en-GB" dirty="0"/>
          </a:p>
        </p:txBody>
      </p:sp>
    </p:spTree>
    <p:extLst>
      <p:ext uri="{BB962C8B-B14F-4D97-AF65-F5344CB8AC3E}">
        <p14:creationId xmlns:p14="http://schemas.microsoft.com/office/powerpoint/2010/main" val="3280139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deptofcivicthings.com/what-is-plain-language-and-why-you-need-to-use-it/"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plainlanguage.gov/guidelines/organize/add-useful-heading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2" Type="http://schemas.openxmlformats.org/officeDocument/2006/relationships/hyperlink" Target="https://hemingwayapp.com/"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deptofcivicthings.com/what-is-plain-language-and-why-you-need-to-use-i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15">
            <a:extLst>
              <a:ext uri="{FF2B5EF4-FFF2-40B4-BE49-F238E27FC236}">
                <a16:creationId xmlns:a16="http://schemas.microsoft.com/office/drawing/2014/main" xmlns="" id="{D1CA1767-658B-AA6E-1A00-AE0CA551DB5C}"/>
              </a:ext>
            </a:extLst>
          </p:cNvPr>
          <p:cNvSpPr>
            <a:spLocks noGrp="1"/>
          </p:cNvSpPr>
          <p:nvPr>
            <p:ph type="sldNum" sz="quarter" idx="12"/>
          </p:nvPr>
        </p:nvSpPr>
        <p:spPr/>
        <p:txBody>
          <a:bodyPr/>
          <a:lstStyle/>
          <a:p>
            <a:fld id="{AE3BBC24-C1C9-439D-8A45-14B9CB7E3996}" type="slidenum">
              <a:rPr lang="en-GB" smtClean="0"/>
              <a:t>1</a:t>
            </a:fld>
            <a:endParaRPr lang="en-GB"/>
          </a:p>
        </p:txBody>
      </p:sp>
      <p:cxnSp>
        <p:nvCxnSpPr>
          <p:cNvPr id="2" name="Straight Connector 1">
            <a:extLst>
              <a:ext uri="{FF2B5EF4-FFF2-40B4-BE49-F238E27FC236}">
                <a16:creationId xmlns:a16="http://schemas.microsoft.com/office/drawing/2014/main" xmlns="" id="{84DB65A5-D1EE-2329-470A-223C21405C8B}"/>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xmlns="" id="{386A0E89-01D0-86F9-FC3F-BB5093F56007}"/>
              </a:ext>
            </a:extLst>
          </p:cNvPr>
          <p:cNvCxnSpPr>
            <a:cxnSpLocks noGrp="1" noRot="1" noMove="1" noResize="1" noEditPoints="1" noAdjustHandles="1" noChangeArrowheads="1" noChangeShapeType="1"/>
          </p:cNvCxnSpPr>
          <p:nvPr/>
        </p:nvCxnSpPr>
        <p:spPr>
          <a:xfrm>
            <a:off x="492868"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xmlns="" id="{B7092099-E849-315E-6B8D-D29A0BD2289D}"/>
              </a:ext>
            </a:extLst>
          </p:cNvPr>
          <p:cNvCxnSpPr>
            <a:cxnSpLocks noGrp="1" noRot="1" noMove="1" noResize="1" noEditPoints="1" noAdjustHandles="1" noChangeArrowheads="1" noChangeShapeType="1"/>
          </p:cNvCxnSpPr>
          <p:nvPr/>
        </p:nvCxnSpPr>
        <p:spPr>
          <a:xfrm>
            <a:off x="11929352" y="30398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xmlns="" id="{C20AD154-FBBF-9CF4-C74D-E9C4E6C1FA5B}"/>
              </a:ext>
            </a:extLst>
          </p:cNvPr>
          <p:cNvCxnSpPr>
            <a:cxnSpLocks noGrp="1" noRot="1" noMove="1" noResize="1" noEditPoints="1" noAdjustHandles="1" noChangeArrowheads="1" noChangeShapeType="1"/>
          </p:cNvCxnSpPr>
          <p:nvPr/>
        </p:nvCxnSpPr>
        <p:spPr>
          <a:xfrm>
            <a:off x="11772088" y="30398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pic>
        <p:nvPicPr>
          <p:cNvPr id="9" name="Grafik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40544" y="1673978"/>
            <a:ext cx="3710912" cy="2289267"/>
          </a:xfrm>
          <a:prstGeom prst="rect">
            <a:avLst/>
          </a:prstGeom>
        </p:spPr>
      </p:pic>
      <p:sp>
        <p:nvSpPr>
          <p:cNvPr id="10" name="Rechteck 9"/>
          <p:cNvSpPr/>
          <p:nvPr/>
        </p:nvSpPr>
        <p:spPr>
          <a:xfrm>
            <a:off x="4798850" y="6185710"/>
            <a:ext cx="4887538" cy="369332"/>
          </a:xfrm>
          <a:prstGeom prst="rect">
            <a:avLst/>
          </a:prstGeom>
        </p:spPr>
        <p:txBody>
          <a:bodyPr wrap="square">
            <a:spAutoFit/>
          </a:bodyPr>
          <a:lstStyle/>
          <a:p>
            <a:r>
              <a:rPr lang="de-DE" sz="600" dirty="0"/>
              <a:t>Dieses Veranstaltung wurde durch den Asyl-, Migrations- und Integrationsfond (AMIF) der Europäischen Union mitfinanziert. Der Inhalt gibt ausschließlich die Meinung der </a:t>
            </a:r>
            <a:r>
              <a:rPr lang="de-DE" sz="600" dirty="0" smtClean="0"/>
              <a:t>EMV-LII-Projektpartnerschaft </a:t>
            </a:r>
            <a:r>
              <a:rPr lang="de-DE" sz="600" dirty="0"/>
              <a:t>wieder und liegt in deren alleiniger Verantwortung. Die Europäische Kommission übernimmt keine Verantwortung für die Verwendung der darin enthaltenen Informationen.</a:t>
            </a:r>
          </a:p>
        </p:txBody>
      </p:sp>
      <p:pic>
        <p:nvPicPr>
          <p:cNvPr id="11" name="Grafik 10"/>
          <p:cNvPicPr/>
          <p:nvPr/>
        </p:nvPicPr>
        <p:blipFill>
          <a:blip r:embed="rId3" cstate="print">
            <a:extLst>
              <a:ext uri="{28A0092B-C50C-407E-A947-70E740481C1C}">
                <a14:useLocalDpi xmlns:a14="http://schemas.microsoft.com/office/drawing/2010/main" val="0"/>
              </a:ext>
            </a:extLst>
          </a:blip>
          <a:stretch>
            <a:fillRect/>
          </a:stretch>
        </p:blipFill>
        <p:spPr>
          <a:xfrm>
            <a:off x="3105850" y="6205792"/>
            <a:ext cx="1597107" cy="349250"/>
          </a:xfrm>
          <a:prstGeom prst="rect">
            <a:avLst/>
          </a:prstGeom>
        </p:spPr>
      </p:pic>
      <p:sp>
        <p:nvSpPr>
          <p:cNvPr id="12" name="Rechteck 11"/>
          <p:cNvSpPr/>
          <p:nvPr/>
        </p:nvSpPr>
        <p:spPr>
          <a:xfrm>
            <a:off x="3366407" y="4252820"/>
            <a:ext cx="6730369" cy="523220"/>
          </a:xfrm>
          <a:prstGeom prst="rect">
            <a:avLst/>
          </a:prstGeom>
        </p:spPr>
        <p:txBody>
          <a:bodyPr wrap="none">
            <a:spAutoFit/>
          </a:bodyPr>
          <a:lstStyle/>
          <a:p>
            <a:r>
              <a:rPr lang="de-DE" sz="2800" b="1" spc="-105" dirty="0" smtClean="0">
                <a:solidFill>
                  <a:schemeClr val="accent1">
                    <a:lumMod val="50000"/>
                  </a:schemeClr>
                </a:solidFill>
              </a:rPr>
              <a:t>Training Module: </a:t>
            </a:r>
            <a:r>
              <a:rPr lang="de-DE" sz="2800" b="1" spc="-105" dirty="0" err="1" smtClean="0">
                <a:solidFill>
                  <a:schemeClr val="accent1">
                    <a:lumMod val="50000"/>
                  </a:schemeClr>
                </a:solidFill>
              </a:rPr>
              <a:t>Introduction</a:t>
            </a:r>
            <a:r>
              <a:rPr lang="de-DE" sz="2800" b="1" spc="-105" dirty="0" smtClean="0">
                <a:solidFill>
                  <a:schemeClr val="accent1">
                    <a:lumMod val="50000"/>
                  </a:schemeClr>
                </a:solidFill>
              </a:rPr>
              <a:t> </a:t>
            </a:r>
            <a:r>
              <a:rPr lang="de-DE" sz="2800" b="1" spc="-105" dirty="0" err="1" smtClean="0">
                <a:solidFill>
                  <a:schemeClr val="accent1">
                    <a:lumMod val="50000"/>
                  </a:schemeClr>
                </a:solidFill>
              </a:rPr>
              <a:t>to</a:t>
            </a:r>
            <a:r>
              <a:rPr lang="de-DE" sz="2800" b="1" spc="-105" dirty="0" smtClean="0">
                <a:solidFill>
                  <a:schemeClr val="accent1">
                    <a:lumMod val="50000"/>
                  </a:schemeClr>
                </a:solidFill>
              </a:rPr>
              <a:t> </a:t>
            </a:r>
            <a:r>
              <a:rPr lang="de-DE" sz="2800" b="1" spc="-105" dirty="0" err="1" smtClean="0">
                <a:solidFill>
                  <a:schemeClr val="accent1">
                    <a:lumMod val="50000"/>
                  </a:schemeClr>
                </a:solidFill>
              </a:rPr>
              <a:t>Plain</a:t>
            </a:r>
            <a:r>
              <a:rPr lang="de-DE" sz="2800" b="1" spc="-105" dirty="0" smtClean="0">
                <a:solidFill>
                  <a:schemeClr val="accent1">
                    <a:lumMod val="50000"/>
                  </a:schemeClr>
                </a:solidFill>
              </a:rPr>
              <a:t> Language</a:t>
            </a:r>
            <a:endParaRPr lang="de-DE" sz="2800" b="1" dirty="0">
              <a:solidFill>
                <a:schemeClr val="accent1">
                  <a:lumMod val="50000"/>
                </a:schemeClr>
              </a:solidFill>
            </a:endParaRPr>
          </a:p>
        </p:txBody>
      </p:sp>
    </p:spTree>
    <p:extLst>
      <p:ext uri="{BB962C8B-B14F-4D97-AF65-F5344CB8AC3E}">
        <p14:creationId xmlns:p14="http://schemas.microsoft.com/office/powerpoint/2010/main" val="1300800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2. How to Use Plain Language</a:t>
            </a:r>
            <a:endParaRPr lang="en-GB" dirty="0"/>
          </a:p>
        </p:txBody>
      </p:sp>
      <p:sp>
        <p:nvSpPr>
          <p:cNvPr id="3" name="Textplatzhalter 2"/>
          <p:cNvSpPr>
            <a:spLocks noGrp="1"/>
          </p:cNvSpPr>
          <p:nvPr>
            <p:ph type="body" idx="1"/>
          </p:nvPr>
        </p:nvSpPr>
        <p:spPr/>
        <p:txBody>
          <a:bodyPr/>
          <a:lstStyle/>
          <a:p>
            <a:endParaRPr lang="en-GB"/>
          </a:p>
        </p:txBody>
      </p:sp>
      <p:sp>
        <p:nvSpPr>
          <p:cNvPr id="4" name="Foliennummernplatzhalter 3"/>
          <p:cNvSpPr>
            <a:spLocks noGrp="1"/>
          </p:cNvSpPr>
          <p:nvPr>
            <p:ph type="sldNum" sz="quarter" idx="12"/>
          </p:nvPr>
        </p:nvSpPr>
        <p:spPr/>
        <p:txBody>
          <a:bodyPr/>
          <a:lstStyle/>
          <a:p>
            <a:fld id="{AE3BBC24-C1C9-439D-8A45-14B9CB7E3996}" type="slidenum">
              <a:rPr lang="en-GB" smtClean="0"/>
              <a:t>10</a:t>
            </a:fld>
            <a:endParaRPr lang="en-GB"/>
          </a:p>
        </p:txBody>
      </p:sp>
    </p:spTree>
    <p:extLst>
      <p:ext uri="{BB962C8B-B14F-4D97-AF65-F5344CB8AC3E}">
        <p14:creationId xmlns:p14="http://schemas.microsoft.com/office/powerpoint/2010/main" val="3558520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Content Planning</a:t>
            </a:r>
            <a:endParaRPr lang="en-GB" dirty="0"/>
          </a:p>
        </p:txBody>
      </p:sp>
      <p:sp>
        <p:nvSpPr>
          <p:cNvPr id="3" name="Inhaltsplatzhalter 2"/>
          <p:cNvSpPr>
            <a:spLocks noGrp="1"/>
          </p:cNvSpPr>
          <p:nvPr>
            <p:ph idx="1"/>
          </p:nvPr>
        </p:nvSpPr>
        <p:spPr/>
        <p:txBody>
          <a:bodyPr/>
          <a:lstStyle/>
          <a:p>
            <a:r>
              <a:rPr lang="en-GB" dirty="0" smtClean="0">
                <a:solidFill>
                  <a:schemeClr val="tx1">
                    <a:lumMod val="75000"/>
                    <a:lumOff val="25000"/>
                  </a:schemeClr>
                </a:solidFill>
              </a:rPr>
              <a:t>Before you start, ask yourself:</a:t>
            </a:r>
          </a:p>
          <a:p>
            <a:pPr lvl="1"/>
            <a:r>
              <a:rPr lang="en-GB" dirty="0" smtClean="0">
                <a:solidFill>
                  <a:schemeClr val="tx1">
                    <a:lumMod val="75000"/>
                    <a:lumOff val="25000"/>
                  </a:schemeClr>
                </a:solidFill>
              </a:rPr>
              <a:t>Who will be reading the text?</a:t>
            </a:r>
          </a:p>
          <a:p>
            <a:pPr lvl="1"/>
            <a:r>
              <a:rPr lang="en-GB" dirty="0" smtClean="0">
                <a:solidFill>
                  <a:schemeClr val="tx1">
                    <a:lumMod val="75000"/>
                    <a:lumOff val="25000"/>
                  </a:schemeClr>
                </a:solidFill>
              </a:rPr>
              <a:t>What is the purpose of your text?</a:t>
            </a:r>
          </a:p>
          <a:p>
            <a:pPr lvl="1"/>
            <a:r>
              <a:rPr lang="en-GB" dirty="0" smtClean="0">
                <a:solidFill>
                  <a:schemeClr val="tx1">
                    <a:lumMod val="75000"/>
                    <a:lumOff val="25000"/>
                  </a:schemeClr>
                </a:solidFill>
              </a:rPr>
              <a:t>What points should the text cover? (Decide on your message and cross out irrelevant points)</a:t>
            </a:r>
            <a:endParaRPr lang="en-GB" dirty="0"/>
          </a:p>
          <a:p>
            <a:pPr lvl="1"/>
            <a:endParaRPr lang="en-GB" dirty="0" smtClean="0">
              <a:solidFill>
                <a:schemeClr val="tx1">
                  <a:lumMod val="75000"/>
                  <a:lumOff val="25000"/>
                </a:schemeClr>
              </a:solidFill>
            </a:endParaRPr>
          </a:p>
          <a:p>
            <a:r>
              <a:rPr lang="en-GB" dirty="0" smtClean="0">
                <a:solidFill>
                  <a:schemeClr val="tx1">
                    <a:lumMod val="75000"/>
                    <a:lumOff val="25000"/>
                  </a:schemeClr>
                </a:solidFill>
              </a:rPr>
              <a:t>Organise information logically</a:t>
            </a:r>
          </a:p>
        </p:txBody>
      </p:sp>
      <p:sp>
        <p:nvSpPr>
          <p:cNvPr id="4" name="Foliennummernplatzhalter 3"/>
          <p:cNvSpPr>
            <a:spLocks noGrp="1"/>
          </p:cNvSpPr>
          <p:nvPr>
            <p:ph type="sldNum" sz="quarter" idx="12"/>
          </p:nvPr>
        </p:nvSpPr>
        <p:spPr/>
        <p:txBody>
          <a:bodyPr/>
          <a:lstStyle/>
          <a:p>
            <a:fld id="{AE3BBC24-C1C9-439D-8A45-14B9CB7E3996}" type="slidenum">
              <a:rPr lang="en-GB" smtClean="0"/>
              <a:t>11</a:t>
            </a:fld>
            <a:endParaRPr lang="en-GB"/>
          </a:p>
        </p:txBody>
      </p:sp>
    </p:spTree>
    <p:extLst>
      <p:ext uri="{BB962C8B-B14F-4D97-AF65-F5344CB8AC3E}">
        <p14:creationId xmlns:p14="http://schemas.microsoft.com/office/powerpoint/2010/main" val="2176939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Wording and sentence structure</a:t>
            </a:r>
          </a:p>
        </p:txBody>
      </p:sp>
      <p:sp>
        <p:nvSpPr>
          <p:cNvPr id="3" name="Inhaltsplatzhalter 2"/>
          <p:cNvSpPr>
            <a:spLocks noGrp="1"/>
          </p:cNvSpPr>
          <p:nvPr>
            <p:ph idx="1"/>
          </p:nvPr>
        </p:nvSpPr>
        <p:spPr/>
        <p:txBody>
          <a:bodyPr/>
          <a:lstStyle/>
          <a:p>
            <a:r>
              <a:rPr lang="en-US" dirty="0"/>
              <a:t>Use </a:t>
            </a:r>
            <a:r>
              <a:rPr lang="en-US" dirty="0" smtClean="0"/>
              <a:t>simple</a:t>
            </a:r>
            <a:r>
              <a:rPr lang="en-US" dirty="0"/>
              <a:t>, familiar </a:t>
            </a:r>
            <a:r>
              <a:rPr lang="en-US" dirty="0" smtClean="0"/>
              <a:t>words</a:t>
            </a:r>
            <a:r>
              <a:rPr lang="en-US" dirty="0"/>
              <a:t>	</a:t>
            </a:r>
            <a:endParaRPr lang="en-US" dirty="0" smtClean="0"/>
          </a:p>
          <a:p>
            <a:r>
              <a:rPr lang="en-US" dirty="0"/>
              <a:t>Use </a:t>
            </a:r>
            <a:r>
              <a:rPr lang="en-US" dirty="0" smtClean="0"/>
              <a:t>concise, </a:t>
            </a:r>
            <a:r>
              <a:rPr lang="en-US" dirty="0"/>
              <a:t>simple </a:t>
            </a:r>
            <a:r>
              <a:rPr lang="en-US" dirty="0" smtClean="0"/>
              <a:t>sentences: short sentences are easier to read</a:t>
            </a:r>
          </a:p>
          <a:p>
            <a:r>
              <a:rPr lang="en-US" dirty="0" smtClean="0"/>
              <a:t>Present important information first</a:t>
            </a:r>
          </a:p>
          <a:p>
            <a:r>
              <a:rPr lang="en-US" dirty="0" smtClean="0"/>
              <a:t>Leave out details that don’t help or may distract readers</a:t>
            </a:r>
          </a:p>
          <a:p>
            <a:r>
              <a:rPr lang="en-US" dirty="0" smtClean="0"/>
              <a:t>Use active voice</a:t>
            </a:r>
          </a:p>
          <a:p>
            <a:r>
              <a:rPr lang="en-US" dirty="0" smtClean="0"/>
              <a:t>Address your reader with “you”</a:t>
            </a:r>
          </a:p>
          <a:p>
            <a:r>
              <a:rPr lang="en-US" dirty="0"/>
              <a:t>Examples and analogies can clarify complex concepts</a:t>
            </a:r>
            <a:endParaRPr lang="en-US" dirty="0" smtClean="0"/>
          </a:p>
        </p:txBody>
      </p:sp>
      <p:sp>
        <p:nvSpPr>
          <p:cNvPr id="4" name="Foliennummernplatzhalter 3"/>
          <p:cNvSpPr>
            <a:spLocks noGrp="1"/>
          </p:cNvSpPr>
          <p:nvPr>
            <p:ph type="sldNum" sz="quarter" idx="12"/>
          </p:nvPr>
        </p:nvSpPr>
        <p:spPr/>
        <p:txBody>
          <a:bodyPr/>
          <a:lstStyle/>
          <a:p>
            <a:fld id="{AE3BBC24-C1C9-439D-8A45-14B9CB7E3996}" type="slidenum">
              <a:rPr lang="en-GB" smtClean="0"/>
              <a:t>12</a:t>
            </a:fld>
            <a:endParaRPr lang="en-GB"/>
          </a:p>
        </p:txBody>
      </p:sp>
      <p:sp>
        <p:nvSpPr>
          <p:cNvPr id="5" name="Textfeld 4"/>
          <p:cNvSpPr txBox="1"/>
          <p:nvPr/>
        </p:nvSpPr>
        <p:spPr>
          <a:xfrm>
            <a:off x="838200" y="6135764"/>
            <a:ext cx="5839326" cy="430887"/>
          </a:xfrm>
          <a:prstGeom prst="rect">
            <a:avLst/>
          </a:prstGeom>
          <a:noFill/>
        </p:spPr>
        <p:txBody>
          <a:bodyPr wrap="square" rtlCol="0">
            <a:spAutoFit/>
          </a:bodyPr>
          <a:lstStyle/>
          <a:p>
            <a:r>
              <a:rPr lang="en-GB" sz="1100" dirty="0">
                <a:solidFill>
                  <a:prstClr val="black">
                    <a:lumMod val="75000"/>
                    <a:lumOff val="25000"/>
                  </a:prstClr>
                </a:solidFill>
              </a:rPr>
              <a:t>Sources: </a:t>
            </a:r>
            <a:r>
              <a:rPr lang="en-GB" sz="1100" dirty="0">
                <a:solidFill>
                  <a:prstClr val="black">
                    <a:lumMod val="75000"/>
                    <a:lumOff val="25000"/>
                  </a:prstClr>
                </a:solidFill>
                <a:hlinkClick r:id="rId2"/>
              </a:rPr>
              <a:t>https://deptofcivicthings.com/what-is-plain-language-and-why-you-need-to-use-it</a:t>
            </a:r>
            <a:r>
              <a:rPr lang="en-GB" sz="1100" dirty="0" smtClean="0">
                <a:solidFill>
                  <a:prstClr val="black">
                    <a:lumMod val="75000"/>
                    <a:lumOff val="25000"/>
                  </a:prstClr>
                </a:solidFill>
                <a:hlinkClick r:id="rId2"/>
              </a:rPr>
              <a:t>/</a:t>
            </a:r>
            <a:r>
              <a:rPr lang="en-GB" sz="1100" dirty="0">
                <a:solidFill>
                  <a:prstClr val="black">
                    <a:lumMod val="75000"/>
                    <a:lumOff val="25000"/>
                  </a:prstClr>
                </a:solidFill>
              </a:rPr>
              <a:t> &amp; https://centerforplainlanguage.org/learning-training/five-steps-plain-language/</a:t>
            </a:r>
            <a:endParaRPr lang="en-GB" sz="1100" dirty="0"/>
          </a:p>
        </p:txBody>
      </p:sp>
    </p:spTree>
    <p:extLst>
      <p:ext uri="{BB962C8B-B14F-4D97-AF65-F5344CB8AC3E}">
        <p14:creationId xmlns:p14="http://schemas.microsoft.com/office/powerpoint/2010/main" val="3522728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Wording and sentence </a:t>
            </a:r>
            <a:r>
              <a:rPr lang="en-GB" dirty="0" smtClean="0"/>
              <a:t>structure: Example of Plain Language</a:t>
            </a:r>
            <a:endParaRPr lang="en-GB" dirty="0"/>
          </a:p>
        </p:txBody>
      </p:sp>
      <p:sp>
        <p:nvSpPr>
          <p:cNvPr id="4" name="Foliennummernplatzhalter 3"/>
          <p:cNvSpPr>
            <a:spLocks noGrp="1"/>
          </p:cNvSpPr>
          <p:nvPr>
            <p:ph type="sldNum" sz="quarter" idx="12"/>
          </p:nvPr>
        </p:nvSpPr>
        <p:spPr/>
        <p:txBody>
          <a:bodyPr/>
          <a:lstStyle/>
          <a:p>
            <a:fld id="{AE3BBC24-C1C9-439D-8A45-14B9CB7E3996}" type="slidenum">
              <a:rPr lang="en-GB" smtClean="0"/>
              <a:t>13</a:t>
            </a:fld>
            <a:endParaRPr lang="en-GB"/>
          </a:p>
        </p:txBody>
      </p:sp>
      <p:sp>
        <p:nvSpPr>
          <p:cNvPr id="5" name="Textfeld 4"/>
          <p:cNvSpPr txBox="1"/>
          <p:nvPr/>
        </p:nvSpPr>
        <p:spPr>
          <a:xfrm>
            <a:off x="838200" y="6135764"/>
            <a:ext cx="5839326" cy="261610"/>
          </a:xfrm>
          <a:prstGeom prst="rect">
            <a:avLst/>
          </a:prstGeom>
          <a:noFill/>
        </p:spPr>
        <p:txBody>
          <a:bodyPr wrap="square" rtlCol="0">
            <a:spAutoFit/>
          </a:bodyPr>
          <a:lstStyle/>
          <a:p>
            <a:r>
              <a:rPr lang="en-GB" sz="1100" dirty="0" smtClean="0">
                <a:solidFill>
                  <a:prstClr val="black">
                    <a:lumMod val="75000"/>
                    <a:lumOff val="25000"/>
                  </a:prstClr>
                </a:solidFill>
              </a:rPr>
              <a:t>Source: https</a:t>
            </a:r>
            <a:r>
              <a:rPr lang="en-GB" sz="1100" dirty="0">
                <a:solidFill>
                  <a:prstClr val="black">
                    <a:lumMod val="75000"/>
                    <a:lumOff val="25000"/>
                  </a:prstClr>
                </a:solidFill>
              </a:rPr>
              <a:t>://deptofcivicthings.com/what-is-plain-language-and-why-you-need-to-use-it/</a:t>
            </a:r>
            <a:endParaRPr lang="en-GB" sz="1100" dirty="0"/>
          </a:p>
        </p:txBody>
      </p:sp>
      <p:sp>
        <p:nvSpPr>
          <p:cNvPr id="7" name="Inhaltsplatzhalter 2"/>
          <p:cNvSpPr txBox="1">
            <a:spLocks/>
          </p:cNvSpPr>
          <p:nvPr/>
        </p:nvSpPr>
        <p:spPr>
          <a:xfrm>
            <a:off x="1664655" y="1620588"/>
            <a:ext cx="8120456" cy="1593933"/>
          </a:xfrm>
          <a:prstGeom prst="rect">
            <a:avLst/>
          </a:prstGeom>
          <a:solidFill>
            <a:srgbClr val="AED7C7"/>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75000"/>
                    <a:lumOff val="2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t>“The following documentation must be provided at the time of appointment to satisfy eligibility requirements.”</a:t>
            </a:r>
            <a:endParaRPr lang="en-US" dirty="0"/>
          </a:p>
        </p:txBody>
      </p:sp>
      <p:sp>
        <p:nvSpPr>
          <p:cNvPr id="8" name="Inhaltsplatzhalter 2"/>
          <p:cNvSpPr txBox="1">
            <a:spLocks/>
          </p:cNvSpPr>
          <p:nvPr/>
        </p:nvSpPr>
        <p:spPr>
          <a:xfrm>
            <a:off x="1719943" y="4505033"/>
            <a:ext cx="8065168" cy="972302"/>
          </a:xfrm>
          <a:prstGeom prst="rect">
            <a:avLst/>
          </a:prstGeom>
          <a:solidFill>
            <a:srgbClr val="ECAC86"/>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75000"/>
                    <a:lumOff val="2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smtClean="0"/>
              <a:t>“You must show the following documentation at your appointment to prove you are eligible.”</a:t>
            </a:r>
            <a:endParaRPr lang="en-GB" dirty="0"/>
          </a:p>
        </p:txBody>
      </p:sp>
      <p:sp>
        <p:nvSpPr>
          <p:cNvPr id="9" name="Pfeil nach rechts 8"/>
          <p:cNvSpPr/>
          <p:nvPr/>
        </p:nvSpPr>
        <p:spPr>
          <a:xfrm rot="5400000">
            <a:off x="5041232" y="3392904"/>
            <a:ext cx="998621" cy="926432"/>
          </a:xfrm>
          <a:prstGeom prst="rightArrow">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035077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Visual </a:t>
            </a:r>
            <a:r>
              <a:rPr lang="en-GB" dirty="0" smtClean="0"/>
              <a:t>Clarity </a:t>
            </a:r>
            <a:r>
              <a:rPr lang="en-GB" dirty="0"/>
              <a:t>and </a:t>
            </a:r>
            <a:r>
              <a:rPr lang="en-GB" dirty="0" smtClean="0"/>
              <a:t>Formatting</a:t>
            </a:r>
            <a:endParaRPr lang="en-GB" dirty="0"/>
          </a:p>
        </p:txBody>
      </p:sp>
      <p:sp>
        <p:nvSpPr>
          <p:cNvPr id="3" name="Inhaltsplatzhalter 2"/>
          <p:cNvSpPr>
            <a:spLocks noGrp="1"/>
          </p:cNvSpPr>
          <p:nvPr>
            <p:ph idx="1"/>
          </p:nvPr>
        </p:nvSpPr>
        <p:spPr>
          <a:xfrm>
            <a:off x="838200" y="1825625"/>
            <a:ext cx="10515600" cy="2493712"/>
          </a:xfrm>
        </p:spPr>
        <p:txBody>
          <a:bodyPr>
            <a:normAutofit fontScale="92500" lnSpcReduction="20000"/>
          </a:bodyPr>
          <a:lstStyle/>
          <a:p>
            <a:r>
              <a:rPr lang="en-US" dirty="0" err="1" smtClean="0"/>
              <a:t>Organise</a:t>
            </a:r>
            <a:r>
              <a:rPr lang="en-US" dirty="0" smtClean="0"/>
              <a:t> information in manageable chunks.</a:t>
            </a:r>
          </a:p>
          <a:p>
            <a:r>
              <a:rPr lang="en-US" dirty="0" smtClean="0"/>
              <a:t>Start with the most important message</a:t>
            </a:r>
          </a:p>
          <a:p>
            <a:r>
              <a:rPr lang="en-US" dirty="0" smtClean="0"/>
              <a:t>Use headings</a:t>
            </a:r>
            <a:r>
              <a:rPr lang="en-US" dirty="0"/>
              <a:t>, paragraphs and lists </a:t>
            </a:r>
            <a:r>
              <a:rPr lang="en-US" dirty="0" smtClean="0"/>
              <a:t>to help people scan the text.</a:t>
            </a:r>
          </a:p>
          <a:p>
            <a:r>
              <a:rPr lang="en-US" dirty="0" smtClean="0"/>
              <a:t>Create visual </a:t>
            </a:r>
            <a:r>
              <a:rPr lang="en-US" dirty="0"/>
              <a:t>hierarchy through font size and format (bold words for important terms, avoid fonts that are too small</a:t>
            </a:r>
            <a:r>
              <a:rPr lang="en-US" dirty="0" smtClean="0"/>
              <a:t>).</a:t>
            </a:r>
          </a:p>
          <a:p>
            <a:r>
              <a:rPr lang="en-US" dirty="0" smtClean="0"/>
              <a:t>Highlight important concepts.</a:t>
            </a:r>
            <a:endParaRPr lang="en-GB" dirty="0"/>
          </a:p>
        </p:txBody>
      </p:sp>
      <p:sp>
        <p:nvSpPr>
          <p:cNvPr id="4" name="Foliennummernplatzhalter 3"/>
          <p:cNvSpPr>
            <a:spLocks noGrp="1"/>
          </p:cNvSpPr>
          <p:nvPr>
            <p:ph type="sldNum" sz="quarter" idx="12"/>
          </p:nvPr>
        </p:nvSpPr>
        <p:spPr/>
        <p:txBody>
          <a:bodyPr/>
          <a:lstStyle/>
          <a:p>
            <a:fld id="{AE3BBC24-C1C9-439D-8A45-14B9CB7E3996}" type="slidenum">
              <a:rPr lang="en-GB" smtClean="0"/>
              <a:t>14</a:t>
            </a:fld>
            <a:endParaRPr lang="en-GB"/>
          </a:p>
        </p:txBody>
      </p:sp>
      <p:sp>
        <p:nvSpPr>
          <p:cNvPr id="9" name="Textfeld 8"/>
          <p:cNvSpPr txBox="1"/>
          <p:nvPr/>
        </p:nvSpPr>
        <p:spPr>
          <a:xfrm>
            <a:off x="838200" y="6135764"/>
            <a:ext cx="5839326" cy="430887"/>
          </a:xfrm>
          <a:prstGeom prst="rect">
            <a:avLst/>
          </a:prstGeom>
          <a:noFill/>
        </p:spPr>
        <p:txBody>
          <a:bodyPr wrap="square" rtlCol="0">
            <a:spAutoFit/>
          </a:bodyPr>
          <a:lstStyle/>
          <a:p>
            <a:r>
              <a:rPr lang="en-GB" sz="1100" dirty="0" smtClean="0">
                <a:solidFill>
                  <a:prstClr val="black">
                    <a:lumMod val="75000"/>
                    <a:lumOff val="25000"/>
                  </a:prstClr>
                </a:solidFill>
              </a:rPr>
              <a:t>Source</a:t>
            </a:r>
            <a:r>
              <a:rPr lang="en-GB" sz="1100" dirty="0">
                <a:solidFill>
                  <a:prstClr val="black">
                    <a:lumMod val="75000"/>
                    <a:lumOff val="25000"/>
                  </a:prstClr>
                </a:solidFill>
              </a:rPr>
              <a:t>: </a:t>
            </a:r>
            <a:r>
              <a:rPr lang="en-GB" sz="1100" dirty="0">
                <a:solidFill>
                  <a:prstClr val="black">
                    <a:lumMod val="75000"/>
                    <a:lumOff val="25000"/>
                  </a:prstClr>
                </a:solidFill>
                <a:hlinkClick r:id="rId2"/>
              </a:rPr>
              <a:t>https://www.plainlanguage.gov/guidelines/organize/add-useful-headings</a:t>
            </a:r>
            <a:r>
              <a:rPr lang="en-GB" sz="1100" dirty="0" smtClean="0">
                <a:solidFill>
                  <a:prstClr val="black">
                    <a:lumMod val="75000"/>
                    <a:lumOff val="25000"/>
                  </a:prstClr>
                </a:solidFill>
                <a:hlinkClick r:id="rId2"/>
              </a:rPr>
              <a:t>/</a:t>
            </a:r>
            <a:r>
              <a:rPr lang="en-GB" sz="1100" dirty="0">
                <a:solidFill>
                  <a:prstClr val="black">
                    <a:lumMod val="75000"/>
                    <a:lumOff val="25000"/>
                  </a:prstClr>
                </a:solidFill>
              </a:rPr>
              <a:t> &amp; https://deptofcivicthings.com/what-is-plain-language-and-why-you-need-to-use-it/</a:t>
            </a:r>
            <a:endParaRPr lang="en-GB" sz="1100" dirty="0"/>
          </a:p>
        </p:txBody>
      </p:sp>
    </p:spTree>
    <p:extLst>
      <p:ext uri="{BB962C8B-B14F-4D97-AF65-F5344CB8AC3E}">
        <p14:creationId xmlns:p14="http://schemas.microsoft.com/office/powerpoint/2010/main" val="3765717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Example: Clarity over Brevity</a:t>
            </a:r>
            <a:endParaRPr lang="en-GB" dirty="0"/>
          </a:p>
        </p:txBody>
      </p:sp>
      <p:sp>
        <p:nvSpPr>
          <p:cNvPr id="4" name="Foliennummernplatzhalter 3"/>
          <p:cNvSpPr>
            <a:spLocks noGrp="1"/>
          </p:cNvSpPr>
          <p:nvPr>
            <p:ph type="sldNum" sz="quarter" idx="12"/>
          </p:nvPr>
        </p:nvSpPr>
        <p:spPr/>
        <p:txBody>
          <a:bodyPr/>
          <a:lstStyle/>
          <a:p>
            <a:fld id="{AE3BBC24-C1C9-439D-8A45-14B9CB7E3996}" type="slidenum">
              <a:rPr lang="en-GB" smtClean="0"/>
              <a:t>15</a:t>
            </a:fld>
            <a:endParaRPr lang="en-GB"/>
          </a:p>
        </p:txBody>
      </p:sp>
      <p:sp>
        <p:nvSpPr>
          <p:cNvPr id="6" name="Textfeld 5"/>
          <p:cNvSpPr txBox="1"/>
          <p:nvPr/>
        </p:nvSpPr>
        <p:spPr>
          <a:xfrm>
            <a:off x="4640176" y="1721871"/>
            <a:ext cx="2693069" cy="430887"/>
          </a:xfrm>
          <a:prstGeom prst="rect">
            <a:avLst/>
          </a:prstGeom>
          <a:solidFill>
            <a:srgbClr val="AED7C7"/>
          </a:solidFill>
          <a:ln>
            <a:noFill/>
          </a:ln>
        </p:spPr>
        <p:txBody>
          <a:bodyPr wrap="square" rtlCol="0">
            <a:spAutoFit/>
          </a:bodyPr>
          <a:lstStyle/>
          <a:p>
            <a:r>
              <a:rPr lang="en-GB" sz="2200" dirty="0" smtClean="0">
                <a:solidFill>
                  <a:schemeClr val="accent1">
                    <a:lumMod val="50000"/>
                  </a:schemeClr>
                </a:solidFill>
              </a:rPr>
              <a:t>§ 254.12 Applications</a:t>
            </a:r>
          </a:p>
        </p:txBody>
      </p:sp>
      <p:sp>
        <p:nvSpPr>
          <p:cNvPr id="7" name="Textfeld 6"/>
          <p:cNvSpPr txBox="1"/>
          <p:nvPr/>
        </p:nvSpPr>
        <p:spPr>
          <a:xfrm>
            <a:off x="3802980" y="4369260"/>
            <a:ext cx="4367463" cy="769441"/>
          </a:xfrm>
          <a:prstGeom prst="rect">
            <a:avLst/>
          </a:prstGeom>
          <a:solidFill>
            <a:srgbClr val="ECAC86"/>
          </a:solidFill>
          <a:ln>
            <a:noFill/>
          </a:ln>
        </p:spPr>
        <p:txBody>
          <a:bodyPr wrap="square" rtlCol="0">
            <a:spAutoFit/>
          </a:bodyPr>
          <a:lstStyle/>
          <a:p>
            <a:r>
              <a:rPr lang="en-GB" sz="2200" dirty="0" smtClean="0">
                <a:solidFill>
                  <a:schemeClr val="accent1">
                    <a:lumMod val="50000"/>
                  </a:schemeClr>
                </a:solidFill>
              </a:rPr>
              <a:t>§ 254.12 How do I apply for a grant under this part?</a:t>
            </a:r>
          </a:p>
        </p:txBody>
      </p:sp>
      <p:sp>
        <p:nvSpPr>
          <p:cNvPr id="8" name="Pfeil nach rechts 7"/>
          <p:cNvSpPr/>
          <p:nvPr/>
        </p:nvSpPr>
        <p:spPr>
          <a:xfrm rot="5400000">
            <a:off x="5487402" y="2913479"/>
            <a:ext cx="998621" cy="926432"/>
          </a:xfrm>
          <a:prstGeom prst="rightArrow">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feld 8"/>
          <p:cNvSpPr txBox="1"/>
          <p:nvPr/>
        </p:nvSpPr>
        <p:spPr>
          <a:xfrm>
            <a:off x="838200" y="6135764"/>
            <a:ext cx="5839326" cy="261610"/>
          </a:xfrm>
          <a:prstGeom prst="rect">
            <a:avLst/>
          </a:prstGeom>
          <a:noFill/>
        </p:spPr>
        <p:txBody>
          <a:bodyPr wrap="square" rtlCol="0">
            <a:spAutoFit/>
          </a:bodyPr>
          <a:lstStyle/>
          <a:p>
            <a:r>
              <a:rPr lang="en-GB" sz="1100" dirty="0" smtClean="0">
                <a:solidFill>
                  <a:prstClr val="black">
                    <a:lumMod val="75000"/>
                    <a:lumOff val="25000"/>
                  </a:prstClr>
                </a:solidFill>
              </a:rPr>
              <a:t>Source</a:t>
            </a:r>
            <a:r>
              <a:rPr lang="en-GB" sz="1100" dirty="0">
                <a:solidFill>
                  <a:prstClr val="black">
                    <a:lumMod val="75000"/>
                    <a:lumOff val="25000"/>
                  </a:prstClr>
                </a:solidFill>
              </a:rPr>
              <a:t>: https://www.plainlanguage.gov/guidelines/organize/add-useful-headings/</a:t>
            </a:r>
            <a:endParaRPr lang="en-GB" sz="1100" dirty="0"/>
          </a:p>
        </p:txBody>
      </p:sp>
    </p:spTree>
    <p:extLst>
      <p:ext uri="{BB962C8B-B14F-4D97-AF65-F5344CB8AC3E}">
        <p14:creationId xmlns:p14="http://schemas.microsoft.com/office/powerpoint/2010/main" val="32301677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Correct and </a:t>
            </a:r>
            <a:r>
              <a:rPr lang="en-GB" dirty="0" smtClean="0"/>
              <a:t>Precise Wording</a:t>
            </a:r>
            <a:endParaRPr lang="en-GB" dirty="0"/>
          </a:p>
        </p:txBody>
      </p:sp>
      <p:sp>
        <p:nvSpPr>
          <p:cNvPr id="3" name="Inhaltsplatzhalter 2"/>
          <p:cNvSpPr>
            <a:spLocks noGrp="1"/>
          </p:cNvSpPr>
          <p:nvPr>
            <p:ph idx="1"/>
          </p:nvPr>
        </p:nvSpPr>
        <p:spPr/>
        <p:txBody>
          <a:bodyPr/>
          <a:lstStyle/>
          <a:p>
            <a:r>
              <a:rPr lang="en-US" dirty="0" smtClean="0"/>
              <a:t>The use of precise words is important for the comprehension of the readers</a:t>
            </a:r>
          </a:p>
          <a:p>
            <a:r>
              <a:rPr lang="en-US" dirty="0" smtClean="0"/>
              <a:t>Common pitfalls:</a:t>
            </a:r>
          </a:p>
          <a:p>
            <a:pPr lvl="1"/>
            <a:r>
              <a:rPr lang="en-US" dirty="0" smtClean="0">
                <a:solidFill>
                  <a:schemeClr val="tx1">
                    <a:lumMod val="75000"/>
                    <a:lumOff val="25000"/>
                  </a:schemeClr>
                </a:solidFill>
              </a:rPr>
              <a:t>Avoid jargon and acronyms (for example: involuntarily </a:t>
            </a:r>
            <a:r>
              <a:rPr lang="en-US" dirty="0" err="1" smtClean="0">
                <a:solidFill>
                  <a:schemeClr val="tx1">
                    <a:lumMod val="75000"/>
                    <a:lumOff val="25000"/>
                  </a:schemeClr>
                </a:solidFill>
              </a:rPr>
              <a:t>undomiciled</a:t>
            </a:r>
            <a:r>
              <a:rPr lang="en-US" dirty="0" smtClean="0">
                <a:solidFill>
                  <a:schemeClr val="tx1">
                    <a:lumMod val="75000"/>
                    <a:lumOff val="25000"/>
                  </a:schemeClr>
                </a:solidFill>
              </a:rPr>
              <a:t> vs. homeless)</a:t>
            </a:r>
          </a:p>
          <a:p>
            <a:pPr lvl="1"/>
            <a:r>
              <a:rPr lang="en-US" dirty="0" smtClean="0">
                <a:solidFill>
                  <a:schemeClr val="tx1">
                    <a:lumMod val="75000"/>
                    <a:lumOff val="25000"/>
                  </a:schemeClr>
                </a:solidFill>
              </a:rPr>
              <a:t>Avoid hidden verbs (a verb turned into a noun)</a:t>
            </a:r>
            <a:endParaRPr lang="en-GB" dirty="0">
              <a:solidFill>
                <a:schemeClr val="tx1">
                  <a:lumMod val="75000"/>
                  <a:lumOff val="25000"/>
                </a:schemeClr>
              </a:solidFill>
            </a:endParaRPr>
          </a:p>
        </p:txBody>
      </p:sp>
      <p:sp>
        <p:nvSpPr>
          <p:cNvPr id="4" name="Foliennummernplatzhalter 3"/>
          <p:cNvSpPr>
            <a:spLocks noGrp="1"/>
          </p:cNvSpPr>
          <p:nvPr>
            <p:ph type="sldNum" sz="quarter" idx="12"/>
          </p:nvPr>
        </p:nvSpPr>
        <p:spPr/>
        <p:txBody>
          <a:bodyPr/>
          <a:lstStyle/>
          <a:p>
            <a:fld id="{AE3BBC24-C1C9-439D-8A45-14B9CB7E3996}" type="slidenum">
              <a:rPr lang="en-GB" smtClean="0"/>
              <a:t>16</a:t>
            </a:fld>
            <a:endParaRPr lang="en-GB"/>
          </a:p>
        </p:txBody>
      </p:sp>
      <p:sp>
        <p:nvSpPr>
          <p:cNvPr id="5" name="Inhaltsplatzhalter 2"/>
          <p:cNvSpPr txBox="1">
            <a:spLocks/>
          </p:cNvSpPr>
          <p:nvPr/>
        </p:nvSpPr>
        <p:spPr>
          <a:xfrm>
            <a:off x="557463" y="4521047"/>
            <a:ext cx="9292389" cy="2037013"/>
          </a:xfrm>
          <a:prstGeom prst="rect">
            <a:avLst/>
          </a:prstGeom>
          <a:solidFill>
            <a:srgbClr val="9DBECF"/>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75000"/>
                    <a:lumOff val="2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smtClean="0"/>
              <a:t>Example for hidden verbs:</a:t>
            </a:r>
            <a:endParaRPr lang="en-GB" dirty="0"/>
          </a:p>
        </p:txBody>
      </p:sp>
      <p:sp>
        <p:nvSpPr>
          <p:cNvPr id="6" name="Textfeld 5"/>
          <p:cNvSpPr txBox="1"/>
          <p:nvPr/>
        </p:nvSpPr>
        <p:spPr>
          <a:xfrm>
            <a:off x="904373" y="5272779"/>
            <a:ext cx="2586790" cy="707886"/>
          </a:xfrm>
          <a:prstGeom prst="rect">
            <a:avLst/>
          </a:prstGeom>
          <a:solidFill>
            <a:srgbClr val="AED7C7"/>
          </a:solidFill>
          <a:ln>
            <a:noFill/>
          </a:ln>
        </p:spPr>
        <p:txBody>
          <a:bodyPr wrap="square" rtlCol="0">
            <a:spAutoFit/>
          </a:bodyPr>
          <a:lstStyle/>
          <a:p>
            <a:r>
              <a:rPr lang="en-GB" sz="2000" dirty="0" smtClean="0">
                <a:solidFill>
                  <a:schemeClr val="accent1">
                    <a:lumMod val="50000"/>
                  </a:schemeClr>
                </a:solidFill>
              </a:rPr>
              <a:t>We will make an announcement…</a:t>
            </a:r>
          </a:p>
        </p:txBody>
      </p:sp>
      <p:sp>
        <p:nvSpPr>
          <p:cNvPr id="7" name="Textfeld 6"/>
          <p:cNvSpPr txBox="1"/>
          <p:nvPr/>
        </p:nvSpPr>
        <p:spPr>
          <a:xfrm>
            <a:off x="6304546" y="5241542"/>
            <a:ext cx="3264568" cy="400110"/>
          </a:xfrm>
          <a:prstGeom prst="rect">
            <a:avLst/>
          </a:prstGeom>
          <a:solidFill>
            <a:srgbClr val="ECAC86"/>
          </a:solidFill>
          <a:ln>
            <a:noFill/>
          </a:ln>
        </p:spPr>
        <p:txBody>
          <a:bodyPr wrap="square" rtlCol="0">
            <a:spAutoFit/>
          </a:bodyPr>
          <a:lstStyle/>
          <a:p>
            <a:r>
              <a:rPr lang="en-GB" sz="2000" dirty="0" smtClean="0">
                <a:solidFill>
                  <a:schemeClr val="accent1">
                    <a:lumMod val="50000"/>
                  </a:schemeClr>
                </a:solidFill>
              </a:rPr>
              <a:t>We will announce…</a:t>
            </a:r>
          </a:p>
        </p:txBody>
      </p:sp>
      <p:sp>
        <p:nvSpPr>
          <p:cNvPr id="8" name="Pfeil nach rechts 7"/>
          <p:cNvSpPr/>
          <p:nvPr/>
        </p:nvSpPr>
        <p:spPr>
          <a:xfrm>
            <a:off x="4452685" y="5076337"/>
            <a:ext cx="998621" cy="926432"/>
          </a:xfrm>
          <a:prstGeom prst="rightArrow">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feld 8"/>
          <p:cNvSpPr txBox="1"/>
          <p:nvPr/>
        </p:nvSpPr>
        <p:spPr>
          <a:xfrm>
            <a:off x="838200" y="6135764"/>
            <a:ext cx="5839326" cy="261610"/>
          </a:xfrm>
          <a:prstGeom prst="rect">
            <a:avLst/>
          </a:prstGeom>
          <a:noFill/>
        </p:spPr>
        <p:txBody>
          <a:bodyPr wrap="square" rtlCol="0">
            <a:spAutoFit/>
          </a:bodyPr>
          <a:lstStyle/>
          <a:p>
            <a:r>
              <a:rPr lang="en-GB" sz="1100" dirty="0" smtClean="0">
                <a:solidFill>
                  <a:prstClr val="black">
                    <a:lumMod val="75000"/>
                    <a:lumOff val="25000"/>
                  </a:prstClr>
                </a:solidFill>
              </a:rPr>
              <a:t>Source</a:t>
            </a:r>
            <a:r>
              <a:rPr lang="en-GB" sz="1100" dirty="0">
                <a:solidFill>
                  <a:prstClr val="black">
                    <a:lumMod val="75000"/>
                    <a:lumOff val="25000"/>
                  </a:prstClr>
                </a:solidFill>
              </a:rPr>
              <a:t>: https://deptofcivicthings.com/what-is-plain-language-and-why-you-need-to-use-it/</a:t>
            </a:r>
            <a:endParaRPr lang="en-GB" sz="1100" dirty="0"/>
          </a:p>
        </p:txBody>
      </p:sp>
    </p:spTree>
    <p:extLst>
      <p:ext uri="{BB962C8B-B14F-4D97-AF65-F5344CB8AC3E}">
        <p14:creationId xmlns:p14="http://schemas.microsoft.com/office/powerpoint/2010/main" val="15476631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Repeating and </a:t>
            </a:r>
            <a:r>
              <a:rPr lang="en-US" dirty="0" smtClean="0"/>
              <a:t>Emphasizing </a:t>
            </a:r>
            <a:r>
              <a:rPr lang="en-US" dirty="0"/>
              <a:t>I</a:t>
            </a:r>
            <a:r>
              <a:rPr lang="en-US" dirty="0" smtClean="0"/>
              <a:t>mportant Points</a:t>
            </a:r>
            <a:endParaRPr lang="en-GB" dirty="0"/>
          </a:p>
        </p:txBody>
      </p:sp>
      <p:sp>
        <p:nvSpPr>
          <p:cNvPr id="3" name="Inhaltsplatzhalter 2"/>
          <p:cNvSpPr>
            <a:spLocks noGrp="1"/>
          </p:cNvSpPr>
          <p:nvPr>
            <p:ph idx="1"/>
          </p:nvPr>
        </p:nvSpPr>
        <p:spPr/>
        <p:txBody>
          <a:bodyPr/>
          <a:lstStyle/>
          <a:p>
            <a:r>
              <a:rPr lang="en-US" dirty="0" smtClean="0"/>
              <a:t>Use the same terms for the same concept/ object (don’t use synonyms).</a:t>
            </a:r>
          </a:p>
          <a:p>
            <a:r>
              <a:rPr lang="en-US" dirty="0" smtClean="0"/>
              <a:t>Emphasize </a:t>
            </a:r>
            <a:r>
              <a:rPr lang="en-US" dirty="0"/>
              <a:t>key messages through repetition in clear and simple language.</a:t>
            </a:r>
            <a:endParaRPr lang="en-GB" dirty="0"/>
          </a:p>
        </p:txBody>
      </p:sp>
      <p:sp>
        <p:nvSpPr>
          <p:cNvPr id="4" name="Foliennummernplatzhalter 3"/>
          <p:cNvSpPr>
            <a:spLocks noGrp="1"/>
          </p:cNvSpPr>
          <p:nvPr>
            <p:ph type="sldNum" sz="quarter" idx="12"/>
          </p:nvPr>
        </p:nvSpPr>
        <p:spPr/>
        <p:txBody>
          <a:bodyPr/>
          <a:lstStyle/>
          <a:p>
            <a:fld id="{AE3BBC24-C1C9-439D-8A45-14B9CB7E3996}" type="slidenum">
              <a:rPr lang="en-GB" smtClean="0"/>
              <a:t>17</a:t>
            </a:fld>
            <a:endParaRPr lang="en-GB"/>
          </a:p>
        </p:txBody>
      </p:sp>
      <p:sp>
        <p:nvSpPr>
          <p:cNvPr id="5" name="Textfeld 4"/>
          <p:cNvSpPr txBox="1"/>
          <p:nvPr/>
        </p:nvSpPr>
        <p:spPr>
          <a:xfrm>
            <a:off x="838200" y="6135764"/>
            <a:ext cx="5839326" cy="261610"/>
          </a:xfrm>
          <a:prstGeom prst="rect">
            <a:avLst/>
          </a:prstGeom>
          <a:noFill/>
        </p:spPr>
        <p:txBody>
          <a:bodyPr wrap="square" rtlCol="0">
            <a:spAutoFit/>
          </a:bodyPr>
          <a:lstStyle/>
          <a:p>
            <a:r>
              <a:rPr lang="en-GB" sz="1100" dirty="0" smtClean="0">
                <a:solidFill>
                  <a:prstClr val="black">
                    <a:lumMod val="75000"/>
                    <a:lumOff val="25000"/>
                  </a:prstClr>
                </a:solidFill>
              </a:rPr>
              <a:t>Sources: </a:t>
            </a:r>
            <a:r>
              <a:rPr lang="en-GB" sz="1100" dirty="0">
                <a:solidFill>
                  <a:prstClr val="black">
                    <a:lumMod val="75000"/>
                    <a:lumOff val="25000"/>
                  </a:prstClr>
                </a:solidFill>
              </a:rPr>
              <a:t>https://deptofcivicthings.com/what-is-plain-language-and-why-you-need-to-use-it/</a:t>
            </a:r>
            <a:endParaRPr lang="en-GB" sz="1100" dirty="0"/>
          </a:p>
        </p:txBody>
      </p:sp>
    </p:spTree>
    <p:extLst>
      <p:ext uri="{BB962C8B-B14F-4D97-AF65-F5344CB8AC3E}">
        <p14:creationId xmlns:p14="http://schemas.microsoft.com/office/powerpoint/2010/main" val="6199607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3. Check-Lists and Recommendations</a:t>
            </a:r>
            <a:endParaRPr lang="en-GB" dirty="0"/>
          </a:p>
        </p:txBody>
      </p:sp>
      <p:sp>
        <p:nvSpPr>
          <p:cNvPr id="3" name="Textplatzhalter 2"/>
          <p:cNvSpPr>
            <a:spLocks noGrp="1"/>
          </p:cNvSpPr>
          <p:nvPr>
            <p:ph type="body" idx="1"/>
          </p:nvPr>
        </p:nvSpPr>
        <p:spPr/>
        <p:txBody>
          <a:bodyPr/>
          <a:lstStyle/>
          <a:p>
            <a:endParaRPr lang="en-GB"/>
          </a:p>
        </p:txBody>
      </p:sp>
      <p:sp>
        <p:nvSpPr>
          <p:cNvPr id="4" name="Foliennummernplatzhalter 3"/>
          <p:cNvSpPr>
            <a:spLocks noGrp="1"/>
          </p:cNvSpPr>
          <p:nvPr>
            <p:ph type="sldNum" sz="quarter" idx="12"/>
          </p:nvPr>
        </p:nvSpPr>
        <p:spPr/>
        <p:txBody>
          <a:bodyPr/>
          <a:lstStyle/>
          <a:p>
            <a:fld id="{AE3BBC24-C1C9-439D-8A45-14B9CB7E3996}" type="slidenum">
              <a:rPr lang="en-GB" smtClean="0"/>
              <a:t>18</a:t>
            </a:fld>
            <a:endParaRPr lang="en-GB"/>
          </a:p>
        </p:txBody>
      </p:sp>
    </p:spTree>
    <p:extLst>
      <p:ext uri="{BB962C8B-B14F-4D97-AF65-F5344CB8AC3E}">
        <p14:creationId xmlns:p14="http://schemas.microsoft.com/office/powerpoint/2010/main" val="23275828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en-GB" dirty="0"/>
              <a:t>Checklist for </a:t>
            </a:r>
            <a:r>
              <a:rPr lang="en-GB" dirty="0" smtClean="0"/>
              <a:t>Plain Language</a:t>
            </a:r>
            <a:endParaRPr lang="en-GB" dirty="0"/>
          </a:p>
        </p:txBody>
      </p:sp>
      <p:sp>
        <p:nvSpPr>
          <p:cNvPr id="6" name="Inhaltsplatzhalter 5"/>
          <p:cNvSpPr>
            <a:spLocks noGrp="1"/>
          </p:cNvSpPr>
          <p:nvPr>
            <p:ph idx="1"/>
          </p:nvPr>
        </p:nvSpPr>
        <p:spPr>
          <a:xfrm>
            <a:off x="838200" y="1540042"/>
            <a:ext cx="10515600" cy="4636921"/>
          </a:xfrm>
        </p:spPr>
        <p:txBody>
          <a:bodyPr>
            <a:normAutofit fontScale="62500" lnSpcReduction="20000"/>
          </a:bodyPr>
          <a:lstStyle/>
          <a:p>
            <a:r>
              <a:rPr lang="en-US" dirty="0" smtClean="0"/>
              <a:t>written </a:t>
            </a:r>
            <a:r>
              <a:rPr lang="en-US" dirty="0"/>
              <a:t>for the average reader</a:t>
            </a:r>
          </a:p>
          <a:p>
            <a:r>
              <a:rPr lang="en-US" dirty="0" smtClean="0"/>
              <a:t>organized </a:t>
            </a:r>
            <a:r>
              <a:rPr lang="en-US" dirty="0"/>
              <a:t>to serve the reader’s needs</a:t>
            </a:r>
          </a:p>
          <a:p>
            <a:r>
              <a:rPr lang="en-US" dirty="0" smtClean="0"/>
              <a:t>has </a:t>
            </a:r>
            <a:r>
              <a:rPr lang="en-US" dirty="0"/>
              <a:t>useful headings</a:t>
            </a:r>
          </a:p>
          <a:p>
            <a:r>
              <a:rPr lang="en-US" dirty="0" smtClean="0"/>
              <a:t>uses </a:t>
            </a:r>
            <a:r>
              <a:rPr lang="en-US" dirty="0"/>
              <a:t>“you” and other pronouns to speak to the reader</a:t>
            </a:r>
          </a:p>
          <a:p>
            <a:r>
              <a:rPr lang="en-US" dirty="0" smtClean="0"/>
              <a:t>uses </a:t>
            </a:r>
            <a:r>
              <a:rPr lang="en-US" dirty="0"/>
              <a:t>active voice</a:t>
            </a:r>
          </a:p>
          <a:p>
            <a:r>
              <a:rPr lang="en-US" dirty="0" smtClean="0"/>
              <a:t>uses </a:t>
            </a:r>
            <a:r>
              <a:rPr lang="en-US" dirty="0"/>
              <a:t>short sections and short sentences</a:t>
            </a:r>
          </a:p>
          <a:p>
            <a:r>
              <a:rPr lang="en-US" dirty="0" smtClean="0"/>
              <a:t>uses </a:t>
            </a:r>
            <a:r>
              <a:rPr lang="en-US" dirty="0"/>
              <a:t>the simplest tense possible—simple present is best</a:t>
            </a:r>
          </a:p>
          <a:p>
            <a:r>
              <a:rPr lang="en-US" dirty="0" smtClean="0"/>
              <a:t>uses </a:t>
            </a:r>
            <a:r>
              <a:rPr lang="en-US" dirty="0"/>
              <a:t>base verbs, not hidden verbs</a:t>
            </a:r>
          </a:p>
          <a:p>
            <a:r>
              <a:rPr lang="en-US" dirty="0" smtClean="0"/>
              <a:t>omits </a:t>
            </a:r>
            <a:r>
              <a:rPr lang="en-US" dirty="0"/>
              <a:t>excess words</a:t>
            </a:r>
          </a:p>
          <a:p>
            <a:r>
              <a:rPr lang="en-US" dirty="0" smtClean="0"/>
              <a:t>uses </a:t>
            </a:r>
            <a:r>
              <a:rPr lang="en-US" dirty="0"/>
              <a:t>concrete, familiar words</a:t>
            </a:r>
          </a:p>
          <a:p>
            <a:r>
              <a:rPr lang="en-US" dirty="0" smtClean="0"/>
              <a:t>uses </a:t>
            </a:r>
            <a:r>
              <a:rPr lang="en-US" dirty="0"/>
              <a:t>“must” to express requirements; avoids the ambiguous word “shall”</a:t>
            </a:r>
          </a:p>
          <a:p>
            <a:r>
              <a:rPr lang="en-US" dirty="0" smtClean="0"/>
              <a:t>places </a:t>
            </a:r>
            <a:r>
              <a:rPr lang="en-US" dirty="0"/>
              <a:t>words carefully (avoids large gaps between the subject, the verb and the object; puts exceptions last; places modifiers correctly)</a:t>
            </a:r>
          </a:p>
          <a:p>
            <a:r>
              <a:rPr lang="en-US" dirty="0" smtClean="0"/>
              <a:t>uses </a:t>
            </a:r>
            <a:r>
              <a:rPr lang="en-US" dirty="0"/>
              <a:t>lists and tables to simplify complex material</a:t>
            </a:r>
          </a:p>
          <a:p>
            <a:r>
              <a:rPr lang="en-US" dirty="0" smtClean="0"/>
              <a:t>uses </a:t>
            </a:r>
            <a:r>
              <a:rPr lang="en-US" dirty="0"/>
              <a:t>no more than two or three subordinate levels</a:t>
            </a:r>
          </a:p>
          <a:p>
            <a:endParaRPr lang="en-GB" dirty="0"/>
          </a:p>
        </p:txBody>
      </p:sp>
      <p:sp>
        <p:nvSpPr>
          <p:cNvPr id="4" name="Foliennummernplatzhalter 3"/>
          <p:cNvSpPr>
            <a:spLocks noGrp="1"/>
          </p:cNvSpPr>
          <p:nvPr>
            <p:ph type="sldNum" sz="quarter" idx="12"/>
          </p:nvPr>
        </p:nvSpPr>
        <p:spPr/>
        <p:txBody>
          <a:bodyPr/>
          <a:lstStyle/>
          <a:p>
            <a:fld id="{AE3BBC24-C1C9-439D-8A45-14B9CB7E3996}" type="slidenum">
              <a:rPr lang="en-GB" smtClean="0"/>
              <a:t>19</a:t>
            </a:fld>
            <a:endParaRPr lang="en-GB"/>
          </a:p>
        </p:txBody>
      </p:sp>
      <p:sp>
        <p:nvSpPr>
          <p:cNvPr id="7" name="Textfeld 6"/>
          <p:cNvSpPr txBox="1"/>
          <p:nvPr/>
        </p:nvSpPr>
        <p:spPr>
          <a:xfrm>
            <a:off x="838200" y="6361113"/>
            <a:ext cx="5839326" cy="261610"/>
          </a:xfrm>
          <a:prstGeom prst="rect">
            <a:avLst/>
          </a:prstGeom>
          <a:noFill/>
        </p:spPr>
        <p:txBody>
          <a:bodyPr wrap="square" rtlCol="0">
            <a:spAutoFit/>
          </a:bodyPr>
          <a:lstStyle/>
          <a:p>
            <a:r>
              <a:rPr lang="en-GB" sz="1100" dirty="0" smtClean="0">
                <a:solidFill>
                  <a:prstClr val="black">
                    <a:lumMod val="75000"/>
                    <a:lumOff val="25000"/>
                  </a:prstClr>
                </a:solidFill>
              </a:rPr>
              <a:t>Source: </a:t>
            </a:r>
            <a:r>
              <a:rPr lang="en-GB" sz="1100" dirty="0">
                <a:solidFill>
                  <a:prstClr val="black">
                    <a:lumMod val="75000"/>
                    <a:lumOff val="25000"/>
                  </a:prstClr>
                </a:solidFill>
              </a:rPr>
              <a:t>https://www.plainlanguage.gov/resources/checklists/checklist/</a:t>
            </a:r>
            <a:endParaRPr lang="en-GB" sz="1100" dirty="0"/>
          </a:p>
        </p:txBody>
      </p:sp>
    </p:spTree>
    <p:extLst>
      <p:ext uri="{BB962C8B-B14F-4D97-AF65-F5344CB8AC3E}">
        <p14:creationId xmlns:p14="http://schemas.microsoft.com/office/powerpoint/2010/main" val="60077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with low confidence">
            <a:extLst>
              <a:ext uri="{FF2B5EF4-FFF2-40B4-BE49-F238E27FC236}">
                <a16:creationId xmlns:a16="http://schemas.microsoft.com/office/drawing/2014/main" xmlns=""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a16="http://schemas.microsoft.com/office/drawing/2014/main" xmlns=""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3" name="Titel 2"/>
          <p:cNvSpPr>
            <a:spLocks noGrp="1"/>
          </p:cNvSpPr>
          <p:nvPr>
            <p:ph type="title"/>
          </p:nvPr>
        </p:nvSpPr>
        <p:spPr/>
        <p:txBody>
          <a:bodyPr/>
          <a:lstStyle/>
          <a:p>
            <a:r>
              <a:rPr lang="en-GB" dirty="0" smtClean="0"/>
              <a:t>Training Objectives</a:t>
            </a:r>
            <a:endParaRPr lang="en-GB" dirty="0"/>
          </a:p>
        </p:txBody>
      </p:sp>
      <p:sp>
        <p:nvSpPr>
          <p:cNvPr id="4" name="Inhaltsplatzhalter 3"/>
          <p:cNvSpPr>
            <a:spLocks noGrp="1"/>
          </p:cNvSpPr>
          <p:nvPr>
            <p:ph idx="1"/>
          </p:nvPr>
        </p:nvSpPr>
        <p:spPr/>
        <p:txBody>
          <a:bodyPr/>
          <a:lstStyle/>
          <a:p>
            <a:r>
              <a:rPr lang="en-GB" dirty="0" smtClean="0"/>
              <a:t>Understanding the concept of plain language</a:t>
            </a:r>
          </a:p>
          <a:p>
            <a:r>
              <a:rPr lang="en-GB" dirty="0" smtClean="0"/>
              <a:t>Be able to use simple language</a:t>
            </a:r>
          </a:p>
          <a:p>
            <a:r>
              <a:rPr lang="en-US" dirty="0"/>
              <a:t>Knowledge of important tools and work aids</a:t>
            </a:r>
            <a:endParaRPr lang="en-GB" dirty="0"/>
          </a:p>
        </p:txBody>
      </p:sp>
      <p:sp>
        <p:nvSpPr>
          <p:cNvPr id="19" name="Slide Number Placeholder 18">
            <a:extLst>
              <a:ext uri="{FF2B5EF4-FFF2-40B4-BE49-F238E27FC236}">
                <a16:creationId xmlns:a16="http://schemas.microsoft.com/office/drawing/2014/main" xmlns="" id="{DB2356B0-7475-ACAE-49D0-107B1D12DD68}"/>
              </a:ext>
            </a:extLst>
          </p:cNvPr>
          <p:cNvSpPr>
            <a:spLocks noGrp="1"/>
          </p:cNvSpPr>
          <p:nvPr>
            <p:ph type="sldNum" sz="quarter" idx="12"/>
          </p:nvPr>
        </p:nvSpPr>
        <p:spPr/>
        <p:txBody>
          <a:bodyPr/>
          <a:lstStyle/>
          <a:p>
            <a:fld id="{AE3BBC24-C1C9-439D-8A45-14B9CB7E3996}" type="slidenum">
              <a:rPr lang="en-GB" smtClean="0"/>
              <a:t>2</a:t>
            </a:fld>
            <a:endParaRPr lang="en-GB"/>
          </a:p>
        </p:txBody>
      </p:sp>
      <p:pic>
        <p:nvPicPr>
          <p:cNvPr id="7" name="Grafi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3525" y="5847672"/>
            <a:ext cx="1095922" cy="676076"/>
          </a:xfrm>
          <a:prstGeom prst="rect">
            <a:avLst/>
          </a:prstGeom>
        </p:spPr>
      </p:pic>
      <p:sp>
        <p:nvSpPr>
          <p:cNvPr id="9" name="Rechteck 8"/>
          <p:cNvSpPr/>
          <p:nvPr/>
        </p:nvSpPr>
        <p:spPr>
          <a:xfrm>
            <a:off x="3588354" y="6185710"/>
            <a:ext cx="5101045" cy="369332"/>
          </a:xfrm>
          <a:prstGeom prst="rect">
            <a:avLst/>
          </a:prstGeom>
        </p:spPr>
        <p:txBody>
          <a:bodyPr wrap="square">
            <a:spAutoFit/>
          </a:bodyPr>
          <a:lstStyle/>
          <a:p>
            <a:r>
              <a:rPr lang="de-DE" sz="600" dirty="0"/>
              <a:t>Dieses Veranstaltung wurde durch den Asyl-, Migrations- und Integrationsfond (AMIF) der Europäischen Union mitfinanziert. Der Inhalt gibt ausschließlich die Meinung der </a:t>
            </a:r>
            <a:r>
              <a:rPr lang="de-DE" sz="600" dirty="0" smtClean="0"/>
              <a:t>EMV-LII-Projektpartnerschaft </a:t>
            </a:r>
            <a:r>
              <a:rPr lang="de-DE" sz="600" dirty="0"/>
              <a:t>wieder und liegt in deren alleiniger Verantwortung. Die Europäische Kommission übernimmt keine Verantwortung für die Verwendung der darin enthaltenen Informationen.</a:t>
            </a:r>
          </a:p>
        </p:txBody>
      </p:sp>
      <p:pic>
        <p:nvPicPr>
          <p:cNvPr id="11" name="Grafik 10"/>
          <p:cNvPicPr/>
          <p:nvPr/>
        </p:nvPicPr>
        <p:blipFill>
          <a:blip r:embed="rId4" cstate="print">
            <a:extLst>
              <a:ext uri="{28A0092B-C50C-407E-A947-70E740481C1C}">
                <a14:useLocalDpi xmlns:a14="http://schemas.microsoft.com/office/drawing/2010/main" val="0"/>
              </a:ext>
            </a:extLst>
          </a:blip>
          <a:stretch>
            <a:fillRect/>
          </a:stretch>
        </p:blipFill>
        <p:spPr>
          <a:xfrm>
            <a:off x="1895355" y="6205792"/>
            <a:ext cx="1666875" cy="349250"/>
          </a:xfrm>
          <a:prstGeom prst="rect">
            <a:avLst/>
          </a:prstGeom>
        </p:spPr>
      </p:pic>
    </p:spTree>
    <p:extLst>
      <p:ext uri="{BB962C8B-B14F-4D97-AF65-F5344CB8AC3E}">
        <p14:creationId xmlns:p14="http://schemas.microsoft.com/office/powerpoint/2010/main" val="13675588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Recommendations for </a:t>
            </a:r>
            <a:r>
              <a:rPr lang="en-GB" dirty="0" smtClean="0"/>
              <a:t>Practical Use</a:t>
            </a:r>
            <a:endParaRPr lang="en-GB" dirty="0"/>
          </a:p>
        </p:txBody>
      </p:sp>
      <p:sp>
        <p:nvSpPr>
          <p:cNvPr id="3" name="Inhaltsplatzhalter 2"/>
          <p:cNvSpPr>
            <a:spLocks noGrp="1"/>
          </p:cNvSpPr>
          <p:nvPr>
            <p:ph idx="1"/>
          </p:nvPr>
        </p:nvSpPr>
        <p:spPr/>
        <p:txBody>
          <a:bodyPr>
            <a:normAutofit fontScale="70000" lnSpcReduction="20000"/>
          </a:bodyPr>
          <a:lstStyle/>
          <a:p>
            <a:pPr marL="0" indent="0">
              <a:buNone/>
            </a:pPr>
            <a:r>
              <a:rPr lang="en-US" dirty="0" smtClean="0"/>
              <a:t>Recommendations:</a:t>
            </a:r>
          </a:p>
          <a:p>
            <a:r>
              <a:rPr lang="en-US" dirty="0" smtClean="0"/>
              <a:t>Common words</a:t>
            </a:r>
          </a:p>
          <a:p>
            <a:r>
              <a:rPr lang="en-US" dirty="0" smtClean="0"/>
              <a:t>Exact </a:t>
            </a:r>
            <a:r>
              <a:rPr lang="en-US" dirty="0"/>
              <a:t>and concrete </a:t>
            </a:r>
            <a:r>
              <a:rPr lang="en-US" dirty="0" smtClean="0"/>
              <a:t>words</a:t>
            </a:r>
          </a:p>
          <a:p>
            <a:r>
              <a:rPr lang="en-US" dirty="0" smtClean="0"/>
              <a:t>Short </a:t>
            </a:r>
            <a:r>
              <a:rPr lang="en-US" dirty="0" err="1"/>
              <a:t>wordsAvoid</a:t>
            </a:r>
            <a:r>
              <a:rPr lang="en-US" dirty="0"/>
              <a:t> filler </a:t>
            </a:r>
            <a:r>
              <a:rPr lang="en-US" dirty="0" smtClean="0"/>
              <a:t>words</a:t>
            </a:r>
          </a:p>
          <a:p>
            <a:r>
              <a:rPr lang="en-US" dirty="0" smtClean="0"/>
              <a:t>Avoid abbreviations</a:t>
            </a:r>
          </a:p>
          <a:p>
            <a:r>
              <a:rPr lang="en-US" dirty="0" smtClean="0"/>
              <a:t>Short </a:t>
            </a:r>
            <a:r>
              <a:rPr lang="en-US" dirty="0"/>
              <a:t>sentences: Verbal </a:t>
            </a:r>
            <a:r>
              <a:rPr lang="en-US" dirty="0" smtClean="0"/>
              <a:t>style</a:t>
            </a:r>
          </a:p>
          <a:p>
            <a:r>
              <a:rPr lang="en-US" dirty="0" smtClean="0"/>
              <a:t>Active form</a:t>
            </a:r>
          </a:p>
          <a:p>
            <a:r>
              <a:rPr lang="en-US" dirty="0" smtClean="0"/>
              <a:t>Maximum </a:t>
            </a:r>
            <a:r>
              <a:rPr lang="en-US" dirty="0"/>
              <a:t>of two subordinate </a:t>
            </a:r>
            <a:r>
              <a:rPr lang="en-US" dirty="0" smtClean="0"/>
              <a:t>clauses</a:t>
            </a:r>
          </a:p>
          <a:p>
            <a:r>
              <a:rPr lang="en-US" dirty="0" smtClean="0"/>
              <a:t>Avoid </a:t>
            </a:r>
            <a:r>
              <a:rPr lang="en-US" dirty="0"/>
              <a:t>superfluous </a:t>
            </a:r>
            <a:r>
              <a:rPr lang="en-US" dirty="0" smtClean="0"/>
              <a:t>information</a:t>
            </a:r>
            <a:endParaRPr lang="en-US" dirty="0"/>
          </a:p>
          <a:p>
            <a:pPr marL="0" indent="0">
              <a:buNone/>
            </a:pPr>
            <a:endParaRPr lang="en-US" dirty="0" smtClean="0"/>
          </a:p>
          <a:p>
            <a:pPr marL="0" indent="0">
              <a:buNone/>
            </a:pPr>
            <a:r>
              <a:rPr lang="en-US" dirty="0" smtClean="0"/>
              <a:t>Support tools:</a:t>
            </a:r>
          </a:p>
          <a:p>
            <a:r>
              <a:rPr lang="en-GB" dirty="0"/>
              <a:t>Hemingway Editor: </a:t>
            </a:r>
            <a:r>
              <a:rPr lang="en-GB" dirty="0">
                <a:hlinkClick r:id="rId2"/>
              </a:rPr>
              <a:t>https://hemingwayapp.com</a:t>
            </a:r>
            <a:r>
              <a:rPr lang="en-GB" dirty="0" smtClean="0">
                <a:hlinkClick r:id="rId2"/>
              </a:rPr>
              <a:t>/</a:t>
            </a:r>
            <a:endParaRPr lang="en-GB" dirty="0" smtClean="0"/>
          </a:p>
          <a:p>
            <a:pPr lvl="1"/>
            <a:r>
              <a:rPr lang="en-US" dirty="0">
                <a:solidFill>
                  <a:schemeClr val="tx1">
                    <a:lumMod val="75000"/>
                    <a:lumOff val="25000"/>
                  </a:schemeClr>
                </a:solidFill>
              </a:rPr>
              <a:t>AI tool to make texts more concise and easier to understand</a:t>
            </a:r>
            <a:endParaRPr lang="en-GB" dirty="0">
              <a:solidFill>
                <a:schemeClr val="tx1">
                  <a:lumMod val="75000"/>
                  <a:lumOff val="25000"/>
                </a:schemeClr>
              </a:solidFill>
            </a:endParaRPr>
          </a:p>
        </p:txBody>
      </p:sp>
      <p:sp>
        <p:nvSpPr>
          <p:cNvPr id="4" name="Foliennummernplatzhalter 3"/>
          <p:cNvSpPr>
            <a:spLocks noGrp="1"/>
          </p:cNvSpPr>
          <p:nvPr>
            <p:ph type="sldNum" sz="quarter" idx="12"/>
          </p:nvPr>
        </p:nvSpPr>
        <p:spPr/>
        <p:txBody>
          <a:bodyPr/>
          <a:lstStyle/>
          <a:p>
            <a:fld id="{AE3BBC24-C1C9-439D-8A45-14B9CB7E3996}" type="slidenum">
              <a:rPr lang="en-GB" smtClean="0"/>
              <a:t>20</a:t>
            </a:fld>
            <a:endParaRPr lang="en-GB"/>
          </a:p>
        </p:txBody>
      </p:sp>
    </p:spTree>
    <p:extLst>
      <p:ext uri="{BB962C8B-B14F-4D97-AF65-F5344CB8AC3E}">
        <p14:creationId xmlns:p14="http://schemas.microsoft.com/office/powerpoint/2010/main" val="13868805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Questions </a:t>
            </a:r>
            <a:r>
              <a:rPr lang="en-US" dirty="0"/>
              <a:t>and </a:t>
            </a:r>
            <a:r>
              <a:rPr lang="en-US" dirty="0" smtClean="0"/>
              <a:t>Discussion</a:t>
            </a:r>
            <a:endParaRPr lang="en-GB" dirty="0"/>
          </a:p>
        </p:txBody>
      </p:sp>
      <p:sp>
        <p:nvSpPr>
          <p:cNvPr id="7" name="Textplatzhalter 6"/>
          <p:cNvSpPr>
            <a:spLocks noGrp="1"/>
          </p:cNvSpPr>
          <p:nvPr>
            <p:ph type="body" idx="1"/>
          </p:nvPr>
        </p:nvSpPr>
        <p:spPr/>
        <p:txBody>
          <a:bodyPr/>
          <a:lstStyle/>
          <a:p>
            <a:endParaRPr lang="en-GB"/>
          </a:p>
        </p:txBody>
      </p:sp>
      <p:sp>
        <p:nvSpPr>
          <p:cNvPr id="4" name="Foliennummernplatzhalter 3"/>
          <p:cNvSpPr>
            <a:spLocks noGrp="1"/>
          </p:cNvSpPr>
          <p:nvPr>
            <p:ph type="sldNum" sz="quarter" idx="12"/>
          </p:nvPr>
        </p:nvSpPr>
        <p:spPr/>
        <p:txBody>
          <a:bodyPr/>
          <a:lstStyle/>
          <a:p>
            <a:fld id="{AE3BBC24-C1C9-439D-8A45-14B9CB7E3996}" type="slidenum">
              <a:rPr lang="en-GB" smtClean="0"/>
              <a:t>21</a:t>
            </a:fld>
            <a:endParaRPr lang="en-GB"/>
          </a:p>
        </p:txBody>
      </p:sp>
    </p:spTree>
    <p:extLst>
      <p:ext uri="{BB962C8B-B14F-4D97-AF65-F5344CB8AC3E}">
        <p14:creationId xmlns:p14="http://schemas.microsoft.com/office/powerpoint/2010/main" val="1104075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Agenda</a:t>
            </a:r>
            <a:endParaRPr lang="en-GB" dirty="0"/>
          </a:p>
        </p:txBody>
      </p:sp>
      <p:sp>
        <p:nvSpPr>
          <p:cNvPr id="3" name="Inhaltsplatzhalter 2"/>
          <p:cNvSpPr>
            <a:spLocks noGrp="1"/>
          </p:cNvSpPr>
          <p:nvPr>
            <p:ph idx="1"/>
          </p:nvPr>
        </p:nvSpPr>
        <p:spPr/>
        <p:txBody>
          <a:bodyPr/>
          <a:lstStyle/>
          <a:p>
            <a:pPr marL="514350" indent="-514350">
              <a:buAutoNum type="arabicPeriod"/>
            </a:pPr>
            <a:r>
              <a:rPr lang="en-GB" dirty="0" smtClean="0"/>
              <a:t>Definition and Characteristics of Plain Language</a:t>
            </a:r>
          </a:p>
          <a:p>
            <a:pPr marL="514350" indent="-514350">
              <a:buAutoNum type="arabicPeriod"/>
            </a:pPr>
            <a:r>
              <a:rPr lang="en-GB" dirty="0" smtClean="0"/>
              <a:t>How to Use Plain Language</a:t>
            </a:r>
          </a:p>
          <a:p>
            <a:pPr marL="514350" indent="-514350">
              <a:buAutoNum type="arabicPeriod"/>
            </a:pPr>
            <a:r>
              <a:rPr lang="en-GB" dirty="0" smtClean="0"/>
              <a:t>Check-Lists and Recommendations</a:t>
            </a:r>
            <a:endParaRPr lang="en-GB" dirty="0"/>
          </a:p>
        </p:txBody>
      </p:sp>
      <p:sp>
        <p:nvSpPr>
          <p:cNvPr id="4" name="Foliennummernplatzhalter 3"/>
          <p:cNvSpPr>
            <a:spLocks noGrp="1"/>
          </p:cNvSpPr>
          <p:nvPr>
            <p:ph type="sldNum" sz="quarter" idx="12"/>
          </p:nvPr>
        </p:nvSpPr>
        <p:spPr/>
        <p:txBody>
          <a:bodyPr/>
          <a:lstStyle/>
          <a:p>
            <a:fld id="{AE3BBC24-C1C9-439D-8A45-14B9CB7E3996}" type="slidenum">
              <a:rPr lang="en-GB" smtClean="0"/>
              <a:t>3</a:t>
            </a:fld>
            <a:endParaRPr lang="en-GB"/>
          </a:p>
        </p:txBody>
      </p:sp>
    </p:spTree>
    <p:extLst>
      <p:ext uri="{BB962C8B-B14F-4D97-AF65-F5344CB8AC3E}">
        <p14:creationId xmlns:p14="http://schemas.microsoft.com/office/powerpoint/2010/main" val="795163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1. Definition and Characteristics of Plain Language</a:t>
            </a:r>
            <a:endParaRPr lang="en-GB" dirty="0"/>
          </a:p>
        </p:txBody>
      </p:sp>
      <p:sp>
        <p:nvSpPr>
          <p:cNvPr id="3" name="Textplatzhalter 2"/>
          <p:cNvSpPr>
            <a:spLocks noGrp="1"/>
          </p:cNvSpPr>
          <p:nvPr>
            <p:ph type="body" idx="1"/>
          </p:nvPr>
        </p:nvSpPr>
        <p:spPr/>
        <p:txBody>
          <a:bodyPr/>
          <a:lstStyle/>
          <a:p>
            <a:endParaRPr lang="en-GB"/>
          </a:p>
        </p:txBody>
      </p:sp>
      <p:sp>
        <p:nvSpPr>
          <p:cNvPr id="4" name="Foliennummernplatzhalter 3"/>
          <p:cNvSpPr>
            <a:spLocks noGrp="1"/>
          </p:cNvSpPr>
          <p:nvPr>
            <p:ph type="sldNum" sz="quarter" idx="12"/>
          </p:nvPr>
        </p:nvSpPr>
        <p:spPr/>
        <p:txBody>
          <a:bodyPr/>
          <a:lstStyle/>
          <a:p>
            <a:fld id="{AE3BBC24-C1C9-439D-8A45-14B9CB7E3996}" type="slidenum">
              <a:rPr lang="en-GB" smtClean="0"/>
              <a:t>4</a:t>
            </a:fld>
            <a:endParaRPr lang="en-GB"/>
          </a:p>
        </p:txBody>
      </p:sp>
    </p:spTree>
    <p:extLst>
      <p:ext uri="{BB962C8B-B14F-4D97-AF65-F5344CB8AC3E}">
        <p14:creationId xmlns:p14="http://schemas.microsoft.com/office/powerpoint/2010/main" val="3784378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Introduction and Definition of Plain Language</a:t>
            </a:r>
            <a:endParaRPr lang="en-GB" dirty="0"/>
          </a:p>
        </p:txBody>
      </p:sp>
      <p:sp>
        <p:nvSpPr>
          <p:cNvPr id="3" name="Inhaltsplatzhalter 2"/>
          <p:cNvSpPr>
            <a:spLocks noGrp="1"/>
          </p:cNvSpPr>
          <p:nvPr>
            <p:ph idx="1"/>
          </p:nvPr>
        </p:nvSpPr>
        <p:spPr>
          <a:xfrm>
            <a:off x="838200" y="1825625"/>
            <a:ext cx="9436767" cy="3347954"/>
          </a:xfrm>
        </p:spPr>
        <p:txBody>
          <a:bodyPr>
            <a:normAutofit/>
          </a:bodyPr>
          <a:lstStyle/>
          <a:p>
            <a:r>
              <a:rPr lang="en-US" dirty="0" smtClean="0"/>
              <a:t>Definition by the International Plain Language Federation:</a:t>
            </a:r>
          </a:p>
          <a:p>
            <a:pPr marL="457200" lvl="1" indent="0">
              <a:buNone/>
            </a:pPr>
            <a:r>
              <a:rPr lang="en-US" dirty="0" smtClean="0">
                <a:solidFill>
                  <a:schemeClr val="accent1">
                    <a:lumMod val="50000"/>
                  </a:schemeClr>
                </a:solidFill>
              </a:rPr>
              <a:t>“A </a:t>
            </a:r>
            <a:r>
              <a:rPr lang="en-US" dirty="0">
                <a:solidFill>
                  <a:schemeClr val="accent1">
                    <a:lumMod val="50000"/>
                  </a:schemeClr>
                </a:solidFill>
              </a:rPr>
              <a:t>communication is in plain language if its wording, structure, and design are so clear that the intended readers can easily find what they need, understand what they find, and use that </a:t>
            </a:r>
            <a:r>
              <a:rPr lang="en-US" dirty="0" smtClean="0">
                <a:solidFill>
                  <a:schemeClr val="accent1">
                    <a:lumMod val="50000"/>
                  </a:schemeClr>
                </a:solidFill>
              </a:rPr>
              <a:t>information”</a:t>
            </a:r>
          </a:p>
          <a:p>
            <a:r>
              <a:rPr lang="en-US" dirty="0"/>
              <a:t>For people with </a:t>
            </a:r>
            <a:r>
              <a:rPr lang="en-US" dirty="0" smtClean="0"/>
              <a:t>limited reading </a:t>
            </a:r>
            <a:r>
              <a:rPr lang="en-US" dirty="0"/>
              <a:t>and writing skills</a:t>
            </a:r>
            <a:r>
              <a:rPr lang="en-US" dirty="0" smtClean="0"/>
              <a:t>, non native speakers, broad </a:t>
            </a:r>
            <a:r>
              <a:rPr lang="en-US" dirty="0"/>
              <a:t>audience</a:t>
            </a:r>
            <a:endParaRPr lang="en-GB" dirty="0" smtClean="0"/>
          </a:p>
        </p:txBody>
      </p:sp>
      <p:sp>
        <p:nvSpPr>
          <p:cNvPr id="4" name="Foliennummernplatzhalter 3"/>
          <p:cNvSpPr>
            <a:spLocks noGrp="1"/>
          </p:cNvSpPr>
          <p:nvPr>
            <p:ph type="sldNum" sz="quarter" idx="12"/>
          </p:nvPr>
        </p:nvSpPr>
        <p:spPr/>
        <p:txBody>
          <a:bodyPr/>
          <a:lstStyle/>
          <a:p>
            <a:fld id="{AE3BBC24-C1C9-439D-8A45-14B9CB7E3996}" type="slidenum">
              <a:rPr lang="en-GB" smtClean="0"/>
              <a:t>5</a:t>
            </a:fld>
            <a:endParaRPr lang="en-GB"/>
          </a:p>
        </p:txBody>
      </p:sp>
      <p:sp>
        <p:nvSpPr>
          <p:cNvPr id="5" name="Textfeld 4"/>
          <p:cNvSpPr txBox="1"/>
          <p:nvPr/>
        </p:nvSpPr>
        <p:spPr>
          <a:xfrm>
            <a:off x="838200" y="6356350"/>
            <a:ext cx="5712823" cy="261610"/>
          </a:xfrm>
          <a:prstGeom prst="rect">
            <a:avLst/>
          </a:prstGeom>
          <a:noFill/>
        </p:spPr>
        <p:txBody>
          <a:bodyPr wrap="square" rtlCol="0">
            <a:spAutoFit/>
          </a:bodyPr>
          <a:lstStyle/>
          <a:p>
            <a:r>
              <a:rPr lang="en-GB" sz="1100" dirty="0" smtClean="0">
                <a:solidFill>
                  <a:prstClr val="black">
                    <a:lumMod val="75000"/>
                    <a:lumOff val="25000"/>
                  </a:prstClr>
                </a:solidFill>
              </a:rPr>
              <a:t>Source: </a:t>
            </a:r>
            <a:r>
              <a:rPr lang="de-DE" sz="1100" dirty="0">
                <a:solidFill>
                  <a:prstClr val="black">
                    <a:lumMod val="75000"/>
                    <a:lumOff val="25000"/>
                  </a:prstClr>
                </a:solidFill>
              </a:rPr>
              <a:t>https://www.iplfederation.org/plain-language/</a:t>
            </a:r>
            <a:endParaRPr lang="en-GB" sz="1100" dirty="0"/>
          </a:p>
        </p:txBody>
      </p:sp>
    </p:spTree>
    <p:extLst>
      <p:ext uri="{BB962C8B-B14F-4D97-AF65-F5344CB8AC3E}">
        <p14:creationId xmlns:p14="http://schemas.microsoft.com/office/powerpoint/2010/main" val="411948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Example of Simple Language</a:t>
            </a:r>
            <a:endParaRPr lang="en-GB" dirty="0"/>
          </a:p>
        </p:txBody>
      </p:sp>
      <p:sp>
        <p:nvSpPr>
          <p:cNvPr id="3" name="Inhaltsplatzhalter 2"/>
          <p:cNvSpPr>
            <a:spLocks noGrp="1"/>
          </p:cNvSpPr>
          <p:nvPr>
            <p:ph idx="1"/>
          </p:nvPr>
        </p:nvSpPr>
        <p:spPr>
          <a:xfrm>
            <a:off x="1664655" y="1620588"/>
            <a:ext cx="8120456" cy="1593933"/>
          </a:xfrm>
          <a:solidFill>
            <a:srgbClr val="AED7C7"/>
          </a:solidFill>
        </p:spPr>
        <p:txBody>
          <a:bodyPr anchor="ctr">
            <a:normAutofit/>
          </a:bodyPr>
          <a:lstStyle/>
          <a:p>
            <a:pPr marL="0" indent="0">
              <a:buNone/>
            </a:pPr>
            <a:r>
              <a:rPr lang="en-US" dirty="0"/>
              <a:t>The application must be completed by the applicant and received by the financial office by June 1st.</a:t>
            </a:r>
            <a:endParaRPr lang="en-GB" dirty="0"/>
          </a:p>
        </p:txBody>
      </p:sp>
      <p:sp>
        <p:nvSpPr>
          <p:cNvPr id="4" name="Foliennummernplatzhalter 3"/>
          <p:cNvSpPr>
            <a:spLocks noGrp="1"/>
          </p:cNvSpPr>
          <p:nvPr>
            <p:ph type="sldNum" sz="quarter" idx="12"/>
          </p:nvPr>
        </p:nvSpPr>
        <p:spPr/>
        <p:txBody>
          <a:bodyPr/>
          <a:lstStyle/>
          <a:p>
            <a:fld id="{AE3BBC24-C1C9-439D-8A45-14B9CB7E3996}" type="slidenum">
              <a:rPr lang="en-GB" smtClean="0"/>
              <a:t>6</a:t>
            </a:fld>
            <a:endParaRPr lang="en-GB"/>
          </a:p>
        </p:txBody>
      </p:sp>
      <p:sp>
        <p:nvSpPr>
          <p:cNvPr id="5" name="Textfeld 4"/>
          <p:cNvSpPr txBox="1"/>
          <p:nvPr/>
        </p:nvSpPr>
        <p:spPr>
          <a:xfrm>
            <a:off x="693821" y="6332287"/>
            <a:ext cx="5712823" cy="261610"/>
          </a:xfrm>
          <a:prstGeom prst="rect">
            <a:avLst/>
          </a:prstGeom>
          <a:noFill/>
        </p:spPr>
        <p:txBody>
          <a:bodyPr wrap="square" rtlCol="0">
            <a:spAutoFit/>
          </a:bodyPr>
          <a:lstStyle/>
          <a:p>
            <a:r>
              <a:rPr lang="en-GB" sz="1100" dirty="0" smtClean="0">
                <a:solidFill>
                  <a:prstClr val="black">
                    <a:lumMod val="75000"/>
                    <a:lumOff val="25000"/>
                  </a:prstClr>
                </a:solidFill>
              </a:rPr>
              <a:t>Source: </a:t>
            </a:r>
            <a:r>
              <a:rPr lang="en-GB" sz="1100" dirty="0">
                <a:solidFill>
                  <a:prstClr val="black">
                    <a:lumMod val="75000"/>
                    <a:lumOff val="25000"/>
                  </a:prstClr>
                </a:solidFill>
              </a:rPr>
              <a:t>https://www.plainlanguage.gov/examples/before-and-after/application-due-date/</a:t>
            </a:r>
            <a:endParaRPr lang="en-GB" sz="1100" dirty="0"/>
          </a:p>
        </p:txBody>
      </p:sp>
      <p:sp>
        <p:nvSpPr>
          <p:cNvPr id="7" name="Inhaltsplatzhalter 2"/>
          <p:cNvSpPr txBox="1">
            <a:spLocks/>
          </p:cNvSpPr>
          <p:nvPr/>
        </p:nvSpPr>
        <p:spPr>
          <a:xfrm>
            <a:off x="1719943" y="4505033"/>
            <a:ext cx="8065168" cy="972302"/>
          </a:xfrm>
          <a:prstGeom prst="rect">
            <a:avLst/>
          </a:prstGeom>
          <a:solidFill>
            <a:srgbClr val="ECAC86"/>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75000"/>
                    <a:lumOff val="2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We must receive your application by June 1st.</a:t>
            </a:r>
            <a:endParaRPr lang="en-GB" dirty="0"/>
          </a:p>
        </p:txBody>
      </p:sp>
      <p:sp>
        <p:nvSpPr>
          <p:cNvPr id="8" name="Pfeil nach rechts 7"/>
          <p:cNvSpPr/>
          <p:nvPr/>
        </p:nvSpPr>
        <p:spPr>
          <a:xfrm rot="5400000">
            <a:off x="5041232" y="3392904"/>
            <a:ext cx="998621" cy="926432"/>
          </a:xfrm>
          <a:prstGeom prst="rightArrow">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51389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Relevance and Benefits of Plain Language</a:t>
            </a:r>
            <a:endParaRPr lang="en-GB" dirty="0"/>
          </a:p>
        </p:txBody>
      </p:sp>
      <p:sp>
        <p:nvSpPr>
          <p:cNvPr id="3" name="Inhaltsplatzhalter 2"/>
          <p:cNvSpPr>
            <a:spLocks noGrp="1"/>
          </p:cNvSpPr>
          <p:nvPr>
            <p:ph idx="1"/>
          </p:nvPr>
        </p:nvSpPr>
        <p:spPr>
          <a:xfrm>
            <a:off x="838200" y="1825625"/>
            <a:ext cx="10515600" cy="3432175"/>
          </a:xfrm>
        </p:spPr>
        <p:txBody>
          <a:bodyPr>
            <a:normAutofit/>
          </a:bodyPr>
          <a:lstStyle/>
          <a:p>
            <a:pPr marL="0" indent="0">
              <a:buNone/>
            </a:pPr>
            <a:r>
              <a:rPr lang="en-GB" dirty="0" smtClean="0"/>
              <a:t>Advantages of plain language:</a:t>
            </a:r>
          </a:p>
          <a:p>
            <a:r>
              <a:rPr lang="en-GB" dirty="0" smtClean="0"/>
              <a:t>Improved communication</a:t>
            </a:r>
          </a:p>
          <a:p>
            <a:r>
              <a:rPr lang="en-GB" dirty="0" smtClean="0"/>
              <a:t>Better understanding</a:t>
            </a:r>
          </a:p>
          <a:p>
            <a:r>
              <a:rPr lang="en-GB" dirty="0" smtClean="0"/>
              <a:t>Better access to information</a:t>
            </a:r>
          </a:p>
          <a:p>
            <a:r>
              <a:rPr lang="en-GB" dirty="0" smtClean="0"/>
              <a:t>Easier to translate into other languages</a:t>
            </a:r>
          </a:p>
          <a:p>
            <a:r>
              <a:rPr lang="en-GB" dirty="0" smtClean="0"/>
              <a:t>Makes information available for more target groups</a:t>
            </a:r>
          </a:p>
          <a:p>
            <a:pPr marL="0" indent="0">
              <a:buNone/>
            </a:pPr>
            <a:endParaRPr lang="en-GB" dirty="0"/>
          </a:p>
        </p:txBody>
      </p:sp>
      <p:sp>
        <p:nvSpPr>
          <p:cNvPr id="4" name="Foliennummernplatzhalter 3"/>
          <p:cNvSpPr>
            <a:spLocks noGrp="1"/>
          </p:cNvSpPr>
          <p:nvPr>
            <p:ph type="sldNum" sz="quarter" idx="12"/>
          </p:nvPr>
        </p:nvSpPr>
        <p:spPr/>
        <p:txBody>
          <a:bodyPr/>
          <a:lstStyle/>
          <a:p>
            <a:fld id="{AE3BBC24-C1C9-439D-8A45-14B9CB7E3996}" type="slidenum">
              <a:rPr lang="en-GB" smtClean="0"/>
              <a:t>7</a:t>
            </a:fld>
            <a:endParaRPr lang="en-GB"/>
          </a:p>
        </p:txBody>
      </p:sp>
      <p:sp>
        <p:nvSpPr>
          <p:cNvPr id="5" name="Textfeld 4"/>
          <p:cNvSpPr txBox="1"/>
          <p:nvPr/>
        </p:nvSpPr>
        <p:spPr>
          <a:xfrm>
            <a:off x="838200" y="6135764"/>
            <a:ext cx="5839326" cy="430887"/>
          </a:xfrm>
          <a:prstGeom prst="rect">
            <a:avLst/>
          </a:prstGeom>
          <a:noFill/>
        </p:spPr>
        <p:txBody>
          <a:bodyPr wrap="square" rtlCol="0">
            <a:spAutoFit/>
          </a:bodyPr>
          <a:lstStyle/>
          <a:p>
            <a:r>
              <a:rPr lang="en-GB" sz="1100" dirty="0" smtClean="0">
                <a:solidFill>
                  <a:prstClr val="black">
                    <a:lumMod val="75000"/>
                    <a:lumOff val="25000"/>
                  </a:prstClr>
                </a:solidFill>
              </a:rPr>
              <a:t>Sources: </a:t>
            </a:r>
            <a:r>
              <a:rPr lang="en-GB" sz="1100" dirty="0" smtClean="0">
                <a:solidFill>
                  <a:prstClr val="black">
                    <a:lumMod val="75000"/>
                    <a:lumOff val="25000"/>
                  </a:prstClr>
                </a:solidFill>
                <a:hlinkClick r:id="rId2"/>
              </a:rPr>
              <a:t>https://deptofcivicthings.com/what-is-plain-language-and-why-you-need-to-use-it/</a:t>
            </a:r>
            <a:r>
              <a:rPr lang="en-GB" sz="1100" dirty="0">
                <a:solidFill>
                  <a:prstClr val="black">
                    <a:lumMod val="75000"/>
                    <a:lumOff val="25000"/>
                  </a:prstClr>
                </a:solidFill>
              </a:rPr>
              <a:t> &amp; https://centerforplainlanguage.org/learning-training/five-steps-plain-language/ </a:t>
            </a:r>
            <a:endParaRPr lang="en-GB" sz="1100" dirty="0"/>
          </a:p>
        </p:txBody>
      </p:sp>
    </p:spTree>
    <p:extLst>
      <p:ext uri="{BB962C8B-B14F-4D97-AF65-F5344CB8AC3E}">
        <p14:creationId xmlns:p14="http://schemas.microsoft.com/office/powerpoint/2010/main" val="3274330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Characteristics of Plain Language</a:t>
            </a:r>
            <a:endParaRPr lang="en-GB" dirty="0"/>
          </a:p>
        </p:txBody>
      </p:sp>
      <p:sp>
        <p:nvSpPr>
          <p:cNvPr id="3" name="Inhaltsplatzhalter 2"/>
          <p:cNvSpPr>
            <a:spLocks noGrp="1"/>
          </p:cNvSpPr>
          <p:nvPr>
            <p:ph idx="1"/>
          </p:nvPr>
        </p:nvSpPr>
        <p:spPr>
          <a:xfrm>
            <a:off x="838200" y="1536865"/>
            <a:ext cx="10515600" cy="4351338"/>
          </a:xfrm>
        </p:spPr>
        <p:txBody>
          <a:bodyPr>
            <a:normAutofit fontScale="70000" lnSpcReduction="20000"/>
          </a:bodyPr>
          <a:lstStyle/>
          <a:p>
            <a:pPr>
              <a:lnSpc>
                <a:spcPct val="120000"/>
              </a:lnSpc>
            </a:pPr>
            <a:r>
              <a:rPr lang="en-US" b="1" dirty="0"/>
              <a:t>Well-structured text</a:t>
            </a:r>
            <a:r>
              <a:rPr lang="en-US" dirty="0"/>
              <a:t>: logically </a:t>
            </a:r>
            <a:r>
              <a:rPr lang="en-GB" dirty="0" smtClean="0"/>
              <a:t>organised</a:t>
            </a:r>
            <a:r>
              <a:rPr lang="en-US" dirty="0" smtClean="0"/>
              <a:t>; </a:t>
            </a:r>
            <a:r>
              <a:rPr lang="en-US" dirty="0"/>
              <a:t>divided into small paragraphs; with subheadings and highlighting</a:t>
            </a:r>
            <a:r>
              <a:rPr lang="en-US" dirty="0" smtClean="0"/>
              <a:t>;</a:t>
            </a:r>
          </a:p>
          <a:p>
            <a:pPr>
              <a:lnSpc>
                <a:spcPct val="120000"/>
              </a:lnSpc>
            </a:pPr>
            <a:r>
              <a:rPr lang="en-US" dirty="0"/>
              <a:t> </a:t>
            </a:r>
            <a:r>
              <a:rPr lang="en-US" b="1" dirty="0"/>
              <a:t>Short sentences with a simple structure</a:t>
            </a:r>
            <a:r>
              <a:rPr lang="en-US" dirty="0"/>
              <a:t>: up to 15 words per sentence (rarely up to 20 words); no more than one subordinate </a:t>
            </a:r>
            <a:r>
              <a:rPr lang="en-US" dirty="0" smtClean="0"/>
              <a:t>clause</a:t>
            </a:r>
          </a:p>
          <a:p>
            <a:pPr>
              <a:lnSpc>
                <a:spcPct val="120000"/>
              </a:lnSpc>
            </a:pPr>
            <a:r>
              <a:rPr lang="en-US" dirty="0"/>
              <a:t> </a:t>
            </a:r>
            <a:r>
              <a:rPr lang="en-US" b="1" dirty="0"/>
              <a:t>Simple word forms</a:t>
            </a:r>
            <a:r>
              <a:rPr lang="en-US" dirty="0"/>
              <a:t>: strong verbs (instead of noun + weak verb); if possible active instead of passive; rarely subjunctive;</a:t>
            </a:r>
            <a:endParaRPr lang="en-GB" dirty="0" smtClean="0"/>
          </a:p>
          <a:p>
            <a:pPr>
              <a:lnSpc>
                <a:spcPct val="120000"/>
              </a:lnSpc>
            </a:pPr>
            <a:r>
              <a:rPr lang="en-US" b="1" dirty="0" smtClean="0"/>
              <a:t>Comprehensible </a:t>
            </a:r>
            <a:r>
              <a:rPr lang="en-US" b="1" dirty="0"/>
              <a:t>words</a:t>
            </a:r>
            <a:r>
              <a:rPr lang="en-US" dirty="0"/>
              <a:t>: basic vocabulary; if possible, no abbreviations, no technical terms or foreign words (explain if necessary</a:t>
            </a:r>
            <a:r>
              <a:rPr lang="en-US" dirty="0" smtClean="0"/>
              <a:t>);</a:t>
            </a:r>
          </a:p>
          <a:p>
            <a:pPr>
              <a:lnSpc>
                <a:spcPct val="120000"/>
              </a:lnSpc>
            </a:pPr>
            <a:r>
              <a:rPr lang="en-US" dirty="0"/>
              <a:t> </a:t>
            </a:r>
            <a:r>
              <a:rPr lang="en-US" b="1" dirty="0"/>
              <a:t>Short words</a:t>
            </a:r>
            <a:r>
              <a:rPr lang="en-US" dirty="0"/>
              <a:t>: avoid long </a:t>
            </a:r>
            <a:r>
              <a:rPr lang="en-US" dirty="0" smtClean="0"/>
              <a:t>words;</a:t>
            </a:r>
          </a:p>
          <a:p>
            <a:pPr>
              <a:lnSpc>
                <a:spcPct val="120000"/>
              </a:lnSpc>
            </a:pPr>
            <a:r>
              <a:rPr lang="en-US" dirty="0"/>
              <a:t> </a:t>
            </a:r>
            <a:r>
              <a:rPr lang="en-US" b="1" dirty="0"/>
              <a:t>Easy-to-read font</a:t>
            </a:r>
            <a:r>
              <a:rPr lang="en-US" dirty="0"/>
              <a:t>: sans serif letters, larger than usual font, large line spacing</a:t>
            </a:r>
            <a:r>
              <a:rPr lang="en-US" dirty="0" smtClean="0"/>
              <a:t>;</a:t>
            </a:r>
          </a:p>
          <a:p>
            <a:pPr>
              <a:lnSpc>
                <a:spcPct val="120000"/>
              </a:lnSpc>
            </a:pPr>
            <a:r>
              <a:rPr lang="en-US" dirty="0"/>
              <a:t> </a:t>
            </a:r>
            <a:r>
              <a:rPr lang="en-US" b="1" dirty="0"/>
              <a:t>Clear pictures</a:t>
            </a:r>
            <a:r>
              <a:rPr lang="en-US" dirty="0"/>
              <a:t>: Photos and drawings that match the text.</a:t>
            </a:r>
            <a:endParaRPr lang="en-GB" dirty="0"/>
          </a:p>
          <a:p>
            <a:pPr>
              <a:lnSpc>
                <a:spcPct val="120000"/>
              </a:lnSpc>
            </a:pPr>
            <a:endParaRPr lang="en-GB" dirty="0" smtClean="0"/>
          </a:p>
          <a:p>
            <a:pPr>
              <a:lnSpc>
                <a:spcPct val="120000"/>
              </a:lnSpc>
            </a:pPr>
            <a:endParaRPr lang="en-GB" dirty="0"/>
          </a:p>
          <a:p>
            <a:pPr>
              <a:lnSpc>
                <a:spcPct val="120000"/>
              </a:lnSpc>
            </a:pPr>
            <a:endParaRPr lang="en-GB" dirty="0" smtClean="0"/>
          </a:p>
          <a:p>
            <a:pPr>
              <a:lnSpc>
                <a:spcPct val="120000"/>
              </a:lnSpc>
            </a:pPr>
            <a:endParaRPr lang="en-GB" dirty="0" smtClean="0"/>
          </a:p>
        </p:txBody>
      </p:sp>
      <p:sp>
        <p:nvSpPr>
          <p:cNvPr id="4" name="Foliennummernplatzhalter 3"/>
          <p:cNvSpPr>
            <a:spLocks noGrp="1"/>
          </p:cNvSpPr>
          <p:nvPr>
            <p:ph type="sldNum" sz="quarter" idx="12"/>
          </p:nvPr>
        </p:nvSpPr>
        <p:spPr/>
        <p:txBody>
          <a:bodyPr/>
          <a:lstStyle/>
          <a:p>
            <a:fld id="{AE3BBC24-C1C9-439D-8A45-14B9CB7E3996}" type="slidenum">
              <a:rPr lang="en-GB" smtClean="0"/>
              <a:t>8</a:t>
            </a:fld>
            <a:endParaRPr lang="en-GB"/>
          </a:p>
        </p:txBody>
      </p:sp>
      <p:sp>
        <p:nvSpPr>
          <p:cNvPr id="5" name="Textfeld 4"/>
          <p:cNvSpPr txBox="1"/>
          <p:nvPr/>
        </p:nvSpPr>
        <p:spPr>
          <a:xfrm>
            <a:off x="838200" y="6135764"/>
            <a:ext cx="5839326" cy="261610"/>
          </a:xfrm>
          <a:prstGeom prst="rect">
            <a:avLst/>
          </a:prstGeom>
          <a:noFill/>
        </p:spPr>
        <p:txBody>
          <a:bodyPr wrap="square" rtlCol="0">
            <a:spAutoFit/>
          </a:bodyPr>
          <a:lstStyle/>
          <a:p>
            <a:r>
              <a:rPr lang="en-GB" sz="1100" dirty="0">
                <a:solidFill>
                  <a:prstClr val="black">
                    <a:lumMod val="75000"/>
                    <a:lumOff val="25000"/>
                  </a:prstClr>
                </a:solidFill>
              </a:rPr>
              <a:t>Sources</a:t>
            </a:r>
            <a:r>
              <a:rPr lang="en-GB" sz="1100" dirty="0" smtClean="0">
                <a:solidFill>
                  <a:prstClr val="black">
                    <a:lumMod val="75000"/>
                    <a:lumOff val="25000"/>
                  </a:prstClr>
                </a:solidFill>
              </a:rPr>
              <a:t>: https</a:t>
            </a:r>
            <a:r>
              <a:rPr lang="en-GB" sz="1100" dirty="0">
                <a:solidFill>
                  <a:prstClr val="black">
                    <a:lumMod val="75000"/>
                    <a:lumOff val="25000"/>
                  </a:prstClr>
                </a:solidFill>
              </a:rPr>
              <a:t>://portaleinfach.org/abc-der-einfachen-sprache/</a:t>
            </a:r>
            <a:endParaRPr lang="en-GB" sz="1100" dirty="0"/>
          </a:p>
        </p:txBody>
      </p:sp>
    </p:spTree>
    <p:extLst>
      <p:ext uri="{BB962C8B-B14F-4D97-AF65-F5344CB8AC3E}">
        <p14:creationId xmlns:p14="http://schemas.microsoft.com/office/powerpoint/2010/main" val="1721450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Exercise/ Discussion</a:t>
            </a:r>
            <a:endParaRPr lang="en-GB" dirty="0"/>
          </a:p>
        </p:txBody>
      </p:sp>
      <p:sp>
        <p:nvSpPr>
          <p:cNvPr id="3" name="Inhaltsplatzhalter 2"/>
          <p:cNvSpPr>
            <a:spLocks noGrp="1"/>
          </p:cNvSpPr>
          <p:nvPr>
            <p:ph idx="1"/>
          </p:nvPr>
        </p:nvSpPr>
        <p:spPr>
          <a:xfrm>
            <a:off x="838200" y="2906097"/>
            <a:ext cx="10515600" cy="3380338"/>
          </a:xfrm>
        </p:spPr>
        <p:txBody>
          <a:bodyPr/>
          <a:lstStyle/>
          <a:p>
            <a:pPr marL="0" indent="0">
              <a:buNone/>
            </a:pPr>
            <a:r>
              <a:rPr lang="en-GB" b="1" dirty="0"/>
              <a:t>Description of the method:</a:t>
            </a:r>
          </a:p>
          <a:p>
            <a:pPr marL="342900" indent="-342900">
              <a:buAutoNum type="arabicPeriod"/>
            </a:pPr>
            <a:r>
              <a:rPr lang="en-GB" dirty="0" smtClean="0"/>
              <a:t>Reflect on </a:t>
            </a:r>
            <a:r>
              <a:rPr lang="en-US" dirty="0"/>
              <a:t>how plain language works in professional contexts and where it is particularly important.</a:t>
            </a:r>
            <a:endParaRPr lang="en-GB" dirty="0"/>
          </a:p>
          <a:p>
            <a:pPr marL="342900" indent="-342900">
              <a:buAutoNum type="arabicPeriod"/>
            </a:pPr>
            <a:r>
              <a:rPr lang="en-GB" dirty="0"/>
              <a:t>If doing this exercise in a group: Discuss your reflection with the group</a:t>
            </a:r>
            <a:r>
              <a:rPr lang="en-GB" dirty="0" smtClean="0"/>
              <a:t>.</a:t>
            </a:r>
            <a:endParaRPr lang="en-GB" dirty="0"/>
          </a:p>
        </p:txBody>
      </p:sp>
      <p:sp>
        <p:nvSpPr>
          <p:cNvPr id="4" name="Foliennummernplatzhalter 3"/>
          <p:cNvSpPr>
            <a:spLocks noGrp="1"/>
          </p:cNvSpPr>
          <p:nvPr>
            <p:ph type="sldNum" sz="quarter" idx="12"/>
          </p:nvPr>
        </p:nvSpPr>
        <p:spPr/>
        <p:txBody>
          <a:bodyPr/>
          <a:lstStyle/>
          <a:p>
            <a:fld id="{AE3BBC24-C1C9-439D-8A45-14B9CB7E3996}" type="slidenum">
              <a:rPr lang="en-GB" smtClean="0"/>
              <a:t>9</a:t>
            </a:fld>
            <a:endParaRPr lang="en-GB"/>
          </a:p>
        </p:txBody>
      </p:sp>
      <p:grpSp>
        <p:nvGrpSpPr>
          <p:cNvPr id="5" name="object 2"/>
          <p:cNvGrpSpPr/>
          <p:nvPr/>
        </p:nvGrpSpPr>
        <p:grpSpPr>
          <a:xfrm>
            <a:off x="955224" y="1841111"/>
            <a:ext cx="329949" cy="321017"/>
            <a:chOff x="203139" y="1604572"/>
            <a:chExt cx="647065" cy="390525"/>
          </a:xfrm>
        </p:grpSpPr>
        <p:sp>
          <p:nvSpPr>
            <p:cNvPr id="6" name="object 3"/>
            <p:cNvSpPr/>
            <p:nvPr/>
          </p:nvSpPr>
          <p:spPr>
            <a:xfrm>
              <a:off x="203136" y="1604580"/>
              <a:ext cx="647065" cy="324485"/>
            </a:xfrm>
            <a:custGeom>
              <a:avLst/>
              <a:gdLst/>
              <a:ahLst/>
              <a:cxnLst/>
              <a:rect l="l" t="t" r="r" b="b"/>
              <a:pathLst>
                <a:path w="647065" h="324485">
                  <a:moveTo>
                    <a:pt x="310921" y="289814"/>
                  </a:moveTo>
                  <a:lnTo>
                    <a:pt x="298627" y="242404"/>
                  </a:lnTo>
                  <a:lnTo>
                    <a:pt x="267347" y="209232"/>
                  </a:lnTo>
                  <a:lnTo>
                    <a:pt x="224637" y="187579"/>
                  </a:lnTo>
                  <a:lnTo>
                    <a:pt x="240639" y="171234"/>
                  </a:lnTo>
                  <a:lnTo>
                    <a:pt x="252818" y="151828"/>
                  </a:lnTo>
                  <a:lnTo>
                    <a:pt x="260565" y="129946"/>
                  </a:lnTo>
                  <a:lnTo>
                    <a:pt x="263283" y="106159"/>
                  </a:lnTo>
                  <a:lnTo>
                    <a:pt x="254800" y="64846"/>
                  </a:lnTo>
                  <a:lnTo>
                    <a:pt x="231698" y="31089"/>
                  </a:lnTo>
                  <a:lnTo>
                    <a:pt x="197421" y="8343"/>
                  </a:lnTo>
                  <a:lnTo>
                    <a:pt x="155448" y="0"/>
                  </a:lnTo>
                  <a:lnTo>
                    <a:pt x="113474" y="8343"/>
                  </a:lnTo>
                  <a:lnTo>
                    <a:pt x="79197" y="31089"/>
                  </a:lnTo>
                  <a:lnTo>
                    <a:pt x="56095" y="64846"/>
                  </a:lnTo>
                  <a:lnTo>
                    <a:pt x="47625" y="106159"/>
                  </a:lnTo>
                  <a:lnTo>
                    <a:pt x="50342" y="129946"/>
                  </a:lnTo>
                  <a:lnTo>
                    <a:pt x="58089" y="151828"/>
                  </a:lnTo>
                  <a:lnTo>
                    <a:pt x="70269" y="171234"/>
                  </a:lnTo>
                  <a:lnTo>
                    <a:pt x="86271" y="187579"/>
                  </a:lnTo>
                  <a:lnTo>
                    <a:pt x="74498" y="192036"/>
                  </a:lnTo>
                  <a:lnTo>
                    <a:pt x="25781" y="224739"/>
                  </a:lnTo>
                  <a:lnTo>
                    <a:pt x="3568" y="261835"/>
                  </a:lnTo>
                  <a:lnTo>
                    <a:pt x="0" y="289839"/>
                  </a:lnTo>
                  <a:lnTo>
                    <a:pt x="520" y="296481"/>
                  </a:lnTo>
                  <a:lnTo>
                    <a:pt x="35687" y="314820"/>
                  </a:lnTo>
                  <a:lnTo>
                    <a:pt x="112598" y="322922"/>
                  </a:lnTo>
                  <a:lnTo>
                    <a:pt x="155448" y="324002"/>
                  </a:lnTo>
                  <a:lnTo>
                    <a:pt x="198412" y="322910"/>
                  </a:lnTo>
                  <a:lnTo>
                    <a:pt x="238671" y="319773"/>
                  </a:lnTo>
                  <a:lnTo>
                    <a:pt x="308102" y="308152"/>
                  </a:lnTo>
                  <a:lnTo>
                    <a:pt x="310451" y="296430"/>
                  </a:lnTo>
                  <a:lnTo>
                    <a:pt x="310921" y="289814"/>
                  </a:lnTo>
                  <a:close/>
                </a:path>
                <a:path w="647065" h="324485">
                  <a:moveTo>
                    <a:pt x="647014" y="289814"/>
                  </a:moveTo>
                  <a:lnTo>
                    <a:pt x="634720" y="242404"/>
                  </a:lnTo>
                  <a:lnTo>
                    <a:pt x="603453" y="209232"/>
                  </a:lnTo>
                  <a:lnTo>
                    <a:pt x="560730" y="187579"/>
                  </a:lnTo>
                  <a:lnTo>
                    <a:pt x="576732" y="171234"/>
                  </a:lnTo>
                  <a:lnTo>
                    <a:pt x="588911" y="151828"/>
                  </a:lnTo>
                  <a:lnTo>
                    <a:pt x="596658" y="129946"/>
                  </a:lnTo>
                  <a:lnTo>
                    <a:pt x="599376" y="106159"/>
                  </a:lnTo>
                  <a:lnTo>
                    <a:pt x="590892" y="64846"/>
                  </a:lnTo>
                  <a:lnTo>
                    <a:pt x="567791" y="31089"/>
                  </a:lnTo>
                  <a:lnTo>
                    <a:pt x="533514" y="8343"/>
                  </a:lnTo>
                  <a:lnTo>
                    <a:pt x="491540" y="0"/>
                  </a:lnTo>
                  <a:lnTo>
                    <a:pt x="449567" y="8343"/>
                  </a:lnTo>
                  <a:lnTo>
                    <a:pt x="415290" y="31089"/>
                  </a:lnTo>
                  <a:lnTo>
                    <a:pt x="392188" y="64846"/>
                  </a:lnTo>
                  <a:lnTo>
                    <a:pt x="383717" y="106159"/>
                  </a:lnTo>
                  <a:lnTo>
                    <a:pt x="386435" y="129946"/>
                  </a:lnTo>
                  <a:lnTo>
                    <a:pt x="394182" y="151828"/>
                  </a:lnTo>
                  <a:lnTo>
                    <a:pt x="406361" y="171234"/>
                  </a:lnTo>
                  <a:lnTo>
                    <a:pt x="422363" y="187579"/>
                  </a:lnTo>
                  <a:lnTo>
                    <a:pt x="410591" y="192036"/>
                  </a:lnTo>
                  <a:lnTo>
                    <a:pt x="361873" y="224739"/>
                  </a:lnTo>
                  <a:lnTo>
                    <a:pt x="339661" y="261835"/>
                  </a:lnTo>
                  <a:lnTo>
                    <a:pt x="336092" y="289839"/>
                  </a:lnTo>
                  <a:lnTo>
                    <a:pt x="336613" y="296481"/>
                  </a:lnTo>
                  <a:lnTo>
                    <a:pt x="371779" y="314820"/>
                  </a:lnTo>
                  <a:lnTo>
                    <a:pt x="448691" y="322922"/>
                  </a:lnTo>
                  <a:lnTo>
                    <a:pt x="491540" y="324002"/>
                  </a:lnTo>
                  <a:lnTo>
                    <a:pt x="534504" y="322910"/>
                  </a:lnTo>
                  <a:lnTo>
                    <a:pt x="574763" y="319773"/>
                  </a:lnTo>
                  <a:lnTo>
                    <a:pt x="644194" y="308152"/>
                  </a:lnTo>
                  <a:lnTo>
                    <a:pt x="646544" y="296430"/>
                  </a:lnTo>
                  <a:lnTo>
                    <a:pt x="647014" y="289814"/>
                  </a:lnTo>
                  <a:close/>
                </a:path>
              </a:pathLst>
            </a:custGeom>
            <a:solidFill>
              <a:srgbClr val="287777"/>
            </a:solidFill>
          </p:spPr>
          <p:txBody>
            <a:bodyPr wrap="square" lIns="0" tIns="0" rIns="0" bIns="0" rtlCol="0"/>
            <a:lstStyle/>
            <a:p>
              <a:endParaRPr/>
            </a:p>
          </p:txBody>
        </p:sp>
        <p:sp>
          <p:nvSpPr>
            <p:cNvPr id="7" name="object 4"/>
            <p:cNvSpPr/>
            <p:nvPr/>
          </p:nvSpPr>
          <p:spPr>
            <a:xfrm>
              <a:off x="361386" y="1650333"/>
              <a:ext cx="330835" cy="344805"/>
            </a:xfrm>
            <a:custGeom>
              <a:avLst/>
              <a:gdLst/>
              <a:ahLst/>
              <a:cxnLst/>
              <a:rect l="l" t="t" r="r" b="b"/>
              <a:pathLst>
                <a:path w="330834" h="344805">
                  <a:moveTo>
                    <a:pt x="165259" y="344422"/>
                  </a:moveTo>
                  <a:lnTo>
                    <a:pt x="119702" y="343267"/>
                  </a:lnTo>
                  <a:lnTo>
                    <a:pt x="77000" y="339944"/>
                  </a:lnTo>
                  <a:lnTo>
                    <a:pt x="37938" y="334663"/>
                  </a:lnTo>
                  <a:lnTo>
                    <a:pt x="1671" y="321671"/>
                  </a:lnTo>
                  <a:lnTo>
                    <a:pt x="0" y="308110"/>
                  </a:lnTo>
                  <a:lnTo>
                    <a:pt x="10" y="300451"/>
                  </a:lnTo>
                  <a:lnTo>
                    <a:pt x="13084" y="257682"/>
                  </a:lnTo>
                  <a:lnTo>
                    <a:pt x="46314" y="222415"/>
                  </a:lnTo>
                  <a:lnTo>
                    <a:pt x="91705" y="199394"/>
                  </a:lnTo>
                  <a:lnTo>
                    <a:pt x="74697" y="182028"/>
                  </a:lnTo>
                  <a:lnTo>
                    <a:pt x="61753" y="161398"/>
                  </a:lnTo>
                  <a:lnTo>
                    <a:pt x="53515" y="138130"/>
                  </a:lnTo>
                  <a:lnTo>
                    <a:pt x="50626" y="112850"/>
                  </a:lnTo>
                  <a:lnTo>
                    <a:pt x="59634" y="68925"/>
                  </a:lnTo>
                  <a:lnTo>
                    <a:pt x="84199" y="33054"/>
                  </a:lnTo>
                  <a:lnTo>
                    <a:pt x="120636" y="8868"/>
                  </a:lnTo>
                  <a:lnTo>
                    <a:pt x="165259" y="0"/>
                  </a:lnTo>
                  <a:lnTo>
                    <a:pt x="209873" y="8868"/>
                  </a:lnTo>
                  <a:lnTo>
                    <a:pt x="246306" y="33054"/>
                  </a:lnTo>
                  <a:lnTo>
                    <a:pt x="270869" y="68925"/>
                  </a:lnTo>
                  <a:lnTo>
                    <a:pt x="279876" y="112850"/>
                  </a:lnTo>
                  <a:lnTo>
                    <a:pt x="276989" y="138130"/>
                  </a:lnTo>
                  <a:lnTo>
                    <a:pt x="268754" y="161397"/>
                  </a:lnTo>
                  <a:lnTo>
                    <a:pt x="255812" y="182025"/>
                  </a:lnTo>
                  <a:lnTo>
                    <a:pt x="238805" y="199387"/>
                  </a:lnTo>
                  <a:lnTo>
                    <a:pt x="251317" y="204135"/>
                  </a:lnTo>
                  <a:lnTo>
                    <a:pt x="303123" y="238902"/>
                  </a:lnTo>
                  <a:lnTo>
                    <a:pt x="326732" y="278337"/>
                  </a:lnTo>
                  <a:lnTo>
                    <a:pt x="330524" y="308075"/>
                  </a:lnTo>
                  <a:lnTo>
                    <a:pt x="330022" y="315114"/>
                  </a:lnTo>
                  <a:lnTo>
                    <a:pt x="292847" y="334618"/>
                  </a:lnTo>
                  <a:lnTo>
                    <a:pt x="253715" y="339921"/>
                  </a:lnTo>
                  <a:lnTo>
                    <a:pt x="210921" y="343261"/>
                  </a:lnTo>
                  <a:lnTo>
                    <a:pt x="165259" y="344422"/>
                  </a:lnTo>
                  <a:close/>
                </a:path>
              </a:pathLst>
            </a:custGeom>
            <a:solidFill>
              <a:srgbClr val="40BEBC"/>
            </a:solidFill>
          </p:spPr>
          <p:txBody>
            <a:bodyPr wrap="square" lIns="0" tIns="0" rIns="0" bIns="0" rtlCol="0"/>
            <a:lstStyle/>
            <a:p>
              <a:endParaRPr/>
            </a:p>
          </p:txBody>
        </p:sp>
      </p:grpSp>
      <p:grpSp>
        <p:nvGrpSpPr>
          <p:cNvPr id="8" name="object 5"/>
          <p:cNvGrpSpPr/>
          <p:nvPr/>
        </p:nvGrpSpPr>
        <p:grpSpPr>
          <a:xfrm>
            <a:off x="3500460" y="1855705"/>
            <a:ext cx="378401" cy="406322"/>
            <a:chOff x="229273" y="2094193"/>
            <a:chExt cx="581660" cy="581660"/>
          </a:xfrm>
        </p:grpSpPr>
        <p:sp>
          <p:nvSpPr>
            <p:cNvPr id="9" name="object 6"/>
            <p:cNvSpPr/>
            <p:nvPr/>
          </p:nvSpPr>
          <p:spPr>
            <a:xfrm>
              <a:off x="229273" y="2094193"/>
              <a:ext cx="581660" cy="581660"/>
            </a:xfrm>
            <a:custGeom>
              <a:avLst/>
              <a:gdLst/>
              <a:ahLst/>
              <a:cxnLst/>
              <a:rect l="l" t="t" r="r" b="b"/>
              <a:pathLst>
                <a:path w="581660" h="581660">
                  <a:moveTo>
                    <a:pt x="290541" y="581083"/>
                  </a:moveTo>
                  <a:lnTo>
                    <a:pt x="243415" y="577280"/>
                  </a:lnTo>
                  <a:lnTo>
                    <a:pt x="198710" y="566270"/>
                  </a:lnTo>
                  <a:lnTo>
                    <a:pt x="157023" y="548652"/>
                  </a:lnTo>
                  <a:lnTo>
                    <a:pt x="118954" y="525024"/>
                  </a:lnTo>
                  <a:lnTo>
                    <a:pt x="85100" y="495983"/>
                  </a:lnTo>
                  <a:lnTo>
                    <a:pt x="56059" y="462129"/>
                  </a:lnTo>
                  <a:lnTo>
                    <a:pt x="32430" y="424059"/>
                  </a:lnTo>
                  <a:lnTo>
                    <a:pt x="14812" y="382373"/>
                  </a:lnTo>
                  <a:lnTo>
                    <a:pt x="3802" y="337667"/>
                  </a:lnTo>
                  <a:lnTo>
                    <a:pt x="0" y="290541"/>
                  </a:lnTo>
                  <a:lnTo>
                    <a:pt x="3802" y="243415"/>
                  </a:lnTo>
                  <a:lnTo>
                    <a:pt x="14812" y="198710"/>
                  </a:lnTo>
                  <a:lnTo>
                    <a:pt x="32430" y="157023"/>
                  </a:lnTo>
                  <a:lnTo>
                    <a:pt x="56059" y="118954"/>
                  </a:lnTo>
                  <a:lnTo>
                    <a:pt x="85100" y="85100"/>
                  </a:lnTo>
                  <a:lnTo>
                    <a:pt x="118954" y="56059"/>
                  </a:lnTo>
                  <a:lnTo>
                    <a:pt x="157023" y="32430"/>
                  </a:lnTo>
                  <a:lnTo>
                    <a:pt x="198710" y="14812"/>
                  </a:lnTo>
                  <a:lnTo>
                    <a:pt x="243415" y="3802"/>
                  </a:lnTo>
                  <a:lnTo>
                    <a:pt x="290541" y="0"/>
                  </a:lnTo>
                  <a:lnTo>
                    <a:pt x="337667" y="3802"/>
                  </a:lnTo>
                  <a:lnTo>
                    <a:pt x="382373" y="14812"/>
                  </a:lnTo>
                  <a:lnTo>
                    <a:pt x="424059" y="32430"/>
                  </a:lnTo>
                  <a:lnTo>
                    <a:pt x="462129" y="56059"/>
                  </a:lnTo>
                  <a:lnTo>
                    <a:pt x="495983" y="85100"/>
                  </a:lnTo>
                  <a:lnTo>
                    <a:pt x="525024" y="118954"/>
                  </a:lnTo>
                  <a:lnTo>
                    <a:pt x="548652" y="157023"/>
                  </a:lnTo>
                  <a:lnTo>
                    <a:pt x="566270" y="198710"/>
                  </a:lnTo>
                  <a:lnTo>
                    <a:pt x="577280" y="243415"/>
                  </a:lnTo>
                  <a:lnTo>
                    <a:pt x="581083" y="290541"/>
                  </a:lnTo>
                  <a:lnTo>
                    <a:pt x="577280" y="337667"/>
                  </a:lnTo>
                  <a:lnTo>
                    <a:pt x="566270" y="382373"/>
                  </a:lnTo>
                  <a:lnTo>
                    <a:pt x="548652" y="424059"/>
                  </a:lnTo>
                  <a:lnTo>
                    <a:pt x="525024" y="462129"/>
                  </a:lnTo>
                  <a:lnTo>
                    <a:pt x="495983" y="495983"/>
                  </a:lnTo>
                  <a:lnTo>
                    <a:pt x="462129" y="525024"/>
                  </a:lnTo>
                  <a:lnTo>
                    <a:pt x="424059" y="548652"/>
                  </a:lnTo>
                  <a:lnTo>
                    <a:pt x="382373" y="566270"/>
                  </a:lnTo>
                  <a:lnTo>
                    <a:pt x="337667" y="577280"/>
                  </a:lnTo>
                  <a:lnTo>
                    <a:pt x="290541" y="581083"/>
                  </a:lnTo>
                  <a:close/>
                </a:path>
              </a:pathLst>
            </a:custGeom>
            <a:solidFill>
              <a:srgbClr val="F26756"/>
            </a:solidFill>
          </p:spPr>
          <p:txBody>
            <a:bodyPr wrap="square" lIns="0" tIns="0" rIns="0" bIns="0" rtlCol="0"/>
            <a:lstStyle/>
            <a:p>
              <a:endParaRPr/>
            </a:p>
          </p:txBody>
        </p:sp>
        <p:sp>
          <p:nvSpPr>
            <p:cNvPr id="10" name="object 7"/>
            <p:cNvSpPr/>
            <p:nvPr/>
          </p:nvSpPr>
          <p:spPr>
            <a:xfrm>
              <a:off x="284505" y="2149425"/>
              <a:ext cx="471170" cy="471170"/>
            </a:xfrm>
            <a:custGeom>
              <a:avLst/>
              <a:gdLst/>
              <a:ahLst/>
              <a:cxnLst/>
              <a:rect l="l" t="t" r="r" b="b"/>
              <a:pathLst>
                <a:path w="471170" h="471169">
                  <a:moveTo>
                    <a:pt x="235309" y="470618"/>
                  </a:moveTo>
                  <a:lnTo>
                    <a:pt x="187882" y="465838"/>
                  </a:lnTo>
                  <a:lnTo>
                    <a:pt x="143711" y="452128"/>
                  </a:lnTo>
                  <a:lnTo>
                    <a:pt x="103740" y="430434"/>
                  </a:lnTo>
                  <a:lnTo>
                    <a:pt x="68916" y="401702"/>
                  </a:lnTo>
                  <a:lnTo>
                    <a:pt x="40184" y="366877"/>
                  </a:lnTo>
                  <a:lnTo>
                    <a:pt x="18490" y="326907"/>
                  </a:lnTo>
                  <a:lnTo>
                    <a:pt x="4780" y="282735"/>
                  </a:lnTo>
                  <a:lnTo>
                    <a:pt x="0" y="235309"/>
                  </a:lnTo>
                  <a:lnTo>
                    <a:pt x="4780" y="187882"/>
                  </a:lnTo>
                  <a:lnTo>
                    <a:pt x="18490" y="143711"/>
                  </a:lnTo>
                  <a:lnTo>
                    <a:pt x="40184" y="103740"/>
                  </a:lnTo>
                  <a:lnTo>
                    <a:pt x="68916" y="68916"/>
                  </a:lnTo>
                  <a:lnTo>
                    <a:pt x="103740" y="40184"/>
                  </a:lnTo>
                  <a:lnTo>
                    <a:pt x="143711" y="18490"/>
                  </a:lnTo>
                  <a:lnTo>
                    <a:pt x="187882" y="4780"/>
                  </a:lnTo>
                  <a:lnTo>
                    <a:pt x="235309" y="0"/>
                  </a:lnTo>
                  <a:lnTo>
                    <a:pt x="282735" y="4780"/>
                  </a:lnTo>
                  <a:lnTo>
                    <a:pt x="326907" y="18490"/>
                  </a:lnTo>
                  <a:lnTo>
                    <a:pt x="366877" y="40184"/>
                  </a:lnTo>
                  <a:lnTo>
                    <a:pt x="401702" y="68916"/>
                  </a:lnTo>
                  <a:lnTo>
                    <a:pt x="430434" y="103740"/>
                  </a:lnTo>
                  <a:lnTo>
                    <a:pt x="452128" y="143711"/>
                  </a:lnTo>
                  <a:lnTo>
                    <a:pt x="465838" y="187882"/>
                  </a:lnTo>
                  <a:lnTo>
                    <a:pt x="470618" y="235309"/>
                  </a:lnTo>
                  <a:lnTo>
                    <a:pt x="465838" y="282735"/>
                  </a:lnTo>
                  <a:lnTo>
                    <a:pt x="452128" y="326907"/>
                  </a:lnTo>
                  <a:lnTo>
                    <a:pt x="430434" y="366877"/>
                  </a:lnTo>
                  <a:lnTo>
                    <a:pt x="401702" y="401702"/>
                  </a:lnTo>
                  <a:lnTo>
                    <a:pt x="366877" y="430434"/>
                  </a:lnTo>
                  <a:lnTo>
                    <a:pt x="326907" y="452128"/>
                  </a:lnTo>
                  <a:lnTo>
                    <a:pt x="282735" y="465838"/>
                  </a:lnTo>
                  <a:lnTo>
                    <a:pt x="235309" y="470618"/>
                  </a:lnTo>
                  <a:close/>
                </a:path>
              </a:pathLst>
            </a:custGeom>
            <a:solidFill>
              <a:srgbClr val="FEF1D0"/>
            </a:solidFill>
          </p:spPr>
          <p:txBody>
            <a:bodyPr wrap="square" lIns="0" tIns="0" rIns="0" bIns="0" rtlCol="0"/>
            <a:lstStyle/>
            <a:p>
              <a:endParaRPr/>
            </a:p>
          </p:txBody>
        </p:sp>
        <p:sp>
          <p:nvSpPr>
            <p:cNvPr id="11" name="object 8"/>
            <p:cNvSpPr/>
            <p:nvPr/>
          </p:nvSpPr>
          <p:spPr>
            <a:xfrm>
              <a:off x="311155" y="2176075"/>
              <a:ext cx="417830" cy="417830"/>
            </a:xfrm>
            <a:custGeom>
              <a:avLst/>
              <a:gdLst/>
              <a:ahLst/>
              <a:cxnLst/>
              <a:rect l="l" t="t" r="r" b="b"/>
              <a:pathLst>
                <a:path w="417830" h="417830">
                  <a:moveTo>
                    <a:pt x="208659" y="0"/>
                  </a:moveTo>
                  <a:lnTo>
                    <a:pt x="208659" y="33678"/>
                  </a:lnTo>
                </a:path>
                <a:path w="417830" h="417830">
                  <a:moveTo>
                    <a:pt x="208659" y="383640"/>
                  </a:moveTo>
                  <a:lnTo>
                    <a:pt x="208659" y="417318"/>
                  </a:lnTo>
                </a:path>
                <a:path w="417830" h="417830">
                  <a:moveTo>
                    <a:pt x="417318" y="208659"/>
                  </a:moveTo>
                  <a:lnTo>
                    <a:pt x="383640" y="208659"/>
                  </a:lnTo>
                </a:path>
                <a:path w="417830" h="417830">
                  <a:moveTo>
                    <a:pt x="33678" y="208659"/>
                  </a:moveTo>
                  <a:lnTo>
                    <a:pt x="0" y="208659"/>
                  </a:lnTo>
                </a:path>
                <a:path w="417830" h="417830">
                  <a:moveTo>
                    <a:pt x="314995" y="29139"/>
                  </a:moveTo>
                  <a:lnTo>
                    <a:pt x="297833" y="58102"/>
                  </a:lnTo>
                </a:path>
                <a:path w="417830" h="417830">
                  <a:moveTo>
                    <a:pt x="119484" y="359216"/>
                  </a:moveTo>
                  <a:lnTo>
                    <a:pt x="102323" y="388209"/>
                  </a:lnTo>
                </a:path>
                <a:path w="417830" h="417830">
                  <a:moveTo>
                    <a:pt x="385778" y="98340"/>
                  </a:moveTo>
                  <a:lnTo>
                    <a:pt x="357195" y="116175"/>
                  </a:lnTo>
                </a:path>
                <a:path w="417830" h="417830">
                  <a:moveTo>
                    <a:pt x="60123" y="301172"/>
                  </a:moveTo>
                  <a:lnTo>
                    <a:pt x="31540" y="318978"/>
                  </a:lnTo>
                </a:path>
                <a:path w="417830" h="417830">
                  <a:moveTo>
                    <a:pt x="394007" y="304481"/>
                  </a:moveTo>
                  <a:lnTo>
                    <a:pt x="364107" y="289018"/>
                  </a:lnTo>
                </a:path>
                <a:path w="417830" h="417830">
                  <a:moveTo>
                    <a:pt x="53211" y="128299"/>
                  </a:moveTo>
                  <a:lnTo>
                    <a:pt x="23311" y="112837"/>
                  </a:lnTo>
                </a:path>
                <a:path w="417830" h="417830">
                  <a:moveTo>
                    <a:pt x="318304" y="386188"/>
                  </a:moveTo>
                  <a:lnTo>
                    <a:pt x="300616" y="357517"/>
                  </a:lnTo>
                </a:path>
                <a:path w="417830" h="417830">
                  <a:moveTo>
                    <a:pt x="116702" y="59801"/>
                  </a:moveTo>
                  <a:lnTo>
                    <a:pt x="99014" y="31130"/>
                  </a:lnTo>
                </a:path>
                <a:path w="417830" h="417830">
                  <a:moveTo>
                    <a:pt x="208659" y="78045"/>
                  </a:moveTo>
                  <a:lnTo>
                    <a:pt x="208659" y="183034"/>
                  </a:lnTo>
                </a:path>
                <a:path w="417830" h="417830">
                  <a:moveTo>
                    <a:pt x="197472" y="231677"/>
                  </a:moveTo>
                  <a:lnTo>
                    <a:pt x="99014" y="328437"/>
                  </a:lnTo>
                </a:path>
              </a:pathLst>
            </a:custGeom>
            <a:ln w="14642">
              <a:solidFill>
                <a:srgbClr val="24537C"/>
              </a:solidFill>
            </a:ln>
          </p:spPr>
          <p:txBody>
            <a:bodyPr wrap="square" lIns="0" tIns="0" rIns="0" bIns="0" rtlCol="0"/>
            <a:lstStyle/>
            <a:p>
              <a:endParaRPr/>
            </a:p>
          </p:txBody>
        </p:sp>
        <p:sp>
          <p:nvSpPr>
            <p:cNvPr id="12" name="object 9"/>
            <p:cNvSpPr/>
            <p:nvPr/>
          </p:nvSpPr>
          <p:spPr>
            <a:xfrm>
              <a:off x="494190" y="2359110"/>
              <a:ext cx="51435" cy="51435"/>
            </a:xfrm>
            <a:custGeom>
              <a:avLst/>
              <a:gdLst/>
              <a:ahLst/>
              <a:cxnLst/>
              <a:rect l="l" t="t" r="r" b="b"/>
              <a:pathLst>
                <a:path w="51434" h="51435">
                  <a:moveTo>
                    <a:pt x="51249" y="25624"/>
                  </a:moveTo>
                  <a:lnTo>
                    <a:pt x="49234" y="35596"/>
                  </a:lnTo>
                  <a:lnTo>
                    <a:pt x="43741" y="43741"/>
                  </a:lnTo>
                  <a:lnTo>
                    <a:pt x="35596" y="49234"/>
                  </a:lnTo>
                  <a:lnTo>
                    <a:pt x="25624" y="51249"/>
                  </a:lnTo>
                  <a:lnTo>
                    <a:pt x="15653" y="49234"/>
                  </a:lnTo>
                  <a:lnTo>
                    <a:pt x="7508" y="43741"/>
                  </a:lnTo>
                  <a:lnTo>
                    <a:pt x="2014" y="35596"/>
                  </a:lnTo>
                  <a:lnTo>
                    <a:pt x="0" y="25624"/>
                  </a:lnTo>
                  <a:lnTo>
                    <a:pt x="2014" y="15653"/>
                  </a:lnTo>
                  <a:lnTo>
                    <a:pt x="7508" y="7508"/>
                  </a:lnTo>
                  <a:lnTo>
                    <a:pt x="15653" y="2014"/>
                  </a:lnTo>
                  <a:lnTo>
                    <a:pt x="25624" y="0"/>
                  </a:lnTo>
                  <a:lnTo>
                    <a:pt x="35596" y="2014"/>
                  </a:lnTo>
                  <a:lnTo>
                    <a:pt x="43741" y="7508"/>
                  </a:lnTo>
                  <a:lnTo>
                    <a:pt x="49234" y="15653"/>
                  </a:lnTo>
                  <a:lnTo>
                    <a:pt x="51249" y="25624"/>
                  </a:lnTo>
                  <a:close/>
                </a:path>
              </a:pathLst>
            </a:custGeom>
            <a:ln w="14642">
              <a:solidFill>
                <a:srgbClr val="D6282E"/>
              </a:solidFill>
            </a:ln>
          </p:spPr>
          <p:txBody>
            <a:bodyPr wrap="square" lIns="0" tIns="0" rIns="0" bIns="0" rtlCol="0"/>
            <a:lstStyle/>
            <a:p>
              <a:endParaRPr/>
            </a:p>
          </p:txBody>
        </p:sp>
      </p:grpSp>
      <p:sp>
        <p:nvSpPr>
          <p:cNvPr id="14" name="Textfeld 13"/>
          <p:cNvSpPr txBox="1"/>
          <p:nvPr/>
        </p:nvSpPr>
        <p:spPr>
          <a:xfrm>
            <a:off x="1473749" y="1854095"/>
            <a:ext cx="1881963" cy="369332"/>
          </a:xfrm>
          <a:prstGeom prst="rect">
            <a:avLst/>
          </a:prstGeom>
          <a:noFill/>
        </p:spPr>
        <p:txBody>
          <a:bodyPr wrap="square" rtlCol="0">
            <a:spAutoFit/>
          </a:bodyPr>
          <a:lstStyle/>
          <a:p>
            <a:r>
              <a:rPr lang="en-GB" dirty="0" smtClean="0">
                <a:solidFill>
                  <a:schemeClr val="tx1">
                    <a:lumMod val="75000"/>
                    <a:lumOff val="25000"/>
                  </a:schemeClr>
                </a:solidFill>
              </a:rPr>
              <a:t>1 + plenary</a:t>
            </a:r>
            <a:endParaRPr lang="en-GB" dirty="0">
              <a:solidFill>
                <a:schemeClr val="tx1">
                  <a:lumMod val="75000"/>
                  <a:lumOff val="25000"/>
                </a:schemeClr>
              </a:solidFill>
            </a:endParaRPr>
          </a:p>
        </p:txBody>
      </p:sp>
      <p:sp>
        <p:nvSpPr>
          <p:cNvPr id="15" name="Textfeld 14"/>
          <p:cNvSpPr txBox="1"/>
          <p:nvPr/>
        </p:nvSpPr>
        <p:spPr>
          <a:xfrm>
            <a:off x="4022702" y="1854095"/>
            <a:ext cx="1700846" cy="369332"/>
          </a:xfrm>
          <a:prstGeom prst="rect">
            <a:avLst/>
          </a:prstGeom>
          <a:noFill/>
        </p:spPr>
        <p:txBody>
          <a:bodyPr wrap="square" rtlCol="0">
            <a:spAutoFit/>
          </a:bodyPr>
          <a:lstStyle/>
          <a:p>
            <a:r>
              <a:rPr lang="de-DE" dirty="0" smtClean="0">
                <a:solidFill>
                  <a:schemeClr val="tx1">
                    <a:lumMod val="75000"/>
                    <a:lumOff val="25000"/>
                  </a:schemeClr>
                </a:solidFill>
              </a:rPr>
              <a:t>10-20 min.</a:t>
            </a:r>
            <a:endParaRPr lang="de-DE" dirty="0">
              <a:solidFill>
                <a:schemeClr val="tx1">
                  <a:lumMod val="75000"/>
                  <a:lumOff val="25000"/>
                </a:schemeClr>
              </a:solidFill>
            </a:endParaRPr>
          </a:p>
        </p:txBody>
      </p:sp>
      <p:sp>
        <p:nvSpPr>
          <p:cNvPr id="16" name="Textfeld 15"/>
          <p:cNvSpPr txBox="1"/>
          <p:nvPr/>
        </p:nvSpPr>
        <p:spPr>
          <a:xfrm>
            <a:off x="6731059" y="1864837"/>
            <a:ext cx="3980483" cy="646331"/>
          </a:xfrm>
          <a:prstGeom prst="rect">
            <a:avLst/>
          </a:prstGeom>
          <a:noFill/>
        </p:spPr>
        <p:txBody>
          <a:bodyPr wrap="square" rtlCol="0">
            <a:spAutoFit/>
          </a:bodyPr>
          <a:lstStyle/>
          <a:p>
            <a:r>
              <a:rPr lang="en-GB" dirty="0">
                <a:solidFill>
                  <a:schemeClr val="tx1">
                    <a:lumMod val="75000"/>
                    <a:lumOff val="25000"/>
                  </a:schemeClr>
                </a:solidFill>
              </a:rPr>
              <a:t>Thinking about possible </a:t>
            </a:r>
            <a:r>
              <a:rPr lang="en-GB" dirty="0" smtClean="0">
                <a:solidFill>
                  <a:schemeClr val="tx1">
                    <a:lumMod val="75000"/>
                    <a:lumOff val="25000"/>
                  </a:schemeClr>
                </a:solidFill>
              </a:rPr>
              <a:t>applications of plain language in your organisation</a:t>
            </a:r>
            <a:endParaRPr lang="en-GB" dirty="0">
              <a:solidFill>
                <a:schemeClr val="tx1">
                  <a:lumMod val="75000"/>
                  <a:lumOff val="25000"/>
                </a:schemeClr>
              </a:solidFill>
            </a:endParaRPr>
          </a:p>
        </p:txBody>
      </p:sp>
      <p:grpSp>
        <p:nvGrpSpPr>
          <p:cNvPr id="19" name="object 10"/>
          <p:cNvGrpSpPr/>
          <p:nvPr/>
        </p:nvGrpSpPr>
        <p:grpSpPr>
          <a:xfrm>
            <a:off x="6043036" y="1854095"/>
            <a:ext cx="509544" cy="403819"/>
            <a:chOff x="202712" y="2823313"/>
            <a:chExt cx="668020" cy="571500"/>
          </a:xfrm>
        </p:grpSpPr>
        <p:sp>
          <p:nvSpPr>
            <p:cNvPr id="20" name="object 11"/>
            <p:cNvSpPr/>
            <p:nvPr/>
          </p:nvSpPr>
          <p:spPr>
            <a:xfrm>
              <a:off x="202712" y="2823313"/>
              <a:ext cx="574040" cy="571500"/>
            </a:xfrm>
            <a:custGeom>
              <a:avLst/>
              <a:gdLst/>
              <a:ahLst/>
              <a:cxnLst/>
              <a:rect l="l" t="t" r="r" b="b"/>
              <a:pathLst>
                <a:path w="574040" h="571500">
                  <a:moveTo>
                    <a:pt x="286952" y="571334"/>
                  </a:moveTo>
                  <a:lnTo>
                    <a:pt x="240407" y="567596"/>
                  </a:lnTo>
                  <a:lnTo>
                    <a:pt x="196253" y="556771"/>
                  </a:lnTo>
                  <a:lnTo>
                    <a:pt x="155081" y="539450"/>
                  </a:lnTo>
                  <a:lnTo>
                    <a:pt x="117482" y="516219"/>
                  </a:lnTo>
                  <a:lnTo>
                    <a:pt x="84046" y="487667"/>
                  </a:lnTo>
                  <a:lnTo>
                    <a:pt x="55365" y="454381"/>
                  </a:lnTo>
                  <a:lnTo>
                    <a:pt x="32029" y="416950"/>
                  </a:lnTo>
                  <a:lnTo>
                    <a:pt x="14629" y="375962"/>
                  </a:lnTo>
                  <a:lnTo>
                    <a:pt x="3755" y="332004"/>
                  </a:lnTo>
                  <a:lnTo>
                    <a:pt x="0" y="285665"/>
                  </a:lnTo>
                  <a:lnTo>
                    <a:pt x="3755" y="239327"/>
                  </a:lnTo>
                  <a:lnTo>
                    <a:pt x="14629" y="195371"/>
                  </a:lnTo>
                  <a:lnTo>
                    <a:pt x="32029" y="154383"/>
                  </a:lnTo>
                  <a:lnTo>
                    <a:pt x="55365" y="116952"/>
                  </a:lnTo>
                  <a:lnTo>
                    <a:pt x="84046" y="83667"/>
                  </a:lnTo>
                  <a:lnTo>
                    <a:pt x="117482" y="55115"/>
                  </a:lnTo>
                  <a:lnTo>
                    <a:pt x="155081" y="31884"/>
                  </a:lnTo>
                  <a:lnTo>
                    <a:pt x="196253" y="14562"/>
                  </a:lnTo>
                  <a:lnTo>
                    <a:pt x="240407" y="3738"/>
                  </a:lnTo>
                  <a:lnTo>
                    <a:pt x="286952" y="0"/>
                  </a:lnTo>
                  <a:lnTo>
                    <a:pt x="333498" y="3738"/>
                  </a:lnTo>
                  <a:lnTo>
                    <a:pt x="377653" y="14562"/>
                  </a:lnTo>
                  <a:lnTo>
                    <a:pt x="418825" y="31884"/>
                  </a:lnTo>
                  <a:lnTo>
                    <a:pt x="456425" y="55115"/>
                  </a:lnTo>
                  <a:lnTo>
                    <a:pt x="489860" y="83667"/>
                  </a:lnTo>
                  <a:lnTo>
                    <a:pt x="518540" y="116952"/>
                  </a:lnTo>
                  <a:lnTo>
                    <a:pt x="541876" y="154383"/>
                  </a:lnTo>
                  <a:lnTo>
                    <a:pt x="559275" y="195371"/>
                  </a:lnTo>
                  <a:lnTo>
                    <a:pt x="570148" y="239327"/>
                  </a:lnTo>
                  <a:lnTo>
                    <a:pt x="573904" y="285665"/>
                  </a:lnTo>
                  <a:lnTo>
                    <a:pt x="570148" y="332004"/>
                  </a:lnTo>
                  <a:lnTo>
                    <a:pt x="559275" y="375962"/>
                  </a:lnTo>
                  <a:lnTo>
                    <a:pt x="541876" y="416950"/>
                  </a:lnTo>
                  <a:lnTo>
                    <a:pt x="518540" y="454381"/>
                  </a:lnTo>
                  <a:lnTo>
                    <a:pt x="489860" y="487667"/>
                  </a:lnTo>
                  <a:lnTo>
                    <a:pt x="456425" y="516219"/>
                  </a:lnTo>
                  <a:lnTo>
                    <a:pt x="418825" y="539450"/>
                  </a:lnTo>
                  <a:lnTo>
                    <a:pt x="377653" y="556771"/>
                  </a:lnTo>
                  <a:lnTo>
                    <a:pt x="333498" y="567596"/>
                  </a:lnTo>
                  <a:lnTo>
                    <a:pt x="286952" y="571334"/>
                  </a:lnTo>
                  <a:close/>
                </a:path>
              </a:pathLst>
            </a:custGeom>
            <a:solidFill>
              <a:srgbClr val="ECF4DF"/>
            </a:solidFill>
          </p:spPr>
          <p:txBody>
            <a:bodyPr wrap="square" lIns="0" tIns="0" rIns="0" bIns="0" rtlCol="0"/>
            <a:lstStyle/>
            <a:p>
              <a:endParaRPr/>
            </a:p>
          </p:txBody>
        </p:sp>
        <p:sp>
          <p:nvSpPr>
            <p:cNvPr id="21" name="object 12"/>
            <p:cNvSpPr/>
            <p:nvPr/>
          </p:nvSpPr>
          <p:spPr>
            <a:xfrm>
              <a:off x="202704" y="2823323"/>
              <a:ext cx="574040" cy="571500"/>
            </a:xfrm>
            <a:custGeom>
              <a:avLst/>
              <a:gdLst/>
              <a:ahLst/>
              <a:cxnLst/>
              <a:rect l="l" t="t" r="r" b="b"/>
              <a:pathLst>
                <a:path w="574040" h="571500">
                  <a:moveTo>
                    <a:pt x="459117" y="285661"/>
                  </a:moveTo>
                  <a:lnTo>
                    <a:pt x="452970" y="240093"/>
                  </a:lnTo>
                  <a:lnTo>
                    <a:pt x="435622" y="199161"/>
                  </a:lnTo>
                  <a:lnTo>
                    <a:pt x="414070" y="171399"/>
                  </a:lnTo>
                  <a:lnTo>
                    <a:pt x="408698" y="164465"/>
                  </a:lnTo>
                  <a:lnTo>
                    <a:pt x="401739" y="159118"/>
                  </a:lnTo>
                  <a:lnTo>
                    <a:pt x="401739" y="285661"/>
                  </a:lnTo>
                  <a:lnTo>
                    <a:pt x="392696" y="330098"/>
                  </a:lnTo>
                  <a:lnTo>
                    <a:pt x="368071" y="366420"/>
                  </a:lnTo>
                  <a:lnTo>
                    <a:pt x="331584" y="390931"/>
                  </a:lnTo>
                  <a:lnTo>
                    <a:pt x="286956" y="399923"/>
                  </a:lnTo>
                  <a:lnTo>
                    <a:pt x="242316" y="390931"/>
                  </a:lnTo>
                  <a:lnTo>
                    <a:pt x="205828" y="366420"/>
                  </a:lnTo>
                  <a:lnTo>
                    <a:pt x="181203" y="330098"/>
                  </a:lnTo>
                  <a:lnTo>
                    <a:pt x="172173" y="285661"/>
                  </a:lnTo>
                  <a:lnTo>
                    <a:pt x="181203" y="241223"/>
                  </a:lnTo>
                  <a:lnTo>
                    <a:pt x="205828" y="204901"/>
                  </a:lnTo>
                  <a:lnTo>
                    <a:pt x="242316" y="180390"/>
                  </a:lnTo>
                  <a:lnTo>
                    <a:pt x="286956" y="171399"/>
                  </a:lnTo>
                  <a:lnTo>
                    <a:pt x="331584" y="180390"/>
                  </a:lnTo>
                  <a:lnTo>
                    <a:pt x="368071" y="204901"/>
                  </a:lnTo>
                  <a:lnTo>
                    <a:pt x="392696" y="241223"/>
                  </a:lnTo>
                  <a:lnTo>
                    <a:pt x="401739" y="285661"/>
                  </a:lnTo>
                  <a:lnTo>
                    <a:pt x="401739" y="159118"/>
                  </a:lnTo>
                  <a:lnTo>
                    <a:pt x="373849" y="137668"/>
                  </a:lnTo>
                  <a:lnTo>
                    <a:pt x="332727" y="120383"/>
                  </a:lnTo>
                  <a:lnTo>
                    <a:pt x="286956" y="114261"/>
                  </a:lnTo>
                  <a:lnTo>
                    <a:pt x="241185" y="120383"/>
                  </a:lnTo>
                  <a:lnTo>
                    <a:pt x="200063" y="137668"/>
                  </a:lnTo>
                  <a:lnTo>
                    <a:pt x="165214" y="164465"/>
                  </a:lnTo>
                  <a:lnTo>
                    <a:pt x="138290" y="199161"/>
                  </a:lnTo>
                  <a:lnTo>
                    <a:pt x="120929" y="240093"/>
                  </a:lnTo>
                  <a:lnTo>
                    <a:pt x="114782" y="285661"/>
                  </a:lnTo>
                  <a:lnTo>
                    <a:pt x="120929" y="331228"/>
                  </a:lnTo>
                  <a:lnTo>
                    <a:pt x="138290" y="372173"/>
                  </a:lnTo>
                  <a:lnTo>
                    <a:pt x="165214" y="406857"/>
                  </a:lnTo>
                  <a:lnTo>
                    <a:pt x="200063" y="433666"/>
                  </a:lnTo>
                  <a:lnTo>
                    <a:pt x="241185" y="450938"/>
                  </a:lnTo>
                  <a:lnTo>
                    <a:pt x="286956" y="457060"/>
                  </a:lnTo>
                  <a:lnTo>
                    <a:pt x="332727" y="450938"/>
                  </a:lnTo>
                  <a:lnTo>
                    <a:pt x="373849" y="433666"/>
                  </a:lnTo>
                  <a:lnTo>
                    <a:pt x="408698" y="406857"/>
                  </a:lnTo>
                  <a:lnTo>
                    <a:pt x="414070" y="399923"/>
                  </a:lnTo>
                  <a:lnTo>
                    <a:pt x="435622" y="372173"/>
                  </a:lnTo>
                  <a:lnTo>
                    <a:pt x="452970" y="331228"/>
                  </a:lnTo>
                  <a:lnTo>
                    <a:pt x="459117" y="285661"/>
                  </a:lnTo>
                  <a:close/>
                </a:path>
                <a:path w="574040" h="571500">
                  <a:moveTo>
                    <a:pt x="573900" y="285661"/>
                  </a:moveTo>
                  <a:lnTo>
                    <a:pt x="570153" y="239318"/>
                  </a:lnTo>
                  <a:lnTo>
                    <a:pt x="559282" y="195364"/>
                  </a:lnTo>
                  <a:lnTo>
                    <a:pt x="541883" y="154381"/>
                  </a:lnTo>
                  <a:lnTo>
                    <a:pt x="518541" y="116954"/>
                  </a:lnTo>
                  <a:lnTo>
                    <a:pt x="516509" y="114604"/>
                  </a:lnTo>
                  <a:lnTo>
                    <a:pt x="516509" y="285661"/>
                  </a:lnTo>
                  <a:lnTo>
                    <a:pt x="511848" y="331660"/>
                  </a:lnTo>
                  <a:lnTo>
                    <a:pt x="498449" y="374523"/>
                  </a:lnTo>
                  <a:lnTo>
                    <a:pt x="477253" y="413346"/>
                  </a:lnTo>
                  <a:lnTo>
                    <a:pt x="449199" y="447179"/>
                  </a:lnTo>
                  <a:lnTo>
                    <a:pt x="415213" y="475107"/>
                  </a:lnTo>
                  <a:lnTo>
                    <a:pt x="376224" y="496201"/>
                  </a:lnTo>
                  <a:lnTo>
                    <a:pt x="333159" y="509549"/>
                  </a:lnTo>
                  <a:lnTo>
                    <a:pt x="286956" y="514197"/>
                  </a:lnTo>
                  <a:lnTo>
                    <a:pt x="240753" y="509549"/>
                  </a:lnTo>
                  <a:lnTo>
                    <a:pt x="197688" y="496201"/>
                  </a:lnTo>
                  <a:lnTo>
                    <a:pt x="158686" y="475107"/>
                  </a:lnTo>
                  <a:lnTo>
                    <a:pt x="124701" y="447179"/>
                  </a:lnTo>
                  <a:lnTo>
                    <a:pt x="96647" y="413346"/>
                  </a:lnTo>
                  <a:lnTo>
                    <a:pt x="75450" y="374523"/>
                  </a:lnTo>
                  <a:lnTo>
                    <a:pt x="62064" y="331660"/>
                  </a:lnTo>
                  <a:lnTo>
                    <a:pt x="57391" y="285661"/>
                  </a:lnTo>
                  <a:lnTo>
                    <a:pt x="62064" y="239661"/>
                  </a:lnTo>
                  <a:lnTo>
                    <a:pt x="75450" y="196799"/>
                  </a:lnTo>
                  <a:lnTo>
                    <a:pt x="96647" y="157975"/>
                  </a:lnTo>
                  <a:lnTo>
                    <a:pt x="124701" y="124142"/>
                  </a:lnTo>
                  <a:lnTo>
                    <a:pt x="158686" y="96215"/>
                  </a:lnTo>
                  <a:lnTo>
                    <a:pt x="197688" y="75120"/>
                  </a:lnTo>
                  <a:lnTo>
                    <a:pt x="240753" y="61785"/>
                  </a:lnTo>
                  <a:lnTo>
                    <a:pt x="286956" y="57124"/>
                  </a:lnTo>
                  <a:lnTo>
                    <a:pt x="333159" y="61785"/>
                  </a:lnTo>
                  <a:lnTo>
                    <a:pt x="376224" y="75120"/>
                  </a:lnTo>
                  <a:lnTo>
                    <a:pt x="415213" y="96215"/>
                  </a:lnTo>
                  <a:lnTo>
                    <a:pt x="449199" y="124142"/>
                  </a:lnTo>
                  <a:lnTo>
                    <a:pt x="477253" y="157975"/>
                  </a:lnTo>
                  <a:lnTo>
                    <a:pt x="498449" y="196799"/>
                  </a:lnTo>
                  <a:lnTo>
                    <a:pt x="511848" y="239661"/>
                  </a:lnTo>
                  <a:lnTo>
                    <a:pt x="516509" y="285661"/>
                  </a:lnTo>
                  <a:lnTo>
                    <a:pt x="516509" y="114604"/>
                  </a:lnTo>
                  <a:lnTo>
                    <a:pt x="489864" y="83667"/>
                  </a:lnTo>
                  <a:lnTo>
                    <a:pt x="458787" y="57124"/>
                  </a:lnTo>
                  <a:lnTo>
                    <a:pt x="456425" y="55105"/>
                  </a:lnTo>
                  <a:lnTo>
                    <a:pt x="418833" y="31877"/>
                  </a:lnTo>
                  <a:lnTo>
                    <a:pt x="377659" y="14554"/>
                  </a:lnTo>
                  <a:lnTo>
                    <a:pt x="333502" y="3733"/>
                  </a:lnTo>
                  <a:lnTo>
                    <a:pt x="286956" y="0"/>
                  </a:lnTo>
                  <a:lnTo>
                    <a:pt x="240411" y="3733"/>
                  </a:lnTo>
                  <a:lnTo>
                    <a:pt x="196253" y="14554"/>
                  </a:lnTo>
                  <a:lnTo>
                    <a:pt x="155079" y="31877"/>
                  </a:lnTo>
                  <a:lnTo>
                    <a:pt x="117487" y="55105"/>
                  </a:lnTo>
                  <a:lnTo>
                    <a:pt x="84048" y="83667"/>
                  </a:lnTo>
                  <a:lnTo>
                    <a:pt x="55372" y="116954"/>
                  </a:lnTo>
                  <a:lnTo>
                    <a:pt x="32029" y="154381"/>
                  </a:lnTo>
                  <a:lnTo>
                    <a:pt x="14630" y="195364"/>
                  </a:lnTo>
                  <a:lnTo>
                    <a:pt x="3759" y="239318"/>
                  </a:lnTo>
                  <a:lnTo>
                    <a:pt x="0" y="285661"/>
                  </a:lnTo>
                  <a:lnTo>
                    <a:pt x="3759" y="332003"/>
                  </a:lnTo>
                  <a:lnTo>
                    <a:pt x="14630" y="375958"/>
                  </a:lnTo>
                  <a:lnTo>
                    <a:pt x="32029" y="416941"/>
                  </a:lnTo>
                  <a:lnTo>
                    <a:pt x="55372" y="454380"/>
                  </a:lnTo>
                  <a:lnTo>
                    <a:pt x="84048" y="487667"/>
                  </a:lnTo>
                  <a:lnTo>
                    <a:pt x="117487" y="516216"/>
                  </a:lnTo>
                  <a:lnTo>
                    <a:pt x="155079" y="539445"/>
                  </a:lnTo>
                  <a:lnTo>
                    <a:pt x="196253" y="556768"/>
                  </a:lnTo>
                  <a:lnTo>
                    <a:pt x="240411" y="567588"/>
                  </a:lnTo>
                  <a:lnTo>
                    <a:pt x="286956" y="571334"/>
                  </a:lnTo>
                  <a:lnTo>
                    <a:pt x="333502" y="567588"/>
                  </a:lnTo>
                  <a:lnTo>
                    <a:pt x="377659" y="556768"/>
                  </a:lnTo>
                  <a:lnTo>
                    <a:pt x="418833" y="539445"/>
                  </a:lnTo>
                  <a:lnTo>
                    <a:pt x="456425" y="516216"/>
                  </a:lnTo>
                  <a:lnTo>
                    <a:pt x="458787" y="514197"/>
                  </a:lnTo>
                  <a:lnTo>
                    <a:pt x="489864" y="487667"/>
                  </a:lnTo>
                  <a:lnTo>
                    <a:pt x="518541" y="454380"/>
                  </a:lnTo>
                  <a:lnTo>
                    <a:pt x="541883" y="416941"/>
                  </a:lnTo>
                  <a:lnTo>
                    <a:pt x="559282" y="375958"/>
                  </a:lnTo>
                  <a:lnTo>
                    <a:pt x="570153" y="332003"/>
                  </a:lnTo>
                  <a:lnTo>
                    <a:pt x="573900" y="285661"/>
                  </a:lnTo>
                  <a:close/>
                </a:path>
              </a:pathLst>
            </a:custGeom>
            <a:solidFill>
              <a:srgbClr val="DD3C4E"/>
            </a:solidFill>
          </p:spPr>
          <p:txBody>
            <a:bodyPr wrap="square" lIns="0" tIns="0" rIns="0" bIns="0" rtlCol="0"/>
            <a:lstStyle/>
            <a:p>
              <a:endParaRPr/>
            </a:p>
          </p:txBody>
        </p:sp>
        <p:pic>
          <p:nvPicPr>
            <p:cNvPr id="22" name="object 13"/>
            <p:cNvPicPr/>
            <p:nvPr/>
          </p:nvPicPr>
          <p:blipFill>
            <a:blip r:embed="rId2" cstate="print"/>
            <a:stretch>
              <a:fillRect/>
            </a:stretch>
          </p:blipFill>
          <p:spPr>
            <a:xfrm>
              <a:off x="432272" y="3051849"/>
              <a:ext cx="114778" cy="114266"/>
            </a:xfrm>
            <a:prstGeom prst="rect">
              <a:avLst/>
            </a:prstGeom>
          </p:spPr>
        </p:pic>
        <p:pic>
          <p:nvPicPr>
            <p:cNvPr id="23" name="object 14"/>
            <p:cNvPicPr/>
            <p:nvPr/>
          </p:nvPicPr>
          <p:blipFill>
            <a:blip r:embed="rId3" cstate="print"/>
            <a:stretch>
              <a:fillRect/>
            </a:stretch>
          </p:blipFill>
          <p:spPr>
            <a:xfrm>
              <a:off x="660217" y="2855281"/>
              <a:ext cx="209922" cy="176382"/>
            </a:xfrm>
            <a:prstGeom prst="rect">
              <a:avLst/>
            </a:prstGeom>
          </p:spPr>
        </p:pic>
        <p:sp>
          <p:nvSpPr>
            <p:cNvPr id="24" name="object 15"/>
            <p:cNvSpPr/>
            <p:nvPr/>
          </p:nvSpPr>
          <p:spPr>
            <a:xfrm>
              <a:off x="476551" y="2910034"/>
              <a:ext cx="354330" cy="213360"/>
            </a:xfrm>
            <a:custGeom>
              <a:avLst/>
              <a:gdLst/>
              <a:ahLst/>
              <a:cxnLst/>
              <a:rect l="l" t="t" r="r" b="b"/>
              <a:pathLst>
                <a:path w="354330" h="213360">
                  <a:moveTo>
                    <a:pt x="15074" y="213009"/>
                  </a:moveTo>
                  <a:lnTo>
                    <a:pt x="13125" y="213009"/>
                  </a:lnTo>
                  <a:lnTo>
                    <a:pt x="9153" y="213009"/>
                  </a:lnTo>
                  <a:lnTo>
                    <a:pt x="5307" y="210963"/>
                  </a:lnTo>
                  <a:lnTo>
                    <a:pt x="3172" y="207300"/>
                  </a:lnTo>
                  <a:lnTo>
                    <a:pt x="0" y="201830"/>
                  </a:lnTo>
                  <a:lnTo>
                    <a:pt x="1882" y="194840"/>
                  </a:lnTo>
                  <a:lnTo>
                    <a:pt x="335374" y="3167"/>
                  </a:lnTo>
                  <a:lnTo>
                    <a:pt x="340849" y="0"/>
                  </a:lnTo>
                  <a:lnTo>
                    <a:pt x="347871" y="1880"/>
                  </a:lnTo>
                  <a:lnTo>
                    <a:pt x="354230" y="12820"/>
                  </a:lnTo>
                  <a:lnTo>
                    <a:pt x="352346" y="19801"/>
                  </a:lnTo>
                  <a:lnTo>
                    <a:pt x="18857" y="211489"/>
                  </a:lnTo>
                  <a:lnTo>
                    <a:pt x="17045" y="212517"/>
                  </a:lnTo>
                  <a:lnTo>
                    <a:pt x="15074" y="213009"/>
                  </a:lnTo>
                  <a:close/>
                </a:path>
              </a:pathLst>
            </a:custGeom>
            <a:solidFill>
              <a:srgbClr val="4F616B"/>
            </a:solidFill>
          </p:spPr>
          <p:txBody>
            <a:bodyPr wrap="square" lIns="0" tIns="0" rIns="0" bIns="0" rtlCol="0"/>
            <a:lstStyle/>
            <a:p>
              <a:endParaRPr/>
            </a:p>
          </p:txBody>
        </p:sp>
      </p:grpSp>
    </p:spTree>
    <p:extLst>
      <p:ext uri="{BB962C8B-B14F-4D97-AF65-F5344CB8AC3E}">
        <p14:creationId xmlns:p14="http://schemas.microsoft.com/office/powerpoint/2010/main" val="26141364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1018</Words>
  <Application>Microsoft Office PowerPoint</Application>
  <PresentationFormat>Breitbild</PresentationFormat>
  <Paragraphs>145</Paragraphs>
  <Slides>21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21</vt:i4>
      </vt:variant>
    </vt:vector>
  </HeadingPairs>
  <TitlesOfParts>
    <vt:vector size="25" baseType="lpstr">
      <vt:lpstr>Arial</vt:lpstr>
      <vt:lpstr>Calibri</vt:lpstr>
      <vt:lpstr>Calibri Light</vt:lpstr>
      <vt:lpstr>Office Theme</vt:lpstr>
      <vt:lpstr>PowerPoint-Präsentation</vt:lpstr>
      <vt:lpstr>Training Objectives</vt:lpstr>
      <vt:lpstr>Agenda</vt:lpstr>
      <vt:lpstr>1. Definition and Characteristics of Plain Language</vt:lpstr>
      <vt:lpstr>Introduction and Definition of Plain Language</vt:lpstr>
      <vt:lpstr>Example of Simple Language</vt:lpstr>
      <vt:lpstr>Relevance and Benefits of Plain Language</vt:lpstr>
      <vt:lpstr>Characteristics of Plain Language</vt:lpstr>
      <vt:lpstr>Exercise/ Discussion</vt:lpstr>
      <vt:lpstr>2. How to Use Plain Language</vt:lpstr>
      <vt:lpstr>Content Planning</vt:lpstr>
      <vt:lpstr>Wording and sentence structure</vt:lpstr>
      <vt:lpstr>Wording and sentence structure: Example of Plain Language</vt:lpstr>
      <vt:lpstr>Visual Clarity and Formatting</vt:lpstr>
      <vt:lpstr>Example: Clarity over Brevity</vt:lpstr>
      <vt:lpstr>Correct and Precise Wording</vt:lpstr>
      <vt:lpstr>Repeating and Emphasizing Important Points</vt:lpstr>
      <vt:lpstr>3. Check-Lists and Recommendations</vt:lpstr>
      <vt:lpstr>Checklist for Plain Language</vt:lpstr>
      <vt:lpstr>Recommendations for Practical Use</vt:lpstr>
      <vt:lpstr>Questions and Discussion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Flavia Fini</dc:creator>
  <cp:lastModifiedBy>Laura Lachmann</cp:lastModifiedBy>
  <cp:revision>111</cp:revision>
  <dcterms:created xsi:type="dcterms:W3CDTF">2022-05-16T15:05:57Z</dcterms:created>
  <dcterms:modified xsi:type="dcterms:W3CDTF">2024-11-08T09:33:28Z</dcterms:modified>
</cp:coreProperties>
</file>