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76" r:id="rId6"/>
    <p:sldId id="277" r:id="rId7"/>
    <p:sldId id="260" r:id="rId8"/>
    <p:sldId id="261" r:id="rId9"/>
    <p:sldId id="278" r:id="rId10"/>
    <p:sldId id="262" r:id="rId11"/>
    <p:sldId id="263" r:id="rId12"/>
    <p:sldId id="264" r:id="rId13"/>
    <p:sldId id="265" r:id="rId14"/>
    <p:sldId id="266" r:id="rId15"/>
    <p:sldId id="279"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omfortaa" panose="020B0604020202020204" charset="0"/>
      <p:regular r:id="rId30"/>
      <p:bold r:id="rId31"/>
    </p:embeddedFont>
    <p:embeddedFont>
      <p:font typeface="Comfortaa SemiBold" panose="020B0604020202020204" charset="0"/>
      <p:regular r:id="rId32"/>
      <p:bold r:id="rId33"/>
    </p:embeddedFont>
    <p:embeddedFont>
      <p:font typeface="Montserra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YysougjyF9mtxqmm7iby8ZiF4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73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6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08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99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5"/>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1792288" y="612775"/>
            <a:ext cx="5486400" cy="4114800"/>
          </a:xfrm>
          <a:prstGeom prst="rect">
            <a:avLst/>
          </a:prstGeom>
          <a:noFill/>
          <a:ln>
            <a:noFill/>
          </a:ln>
        </p:spPr>
      </p:sp>
      <p:sp>
        <p:nvSpPr>
          <p:cNvPr id="68" name="Google Shape;68;p2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oxfordpublicphilosophy.com/philosophers-racialised-as-black/kimberl-w-crensha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antidiskriminierungsstelle.de/EN/about-discrimination/order-and-law/directives-of-the-eu/directives-of-the-eu-node.html" TargetMode="External"/><Relationship Id="rId5" Type="http://schemas.openxmlformats.org/officeDocument/2006/relationships/hyperlink" Target="https://www.era-comm.eu/anti-discri/e_learning/overview.html" TargetMode="External"/><Relationship Id="rId4" Type="http://schemas.openxmlformats.org/officeDocument/2006/relationships/hyperlink" Target="https://fra.europa.eu/en/themes/equality-non-discrimination-and-racis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pravamanjina.gov.hr/UserDocsImages/dokumenti/Akcijski%20plan%20suzbijanja%20diskriminacije%202023.pdf" TargetMode="External"/><Relationship Id="rId13" Type="http://schemas.openxmlformats.org/officeDocument/2006/relationships/image" Target="../media/image7.png"/><Relationship Id="rId3" Type="http://schemas.openxmlformats.org/officeDocument/2006/relationships/image" Target="../media/image9.gif"/><Relationship Id="rId7" Type="http://schemas.openxmlformats.org/officeDocument/2006/relationships/hyperlink" Target="https://pravamanjina.gov.hr/UserDocsImages/dokumenti/Nacionalni%20plan%20za%20ZPLJP%20razdoblje%20do%202027.pdf" TargetMode="External"/><Relationship Id="rId12" Type="http://schemas.openxmlformats.org/officeDocument/2006/relationships/hyperlink" Target="https://www.cms.hr/en/publikacije/izvjesce-u-sjeni-o-provedbi-mjera-integracije-u-hrvatskoj"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migrant-integration.ec.europa.eu/library-document/anti-discrimination-act-official-gazette-no1122012_en" TargetMode="External"/><Relationship Id="rId11" Type="http://schemas.openxmlformats.org/officeDocument/2006/relationships/hyperlink" Target="https://www.ombudsman.hr/hr/download/istrazivanje-o-stavovima-i-razini-svijesti-o-diskriminaciji-i-pojavnim-oblicima-diskriminacije-2022/?wpdmdl=15351&amp;refresh=66333ac3f300b1714633411" TargetMode="External"/><Relationship Id="rId5" Type="http://schemas.openxmlformats.org/officeDocument/2006/relationships/hyperlink" Target="https://www.antidiskriminierungsstelle.de/SharedDocs/downloads/DE/publikationen/Refugees/fluechtlingsbroschuere_englisch.pdf?__blob=publicationFile&amp;v=5" TargetMode="External"/><Relationship Id="rId10" Type="http://schemas.openxmlformats.org/officeDocument/2006/relationships/hyperlink" Target="https://www.cms.hr/en/publikacije/grad-za-sve-odgovorno-djelovanje-za-ukljucive-lokalne-zajednice-city-for-everybody-building-responsible-action-for-inclusive-local-communities" TargetMode="External"/><Relationship Id="rId4" Type="http://schemas.openxmlformats.org/officeDocument/2006/relationships/hyperlink" Target="https://fra.europa.eu/en/about-fundamental-rights/where-to-turn" TargetMode="External"/><Relationship Id="rId9" Type="http://schemas.openxmlformats.org/officeDocument/2006/relationships/hyperlink" Target="https://www.zagreb.hr/akcijski-plan-grada-zagreba-za-provedbu-povelje-in/189284"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migrant-integration/integration-practice/good-practice-approaches-ways-combat-racism-your-city-ecar-european-cities_e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car.info/sites/default/files/document/empowerment_webbroschuere_barrierefrei.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eccar.info/sites/default/files/document/empowerment_webbroschuere_barrierefrei.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hyperlink" Target="https://www.eccar.info/sites/default/files/document/empowerment_webbroschuere_barrierefrei.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hyperlink" Target="https://www.eccar.info/sites/default/files/document/empowerment_webbroschuere_barrierefrei.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m.coe.int/ecri-opinion-on-the-concept-of-racialisation/1680a4dcc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8189900" cy="10411800"/>
          </a:xfrm>
          <a:prstGeom prst="rect">
            <a:avLst/>
          </a:prstGeom>
          <a:solidFill>
            <a:srgbClr val="FDC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
          <p:cNvPicPr preferRelativeResize="0"/>
          <p:nvPr/>
        </p:nvPicPr>
        <p:blipFill rotWithShape="1">
          <a:blip r:embed="rId3">
            <a:alphaModFix/>
          </a:blip>
          <a:srcRect/>
          <a:stretch/>
        </p:blipFill>
        <p:spPr>
          <a:xfrm>
            <a:off x="15453614" y="124857"/>
            <a:ext cx="2638443" cy="2063639"/>
          </a:xfrm>
          <a:prstGeom prst="rect">
            <a:avLst/>
          </a:prstGeom>
          <a:noFill/>
          <a:ln>
            <a:noFill/>
          </a:ln>
        </p:spPr>
      </p:pic>
      <p:pic>
        <p:nvPicPr>
          <p:cNvPr id="90" name="Google Shape;90;p1"/>
          <p:cNvPicPr preferRelativeResize="0"/>
          <p:nvPr/>
        </p:nvPicPr>
        <p:blipFill rotWithShape="1">
          <a:blip r:embed="rId4">
            <a:alphaModFix/>
          </a:blip>
          <a:srcRect/>
          <a:stretch/>
        </p:blipFill>
        <p:spPr>
          <a:xfrm>
            <a:off x="98101" y="7399926"/>
            <a:ext cx="2463656" cy="1314823"/>
          </a:xfrm>
          <a:prstGeom prst="rect">
            <a:avLst/>
          </a:prstGeom>
          <a:noFill/>
          <a:ln>
            <a:noFill/>
          </a:ln>
        </p:spPr>
      </p:pic>
      <p:pic>
        <p:nvPicPr>
          <p:cNvPr id="91" name="Google Shape;91;p1"/>
          <p:cNvPicPr preferRelativeResize="0"/>
          <p:nvPr/>
        </p:nvPicPr>
        <p:blipFill rotWithShape="1">
          <a:blip r:embed="rId5">
            <a:alphaModFix/>
          </a:blip>
          <a:srcRect/>
          <a:stretch/>
        </p:blipFill>
        <p:spPr>
          <a:xfrm>
            <a:off x="8007908" y="5879410"/>
            <a:ext cx="10280092" cy="4407590"/>
          </a:xfrm>
          <a:prstGeom prst="rect">
            <a:avLst/>
          </a:prstGeom>
          <a:noFill/>
          <a:ln>
            <a:noFill/>
          </a:ln>
        </p:spPr>
      </p:pic>
      <p:sp>
        <p:nvSpPr>
          <p:cNvPr id="92" name="Google Shape;92;p1"/>
          <p:cNvSpPr txBox="1"/>
          <p:nvPr/>
        </p:nvSpPr>
        <p:spPr>
          <a:xfrm>
            <a:off x="304800" y="3176484"/>
            <a:ext cx="15811500" cy="2635200"/>
          </a:xfrm>
          <a:prstGeom prst="rect">
            <a:avLst/>
          </a:prstGeom>
          <a:noFill/>
          <a:ln>
            <a:noFill/>
          </a:ln>
        </p:spPr>
        <p:txBody>
          <a:bodyPr spcFirstLastPara="1" wrap="square" lIns="0" tIns="0" rIns="0" bIns="0" anchor="t" anchorCtr="0">
            <a:spAutoFit/>
          </a:bodyPr>
          <a:lstStyle/>
          <a:p>
            <a:pPr marL="0" marR="0" lvl="0" indent="0" algn="ctr" rtl="0">
              <a:lnSpc>
                <a:spcPct val="108005"/>
              </a:lnSpc>
              <a:spcBef>
                <a:spcPts val="0"/>
              </a:spcBef>
              <a:spcAft>
                <a:spcPts val="0"/>
              </a:spcAft>
              <a:buNone/>
            </a:pPr>
            <a:r>
              <a:rPr lang="en-US" sz="8231" i="0" u="none" strike="noStrike" cap="none">
                <a:solidFill>
                  <a:schemeClr val="dk1"/>
                </a:solidFill>
                <a:latin typeface="Comfortaa"/>
                <a:ea typeface="Comfortaa"/>
                <a:cs typeface="Comfortaa"/>
                <a:sym typeface="Comfortaa"/>
              </a:rPr>
              <a:t>Discrimination and Empowerment</a:t>
            </a:r>
            <a:endParaRPr sz="900">
              <a:solidFill>
                <a:schemeClr val="dk1"/>
              </a:solidFill>
              <a:latin typeface="Comfortaa"/>
              <a:ea typeface="Comfortaa"/>
              <a:cs typeface="Comfortaa"/>
              <a:sym typeface="Comfortaa"/>
            </a:endParaRPr>
          </a:p>
        </p:txBody>
      </p:sp>
      <p:pic>
        <p:nvPicPr>
          <p:cNvPr id="93" name="Google Shape;93;p1" descr="Text&#10;&#10;Description automatically generated"/>
          <p:cNvPicPr preferRelativeResize="0"/>
          <p:nvPr/>
        </p:nvPicPr>
        <p:blipFill rotWithShape="1">
          <a:blip r:embed="rId6">
            <a:alphaModFix/>
          </a:blip>
          <a:srcRect/>
          <a:stretch/>
        </p:blipFill>
        <p:spPr>
          <a:xfrm>
            <a:off x="304800" y="617072"/>
            <a:ext cx="4120740" cy="971170"/>
          </a:xfrm>
          <a:prstGeom prst="rect">
            <a:avLst/>
          </a:prstGeom>
          <a:noFill/>
          <a:ln>
            <a:noFill/>
          </a:ln>
        </p:spPr>
      </p:pic>
      <p:sp>
        <p:nvSpPr>
          <p:cNvPr id="94" name="Google Shape;94;p1"/>
          <p:cNvSpPr txBox="1"/>
          <p:nvPr/>
        </p:nvSpPr>
        <p:spPr>
          <a:xfrm>
            <a:off x="2621614" y="9315985"/>
            <a:ext cx="536089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cap="none">
                <a:solidFill>
                  <a:schemeClr val="dk1"/>
                </a:solidFill>
                <a:latin typeface="Calibri"/>
                <a:ea typeface="Calibri"/>
                <a:cs typeface="Calibri"/>
                <a:sym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i="1">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11A8AEC-8959-49A4-8023-4A30AD0AECA9}"/>
              </a:ext>
            </a:extLst>
          </p:cNvPr>
          <p:cNvPicPr>
            <a:picLocks noChangeAspect="1"/>
          </p:cNvPicPr>
          <p:nvPr/>
        </p:nvPicPr>
        <p:blipFill>
          <a:blip r:embed="rId7"/>
          <a:stretch>
            <a:fillRect/>
          </a:stretch>
        </p:blipFill>
        <p:spPr>
          <a:xfrm>
            <a:off x="145259" y="9012516"/>
            <a:ext cx="2463655" cy="13148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3"/>
        <p:cNvGrpSpPr/>
        <p:nvPr/>
      </p:nvGrpSpPr>
      <p:grpSpPr>
        <a:xfrm>
          <a:off x="0" y="0"/>
          <a:ext cx="0" cy="0"/>
          <a:chOff x="0" y="0"/>
          <a:chExt cx="0" cy="0"/>
        </a:xfrm>
      </p:grpSpPr>
      <p:grpSp>
        <p:nvGrpSpPr>
          <p:cNvPr id="154" name="Google Shape;154;p7"/>
          <p:cNvGrpSpPr/>
          <p:nvPr/>
        </p:nvGrpSpPr>
        <p:grpSpPr>
          <a:xfrm>
            <a:off x="1485492" y="880076"/>
            <a:ext cx="15313509" cy="2582815"/>
            <a:chOff x="0" y="103287"/>
            <a:chExt cx="20418012" cy="3443753"/>
          </a:xfrm>
        </p:grpSpPr>
        <p:sp>
          <p:nvSpPr>
            <p:cNvPr id="155" name="Google Shape;155;p7"/>
            <p:cNvSpPr txBox="1"/>
            <p:nvPr/>
          </p:nvSpPr>
          <p:spPr>
            <a:xfrm>
              <a:off x="12" y="103287"/>
              <a:ext cx="20418000" cy="1122900"/>
            </a:xfrm>
            <a:prstGeom prst="rect">
              <a:avLst/>
            </a:prstGeom>
            <a:noFill/>
            <a:ln>
              <a:noFill/>
            </a:ln>
          </p:spPr>
          <p:txBody>
            <a:bodyPr spcFirstLastPara="1" wrap="square" lIns="0" tIns="0" rIns="0" bIns="0" anchor="t" anchorCtr="0">
              <a:spAutoFit/>
            </a:bodyPr>
            <a:lstStyle/>
            <a:p>
              <a:pPr marL="0" marR="0" lvl="0" indent="0" algn="ctr" rtl="0">
                <a:lnSpc>
                  <a:spcPct val="88258"/>
                </a:lnSpc>
                <a:spcBef>
                  <a:spcPts val="0"/>
                </a:spcBef>
                <a:spcAft>
                  <a:spcPts val="0"/>
                </a:spcAft>
                <a:buNone/>
              </a:pPr>
              <a:r>
                <a:rPr lang="en-US" sz="6200" b="1">
                  <a:solidFill>
                    <a:schemeClr val="dk1"/>
                  </a:solidFill>
                  <a:latin typeface="Comfortaa"/>
                  <a:ea typeface="Comfortaa"/>
                  <a:cs typeface="Comfortaa"/>
                  <a:sym typeface="Comfortaa"/>
                </a:rPr>
                <a:t>STRUCTURAL DISCRIMINATION</a:t>
              </a:r>
              <a:endParaRPr b="1">
                <a:solidFill>
                  <a:schemeClr val="dk1"/>
                </a:solidFill>
                <a:latin typeface="Comfortaa"/>
                <a:ea typeface="Comfortaa"/>
                <a:cs typeface="Comfortaa"/>
                <a:sym typeface="Comfortaa"/>
              </a:endParaRPr>
            </a:p>
          </p:txBody>
        </p:sp>
        <p:sp>
          <p:nvSpPr>
            <p:cNvPr id="156" name="Google Shape;156;p7"/>
            <p:cNvSpPr/>
            <p:nvPr/>
          </p:nvSpPr>
          <p:spPr>
            <a:xfrm>
              <a:off x="8243262" y="1972604"/>
              <a:ext cx="988118" cy="136547"/>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txBox="1"/>
            <p:nvPr/>
          </p:nvSpPr>
          <p:spPr>
            <a:xfrm>
              <a:off x="0" y="3002327"/>
              <a:ext cx="17474642" cy="544713"/>
            </a:xfrm>
            <a:prstGeom prst="rect">
              <a:avLst/>
            </a:prstGeom>
            <a:noFill/>
            <a:ln>
              <a:noFill/>
            </a:ln>
          </p:spPr>
          <p:txBody>
            <a:bodyPr spcFirstLastPara="1" wrap="square" lIns="0" tIns="0" rIns="0" bIns="0" anchor="t" anchorCtr="0">
              <a:spAutoFit/>
            </a:bodyPr>
            <a:lstStyle/>
            <a:p>
              <a:pPr marL="0" marR="0" lvl="0" indent="0" algn="l" rtl="0">
                <a:lnSpc>
                  <a:spcPct val="196888"/>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58" name="Google Shape;158;p7"/>
          <p:cNvPicPr preferRelativeResize="0"/>
          <p:nvPr/>
        </p:nvPicPr>
        <p:blipFill rotWithShape="1">
          <a:blip r:embed="rId3">
            <a:alphaModFix/>
          </a:blip>
          <a:srcRect l="112" r="111"/>
          <a:stretch/>
        </p:blipFill>
        <p:spPr>
          <a:xfrm>
            <a:off x="10340892" y="3345055"/>
            <a:ext cx="5184953" cy="5107179"/>
          </a:xfrm>
          <a:prstGeom prst="rect">
            <a:avLst/>
          </a:prstGeom>
          <a:noFill/>
          <a:ln>
            <a:noFill/>
          </a:ln>
        </p:spPr>
      </p:pic>
      <p:sp>
        <p:nvSpPr>
          <p:cNvPr id="159" name="Google Shape;159;p7"/>
          <p:cNvSpPr txBox="1"/>
          <p:nvPr/>
        </p:nvSpPr>
        <p:spPr>
          <a:xfrm>
            <a:off x="587829" y="2437266"/>
            <a:ext cx="8855400"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i="1" dirty="0">
                <a:solidFill>
                  <a:srgbClr val="000000"/>
                </a:solidFill>
                <a:latin typeface="Comfortaa"/>
                <a:ea typeface="Comfortaa"/>
                <a:cs typeface="Comfortaa"/>
                <a:sym typeface="Comfortaa"/>
              </a:rPr>
              <a:t>Structural</a:t>
            </a:r>
            <a:r>
              <a:rPr lang="en-US" i="1" dirty="0">
                <a:latin typeface="Comfortaa"/>
                <a:ea typeface="Comfortaa"/>
                <a:cs typeface="Comfortaa"/>
                <a:sym typeface="Comfortaa"/>
              </a:rPr>
              <a:t> </a:t>
            </a:r>
            <a:r>
              <a:rPr lang="en-US" sz="2000" i="1" dirty="0">
                <a:latin typeface="Comfortaa"/>
                <a:ea typeface="Comfortaa"/>
                <a:cs typeface="Comfortaa"/>
                <a:sym typeface="Comfortaa"/>
              </a:rPr>
              <a:t>i</a:t>
            </a:r>
            <a:r>
              <a:rPr lang="en-US" sz="2000" i="1" dirty="0">
                <a:solidFill>
                  <a:srgbClr val="000000"/>
                </a:solidFill>
                <a:latin typeface="Comfortaa"/>
                <a:ea typeface="Comfortaa"/>
                <a:cs typeface="Comfortaa"/>
                <a:sym typeface="Comfortaa"/>
              </a:rPr>
              <a:t>nequalities generated by the social system with its</a:t>
            </a:r>
            <a:r>
              <a:rPr lang="en-US" i="1" dirty="0">
                <a:latin typeface="Comfortaa"/>
                <a:ea typeface="Comfortaa"/>
                <a:cs typeface="Comfortaa"/>
                <a:sym typeface="Comfortaa"/>
              </a:rPr>
              <a:t> </a:t>
            </a:r>
            <a:r>
              <a:rPr lang="hr-HR" sz="2000" i="1" dirty="0">
                <a:latin typeface="Comfortaa"/>
                <a:ea typeface="Comfortaa"/>
                <a:cs typeface="Comfortaa"/>
                <a:sym typeface="Comfortaa"/>
              </a:rPr>
              <a:t>no</a:t>
            </a:r>
            <a:r>
              <a:rPr lang="en-US" sz="2000" i="1" dirty="0">
                <a:solidFill>
                  <a:srgbClr val="000000"/>
                </a:solidFill>
                <a:latin typeface="Comfortaa"/>
                <a:ea typeface="Comfortaa"/>
                <a:cs typeface="Comfortaa"/>
                <a:sym typeface="Comfortaa"/>
              </a:rPr>
              <a:t>rms and its political</a:t>
            </a:r>
            <a:r>
              <a:rPr lang="en-US" sz="2000" i="1" dirty="0">
                <a:latin typeface="Comfortaa"/>
                <a:ea typeface="Comfortaa"/>
                <a:cs typeface="Comfortaa"/>
                <a:sym typeface="Comfortaa"/>
              </a:rPr>
              <a:t> </a:t>
            </a:r>
            <a:r>
              <a:rPr lang="en-US" sz="2000" i="1" dirty="0">
                <a:solidFill>
                  <a:srgbClr val="000000"/>
                </a:solidFill>
                <a:latin typeface="Comfortaa"/>
                <a:ea typeface="Comfortaa"/>
                <a:cs typeface="Comfortaa"/>
                <a:sym typeface="Comfortaa"/>
              </a:rPr>
              <a:t>and economic structures have an impact on</a:t>
            </a:r>
            <a:r>
              <a:rPr lang="en-US" i="1" dirty="0">
                <a:latin typeface="Comfortaa"/>
                <a:ea typeface="Comfortaa"/>
                <a:cs typeface="Comfortaa"/>
                <a:sym typeface="Comfortaa"/>
              </a:rPr>
              <a:t> </a:t>
            </a:r>
            <a:r>
              <a:rPr lang="en-US" sz="2000" i="1" dirty="0" err="1">
                <a:solidFill>
                  <a:srgbClr val="000000"/>
                </a:solidFill>
                <a:latin typeface="Comfortaa"/>
                <a:ea typeface="Comfortaa"/>
                <a:cs typeface="Comfortaa"/>
                <a:sym typeface="Comfortaa"/>
              </a:rPr>
              <a:t>organisations</a:t>
            </a:r>
            <a:r>
              <a:rPr lang="en-US" sz="2000" i="1" dirty="0">
                <a:solidFill>
                  <a:srgbClr val="000000"/>
                </a:solidFill>
                <a:latin typeface="Comfortaa"/>
                <a:ea typeface="Comfortaa"/>
                <a:cs typeface="Comfortaa"/>
                <a:sym typeface="Comfortaa"/>
              </a:rPr>
              <a:t>, which can lead to</a:t>
            </a:r>
            <a:r>
              <a:rPr lang="en-US" sz="2000" i="1" dirty="0">
                <a:latin typeface="Comfortaa"/>
                <a:ea typeface="Comfortaa"/>
                <a:cs typeface="Comfortaa"/>
                <a:sym typeface="Comfortaa"/>
              </a:rPr>
              <a:t> </a:t>
            </a:r>
            <a:r>
              <a:rPr lang="en-US" sz="2000" i="1" dirty="0">
                <a:solidFill>
                  <a:srgbClr val="000000"/>
                </a:solidFill>
                <a:latin typeface="Comfortaa"/>
                <a:ea typeface="Comfortaa"/>
                <a:cs typeface="Comfortaa"/>
                <a:sym typeface="Comfortaa"/>
              </a:rPr>
              <a:t>entrenched habits, established</a:t>
            </a:r>
            <a:r>
              <a:rPr lang="en-US" i="1" dirty="0">
                <a:latin typeface="Comfortaa"/>
                <a:ea typeface="Comfortaa"/>
                <a:cs typeface="Comfortaa"/>
                <a:sym typeface="Comfortaa"/>
              </a:rPr>
              <a:t> </a:t>
            </a:r>
            <a:r>
              <a:rPr lang="en-US" sz="2000" i="1" dirty="0">
                <a:solidFill>
                  <a:srgbClr val="000000"/>
                </a:solidFill>
                <a:latin typeface="Comfortaa"/>
                <a:ea typeface="Comfortaa"/>
                <a:cs typeface="Comfortaa"/>
                <a:sym typeface="Comfortaa"/>
              </a:rPr>
              <a:t>action patterns.</a:t>
            </a:r>
            <a:endParaRPr i="1" dirty="0">
              <a:latin typeface="Comfortaa"/>
              <a:ea typeface="Comfortaa"/>
              <a:cs typeface="Comfortaa"/>
              <a:sym typeface="Comfortaa"/>
            </a:endParaRPr>
          </a:p>
        </p:txBody>
      </p:sp>
      <p:sp>
        <p:nvSpPr>
          <p:cNvPr id="160" name="Google Shape;160;p7"/>
          <p:cNvSpPr txBox="1"/>
          <p:nvPr/>
        </p:nvSpPr>
        <p:spPr>
          <a:xfrm>
            <a:off x="587825" y="4354050"/>
            <a:ext cx="10347900" cy="6347763"/>
          </a:xfrm>
          <a:prstGeom prst="rect">
            <a:avLst/>
          </a:prstGeom>
          <a:noFill/>
          <a:ln>
            <a:noFill/>
          </a:ln>
        </p:spPr>
        <p:txBody>
          <a:bodyPr spcFirstLastPara="1" wrap="square" lIns="0" tIns="0" rIns="0" bIns="0" anchor="t" anchorCtr="0">
            <a:spAutoFit/>
          </a:bodyPr>
          <a:lstStyle/>
          <a:p>
            <a:pPr marL="0" marR="0" lvl="0" indent="0" algn="l" rtl="0">
              <a:lnSpc>
                <a:spcPct val="139988"/>
              </a:lnSpc>
              <a:spcBef>
                <a:spcPts val="0"/>
              </a:spcBef>
              <a:spcAft>
                <a:spcPts val="0"/>
              </a:spcAft>
              <a:buNone/>
            </a:pPr>
            <a:r>
              <a:rPr lang="en-US" sz="1728" b="1" dirty="0">
                <a:solidFill>
                  <a:srgbClr val="000000"/>
                </a:solidFill>
                <a:latin typeface="Comfortaa"/>
                <a:ea typeface="Comfortaa"/>
                <a:cs typeface="Comfortaa"/>
                <a:sym typeface="Comfortaa"/>
              </a:rPr>
              <a:t>A very important concept is </a:t>
            </a:r>
            <a:r>
              <a:rPr lang="hr-HR" sz="1728" b="1" dirty="0">
                <a:solidFill>
                  <a:srgbClr val="000000"/>
                </a:solidFill>
                <a:latin typeface="Comfortaa"/>
                <a:ea typeface="Comfortaa"/>
                <a:cs typeface="Comfortaa"/>
                <a:sym typeface="Comfortaa"/>
              </a:rPr>
              <a:t>s</a:t>
            </a:r>
            <a:r>
              <a:rPr lang="en-US" sz="1728" b="1" dirty="0" err="1">
                <a:solidFill>
                  <a:srgbClr val="000000"/>
                </a:solidFill>
                <a:latin typeface="Comfortaa"/>
                <a:ea typeface="Comfortaa"/>
                <a:cs typeface="Comfortaa"/>
                <a:sym typeface="Comfortaa"/>
              </a:rPr>
              <a:t>ocial</a:t>
            </a:r>
            <a:r>
              <a:rPr lang="en-US" sz="1728" b="1" dirty="0">
                <a:solidFill>
                  <a:srgbClr val="000000"/>
                </a:solidFill>
                <a:latin typeface="Comfortaa"/>
                <a:ea typeface="Comfortaa"/>
                <a:cs typeface="Comfortaa"/>
                <a:sym typeface="Comfortaa"/>
              </a:rPr>
              <a:t> </a:t>
            </a:r>
            <a:r>
              <a:rPr lang="hr-HR" sz="1728" b="1" dirty="0">
                <a:latin typeface="Comfortaa"/>
                <a:ea typeface="Comfortaa"/>
                <a:cs typeface="Comfortaa"/>
                <a:sym typeface="Comfortaa"/>
              </a:rPr>
              <a:t>j</a:t>
            </a:r>
            <a:r>
              <a:rPr lang="en-US" sz="1728" b="1" dirty="0" err="1">
                <a:solidFill>
                  <a:srgbClr val="000000"/>
                </a:solidFill>
                <a:latin typeface="Comfortaa"/>
                <a:ea typeface="Comfortaa"/>
                <a:cs typeface="Comfortaa"/>
                <a:sym typeface="Comfortaa"/>
              </a:rPr>
              <a:t>ustice</a:t>
            </a:r>
            <a:endParaRPr dirty="0">
              <a:latin typeface="Comfortaa"/>
              <a:ea typeface="Comfortaa"/>
              <a:cs typeface="Comfortaa"/>
              <a:sym typeface="Comfortaa"/>
            </a:endParaRPr>
          </a:p>
          <a:p>
            <a:pPr marL="0" marR="0" lvl="0" indent="0" algn="l" rtl="0">
              <a:lnSpc>
                <a:spcPct val="139988"/>
              </a:lnSpc>
              <a:spcBef>
                <a:spcPts val="0"/>
              </a:spcBef>
              <a:spcAft>
                <a:spcPts val="0"/>
              </a:spcAft>
              <a:buNone/>
            </a:pPr>
            <a:r>
              <a:rPr lang="en-US" sz="1728" dirty="0">
                <a:solidFill>
                  <a:srgbClr val="000000"/>
                </a:solidFill>
                <a:latin typeface="Comfortaa"/>
                <a:ea typeface="Comfortaa"/>
                <a:cs typeface="Comfortaa"/>
                <a:sym typeface="Comfortaa"/>
              </a:rPr>
              <a:t>"The term social justice refers to a specific way of thinking about justice that simultaneously considers the distribution, recognition, empowerment and </a:t>
            </a:r>
            <a:r>
              <a:rPr lang="en-US" sz="1728" dirty="0" err="1">
                <a:solidFill>
                  <a:srgbClr val="000000"/>
                </a:solidFill>
                <a:latin typeface="Comfortaa"/>
                <a:ea typeface="Comfortaa"/>
                <a:cs typeface="Comfortaa"/>
                <a:sym typeface="Comfortaa"/>
              </a:rPr>
              <a:t>realisation</a:t>
            </a:r>
            <a:r>
              <a:rPr lang="en-US" sz="1728" dirty="0">
                <a:solidFill>
                  <a:srgbClr val="000000"/>
                </a:solidFill>
                <a:latin typeface="Comfortaa"/>
                <a:ea typeface="Comfortaa"/>
                <a:cs typeface="Comfortaa"/>
                <a:sym typeface="Comfortaa"/>
              </a:rPr>
              <a:t> of rights." </a:t>
            </a:r>
            <a:endParaRPr sz="1728" dirty="0">
              <a:solidFill>
                <a:srgbClr val="000000"/>
              </a:solidFill>
              <a:latin typeface="Comfortaa"/>
              <a:ea typeface="Comfortaa"/>
              <a:cs typeface="Comfortaa"/>
              <a:sym typeface="Comfortaa"/>
            </a:endParaRPr>
          </a:p>
          <a:p>
            <a:pPr marL="0" marR="0" lvl="0" indent="0" algn="l" rtl="0">
              <a:lnSpc>
                <a:spcPct val="139988"/>
              </a:lnSpc>
              <a:spcBef>
                <a:spcPts val="0"/>
              </a:spcBef>
              <a:spcAft>
                <a:spcPts val="0"/>
              </a:spcAft>
              <a:buNone/>
            </a:pPr>
            <a:r>
              <a:rPr lang="en-US" sz="1728" dirty="0">
                <a:solidFill>
                  <a:srgbClr val="000000"/>
                </a:solidFill>
                <a:latin typeface="Comfortaa"/>
                <a:ea typeface="Comfortaa"/>
                <a:cs typeface="Comfortaa"/>
                <a:sym typeface="Comfortaa"/>
              </a:rPr>
              <a:t>(</a:t>
            </a:r>
            <a:r>
              <a:rPr lang="en-US" sz="1228" dirty="0">
                <a:solidFill>
                  <a:srgbClr val="000000"/>
                </a:solidFill>
                <a:latin typeface="Comfortaa"/>
                <a:ea typeface="Comfortaa"/>
                <a:cs typeface="Comfortaa"/>
                <a:sym typeface="Comfortaa"/>
              </a:rPr>
              <a:t>p. 24 Leah Carola </a:t>
            </a:r>
            <a:r>
              <a:rPr lang="en-US" sz="1228" dirty="0" err="1">
                <a:solidFill>
                  <a:srgbClr val="000000"/>
                </a:solidFill>
                <a:latin typeface="Comfortaa"/>
                <a:ea typeface="Comfortaa"/>
                <a:cs typeface="Comfortaa"/>
                <a:sym typeface="Comfortaa"/>
              </a:rPr>
              <a:t>Czollek</a:t>
            </a:r>
            <a:r>
              <a:rPr lang="en-US" sz="1228" dirty="0">
                <a:solidFill>
                  <a:srgbClr val="000000"/>
                </a:solidFill>
                <a:latin typeface="Comfortaa"/>
                <a:ea typeface="Comfortaa"/>
                <a:cs typeface="Comfortaa"/>
                <a:sym typeface="Comfortaa"/>
              </a:rPr>
              <a:t> et al., </a:t>
            </a:r>
            <a:r>
              <a:rPr lang="en-US" sz="1228" dirty="0" err="1">
                <a:solidFill>
                  <a:srgbClr val="000000"/>
                </a:solidFill>
                <a:latin typeface="Comfortaa"/>
                <a:ea typeface="Comfortaa"/>
                <a:cs typeface="Comfortaa"/>
                <a:sym typeface="Comfortaa"/>
              </a:rPr>
              <a:t>Praxishandbuch</a:t>
            </a:r>
            <a:r>
              <a:rPr lang="hr-HR" sz="1228" dirty="0">
                <a:latin typeface="Comfortaa"/>
                <a:ea typeface="Comfortaa"/>
                <a:cs typeface="Comfortaa"/>
                <a:sym typeface="Comfortaa"/>
              </a:rPr>
              <a:t> </a:t>
            </a:r>
            <a:r>
              <a:rPr lang="en-US" sz="1228" dirty="0">
                <a:solidFill>
                  <a:srgbClr val="000000"/>
                </a:solidFill>
                <a:latin typeface="Comfortaa"/>
                <a:ea typeface="Comfortaa"/>
                <a:cs typeface="Comfortaa"/>
                <a:sym typeface="Comfortaa"/>
              </a:rPr>
              <a:t>Social Justice und Diversity </a:t>
            </a:r>
            <a:r>
              <a:rPr lang="en-US" sz="1228" dirty="0" err="1">
                <a:solidFill>
                  <a:srgbClr val="000000"/>
                </a:solidFill>
                <a:latin typeface="Comfortaa"/>
                <a:ea typeface="Comfortaa"/>
                <a:cs typeface="Comfortaa"/>
                <a:sym typeface="Comfortaa"/>
              </a:rPr>
              <a:t>Theorien</a:t>
            </a:r>
            <a:r>
              <a:rPr lang="en-US" sz="1228" dirty="0">
                <a:solidFill>
                  <a:srgbClr val="000000"/>
                </a:solidFill>
                <a:latin typeface="Comfortaa"/>
                <a:ea typeface="Comfortaa"/>
                <a:cs typeface="Comfortaa"/>
                <a:sym typeface="Comfortaa"/>
              </a:rPr>
              <a:t>, Training, </a:t>
            </a:r>
            <a:r>
              <a:rPr lang="en-US" sz="1228" dirty="0" err="1">
                <a:solidFill>
                  <a:srgbClr val="000000"/>
                </a:solidFill>
                <a:latin typeface="Comfortaa"/>
                <a:ea typeface="Comfortaa"/>
                <a:cs typeface="Comfortaa"/>
                <a:sym typeface="Comfortaa"/>
              </a:rPr>
              <a:t>Methoden</a:t>
            </a:r>
            <a:r>
              <a:rPr lang="en-US" sz="1228" dirty="0">
                <a:solidFill>
                  <a:srgbClr val="000000"/>
                </a:solidFill>
                <a:latin typeface="Comfortaa"/>
                <a:ea typeface="Comfortaa"/>
                <a:cs typeface="Comfortaa"/>
                <a:sym typeface="Comfortaa"/>
              </a:rPr>
              <a:t>, </a:t>
            </a:r>
            <a:r>
              <a:rPr lang="en-US" sz="1228" dirty="0" err="1">
                <a:solidFill>
                  <a:srgbClr val="000000"/>
                </a:solidFill>
                <a:latin typeface="Comfortaa"/>
                <a:ea typeface="Comfortaa"/>
                <a:cs typeface="Comfortaa"/>
                <a:sym typeface="Comfortaa"/>
              </a:rPr>
              <a:t>Übungen</a:t>
            </a:r>
            <a:endParaRPr sz="1228" dirty="0">
              <a:solidFill>
                <a:srgbClr val="000000"/>
              </a:solidFill>
              <a:latin typeface="Comfortaa"/>
              <a:ea typeface="Comfortaa"/>
              <a:cs typeface="Comfortaa"/>
              <a:sym typeface="Comfortaa"/>
            </a:endParaRPr>
          </a:p>
          <a:p>
            <a:pPr marL="0" marR="0" lvl="0" indent="0" algn="l" rtl="0">
              <a:lnSpc>
                <a:spcPct val="139988"/>
              </a:lnSpc>
              <a:spcBef>
                <a:spcPts val="0"/>
              </a:spcBef>
              <a:spcAft>
                <a:spcPts val="0"/>
              </a:spcAft>
              <a:buNone/>
            </a:pPr>
            <a:r>
              <a:rPr lang="en-US" sz="1228" dirty="0">
                <a:solidFill>
                  <a:srgbClr val="000000"/>
                </a:solidFill>
                <a:latin typeface="Comfortaa"/>
                <a:ea typeface="Comfortaa"/>
                <a:cs typeface="Comfortaa"/>
                <a:sym typeface="Comfortaa"/>
              </a:rPr>
              <a:t>2., </a:t>
            </a:r>
            <a:r>
              <a:rPr lang="en-US" sz="1228" dirty="0" err="1">
                <a:solidFill>
                  <a:srgbClr val="000000"/>
                </a:solidFill>
                <a:latin typeface="Comfortaa"/>
                <a:ea typeface="Comfortaa"/>
                <a:cs typeface="Comfortaa"/>
                <a:sym typeface="Comfortaa"/>
              </a:rPr>
              <a:t>vollständig</a:t>
            </a:r>
            <a:r>
              <a:rPr lang="en-US" sz="1228" dirty="0">
                <a:solidFill>
                  <a:srgbClr val="000000"/>
                </a:solidFill>
                <a:latin typeface="Comfortaa"/>
                <a:ea typeface="Comfortaa"/>
                <a:cs typeface="Comfortaa"/>
                <a:sym typeface="Comfortaa"/>
              </a:rPr>
              <a:t> </a:t>
            </a:r>
            <a:r>
              <a:rPr lang="en-US" sz="1228" dirty="0" err="1">
                <a:solidFill>
                  <a:srgbClr val="000000"/>
                </a:solidFill>
                <a:latin typeface="Comfortaa"/>
                <a:ea typeface="Comfortaa"/>
                <a:cs typeface="Comfortaa"/>
                <a:sym typeface="Comfortaa"/>
              </a:rPr>
              <a:t>überarbeitete</a:t>
            </a:r>
            <a:r>
              <a:rPr lang="en-US" sz="1228" dirty="0">
                <a:solidFill>
                  <a:srgbClr val="000000"/>
                </a:solidFill>
                <a:latin typeface="Comfortaa"/>
                <a:ea typeface="Comfortaa"/>
                <a:cs typeface="Comfortaa"/>
                <a:sym typeface="Comfortaa"/>
              </a:rPr>
              <a:t> und </a:t>
            </a:r>
            <a:r>
              <a:rPr lang="en-US" sz="1228" dirty="0" err="1">
                <a:solidFill>
                  <a:srgbClr val="000000"/>
                </a:solidFill>
                <a:latin typeface="Comfortaa"/>
                <a:ea typeface="Comfortaa"/>
                <a:cs typeface="Comfortaa"/>
                <a:sym typeface="Comfortaa"/>
              </a:rPr>
              <a:t>erweiterte</a:t>
            </a:r>
            <a:r>
              <a:rPr lang="en-US" sz="1228" dirty="0">
                <a:solidFill>
                  <a:srgbClr val="000000"/>
                </a:solidFill>
                <a:latin typeface="Comfortaa"/>
                <a:ea typeface="Comfortaa"/>
                <a:cs typeface="Comfortaa"/>
                <a:sym typeface="Comfortaa"/>
              </a:rPr>
              <a:t> </a:t>
            </a:r>
            <a:r>
              <a:rPr lang="en-US" sz="1228" dirty="0" err="1">
                <a:solidFill>
                  <a:srgbClr val="000000"/>
                </a:solidFill>
                <a:latin typeface="Comfortaa"/>
                <a:ea typeface="Comfortaa"/>
                <a:cs typeface="Comfortaa"/>
                <a:sym typeface="Comfortaa"/>
              </a:rPr>
              <a:t>Auflage</a:t>
            </a:r>
            <a:r>
              <a:rPr lang="en-US" sz="1228" dirty="0">
                <a:solidFill>
                  <a:srgbClr val="000000"/>
                </a:solidFill>
                <a:latin typeface="Comfortaa"/>
                <a:ea typeface="Comfortaa"/>
                <a:cs typeface="Comfortaa"/>
                <a:sym typeface="Comfortaa"/>
              </a:rPr>
              <a:t>, 2019 </a:t>
            </a:r>
            <a:r>
              <a:rPr lang="en-US" sz="1228" dirty="0" err="1">
                <a:solidFill>
                  <a:srgbClr val="000000"/>
                </a:solidFill>
                <a:latin typeface="Comfortaa"/>
                <a:ea typeface="Comfortaa"/>
                <a:cs typeface="Comfortaa"/>
                <a:sym typeface="Comfortaa"/>
              </a:rPr>
              <a:t>Beltz</a:t>
            </a:r>
            <a:r>
              <a:rPr lang="en-US" sz="1228" dirty="0">
                <a:solidFill>
                  <a:srgbClr val="000000"/>
                </a:solidFill>
                <a:latin typeface="Comfortaa"/>
                <a:ea typeface="Comfortaa"/>
                <a:cs typeface="Comfortaa"/>
                <a:sym typeface="Comfortaa"/>
              </a:rPr>
              <a:t> </a:t>
            </a:r>
            <a:r>
              <a:rPr lang="en-US" sz="1228" dirty="0" err="1">
                <a:solidFill>
                  <a:srgbClr val="000000"/>
                </a:solidFill>
                <a:latin typeface="Comfortaa"/>
                <a:ea typeface="Comfortaa"/>
                <a:cs typeface="Comfortaa"/>
                <a:sym typeface="Comfortaa"/>
              </a:rPr>
              <a:t>Juventa</a:t>
            </a:r>
            <a:r>
              <a:rPr lang="en-US" sz="1228" dirty="0">
                <a:solidFill>
                  <a:srgbClr val="000000"/>
                </a:solidFill>
                <a:latin typeface="Comfortaa"/>
                <a:ea typeface="Comfortaa"/>
                <a:cs typeface="Comfortaa"/>
                <a:sym typeface="Comfortaa"/>
              </a:rPr>
              <a:t>) </a:t>
            </a:r>
            <a:endParaRPr sz="900" dirty="0">
              <a:latin typeface="Comfortaa"/>
              <a:ea typeface="Comfortaa"/>
              <a:cs typeface="Comfortaa"/>
              <a:sym typeface="Comfortaa"/>
            </a:endParaRPr>
          </a:p>
          <a:p>
            <a:pPr marL="0" marR="0" lvl="0" indent="0" algn="l" rtl="0">
              <a:lnSpc>
                <a:spcPct val="139988"/>
              </a:lnSpc>
              <a:spcBef>
                <a:spcPts val="0"/>
              </a:spcBef>
              <a:spcAft>
                <a:spcPts val="0"/>
              </a:spcAft>
              <a:buNone/>
            </a:pPr>
            <a:endParaRPr sz="1728" dirty="0">
              <a:solidFill>
                <a:srgbClr val="000000"/>
              </a:solidFill>
              <a:latin typeface="Comfortaa"/>
              <a:ea typeface="Comfortaa"/>
              <a:cs typeface="Comfortaa"/>
              <a:sym typeface="Comfortaa"/>
            </a:endParaRPr>
          </a:p>
          <a:p>
            <a:pPr marL="0" marR="0" lvl="0" indent="0" algn="l" rtl="0">
              <a:lnSpc>
                <a:spcPct val="139988"/>
              </a:lnSpc>
              <a:spcBef>
                <a:spcPts val="0"/>
              </a:spcBef>
              <a:spcAft>
                <a:spcPts val="0"/>
              </a:spcAft>
              <a:buNone/>
            </a:pPr>
            <a:r>
              <a:rPr lang="en-US" sz="1728" b="1" dirty="0">
                <a:solidFill>
                  <a:srgbClr val="000000"/>
                </a:solidFill>
                <a:latin typeface="Comfortaa"/>
                <a:ea typeface="Comfortaa"/>
                <a:cs typeface="Comfortaa"/>
                <a:sym typeface="Comfortaa"/>
              </a:rPr>
              <a:t>Suggested Authors: </a:t>
            </a:r>
            <a:endParaRPr dirty="0">
              <a:latin typeface="Comfortaa"/>
              <a:ea typeface="Comfortaa"/>
              <a:cs typeface="Comfortaa"/>
              <a:sym typeface="Comfortaa"/>
            </a:endParaRPr>
          </a:p>
          <a:p>
            <a:pPr marL="0" marR="0" lvl="0" indent="0" algn="l" rtl="0">
              <a:lnSpc>
                <a:spcPct val="139988"/>
              </a:lnSpc>
              <a:spcBef>
                <a:spcPts val="0"/>
              </a:spcBef>
              <a:spcAft>
                <a:spcPts val="0"/>
              </a:spcAft>
              <a:buNone/>
            </a:pPr>
            <a:r>
              <a:rPr lang="en-US" sz="1500" dirty="0">
                <a:solidFill>
                  <a:srgbClr val="000000"/>
                </a:solidFill>
                <a:latin typeface="Comfortaa"/>
                <a:ea typeface="Comfortaa"/>
                <a:cs typeface="Comfortaa"/>
                <a:sym typeface="Comfortaa"/>
              </a:rPr>
              <a:t>Leah Carola </a:t>
            </a:r>
            <a:r>
              <a:rPr lang="en-US" sz="1500" dirty="0" err="1">
                <a:solidFill>
                  <a:srgbClr val="000000"/>
                </a:solidFill>
                <a:latin typeface="Comfortaa"/>
                <a:ea typeface="Comfortaa"/>
                <a:cs typeface="Comfortaa"/>
                <a:sym typeface="Comfortaa"/>
              </a:rPr>
              <a:t>Czollek</a:t>
            </a:r>
            <a:r>
              <a:rPr lang="en-US" sz="1500" dirty="0">
                <a:solidFill>
                  <a:srgbClr val="000000"/>
                </a:solidFill>
                <a:latin typeface="Comfortaa"/>
                <a:ea typeface="Comfortaa"/>
                <a:cs typeface="Comfortaa"/>
                <a:sym typeface="Comfortaa"/>
              </a:rPr>
              <a:t> et al., </a:t>
            </a:r>
            <a:r>
              <a:rPr lang="en-US" sz="1500" dirty="0" err="1">
                <a:solidFill>
                  <a:srgbClr val="000000"/>
                </a:solidFill>
                <a:latin typeface="Comfortaa"/>
                <a:ea typeface="Comfortaa"/>
                <a:cs typeface="Comfortaa"/>
                <a:sym typeface="Comfortaa"/>
              </a:rPr>
              <a:t>Praxishandbuch</a:t>
            </a:r>
            <a:r>
              <a:rPr lang="hr-HR" sz="1500" dirty="0">
                <a:latin typeface="Comfortaa"/>
                <a:ea typeface="Comfortaa"/>
                <a:cs typeface="Comfortaa"/>
                <a:sym typeface="Comfortaa"/>
              </a:rPr>
              <a:t>, </a:t>
            </a:r>
            <a:r>
              <a:rPr lang="en-US" sz="1500" dirty="0">
                <a:solidFill>
                  <a:srgbClr val="000000"/>
                </a:solidFill>
                <a:latin typeface="Comfortaa"/>
                <a:ea typeface="Comfortaa"/>
                <a:cs typeface="Comfortaa"/>
                <a:sym typeface="Comfortaa"/>
              </a:rPr>
              <a:t>Social Justice und Diversity </a:t>
            </a:r>
            <a:r>
              <a:rPr lang="en-US" sz="1500" dirty="0" err="1">
                <a:solidFill>
                  <a:srgbClr val="000000"/>
                </a:solidFill>
                <a:latin typeface="Comfortaa"/>
                <a:ea typeface="Comfortaa"/>
                <a:cs typeface="Comfortaa"/>
                <a:sym typeface="Comfortaa"/>
              </a:rPr>
              <a:t>Theorien</a:t>
            </a:r>
            <a:r>
              <a:rPr lang="en-US" sz="1500" dirty="0">
                <a:solidFill>
                  <a:srgbClr val="000000"/>
                </a:solidFill>
                <a:latin typeface="Comfortaa"/>
                <a:ea typeface="Comfortaa"/>
                <a:cs typeface="Comfortaa"/>
                <a:sym typeface="Comfortaa"/>
              </a:rPr>
              <a:t>, Training, </a:t>
            </a:r>
            <a:r>
              <a:rPr lang="en-US" sz="1500" dirty="0" err="1">
                <a:solidFill>
                  <a:srgbClr val="000000"/>
                </a:solidFill>
                <a:latin typeface="Comfortaa"/>
                <a:ea typeface="Comfortaa"/>
                <a:cs typeface="Comfortaa"/>
                <a:sym typeface="Comfortaa"/>
              </a:rPr>
              <a:t>Methoden</a:t>
            </a:r>
            <a:endParaRPr sz="1500" dirty="0">
              <a:solidFill>
                <a:srgbClr val="000000"/>
              </a:solidFill>
              <a:latin typeface="Comfortaa"/>
              <a:ea typeface="Comfortaa"/>
              <a:cs typeface="Comfortaa"/>
              <a:sym typeface="Comfortaa"/>
            </a:endParaRPr>
          </a:p>
          <a:p>
            <a:pPr marL="0" marR="0" lvl="0" indent="0" algn="l" rtl="0">
              <a:lnSpc>
                <a:spcPct val="139988"/>
              </a:lnSpc>
              <a:spcBef>
                <a:spcPts val="0"/>
              </a:spcBef>
              <a:spcAft>
                <a:spcPts val="0"/>
              </a:spcAft>
              <a:buNone/>
            </a:pPr>
            <a:r>
              <a:rPr lang="en-US" sz="1500" dirty="0">
                <a:solidFill>
                  <a:srgbClr val="000000"/>
                </a:solidFill>
                <a:latin typeface="Comfortaa"/>
                <a:ea typeface="Comfortaa"/>
                <a:cs typeface="Comfortaa"/>
                <a:sym typeface="Comfortaa"/>
              </a:rPr>
              <a:t>Iris Marion Young, Book Justice and the Politics of Difference</a:t>
            </a:r>
            <a:endParaRPr sz="1500" dirty="0">
              <a:solidFill>
                <a:srgbClr val="000000"/>
              </a:solidFill>
              <a:latin typeface="Comfortaa"/>
              <a:ea typeface="Comfortaa"/>
              <a:cs typeface="Comfortaa"/>
              <a:sym typeface="Comfortaa"/>
            </a:endParaRPr>
          </a:p>
          <a:p>
            <a:pPr marL="0" marR="0" lvl="0" indent="0" algn="l" rtl="0">
              <a:lnSpc>
                <a:spcPct val="139988"/>
              </a:lnSpc>
              <a:spcBef>
                <a:spcPts val="0"/>
              </a:spcBef>
              <a:spcAft>
                <a:spcPts val="0"/>
              </a:spcAft>
              <a:buNone/>
            </a:pPr>
            <a:r>
              <a:rPr lang="en-US" sz="1500" dirty="0">
                <a:solidFill>
                  <a:srgbClr val="000000"/>
                </a:solidFill>
                <a:latin typeface="Comfortaa"/>
                <a:ea typeface="Comfortaa"/>
                <a:cs typeface="Comfortaa"/>
                <a:sym typeface="Comfortaa"/>
              </a:rPr>
              <a:t>Hannah Arendt, Essay We Refugees as well as other Publications</a:t>
            </a:r>
            <a:endParaRPr lang="hr-HR" sz="1500" dirty="0">
              <a:solidFill>
                <a:srgbClr val="000000"/>
              </a:solidFill>
              <a:latin typeface="Comfortaa"/>
              <a:ea typeface="Comfortaa"/>
              <a:cs typeface="Comfortaa"/>
              <a:sym typeface="Comfortaa"/>
            </a:endParaRPr>
          </a:p>
          <a:p>
            <a:pPr lvl="0">
              <a:lnSpc>
                <a:spcPct val="139988"/>
              </a:lnSpc>
            </a:pPr>
            <a:r>
              <a:rPr lang="en-US" sz="1500" dirty="0">
                <a:latin typeface="Comfortaa"/>
                <a:ea typeface="Comfortaa"/>
                <a:cs typeface="Comfortaa"/>
                <a:sym typeface="Comfortaa"/>
              </a:rPr>
              <a:t>Stokely Carmichael and Charles V. Hamilton in Black Power: The Politics of Liberation</a:t>
            </a:r>
            <a:endParaRPr lang="hr-HR" sz="1500" dirty="0">
              <a:latin typeface="Comfortaa"/>
              <a:ea typeface="Comfortaa"/>
              <a:cs typeface="Comfortaa"/>
              <a:sym typeface="Comfortaa"/>
            </a:endParaRPr>
          </a:p>
          <a:p>
            <a:pPr lvl="0">
              <a:lnSpc>
                <a:spcPct val="139988"/>
              </a:lnSpc>
            </a:pPr>
            <a:r>
              <a:rPr lang="en-US" sz="1500" dirty="0">
                <a:latin typeface="Comfortaa"/>
                <a:ea typeface="Comfortaa"/>
                <a:cs typeface="Comfortaa"/>
                <a:sym typeface="Comfortaa"/>
              </a:rPr>
              <a:t>The Autobiography of Malcolm X: As Told to Alex Haley</a:t>
            </a:r>
            <a:endParaRPr sz="1500" dirty="0">
              <a:latin typeface="Comfortaa"/>
              <a:ea typeface="Comfortaa"/>
              <a:cs typeface="Comfortaa"/>
              <a:sym typeface="Comfortaa"/>
            </a:endParaRPr>
          </a:p>
          <a:p>
            <a:pPr marL="0" marR="0" lvl="0" indent="0" algn="l" rtl="0">
              <a:lnSpc>
                <a:spcPct val="139988"/>
              </a:lnSpc>
              <a:spcBef>
                <a:spcPts val="0"/>
              </a:spcBef>
              <a:spcAft>
                <a:spcPts val="0"/>
              </a:spcAft>
              <a:buNone/>
            </a:pPr>
            <a:endParaRPr sz="1728" dirty="0">
              <a:solidFill>
                <a:srgbClr val="000000"/>
              </a:solidFill>
              <a:latin typeface="Montserrat"/>
              <a:ea typeface="Montserrat"/>
              <a:cs typeface="Montserrat"/>
              <a:sym typeface="Montserrat"/>
            </a:endParaRPr>
          </a:p>
          <a:p>
            <a:pPr marL="0" marR="0" lvl="0" indent="0" algn="l" rtl="0">
              <a:lnSpc>
                <a:spcPct val="139988"/>
              </a:lnSpc>
              <a:spcBef>
                <a:spcPts val="0"/>
              </a:spcBef>
              <a:spcAft>
                <a:spcPts val="0"/>
              </a:spcAft>
              <a:buNone/>
            </a:pPr>
            <a:endParaRPr sz="1728" dirty="0">
              <a:solidFill>
                <a:srgbClr val="000000"/>
              </a:solidFill>
              <a:latin typeface="Montserrat"/>
              <a:ea typeface="Montserrat"/>
              <a:cs typeface="Montserrat"/>
              <a:sym typeface="Montserrat"/>
            </a:endParaRPr>
          </a:p>
          <a:p>
            <a:pPr marL="0" marR="0" lvl="0" indent="0" algn="l" rtl="0">
              <a:lnSpc>
                <a:spcPct val="139988"/>
              </a:lnSpc>
              <a:spcBef>
                <a:spcPts val="0"/>
              </a:spcBef>
              <a:spcAft>
                <a:spcPts val="0"/>
              </a:spcAft>
              <a:buNone/>
            </a:pPr>
            <a:endParaRPr sz="1728" dirty="0">
              <a:solidFill>
                <a:srgbClr val="000000"/>
              </a:solidFill>
              <a:latin typeface="Montserrat"/>
              <a:ea typeface="Montserrat"/>
              <a:cs typeface="Montserrat"/>
              <a:sym typeface="Montserrat"/>
            </a:endParaRPr>
          </a:p>
          <a:p>
            <a:pPr marL="0" marR="0" lvl="0" indent="0" algn="l" rtl="0">
              <a:lnSpc>
                <a:spcPct val="139988"/>
              </a:lnSpc>
              <a:spcBef>
                <a:spcPts val="0"/>
              </a:spcBef>
              <a:spcAft>
                <a:spcPts val="0"/>
              </a:spcAft>
              <a:buNone/>
            </a:pPr>
            <a:endParaRPr sz="1728" dirty="0">
              <a:solidFill>
                <a:srgbClr val="000000"/>
              </a:solidFill>
              <a:latin typeface="Montserrat"/>
              <a:ea typeface="Montserrat"/>
              <a:cs typeface="Montserrat"/>
              <a:sym typeface="Montserrat"/>
            </a:endParaRPr>
          </a:p>
          <a:p>
            <a:pPr marL="0" marR="0" lvl="0" indent="0" algn="l" rtl="0">
              <a:lnSpc>
                <a:spcPct val="139988"/>
              </a:lnSpc>
              <a:spcBef>
                <a:spcPts val="0"/>
              </a:spcBef>
              <a:spcAft>
                <a:spcPts val="0"/>
              </a:spcAft>
              <a:buNone/>
            </a:pPr>
            <a:endParaRPr sz="1728" dirty="0">
              <a:solidFill>
                <a:srgbClr val="000000"/>
              </a:solidFill>
              <a:latin typeface="Montserrat"/>
              <a:ea typeface="Montserrat"/>
              <a:cs typeface="Montserrat"/>
              <a:sym typeface="Montserrat"/>
            </a:endParaRPr>
          </a:p>
        </p:txBody>
      </p:sp>
      <p:sp>
        <p:nvSpPr>
          <p:cNvPr id="161" name="Google Shape;161;p7"/>
          <p:cNvSpPr txBox="1"/>
          <p:nvPr/>
        </p:nvSpPr>
        <p:spPr>
          <a:xfrm>
            <a:off x="11942733" y="4354058"/>
            <a:ext cx="3170700" cy="192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dirty="0">
                <a:solidFill>
                  <a:srgbClr val="000000"/>
                </a:solidFill>
                <a:latin typeface="Calibri"/>
                <a:ea typeface="Calibri"/>
                <a:cs typeface="Calibri"/>
                <a:sym typeface="Calibri"/>
              </a:rPr>
              <a:t>Here, we recommend also including national and local examples of social movements, projects and methods to overcome structural discrimination. </a:t>
            </a:r>
            <a:endParaRPr dirty="0"/>
          </a:p>
        </p:txBody>
      </p:sp>
      <p:cxnSp>
        <p:nvCxnSpPr>
          <p:cNvPr id="162" name="Google Shape;162;p7"/>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63" name="Google Shape;163;p7"/>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7"/>
        <p:cNvGrpSpPr/>
        <p:nvPr/>
      </p:nvGrpSpPr>
      <p:grpSpPr>
        <a:xfrm>
          <a:off x="0" y="0"/>
          <a:ext cx="0" cy="0"/>
          <a:chOff x="0" y="0"/>
          <a:chExt cx="0" cy="0"/>
        </a:xfrm>
      </p:grpSpPr>
      <p:grpSp>
        <p:nvGrpSpPr>
          <p:cNvPr id="168" name="Google Shape;168;p8"/>
          <p:cNvGrpSpPr/>
          <p:nvPr/>
        </p:nvGrpSpPr>
        <p:grpSpPr>
          <a:xfrm>
            <a:off x="1485492" y="880075"/>
            <a:ext cx="14983884" cy="2582816"/>
            <a:chOff x="0" y="103286"/>
            <a:chExt cx="19978512" cy="3443754"/>
          </a:xfrm>
        </p:grpSpPr>
        <p:sp>
          <p:nvSpPr>
            <p:cNvPr id="169" name="Google Shape;169;p8"/>
            <p:cNvSpPr txBox="1"/>
            <p:nvPr/>
          </p:nvSpPr>
          <p:spPr>
            <a:xfrm>
              <a:off x="12" y="103286"/>
              <a:ext cx="19978500" cy="1122900"/>
            </a:xfrm>
            <a:prstGeom prst="rect">
              <a:avLst/>
            </a:prstGeom>
            <a:noFill/>
            <a:ln>
              <a:noFill/>
            </a:ln>
          </p:spPr>
          <p:txBody>
            <a:bodyPr spcFirstLastPara="1" wrap="square" lIns="0" tIns="0" rIns="0" bIns="0" anchor="t" anchorCtr="0">
              <a:spAutoFit/>
            </a:bodyPr>
            <a:lstStyle/>
            <a:p>
              <a:pPr marL="0" marR="0" lvl="0" indent="0" algn="ctr" rtl="0">
                <a:lnSpc>
                  <a:spcPct val="88258"/>
                </a:lnSpc>
                <a:spcBef>
                  <a:spcPts val="0"/>
                </a:spcBef>
                <a:spcAft>
                  <a:spcPts val="0"/>
                </a:spcAft>
                <a:buNone/>
              </a:pPr>
              <a:r>
                <a:rPr lang="en-US" sz="6200" b="1">
                  <a:solidFill>
                    <a:schemeClr val="dk1"/>
                  </a:solidFill>
                  <a:latin typeface="Comfortaa"/>
                  <a:ea typeface="Comfortaa"/>
                  <a:cs typeface="Comfortaa"/>
                  <a:sym typeface="Comfortaa"/>
                </a:rPr>
                <a:t>INTERSECTIONAL DISCRIMINATION</a:t>
              </a:r>
              <a:endParaRPr b="1">
                <a:solidFill>
                  <a:schemeClr val="dk1"/>
                </a:solidFill>
                <a:latin typeface="Comfortaa"/>
                <a:ea typeface="Comfortaa"/>
                <a:cs typeface="Comfortaa"/>
                <a:sym typeface="Comfortaa"/>
              </a:endParaRPr>
            </a:p>
          </p:txBody>
        </p:sp>
        <p:sp>
          <p:nvSpPr>
            <p:cNvPr id="170" name="Google Shape;170;p8"/>
            <p:cNvSpPr/>
            <p:nvPr/>
          </p:nvSpPr>
          <p:spPr>
            <a:xfrm>
              <a:off x="8243262" y="1972604"/>
              <a:ext cx="988118" cy="136547"/>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txBox="1"/>
            <p:nvPr/>
          </p:nvSpPr>
          <p:spPr>
            <a:xfrm>
              <a:off x="0" y="3002327"/>
              <a:ext cx="17474642" cy="544713"/>
            </a:xfrm>
            <a:prstGeom prst="rect">
              <a:avLst/>
            </a:prstGeom>
            <a:noFill/>
            <a:ln>
              <a:noFill/>
            </a:ln>
          </p:spPr>
          <p:txBody>
            <a:bodyPr spcFirstLastPara="1" wrap="square" lIns="0" tIns="0" rIns="0" bIns="0" anchor="t" anchorCtr="0">
              <a:spAutoFit/>
            </a:bodyPr>
            <a:lstStyle/>
            <a:p>
              <a:pPr marL="0" marR="0" lvl="0" indent="0" algn="l" rtl="0">
                <a:lnSpc>
                  <a:spcPct val="196888"/>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72" name="Google Shape;172;p8"/>
          <p:cNvPicPr preferRelativeResize="0"/>
          <p:nvPr/>
        </p:nvPicPr>
        <p:blipFill rotWithShape="1">
          <a:blip r:embed="rId3">
            <a:alphaModFix amt="60000"/>
          </a:blip>
          <a:srcRect/>
          <a:stretch/>
        </p:blipFill>
        <p:spPr>
          <a:xfrm>
            <a:off x="11041671" y="2052179"/>
            <a:ext cx="6720264" cy="6182642"/>
          </a:xfrm>
          <a:prstGeom prst="rect">
            <a:avLst/>
          </a:prstGeom>
          <a:noFill/>
          <a:ln>
            <a:noFill/>
          </a:ln>
        </p:spPr>
      </p:pic>
      <p:sp>
        <p:nvSpPr>
          <p:cNvPr id="173" name="Google Shape;173;p8"/>
          <p:cNvSpPr txBox="1"/>
          <p:nvPr/>
        </p:nvSpPr>
        <p:spPr>
          <a:xfrm>
            <a:off x="641950" y="2983273"/>
            <a:ext cx="10339200" cy="4197688"/>
          </a:xfrm>
          <a:prstGeom prst="rect">
            <a:avLst/>
          </a:prstGeom>
          <a:noFill/>
          <a:ln>
            <a:noFill/>
          </a:ln>
        </p:spPr>
        <p:txBody>
          <a:bodyPr spcFirstLastPara="1" wrap="square" lIns="0" tIns="0" rIns="0" bIns="0" anchor="t" anchorCtr="0">
            <a:spAutoFit/>
          </a:bodyPr>
          <a:lstStyle/>
          <a:p>
            <a:pPr marL="457200" lvl="0" indent="-366077">
              <a:lnSpc>
                <a:spcPct val="140000"/>
              </a:lnSpc>
              <a:buClr>
                <a:schemeClr val="dk1"/>
              </a:buClr>
              <a:buSzPts val="2165"/>
              <a:buFont typeface="Comfortaa"/>
              <a:buChar char="●"/>
            </a:pPr>
            <a:r>
              <a:rPr lang="en-US" sz="2165" dirty="0">
                <a:solidFill>
                  <a:schemeClr val="dk1"/>
                </a:solidFill>
                <a:latin typeface="Comfortaa"/>
                <a:ea typeface="Comfortaa"/>
                <a:cs typeface="Comfortaa"/>
                <a:sym typeface="Comfortaa"/>
              </a:rPr>
              <a:t>"Intersectionality is a metaphor for understanding the ways that multiple forms of inequality or disadvantage sometimes compound themselves and create obstacles that often are not understood among conventional ways of thinking.</a:t>
            </a:r>
            <a:r>
              <a:rPr lang="hr-HR" sz="2165" dirty="0">
                <a:solidFill>
                  <a:schemeClr val="dk1"/>
                </a:solidFill>
                <a:latin typeface="Comfortaa"/>
                <a:ea typeface="Comfortaa"/>
                <a:cs typeface="Comfortaa"/>
                <a:sym typeface="Comfortaa"/>
              </a:rPr>
              <a:t>”</a:t>
            </a:r>
          </a:p>
          <a:p>
            <a:pPr marL="91123" lvl="0">
              <a:lnSpc>
                <a:spcPct val="140000"/>
              </a:lnSpc>
              <a:buClr>
                <a:schemeClr val="dk1"/>
              </a:buClr>
              <a:buSzPts val="2165"/>
            </a:pPr>
            <a:endParaRPr sz="2165"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165" b="1" dirty="0" err="1">
                <a:solidFill>
                  <a:schemeClr val="dk1"/>
                </a:solidFill>
                <a:latin typeface="Comfortaa"/>
                <a:ea typeface="Comfortaa"/>
                <a:cs typeface="Comfortaa"/>
                <a:sym typeface="Comfortaa"/>
              </a:rPr>
              <a:t>Analysing</a:t>
            </a:r>
            <a:r>
              <a:rPr lang="en-US" sz="2165" b="1" dirty="0">
                <a:solidFill>
                  <a:schemeClr val="dk1"/>
                </a:solidFill>
                <a:latin typeface="Comfortaa"/>
                <a:ea typeface="Comfortaa"/>
                <a:cs typeface="Comfortaa"/>
                <a:sym typeface="Comfortaa"/>
              </a:rPr>
              <a:t> discrimination only one-dimensionally overlooks the experiences of those who face the compounding of discriminatory grounds.  </a:t>
            </a:r>
            <a:endParaRPr b="1" dirty="0">
              <a:latin typeface="Comfortaa"/>
              <a:ea typeface="Comfortaa"/>
              <a:cs typeface="Comfortaa"/>
              <a:sym typeface="Comfortaa"/>
            </a:endParaRPr>
          </a:p>
          <a:p>
            <a:pPr marL="0" marR="0" lvl="0" indent="0" algn="l" rtl="0">
              <a:lnSpc>
                <a:spcPct val="140000"/>
              </a:lnSpc>
              <a:spcBef>
                <a:spcPts val="0"/>
              </a:spcBef>
              <a:spcAft>
                <a:spcPts val="0"/>
              </a:spcAft>
              <a:buNone/>
            </a:pPr>
            <a:endParaRPr sz="2165" dirty="0">
              <a:solidFill>
                <a:schemeClr val="dk1"/>
              </a:solidFill>
              <a:latin typeface="Comfortaa"/>
              <a:ea typeface="Comfortaa"/>
              <a:cs typeface="Comfortaa"/>
              <a:sym typeface="Comfortaa"/>
            </a:endParaRPr>
          </a:p>
        </p:txBody>
      </p:sp>
      <p:sp>
        <p:nvSpPr>
          <p:cNvPr id="174" name="Google Shape;174;p8"/>
          <p:cNvSpPr txBox="1"/>
          <p:nvPr/>
        </p:nvSpPr>
        <p:spPr>
          <a:xfrm rot="-225">
            <a:off x="11264833" y="2444333"/>
            <a:ext cx="4583100" cy="217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a:solidFill>
                  <a:srgbClr val="000000"/>
                </a:solidFill>
                <a:latin typeface="Comfortaa"/>
                <a:ea typeface="Comfortaa"/>
                <a:cs typeface="Comfortaa"/>
                <a:sym typeface="Comfortaa"/>
              </a:rPr>
              <a:t>Kimberlé Crenshaw, is the leading  professor of Law at UCLA and Columbia Law School &amp; executive director of the African American Policy Forum. She explains intersectionality in this video: https://www.youtube.com/watch?v=xh2Z4XoCPL</a:t>
            </a:r>
            <a:r>
              <a:rPr lang="en-US" sz="1500">
                <a:solidFill>
                  <a:srgbClr val="000000"/>
                </a:solidFill>
                <a:latin typeface="Calibri"/>
                <a:ea typeface="Calibri"/>
                <a:cs typeface="Calibri"/>
                <a:sym typeface="Calibri"/>
              </a:rPr>
              <a:t>U </a:t>
            </a:r>
            <a:endParaRPr/>
          </a:p>
        </p:txBody>
      </p:sp>
      <p:sp>
        <p:nvSpPr>
          <p:cNvPr id="175" name="Google Shape;175;p8"/>
          <p:cNvSpPr txBox="1"/>
          <p:nvPr/>
        </p:nvSpPr>
        <p:spPr>
          <a:xfrm>
            <a:off x="641950" y="6146007"/>
            <a:ext cx="134706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2000"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endParaRPr sz="15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1500" dirty="0">
                <a:solidFill>
                  <a:srgbClr val="000000"/>
                </a:solidFill>
                <a:latin typeface="Comfortaa"/>
                <a:ea typeface="Comfortaa"/>
                <a:cs typeface="Comfortaa"/>
                <a:sym typeface="Comfortaa"/>
              </a:rPr>
              <a:t>Further Reading: </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1500" dirty="0" err="1">
                <a:solidFill>
                  <a:srgbClr val="000000"/>
                </a:solidFill>
                <a:latin typeface="Comfortaa"/>
                <a:ea typeface="Comfortaa"/>
                <a:cs typeface="Comfortaa"/>
                <a:sym typeface="Comfortaa"/>
              </a:rPr>
              <a:t>Kimberlé</a:t>
            </a:r>
            <a:r>
              <a:rPr lang="en-US" sz="1500" dirty="0">
                <a:solidFill>
                  <a:srgbClr val="000000"/>
                </a:solidFill>
                <a:latin typeface="Comfortaa"/>
                <a:ea typeface="Comfortaa"/>
                <a:cs typeface="Comfortaa"/>
                <a:sym typeface="Comfortaa"/>
              </a:rPr>
              <a:t> Crenshaw,</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1500" dirty="0">
                <a:solidFill>
                  <a:srgbClr val="000000"/>
                </a:solidFill>
                <a:latin typeface="Comfortaa"/>
                <a:ea typeface="Comfortaa"/>
                <a:cs typeface="Comfortaa"/>
                <a:sym typeface="Comfortaa"/>
                <a:hlinkClick r:id="rId4"/>
              </a:rPr>
              <a:t>https://www.oxfordpublicphilosophy.com/philosophers-racialised-as-black/kimberl-w-crenshaw</a:t>
            </a:r>
            <a:endParaRPr lang="hr-HR" sz="1500" dirty="0">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r>
              <a:rPr lang="hr-HR" sz="1500" dirty="0">
                <a:latin typeface="Comfortaa"/>
                <a:ea typeface="Comfortaa"/>
                <a:cs typeface="Comfortaa"/>
                <a:sym typeface="Comfortaa"/>
              </a:rPr>
              <a:t>Angela Davis: Women, Race and Class </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endParaRPr sz="1500" dirty="0">
              <a:solidFill>
                <a:srgbClr val="000000"/>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1500" dirty="0">
                <a:solidFill>
                  <a:srgbClr val="000000"/>
                </a:solidFill>
                <a:latin typeface="Comfortaa"/>
                <a:ea typeface="Comfortaa"/>
                <a:cs typeface="Comfortaa"/>
                <a:sym typeface="Comfortaa"/>
              </a:rPr>
              <a:t>Factsheet - Race in Germany and Europe, Center for Intersectional Justice </a:t>
            </a:r>
            <a:r>
              <a:rPr lang="en-US" sz="1500" dirty="0" err="1">
                <a:solidFill>
                  <a:srgbClr val="000000"/>
                </a:solidFill>
                <a:latin typeface="Comfortaa"/>
                <a:ea typeface="Comfortaa"/>
                <a:cs typeface="Comfortaa"/>
                <a:sym typeface="Comfortaa"/>
              </a:rPr>
              <a:t>e.V</a:t>
            </a:r>
            <a:r>
              <a:rPr lang="en-US" sz="1500" dirty="0">
                <a:solidFill>
                  <a:srgbClr val="000000"/>
                </a:solidFill>
                <a:latin typeface="Comfortaa"/>
                <a:ea typeface="Comfortaa"/>
                <a:cs typeface="Comfortaa"/>
                <a:sym typeface="Comfortaa"/>
              </a:rPr>
              <a:t>.:</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1500" dirty="0">
                <a:solidFill>
                  <a:srgbClr val="000000"/>
                </a:solidFill>
                <a:latin typeface="Comfortaa"/>
                <a:ea typeface="Comfortaa"/>
                <a:cs typeface="Comfortaa"/>
                <a:sym typeface="Comfortaa"/>
              </a:rPr>
              <a:t>https://drive.google.com/file/d/1LR1q6XX5AAjGFF4BU2Ks-MKcct46UKS0/view</a:t>
            </a:r>
            <a:endParaRPr sz="900" dirty="0">
              <a:latin typeface="Comfortaa"/>
              <a:ea typeface="Comfortaa"/>
              <a:cs typeface="Comfortaa"/>
              <a:sym typeface="Comfortaa"/>
            </a:endParaRPr>
          </a:p>
        </p:txBody>
      </p:sp>
      <p:sp>
        <p:nvSpPr>
          <p:cNvPr id="176" name="Google Shape;176;p8"/>
          <p:cNvSpPr txBox="1"/>
          <p:nvPr/>
        </p:nvSpPr>
        <p:spPr>
          <a:xfrm>
            <a:off x="641950" y="9468025"/>
            <a:ext cx="14983800" cy="1848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1200">
                <a:solidFill>
                  <a:srgbClr val="000000"/>
                </a:solidFill>
                <a:latin typeface="Comfortaa"/>
                <a:ea typeface="Comfortaa"/>
                <a:cs typeface="Comfortaa"/>
                <a:sym typeface="Comfortaa"/>
              </a:rPr>
              <a:t>Source: Marcus Osei &amp; Hartmut Reiners, ARIC-NRW e.V., Training series on anti-discrimination work for Bunsverband Bundesverband Netzwerke von Mirgant*innenorganisationen (NeMO)</a:t>
            </a:r>
            <a:endParaRPr sz="1700">
              <a:latin typeface="Comfortaa"/>
              <a:ea typeface="Comfortaa"/>
              <a:cs typeface="Comfortaa"/>
              <a:sym typeface="Comfortaa"/>
            </a:endParaRPr>
          </a:p>
        </p:txBody>
      </p:sp>
      <p:cxnSp>
        <p:nvCxnSpPr>
          <p:cNvPr id="177" name="Google Shape;177;p8"/>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78" name="Google Shape;178;p8"/>
          <p:cNvPicPr preferRelativeResize="0"/>
          <p:nvPr/>
        </p:nvPicPr>
        <p:blipFill rotWithShape="1">
          <a:blip r:embed="rId5">
            <a:alphaModFix/>
          </a:blip>
          <a:srcRect/>
          <a:stretch/>
        </p:blipFill>
        <p:spPr>
          <a:xfrm>
            <a:off x="14401803" y="8210313"/>
            <a:ext cx="3886197" cy="2076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2"/>
        <p:cNvGrpSpPr/>
        <p:nvPr/>
      </p:nvGrpSpPr>
      <p:grpSpPr>
        <a:xfrm>
          <a:off x="0" y="0"/>
          <a:ext cx="0" cy="0"/>
          <a:chOff x="0" y="0"/>
          <a:chExt cx="0" cy="0"/>
        </a:xfrm>
      </p:grpSpPr>
      <p:grpSp>
        <p:nvGrpSpPr>
          <p:cNvPr id="183" name="Google Shape;183;p9"/>
          <p:cNvGrpSpPr/>
          <p:nvPr/>
        </p:nvGrpSpPr>
        <p:grpSpPr>
          <a:xfrm>
            <a:off x="-172975" y="518775"/>
            <a:ext cx="18461024" cy="2312170"/>
            <a:chOff x="-2386005" y="87873"/>
            <a:chExt cx="24614700" cy="3082894"/>
          </a:xfrm>
        </p:grpSpPr>
        <p:sp>
          <p:nvSpPr>
            <p:cNvPr id="184" name="Google Shape;184;p9"/>
            <p:cNvSpPr txBox="1"/>
            <p:nvPr/>
          </p:nvSpPr>
          <p:spPr>
            <a:xfrm>
              <a:off x="-2386005" y="87873"/>
              <a:ext cx="24614700" cy="2460600"/>
            </a:xfrm>
            <a:prstGeom prst="rect">
              <a:avLst/>
            </a:prstGeom>
            <a:noFill/>
            <a:ln>
              <a:noFill/>
            </a:ln>
          </p:spPr>
          <p:txBody>
            <a:bodyPr spcFirstLastPara="1" wrap="square" lIns="0" tIns="0" rIns="0" bIns="0" anchor="t" anchorCtr="0">
              <a:spAutoFit/>
            </a:bodyPr>
            <a:lstStyle/>
            <a:p>
              <a:pPr marL="0" marR="0" lvl="0" indent="0" algn="ctr" rtl="0">
                <a:lnSpc>
                  <a:spcPct val="96693"/>
                </a:lnSpc>
                <a:spcBef>
                  <a:spcPts val="0"/>
                </a:spcBef>
                <a:spcAft>
                  <a:spcPts val="0"/>
                </a:spcAft>
                <a:buNone/>
              </a:pPr>
              <a:r>
                <a:rPr lang="en-US" sz="6200" b="1">
                  <a:solidFill>
                    <a:schemeClr val="dk1"/>
                  </a:solidFill>
                  <a:latin typeface="Comfortaa"/>
                  <a:ea typeface="Comfortaa"/>
                  <a:cs typeface="Comfortaa"/>
                  <a:sym typeface="Comfortaa"/>
                </a:rPr>
                <a:t>WHAT CAN YOU DO IF YOU EXPERIENCE DISCRIMINATION?</a:t>
              </a:r>
              <a:endParaRPr b="1">
                <a:solidFill>
                  <a:schemeClr val="dk1"/>
                </a:solidFill>
                <a:latin typeface="Comfortaa"/>
                <a:ea typeface="Comfortaa"/>
                <a:cs typeface="Comfortaa"/>
                <a:sym typeface="Comfortaa"/>
              </a:endParaRPr>
            </a:p>
          </p:txBody>
        </p:sp>
        <p:sp>
          <p:nvSpPr>
            <p:cNvPr id="185" name="Google Shape;185;p9"/>
            <p:cNvSpPr/>
            <p:nvPr/>
          </p:nvSpPr>
          <p:spPr>
            <a:xfrm>
              <a:off x="8716157" y="3026386"/>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6" name="Google Shape;186;p9"/>
          <p:cNvPicPr preferRelativeResize="0"/>
          <p:nvPr/>
        </p:nvPicPr>
        <p:blipFill rotWithShape="1">
          <a:blip r:embed="rId3">
            <a:alphaModFix/>
          </a:blip>
          <a:srcRect l="112" r="111"/>
          <a:stretch/>
        </p:blipFill>
        <p:spPr>
          <a:xfrm>
            <a:off x="471370" y="2218735"/>
            <a:ext cx="4732259" cy="4661276"/>
          </a:xfrm>
          <a:prstGeom prst="rect">
            <a:avLst/>
          </a:prstGeom>
          <a:noFill/>
          <a:ln>
            <a:noFill/>
          </a:ln>
        </p:spPr>
      </p:pic>
      <p:sp>
        <p:nvSpPr>
          <p:cNvPr id="187" name="Google Shape;187;p9"/>
          <p:cNvSpPr txBox="1"/>
          <p:nvPr/>
        </p:nvSpPr>
        <p:spPr>
          <a:xfrm>
            <a:off x="1867650" y="3117962"/>
            <a:ext cx="2966560" cy="17733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solidFill>
                  <a:srgbClr val="000000"/>
                </a:solidFill>
                <a:latin typeface="Calibri"/>
                <a:ea typeface="Calibri"/>
                <a:cs typeface="Calibri"/>
                <a:sym typeface="Calibri"/>
              </a:rPr>
              <a:t>Introduce advisory and support </a:t>
            </a:r>
            <a:r>
              <a:rPr lang="en-US" sz="2000" dirty="0" err="1">
                <a:solidFill>
                  <a:srgbClr val="000000"/>
                </a:solidFill>
                <a:latin typeface="Calibri"/>
                <a:ea typeface="Calibri"/>
                <a:cs typeface="Calibri"/>
                <a:sym typeface="Calibri"/>
              </a:rPr>
              <a:t>centres</a:t>
            </a:r>
            <a:r>
              <a:rPr lang="en-US" sz="2000" dirty="0">
                <a:solidFill>
                  <a:srgbClr val="000000"/>
                </a:solidFill>
                <a:latin typeface="Calibri"/>
                <a:ea typeface="Calibri"/>
                <a:cs typeface="Calibri"/>
                <a:sym typeface="Calibri"/>
              </a:rPr>
              <a:t> or any other institutions and </a:t>
            </a:r>
            <a:r>
              <a:rPr lang="en-US" sz="2000" dirty="0" err="1">
                <a:solidFill>
                  <a:srgbClr val="000000"/>
                </a:solidFill>
                <a:latin typeface="Calibri"/>
                <a:ea typeface="Calibri"/>
                <a:cs typeface="Calibri"/>
                <a:sym typeface="Calibri"/>
              </a:rPr>
              <a:t>organisations</a:t>
            </a:r>
            <a:r>
              <a:rPr lang="en-US" sz="2000" dirty="0">
                <a:solidFill>
                  <a:srgbClr val="000000"/>
                </a:solidFill>
                <a:latin typeface="Calibri"/>
                <a:ea typeface="Calibri"/>
                <a:cs typeface="Calibri"/>
                <a:sym typeface="Calibri"/>
              </a:rPr>
              <a:t> where to get help</a:t>
            </a:r>
            <a:endParaRPr dirty="0"/>
          </a:p>
        </p:txBody>
      </p:sp>
      <p:sp>
        <p:nvSpPr>
          <p:cNvPr id="188" name="Google Shape;188;p9"/>
          <p:cNvSpPr txBox="1"/>
          <p:nvPr/>
        </p:nvSpPr>
        <p:spPr>
          <a:xfrm>
            <a:off x="6189750" y="2830950"/>
            <a:ext cx="10230600" cy="289380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000000"/>
              </a:buClr>
              <a:buSzPts val="2000"/>
              <a:buFont typeface="Comfortaa"/>
              <a:buChar char="●"/>
            </a:pPr>
            <a:r>
              <a:rPr lang="en-US" sz="2000">
                <a:solidFill>
                  <a:srgbClr val="000000"/>
                </a:solidFill>
                <a:latin typeface="Comfortaa"/>
                <a:ea typeface="Comfortaa"/>
                <a:cs typeface="Comfortaa"/>
                <a:sym typeface="Comfortaa"/>
              </a:rPr>
              <a:t>Write a report from your memory of what, when and where it has happened</a:t>
            </a:r>
            <a:r>
              <a:rPr lang="en-US" sz="2000">
                <a:latin typeface="Comfortaa"/>
                <a:ea typeface="Comfortaa"/>
                <a:cs typeface="Comfortaa"/>
                <a:sym typeface="Comfortaa"/>
              </a:rPr>
              <a:t>;</a:t>
            </a:r>
            <a:endParaRPr sz="2000">
              <a:solidFill>
                <a:srgbClr val="000000"/>
              </a:solidFill>
              <a:latin typeface="Comfortaa"/>
              <a:ea typeface="Comfortaa"/>
              <a:cs typeface="Comfortaa"/>
              <a:sym typeface="Comfortaa"/>
            </a:endParaRPr>
          </a:p>
          <a:p>
            <a:pPr marL="457200" marR="0" lvl="0" indent="-355600" algn="l" rtl="0">
              <a:lnSpc>
                <a:spcPct val="140000"/>
              </a:lnSpc>
              <a:spcBef>
                <a:spcPts val="0"/>
              </a:spcBef>
              <a:spcAft>
                <a:spcPts val="0"/>
              </a:spcAft>
              <a:buClr>
                <a:srgbClr val="000000"/>
              </a:buClr>
              <a:buSzPts val="2000"/>
              <a:buFont typeface="Comfortaa"/>
              <a:buChar char="●"/>
            </a:pPr>
            <a:r>
              <a:rPr lang="en-US" sz="2000">
                <a:solidFill>
                  <a:srgbClr val="000000"/>
                </a:solidFill>
                <a:latin typeface="Comfortaa"/>
                <a:ea typeface="Comfortaa"/>
                <a:cs typeface="Comfortaa"/>
                <a:sym typeface="Comfortaa"/>
              </a:rPr>
              <a:t>This helps you to remember important details which may get confused after some time</a:t>
            </a:r>
            <a:r>
              <a:rPr lang="en-US" sz="2000">
                <a:latin typeface="Comfortaa"/>
                <a:ea typeface="Comfortaa"/>
                <a:cs typeface="Comfortaa"/>
                <a:sym typeface="Comfortaa"/>
              </a:rPr>
              <a:t>;</a:t>
            </a:r>
            <a:endParaRPr sz="2000">
              <a:solidFill>
                <a:srgbClr val="000000"/>
              </a:solidFill>
              <a:latin typeface="Comfortaa"/>
              <a:ea typeface="Comfortaa"/>
              <a:cs typeface="Comfortaa"/>
              <a:sym typeface="Comfortaa"/>
            </a:endParaRPr>
          </a:p>
          <a:p>
            <a:pPr marL="457200" marR="0" lvl="0" indent="-355600" algn="l" rtl="0">
              <a:lnSpc>
                <a:spcPct val="140000"/>
              </a:lnSpc>
              <a:spcBef>
                <a:spcPts val="0"/>
              </a:spcBef>
              <a:spcAft>
                <a:spcPts val="0"/>
              </a:spcAft>
              <a:buClr>
                <a:srgbClr val="000000"/>
              </a:buClr>
              <a:buSzPts val="2000"/>
              <a:buFont typeface="Comfortaa"/>
              <a:buChar char="●"/>
            </a:pPr>
            <a:r>
              <a:rPr lang="en-US" sz="2000">
                <a:solidFill>
                  <a:srgbClr val="000000"/>
                </a:solidFill>
                <a:latin typeface="Comfortaa"/>
                <a:ea typeface="Comfortaa"/>
                <a:cs typeface="Comfortaa"/>
                <a:sym typeface="Comfortaa"/>
              </a:rPr>
              <a:t>This is important if you want someone to explain the situation or when you want to sue the person/institution for compensation.</a:t>
            </a:r>
            <a:endParaRPr>
              <a:latin typeface="Comfortaa"/>
              <a:ea typeface="Comfortaa"/>
              <a:cs typeface="Comfortaa"/>
              <a:sym typeface="Comfortaa"/>
            </a:endParaRPr>
          </a:p>
          <a:p>
            <a:pPr marL="0" marR="0" lvl="0" indent="0" algn="ctr" rtl="0">
              <a:lnSpc>
                <a:spcPct val="140000"/>
              </a:lnSpc>
              <a:spcBef>
                <a:spcPts val="0"/>
              </a:spcBef>
              <a:spcAft>
                <a:spcPts val="0"/>
              </a:spcAft>
              <a:buNone/>
            </a:pPr>
            <a:endParaRPr sz="2000">
              <a:solidFill>
                <a:srgbClr val="000000"/>
              </a:solidFill>
              <a:latin typeface="Arial"/>
              <a:ea typeface="Arial"/>
              <a:cs typeface="Arial"/>
              <a:sym typeface="Arial"/>
            </a:endParaRPr>
          </a:p>
        </p:txBody>
      </p:sp>
      <p:sp>
        <p:nvSpPr>
          <p:cNvPr id="189" name="Google Shape;189;p9"/>
          <p:cNvSpPr txBox="1"/>
          <p:nvPr/>
        </p:nvSpPr>
        <p:spPr>
          <a:xfrm>
            <a:off x="4320780" y="5831092"/>
            <a:ext cx="11886900" cy="3324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CLARIFICATION IN CASE OF DISCRIMINATORY INCIDENTS</a:t>
            </a:r>
            <a:endParaRPr sz="900" b="1"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1. Where did the discrimination take place?</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2. What exactly happened?</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3. Who was involved in the incident?</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(Person responsible for discrimination, person affected, witness)</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4. What form of discrimination occurred?</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5. To which characteristic(s) was the discrimination linked?</a:t>
            </a:r>
            <a:endParaRPr sz="900" dirty="0">
              <a:latin typeface="Comfortaa"/>
              <a:ea typeface="Comfortaa"/>
              <a:cs typeface="Comfortaa"/>
              <a:sym typeface="Comfortaa"/>
            </a:endParaRPr>
          </a:p>
          <a:p>
            <a:pPr marL="0" marR="0" lvl="0" indent="0" algn="l"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6. What were the consequences of the discrimination for you or the victim?</a:t>
            </a:r>
            <a:endParaRPr sz="900" dirty="0">
              <a:latin typeface="Comfortaa"/>
              <a:ea typeface="Comfortaa"/>
              <a:cs typeface="Comfortaa"/>
              <a:sym typeface="Comfortaa"/>
            </a:endParaRPr>
          </a:p>
        </p:txBody>
      </p:sp>
      <p:sp>
        <p:nvSpPr>
          <p:cNvPr id="190" name="Google Shape;190;p9"/>
          <p:cNvSpPr txBox="1"/>
          <p:nvPr/>
        </p:nvSpPr>
        <p:spPr>
          <a:xfrm>
            <a:off x="569875" y="9563100"/>
            <a:ext cx="8363700" cy="3972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900">
                <a:solidFill>
                  <a:srgbClr val="000000"/>
                </a:solidFill>
                <a:latin typeface="Comfortaa"/>
                <a:ea typeface="Comfortaa"/>
                <a:cs typeface="Comfortaa"/>
                <a:sym typeface="Comfortaa"/>
              </a:rPr>
              <a:t>Source: Marcus Osei &amp; Hartmut Reiners, ARIC-NRW e.V., Training series on anti-discrimination work for Bunsverband Bundesverband Netzwerke von Mirgant*innenorganisationen (NeMO)</a:t>
            </a:r>
            <a:endParaRPr>
              <a:latin typeface="Comfortaa"/>
              <a:ea typeface="Comfortaa"/>
              <a:cs typeface="Comfortaa"/>
              <a:sym typeface="Comfortaa"/>
            </a:endParaRPr>
          </a:p>
        </p:txBody>
      </p:sp>
      <p:cxnSp>
        <p:nvCxnSpPr>
          <p:cNvPr id="191" name="Google Shape;191;p9"/>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92" name="Google Shape;192;p9"/>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l="112" r="111"/>
          <a:stretch/>
        </p:blipFill>
        <p:spPr>
          <a:xfrm>
            <a:off x="12678017" y="2613945"/>
            <a:ext cx="5049264" cy="4973525"/>
          </a:xfrm>
          <a:prstGeom prst="rect">
            <a:avLst/>
          </a:prstGeom>
          <a:noFill/>
          <a:ln>
            <a:noFill/>
          </a:ln>
        </p:spPr>
      </p:pic>
      <p:sp>
        <p:nvSpPr>
          <p:cNvPr id="198" name="Google Shape;198;p10"/>
          <p:cNvSpPr txBox="1"/>
          <p:nvPr/>
        </p:nvSpPr>
        <p:spPr>
          <a:xfrm>
            <a:off x="1719266" y="8705856"/>
            <a:ext cx="10499400" cy="1462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2500">
              <a:solidFill>
                <a:srgbClr val="FF1616"/>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500">
                <a:solidFill>
                  <a:srgbClr val="FF1616"/>
                </a:solidFill>
                <a:latin typeface="Comfortaa"/>
                <a:ea typeface="Comfortaa"/>
                <a:cs typeface="Comfortaa"/>
                <a:sym typeface="Comfortaa"/>
              </a:rPr>
              <a:t>Anti-discrimination Advice and Support Centres (Country Specific)</a:t>
            </a:r>
            <a:endParaRPr sz="900">
              <a:latin typeface="Comfortaa"/>
              <a:ea typeface="Comfortaa"/>
              <a:cs typeface="Comfortaa"/>
              <a:sym typeface="Comfortaa"/>
            </a:endParaRPr>
          </a:p>
        </p:txBody>
      </p:sp>
      <p:sp>
        <p:nvSpPr>
          <p:cNvPr id="199" name="Google Shape;199;p10"/>
          <p:cNvSpPr txBox="1"/>
          <p:nvPr/>
        </p:nvSpPr>
        <p:spPr>
          <a:xfrm>
            <a:off x="744358" y="3433525"/>
            <a:ext cx="11640600" cy="153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1000">
              <a:latin typeface="Comfortaa"/>
              <a:ea typeface="Comfortaa"/>
              <a:cs typeface="Comfortaa"/>
              <a:sym typeface="Comfortaa"/>
            </a:endParaRPr>
          </a:p>
        </p:txBody>
      </p:sp>
      <p:sp>
        <p:nvSpPr>
          <p:cNvPr id="200" name="Google Shape;200;p10"/>
          <p:cNvSpPr txBox="1"/>
          <p:nvPr/>
        </p:nvSpPr>
        <p:spPr>
          <a:xfrm>
            <a:off x="960400" y="2559349"/>
            <a:ext cx="11690400" cy="5892900"/>
          </a:xfrm>
          <a:prstGeom prst="rect">
            <a:avLst/>
          </a:prstGeom>
          <a:noFill/>
          <a:ln>
            <a:noFill/>
          </a:ln>
        </p:spPr>
        <p:txBody>
          <a:bodyPr spcFirstLastPara="1" wrap="square" lIns="0" tIns="0" rIns="0" bIns="0" anchor="t" anchorCtr="0">
            <a:spAutoFit/>
          </a:bodyPr>
          <a:lstStyle/>
          <a:p>
            <a:pPr marL="0" marR="0" lvl="0" indent="0" algn="l" rtl="0">
              <a:lnSpc>
                <a:spcPct val="135000"/>
              </a:lnSpc>
              <a:spcBef>
                <a:spcPts val="0"/>
              </a:spcBef>
              <a:spcAft>
                <a:spcPts val="0"/>
              </a:spcAft>
              <a:buNone/>
            </a:pPr>
            <a:endParaRPr sz="11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2900" b="1">
                <a:latin typeface="Comfortaa"/>
                <a:ea typeface="Comfortaa"/>
                <a:cs typeface="Comfortaa"/>
                <a:sym typeface="Comfortaa"/>
              </a:rPr>
              <a:t>G</a:t>
            </a:r>
            <a:r>
              <a:rPr lang="en-US" sz="2400" b="1">
                <a:solidFill>
                  <a:schemeClr val="dk1"/>
                </a:solidFill>
                <a:latin typeface="Comfortaa"/>
                <a:ea typeface="Comfortaa"/>
                <a:cs typeface="Comfortaa"/>
                <a:sym typeface="Comfortaa"/>
              </a:rPr>
              <a:t>eneral Information on Discrimination Issues in the European Union:</a:t>
            </a:r>
            <a:endParaRPr sz="2400" b="1">
              <a:solidFill>
                <a:schemeClr val="dk1"/>
              </a:solidFill>
              <a:latin typeface="Comfortaa"/>
              <a:ea typeface="Comfortaa"/>
              <a:cs typeface="Comfortaa"/>
              <a:sym typeface="Comfortaa"/>
            </a:endParaRPr>
          </a:p>
          <a:p>
            <a:pPr marL="0" lvl="0" indent="-228600" algn="l" rtl="0">
              <a:lnSpc>
                <a:spcPct val="115000"/>
              </a:lnSpc>
              <a:spcBef>
                <a:spcPts val="1200"/>
              </a:spcBef>
              <a:spcAft>
                <a:spcPts val="0"/>
              </a:spcAft>
              <a:buClr>
                <a:schemeClr val="dk1"/>
              </a:buClr>
              <a:buSzPts val="1100"/>
              <a:buFont typeface="Arial"/>
              <a:buNone/>
            </a:pPr>
            <a:r>
              <a:rPr lang="en-US" sz="2300">
                <a:solidFill>
                  <a:schemeClr val="dk1"/>
                </a:solidFill>
                <a:latin typeface="Comfortaa"/>
                <a:ea typeface="Comfortaa"/>
                <a:cs typeface="Comfortaa"/>
                <a:sym typeface="Comfortaa"/>
              </a:rPr>
              <a:t>·</a:t>
            </a:r>
            <a:r>
              <a:rPr lang="en-US" sz="2000">
                <a:solidFill>
                  <a:schemeClr val="dk1"/>
                </a:solidFill>
                <a:latin typeface="Comfortaa"/>
                <a:ea typeface="Comfortaa"/>
                <a:cs typeface="Comfortaa"/>
                <a:sym typeface="Comfortaa"/>
              </a:rPr>
              <a:t>   	</a:t>
            </a:r>
            <a:r>
              <a:rPr lang="en-US" sz="2400">
                <a:solidFill>
                  <a:schemeClr val="dk1"/>
                </a:solidFill>
                <a:latin typeface="Comfortaa"/>
                <a:ea typeface="Comfortaa"/>
                <a:cs typeface="Comfortaa"/>
                <a:sym typeface="Comfortaa"/>
              </a:rPr>
              <a:t>European Union Agency for Fundamental Rights</a:t>
            </a:r>
            <a:endParaRPr sz="2400">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r>
              <a:rPr lang="en-US" sz="2400" u="sng">
                <a:solidFill>
                  <a:schemeClr val="hlink"/>
                </a:solidFill>
                <a:latin typeface="Comfortaa"/>
                <a:ea typeface="Comfortaa"/>
                <a:cs typeface="Comfortaa"/>
                <a:sym typeface="Comfortaa"/>
                <a:hlinkClick r:id="rId4"/>
              </a:rPr>
              <a:t>https://fra.europa.eu/en/themes/equality-non-discrimination-and-racism</a:t>
            </a:r>
            <a:endParaRPr sz="2400" u="sng">
              <a:solidFill>
                <a:schemeClr val="hlink"/>
              </a:solidFill>
              <a:latin typeface="Comfortaa"/>
              <a:ea typeface="Comfortaa"/>
              <a:cs typeface="Comfortaa"/>
              <a:sym typeface="Comfortaa"/>
            </a:endParaRPr>
          </a:p>
          <a:p>
            <a:pPr marL="0" lvl="0" indent="-228600" algn="l" rtl="0">
              <a:lnSpc>
                <a:spcPct val="115000"/>
              </a:lnSpc>
              <a:spcBef>
                <a:spcPts val="1200"/>
              </a:spcBef>
              <a:spcAft>
                <a:spcPts val="0"/>
              </a:spcAft>
              <a:buClr>
                <a:schemeClr val="dk1"/>
              </a:buClr>
              <a:buSzPts val="1100"/>
              <a:buFont typeface="Arial"/>
              <a:buNone/>
            </a:pPr>
            <a:r>
              <a:rPr lang="en-US" sz="2300">
                <a:solidFill>
                  <a:schemeClr val="dk1"/>
                </a:solidFill>
                <a:latin typeface="Comfortaa"/>
                <a:ea typeface="Comfortaa"/>
                <a:cs typeface="Comfortaa"/>
                <a:sym typeface="Comfortaa"/>
              </a:rPr>
              <a:t>·</a:t>
            </a:r>
            <a:r>
              <a:rPr lang="en-US" sz="2000">
                <a:solidFill>
                  <a:schemeClr val="dk1"/>
                </a:solidFill>
                <a:latin typeface="Comfortaa"/>
                <a:ea typeface="Comfortaa"/>
                <a:cs typeface="Comfortaa"/>
                <a:sym typeface="Comfortaa"/>
              </a:rPr>
              <a:t>   	</a:t>
            </a:r>
            <a:r>
              <a:rPr lang="en-US" sz="2400">
                <a:solidFill>
                  <a:schemeClr val="dk1"/>
                </a:solidFill>
                <a:latin typeface="Comfortaa"/>
                <a:ea typeface="Comfortaa"/>
                <a:cs typeface="Comfortaa"/>
                <a:sym typeface="Comfortaa"/>
              </a:rPr>
              <a:t>EU Anti-Discrimination Law (E-Learning Modules)</a:t>
            </a:r>
            <a:endParaRPr sz="2400">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r>
              <a:rPr lang="en-US" sz="2400" u="sng">
                <a:solidFill>
                  <a:schemeClr val="hlink"/>
                </a:solidFill>
                <a:latin typeface="Comfortaa"/>
                <a:ea typeface="Comfortaa"/>
                <a:cs typeface="Comfortaa"/>
                <a:sym typeface="Comfortaa"/>
                <a:hlinkClick r:id="rId5"/>
              </a:rPr>
              <a:t>https://www.era-comm.eu/anti-discri/e_learning/overview.html</a:t>
            </a:r>
            <a:endParaRPr sz="2400" u="sng">
              <a:solidFill>
                <a:schemeClr val="hlink"/>
              </a:solidFill>
              <a:latin typeface="Comfortaa"/>
              <a:ea typeface="Comfortaa"/>
              <a:cs typeface="Comfortaa"/>
              <a:sym typeface="Comfortaa"/>
            </a:endParaRPr>
          </a:p>
          <a:p>
            <a:pPr marL="0" lvl="0" indent="-228600" algn="l" rtl="0">
              <a:lnSpc>
                <a:spcPct val="115000"/>
              </a:lnSpc>
              <a:spcBef>
                <a:spcPts val="1200"/>
              </a:spcBef>
              <a:spcAft>
                <a:spcPts val="0"/>
              </a:spcAft>
              <a:buClr>
                <a:schemeClr val="dk1"/>
              </a:buClr>
              <a:buSzPts val="1100"/>
              <a:buFont typeface="Arial"/>
              <a:buNone/>
            </a:pPr>
            <a:r>
              <a:rPr lang="en-US" sz="2300">
                <a:solidFill>
                  <a:schemeClr val="dk1"/>
                </a:solidFill>
                <a:latin typeface="Comfortaa"/>
                <a:ea typeface="Comfortaa"/>
                <a:cs typeface="Comfortaa"/>
                <a:sym typeface="Comfortaa"/>
              </a:rPr>
              <a:t>·</a:t>
            </a:r>
            <a:r>
              <a:rPr lang="en-US" sz="2000">
                <a:solidFill>
                  <a:schemeClr val="dk1"/>
                </a:solidFill>
                <a:latin typeface="Comfortaa"/>
                <a:ea typeface="Comfortaa"/>
                <a:cs typeface="Comfortaa"/>
                <a:sym typeface="Comfortaa"/>
              </a:rPr>
              <a:t>   	</a:t>
            </a:r>
            <a:r>
              <a:rPr lang="en-US" sz="2400">
                <a:solidFill>
                  <a:schemeClr val="dk1"/>
                </a:solidFill>
                <a:latin typeface="Comfortaa"/>
                <a:ea typeface="Comfortaa"/>
                <a:cs typeface="Comfortaa"/>
                <a:sym typeface="Comfortaa"/>
              </a:rPr>
              <a:t>The Directives on Equal Treatment of the European Union</a:t>
            </a:r>
            <a:endParaRPr sz="2400">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None/>
            </a:pPr>
            <a:r>
              <a:rPr lang="en-US" sz="2400" u="sng">
                <a:solidFill>
                  <a:schemeClr val="hlink"/>
                </a:solidFill>
                <a:latin typeface="Comfortaa"/>
                <a:ea typeface="Comfortaa"/>
                <a:cs typeface="Comfortaa"/>
                <a:sym typeface="Comfortaa"/>
                <a:hlinkClick r:id="rId6"/>
              </a:rPr>
              <a:t>https://www.antidiskriminierungsstelle.de/EN/about-discrimination/order-and-law/directives-of-the-eu/directives-of-the-eu-node.html</a:t>
            </a:r>
            <a:endParaRPr sz="2900" b="1">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endParaRPr sz="2300" u="sng">
              <a:solidFill>
                <a:schemeClr val="hlink"/>
              </a:solidFill>
              <a:latin typeface="Calibri"/>
              <a:ea typeface="Calibri"/>
              <a:cs typeface="Calibri"/>
              <a:sym typeface="Calibri"/>
            </a:endParaRPr>
          </a:p>
          <a:p>
            <a:pPr marL="0" lvl="0" indent="0" algn="l" rtl="0">
              <a:lnSpc>
                <a:spcPct val="140000"/>
              </a:lnSpc>
              <a:spcBef>
                <a:spcPts val="1200"/>
              </a:spcBef>
              <a:spcAft>
                <a:spcPts val="0"/>
              </a:spcAft>
              <a:buClr>
                <a:schemeClr val="dk1"/>
              </a:buClr>
              <a:buFont typeface="Arial"/>
              <a:buNone/>
            </a:pPr>
            <a:endParaRPr sz="2500">
              <a:latin typeface="Comfortaa"/>
              <a:ea typeface="Comfortaa"/>
              <a:cs typeface="Comfortaa"/>
              <a:sym typeface="Comfortaa"/>
            </a:endParaRPr>
          </a:p>
        </p:txBody>
      </p:sp>
      <p:sp>
        <p:nvSpPr>
          <p:cNvPr id="201" name="Google Shape;201;p10"/>
          <p:cNvSpPr txBox="1"/>
          <p:nvPr/>
        </p:nvSpPr>
        <p:spPr>
          <a:xfrm>
            <a:off x="1028700" y="7926375"/>
            <a:ext cx="12569700" cy="98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800" b="1">
                <a:solidFill>
                  <a:srgbClr val="000000"/>
                </a:solidFill>
                <a:latin typeface="Comfortaa"/>
                <a:ea typeface="Comfortaa"/>
                <a:cs typeface="Comfortaa"/>
                <a:sym typeface="Comfortaa"/>
              </a:rPr>
              <a:t>Where to get help when you feel discriminated (by EU Country):</a:t>
            </a:r>
            <a:endParaRPr sz="1200" b="1">
              <a:latin typeface="Comfortaa"/>
              <a:ea typeface="Comfortaa"/>
              <a:cs typeface="Comfortaa"/>
              <a:sym typeface="Comfortaa"/>
            </a:endParaRPr>
          </a:p>
          <a:p>
            <a:pPr marL="0" lvl="0" indent="0" algn="l" rtl="0">
              <a:lnSpc>
                <a:spcPct val="140000"/>
              </a:lnSpc>
              <a:spcBef>
                <a:spcPts val="0"/>
              </a:spcBef>
              <a:spcAft>
                <a:spcPts val="0"/>
              </a:spcAft>
              <a:buClr>
                <a:schemeClr val="dk1"/>
              </a:buClr>
              <a:buFont typeface="Arial"/>
              <a:buNone/>
            </a:pPr>
            <a:r>
              <a:rPr lang="en-US" sz="2500">
                <a:solidFill>
                  <a:schemeClr val="dk1"/>
                </a:solidFill>
                <a:latin typeface="Calibri"/>
                <a:ea typeface="Calibri"/>
                <a:cs typeface="Calibri"/>
                <a:sym typeface="Calibri"/>
              </a:rPr>
              <a:t>h</a:t>
            </a:r>
            <a:r>
              <a:rPr lang="en-US" sz="2500">
                <a:solidFill>
                  <a:schemeClr val="dk1"/>
                </a:solidFill>
                <a:latin typeface="Comfortaa"/>
                <a:ea typeface="Comfortaa"/>
                <a:cs typeface="Comfortaa"/>
                <a:sym typeface="Comfortaa"/>
              </a:rPr>
              <a:t>ttps://fra.europa.eu/en/about-fundamental-rights/where-to-turn</a:t>
            </a:r>
            <a:endParaRPr sz="3000">
              <a:solidFill>
                <a:srgbClr val="000000"/>
              </a:solidFill>
              <a:latin typeface="Arial"/>
              <a:ea typeface="Arial"/>
              <a:cs typeface="Arial"/>
              <a:sym typeface="Arial"/>
            </a:endParaRPr>
          </a:p>
        </p:txBody>
      </p:sp>
      <p:sp>
        <p:nvSpPr>
          <p:cNvPr id="202" name="Google Shape;202;p10"/>
          <p:cNvSpPr txBox="1"/>
          <p:nvPr/>
        </p:nvSpPr>
        <p:spPr>
          <a:xfrm>
            <a:off x="13325344" y="3951913"/>
            <a:ext cx="3905400" cy="1440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a:solidFill>
                  <a:srgbClr val="000000"/>
                </a:solidFill>
                <a:latin typeface="Comfortaa"/>
                <a:ea typeface="Comfortaa"/>
                <a:cs typeface="Comfortaa"/>
                <a:sym typeface="Comfortaa"/>
              </a:rPr>
              <a:t>Include information on regional specificities and in the national language as well as in other languages spoken by migrants.</a:t>
            </a:r>
            <a:endParaRPr>
              <a:latin typeface="Comfortaa"/>
              <a:ea typeface="Comfortaa"/>
              <a:cs typeface="Comfortaa"/>
              <a:sym typeface="Comfortaa"/>
            </a:endParaRPr>
          </a:p>
        </p:txBody>
      </p:sp>
      <p:sp>
        <p:nvSpPr>
          <p:cNvPr id="203" name="Google Shape;203;p10"/>
          <p:cNvSpPr txBox="1"/>
          <p:nvPr/>
        </p:nvSpPr>
        <p:spPr>
          <a:xfrm>
            <a:off x="793498" y="571675"/>
            <a:ext cx="16701000" cy="1937700"/>
          </a:xfrm>
          <a:prstGeom prst="rect">
            <a:avLst/>
          </a:prstGeom>
          <a:noFill/>
          <a:ln>
            <a:noFill/>
          </a:ln>
        </p:spPr>
        <p:txBody>
          <a:bodyPr spcFirstLastPara="1" wrap="square" lIns="0" tIns="0" rIns="0" bIns="0" anchor="t" anchorCtr="0">
            <a:spAutoFit/>
          </a:bodyPr>
          <a:lstStyle/>
          <a:p>
            <a:pPr marL="0" marR="0" lvl="0" indent="0" algn="ctr" rtl="0">
              <a:lnSpc>
                <a:spcPct val="106370"/>
              </a:lnSpc>
              <a:spcBef>
                <a:spcPts val="0"/>
              </a:spcBef>
              <a:spcAft>
                <a:spcPts val="0"/>
              </a:spcAft>
              <a:buNone/>
            </a:pPr>
            <a:r>
              <a:rPr lang="en-US" sz="6100" b="1">
                <a:solidFill>
                  <a:schemeClr val="dk1"/>
                </a:solidFill>
                <a:latin typeface="Comfortaa"/>
                <a:ea typeface="Comfortaa"/>
                <a:cs typeface="Comfortaa"/>
                <a:sym typeface="Comfortaa"/>
              </a:rPr>
              <a:t>INTERNATIONAL AND NATIONAL FRAMEWORK TO FIGHT DISCRIMINATION</a:t>
            </a:r>
            <a:endParaRPr sz="1300" b="1">
              <a:solidFill>
                <a:schemeClr val="dk1"/>
              </a:solidFill>
              <a:latin typeface="Comfortaa"/>
              <a:ea typeface="Comfortaa"/>
              <a:cs typeface="Comfortaa"/>
              <a:sym typeface="Comfortaa"/>
            </a:endParaRPr>
          </a:p>
        </p:txBody>
      </p:sp>
      <p:cxnSp>
        <p:nvCxnSpPr>
          <p:cNvPr id="204" name="Google Shape;204;p10"/>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05" name="Google Shape;205;p10"/>
          <p:cNvPicPr preferRelativeResize="0"/>
          <p:nvPr/>
        </p:nvPicPr>
        <p:blipFill rotWithShape="1">
          <a:blip r:embed="rId7">
            <a:alphaModFix/>
          </a:blip>
          <a:srcRect/>
          <a:stretch/>
        </p:blipFill>
        <p:spPr>
          <a:xfrm>
            <a:off x="14401803" y="8210313"/>
            <a:ext cx="3886197" cy="20766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a:stretch/>
        </p:blipFill>
        <p:spPr>
          <a:xfrm>
            <a:off x="6608933" y="3917887"/>
            <a:ext cx="5159900" cy="4114800"/>
          </a:xfrm>
          <a:prstGeom prst="rect">
            <a:avLst/>
          </a:prstGeom>
          <a:noFill/>
          <a:ln>
            <a:noFill/>
          </a:ln>
        </p:spPr>
      </p:pic>
      <p:grpSp>
        <p:nvGrpSpPr>
          <p:cNvPr id="211" name="Google Shape;211;p11"/>
          <p:cNvGrpSpPr/>
          <p:nvPr/>
        </p:nvGrpSpPr>
        <p:grpSpPr>
          <a:xfrm>
            <a:off x="1900416" y="335406"/>
            <a:ext cx="13796696" cy="2092325"/>
            <a:chOff x="0" y="0"/>
            <a:chExt cx="18477000" cy="2789767"/>
          </a:xfrm>
        </p:grpSpPr>
        <p:sp>
          <p:nvSpPr>
            <p:cNvPr id="212" name="Google Shape;212;p11"/>
            <p:cNvSpPr txBox="1"/>
            <p:nvPr/>
          </p:nvSpPr>
          <p:spPr>
            <a:xfrm>
              <a:off x="0" y="0"/>
              <a:ext cx="18477000" cy="26106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5300" b="1">
                  <a:solidFill>
                    <a:schemeClr val="dk1"/>
                  </a:solidFill>
                  <a:latin typeface="Comfortaa"/>
                  <a:ea typeface="Comfortaa"/>
                  <a:cs typeface="Comfortaa"/>
                  <a:sym typeface="Comfortaa"/>
                </a:rPr>
                <a:t>HUMAN RIGHTS OBLIGATIONS</a:t>
              </a:r>
              <a:endParaRPr sz="700" b="1">
                <a:solidFill>
                  <a:schemeClr val="dk1"/>
                </a:solidFill>
                <a:latin typeface="Comfortaa"/>
                <a:ea typeface="Comfortaa"/>
                <a:cs typeface="Comfortaa"/>
                <a:sym typeface="Comfortaa"/>
              </a:endParaRPr>
            </a:p>
            <a:p>
              <a:pPr marL="0" marR="0" lvl="0" indent="0" algn="ctr" rtl="0">
                <a:lnSpc>
                  <a:spcPct val="80000"/>
                </a:lnSpc>
                <a:spcBef>
                  <a:spcPts val="0"/>
                </a:spcBef>
                <a:spcAft>
                  <a:spcPts val="0"/>
                </a:spcAft>
                <a:buNone/>
              </a:pPr>
              <a:r>
                <a:rPr lang="en-US" sz="5300" b="1">
                  <a:solidFill>
                    <a:schemeClr val="dk1"/>
                  </a:solidFill>
                  <a:latin typeface="Comfortaa"/>
                  <a:ea typeface="Comfortaa"/>
                  <a:cs typeface="Comfortaa"/>
                  <a:sym typeface="Comfortaa"/>
                </a:rPr>
                <a:t>IN THE PROTECTION AGAINST DISCRIMINATION</a:t>
              </a:r>
              <a:endParaRPr sz="700" b="1">
                <a:solidFill>
                  <a:schemeClr val="dk1"/>
                </a:solidFill>
                <a:latin typeface="Comfortaa"/>
                <a:ea typeface="Comfortaa"/>
                <a:cs typeface="Comfortaa"/>
                <a:sym typeface="Comfortaa"/>
              </a:endParaRPr>
            </a:p>
          </p:txBody>
        </p:sp>
        <p:sp>
          <p:nvSpPr>
            <p:cNvPr id="213" name="Google Shape;213;p11"/>
            <p:cNvSpPr/>
            <p:nvPr/>
          </p:nvSpPr>
          <p:spPr>
            <a:xfrm>
              <a:off x="8716157" y="2645386"/>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1"/>
          <p:cNvSpPr txBox="1"/>
          <p:nvPr/>
        </p:nvSpPr>
        <p:spPr>
          <a:xfrm flipH="1">
            <a:off x="12436214" y="3216639"/>
            <a:ext cx="4777571" cy="2886944"/>
          </a:xfrm>
          <a:prstGeom prst="rect">
            <a:avLst/>
          </a:prstGeom>
          <a:noFill/>
          <a:ln>
            <a:noFill/>
          </a:ln>
        </p:spPr>
        <p:txBody>
          <a:bodyPr spcFirstLastPara="1" wrap="square" lIns="0" tIns="0" rIns="0" bIns="0" anchor="t" anchorCtr="0">
            <a:spAutoFit/>
          </a:bodyPr>
          <a:lstStyle/>
          <a:p>
            <a:pPr lvl="0" algn="ctr">
              <a:lnSpc>
                <a:spcPct val="140000"/>
              </a:lnSpc>
            </a:pPr>
            <a:r>
              <a:rPr lang="hr-HR" sz="2000" b="1" dirty="0">
                <a:latin typeface="Comfortaa"/>
                <a:ea typeface="Comfortaa"/>
                <a:cs typeface="Comfortaa"/>
                <a:sym typeface="Comfortaa"/>
              </a:rPr>
              <a:t>EU Employment Equality Directive </a:t>
            </a:r>
          </a:p>
          <a:p>
            <a:pPr lvl="0" algn="ctr">
              <a:lnSpc>
                <a:spcPct val="140000"/>
              </a:lnSpc>
            </a:pPr>
            <a:r>
              <a:rPr lang="hr-HR" sz="2000" b="1" dirty="0">
                <a:latin typeface="Comfortaa"/>
                <a:ea typeface="Comfortaa"/>
                <a:cs typeface="Comfortaa"/>
                <a:sym typeface="Comfortaa"/>
              </a:rPr>
              <a:t>EU Racial Equality Directive </a:t>
            </a:r>
          </a:p>
          <a:p>
            <a:pPr lvl="0" algn="ctr">
              <a:lnSpc>
                <a:spcPct val="140000"/>
              </a:lnSpc>
            </a:pPr>
            <a:r>
              <a:rPr lang="hr-HR" sz="2000" b="1" dirty="0">
                <a:latin typeface="Comfortaa"/>
                <a:ea typeface="Comfortaa"/>
                <a:cs typeface="Comfortaa"/>
                <a:sym typeface="Comfortaa"/>
              </a:rPr>
              <a:t>EU Victims of Crime Directive </a:t>
            </a:r>
          </a:p>
          <a:p>
            <a:pPr lvl="0" algn="ctr">
              <a:lnSpc>
                <a:spcPct val="140000"/>
              </a:lnSpc>
            </a:pPr>
            <a:endParaRPr lang="hr-HR" sz="2000" b="1" dirty="0">
              <a:latin typeface="Comfortaa"/>
              <a:ea typeface="Comfortaa"/>
              <a:cs typeface="Comfortaa"/>
              <a:sym typeface="Comfortaa"/>
            </a:endParaRPr>
          </a:p>
          <a:p>
            <a:pPr lvl="0" algn="ctr">
              <a:lnSpc>
                <a:spcPct val="140000"/>
              </a:lnSpc>
            </a:pPr>
            <a:r>
              <a:rPr lang="fr-FR" sz="2000" b="1" dirty="0">
                <a:latin typeface="Comfortaa"/>
                <a:ea typeface="Comfortaa"/>
                <a:cs typeface="Comfortaa"/>
                <a:sym typeface="Comfortaa"/>
              </a:rPr>
              <a:t>EU Anti-</a:t>
            </a:r>
            <a:r>
              <a:rPr lang="fr-FR" sz="2000" b="1" dirty="0" err="1">
                <a:latin typeface="Comfortaa"/>
                <a:ea typeface="Comfortaa"/>
                <a:cs typeface="Comfortaa"/>
                <a:sym typeface="Comfortaa"/>
              </a:rPr>
              <a:t>racism</a:t>
            </a:r>
            <a:r>
              <a:rPr lang="fr-FR" sz="2000" b="1" dirty="0">
                <a:latin typeface="Comfortaa"/>
                <a:ea typeface="Comfortaa"/>
                <a:cs typeface="Comfortaa"/>
                <a:sym typeface="Comfortaa"/>
              </a:rPr>
              <a:t> Action Plan 2020-2025</a:t>
            </a:r>
            <a:endParaRPr lang="hr-HR" sz="2000" b="1" dirty="0">
              <a:latin typeface="Comfortaa"/>
              <a:ea typeface="Comfortaa"/>
              <a:cs typeface="Comfortaa"/>
              <a:sym typeface="Comfortaa"/>
            </a:endParaRPr>
          </a:p>
          <a:p>
            <a:pPr marL="0" marR="0" lvl="0" indent="0" algn="ctr" rtl="0">
              <a:lnSpc>
                <a:spcPct val="140000"/>
              </a:lnSpc>
              <a:spcBef>
                <a:spcPts val="0"/>
              </a:spcBef>
              <a:spcAft>
                <a:spcPts val="0"/>
              </a:spcAft>
              <a:buNone/>
            </a:pPr>
            <a:endParaRPr b="1" dirty="0">
              <a:latin typeface="Comfortaa"/>
              <a:ea typeface="Comfortaa"/>
              <a:cs typeface="Comfortaa"/>
              <a:sym typeface="Comfortaa"/>
            </a:endParaRPr>
          </a:p>
        </p:txBody>
      </p:sp>
      <p:sp>
        <p:nvSpPr>
          <p:cNvPr id="215" name="Google Shape;215;p11"/>
          <p:cNvSpPr txBox="1"/>
          <p:nvPr/>
        </p:nvSpPr>
        <p:spPr>
          <a:xfrm>
            <a:off x="13000099" y="7486034"/>
            <a:ext cx="3649800" cy="11633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EU Qualification Directive</a:t>
            </a:r>
            <a:endParaRPr lang="hr-HR" sz="2000" b="1" dirty="0">
              <a:solidFill>
                <a:srgbClr val="000000"/>
              </a:solidFill>
              <a:latin typeface="Comfortaa"/>
              <a:ea typeface="Comfortaa"/>
              <a:cs typeface="Comfortaa"/>
              <a:sym typeface="Comfortaa"/>
            </a:endParaRPr>
          </a:p>
          <a:p>
            <a:pPr lvl="0">
              <a:lnSpc>
                <a:spcPct val="140000"/>
              </a:lnSpc>
            </a:pPr>
            <a:r>
              <a:rPr lang="hr-HR" sz="2000" b="1" dirty="0">
                <a:latin typeface="Comfortaa"/>
                <a:ea typeface="Comfortaa"/>
                <a:cs typeface="Comfortaa"/>
                <a:sym typeface="Comfortaa"/>
              </a:rPr>
              <a:t>EU Reception Directive</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16" name="Google Shape;216;p11"/>
          <p:cNvSpPr txBox="1"/>
          <p:nvPr/>
        </p:nvSpPr>
        <p:spPr>
          <a:xfrm>
            <a:off x="13050716" y="7083637"/>
            <a:ext cx="40431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EU Procedures Directive</a:t>
            </a:r>
            <a:endParaRPr b="1" dirty="0">
              <a:latin typeface="Comfortaa"/>
              <a:ea typeface="Comfortaa"/>
              <a:cs typeface="Comfortaa"/>
              <a:sym typeface="Comfortaa"/>
            </a:endParaRPr>
          </a:p>
        </p:txBody>
      </p:sp>
      <p:sp>
        <p:nvSpPr>
          <p:cNvPr id="217" name="Google Shape;217;p11"/>
          <p:cNvSpPr txBox="1"/>
          <p:nvPr/>
        </p:nvSpPr>
        <p:spPr>
          <a:xfrm>
            <a:off x="7364689" y="8067732"/>
            <a:ext cx="48369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European Convention on Human Rights (ECHR)</a:t>
            </a:r>
            <a:endParaRPr b="1" dirty="0">
              <a:latin typeface="Comfortaa"/>
              <a:ea typeface="Comfortaa"/>
              <a:cs typeface="Comfortaa"/>
              <a:sym typeface="Comfortaa"/>
            </a:endParaRPr>
          </a:p>
        </p:txBody>
      </p:sp>
      <p:sp>
        <p:nvSpPr>
          <p:cNvPr id="218" name="Google Shape;218;p11"/>
          <p:cNvSpPr txBox="1"/>
          <p:nvPr/>
        </p:nvSpPr>
        <p:spPr>
          <a:xfrm>
            <a:off x="7484249" y="9211025"/>
            <a:ext cx="4098147" cy="8617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Charter of Fundamental Rights</a:t>
            </a:r>
            <a:r>
              <a:rPr lang="hr-HR" sz="2000" b="1" dirty="0">
                <a:solidFill>
                  <a:srgbClr val="000000"/>
                </a:solidFill>
                <a:latin typeface="Comfortaa"/>
                <a:ea typeface="Comfortaa"/>
                <a:cs typeface="Comfortaa"/>
                <a:sym typeface="Comfortaa"/>
              </a:rPr>
              <a:t> of European Union</a:t>
            </a:r>
            <a:endParaRPr b="1" dirty="0">
              <a:latin typeface="Comfortaa"/>
              <a:ea typeface="Comfortaa"/>
              <a:cs typeface="Comfortaa"/>
              <a:sym typeface="Comfortaa"/>
            </a:endParaRPr>
          </a:p>
        </p:txBody>
      </p:sp>
      <p:sp>
        <p:nvSpPr>
          <p:cNvPr id="219" name="Google Shape;219;p11"/>
          <p:cNvSpPr txBox="1"/>
          <p:nvPr/>
        </p:nvSpPr>
        <p:spPr>
          <a:xfrm>
            <a:off x="855075" y="2736171"/>
            <a:ext cx="48165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Universal Declaration of Human Rights (UDHR)</a:t>
            </a:r>
            <a:endParaRPr b="1" dirty="0">
              <a:latin typeface="Comfortaa"/>
              <a:ea typeface="Comfortaa"/>
              <a:cs typeface="Comfortaa"/>
              <a:sym typeface="Comfortaa"/>
            </a:endParaRPr>
          </a:p>
        </p:txBody>
      </p:sp>
      <p:sp>
        <p:nvSpPr>
          <p:cNvPr id="220" name="Google Shape;220;p11"/>
          <p:cNvSpPr txBox="1"/>
          <p:nvPr/>
        </p:nvSpPr>
        <p:spPr>
          <a:xfrm>
            <a:off x="12747100" y="6300530"/>
            <a:ext cx="5159900" cy="4308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Geneva Refugee Convention</a:t>
            </a:r>
            <a:r>
              <a:rPr lang="hr-HR" sz="2000" b="1" dirty="0">
                <a:solidFill>
                  <a:srgbClr val="000000"/>
                </a:solidFill>
                <a:latin typeface="Comfortaa"/>
                <a:ea typeface="Comfortaa"/>
                <a:cs typeface="Comfortaa"/>
                <a:sym typeface="Comfortaa"/>
              </a:rPr>
              <a:t> - UN</a:t>
            </a:r>
            <a:endParaRPr b="1" dirty="0">
              <a:latin typeface="Comfortaa"/>
              <a:ea typeface="Comfortaa"/>
              <a:cs typeface="Comfortaa"/>
              <a:sym typeface="Comfortaa"/>
            </a:endParaRPr>
          </a:p>
        </p:txBody>
      </p:sp>
      <p:sp>
        <p:nvSpPr>
          <p:cNvPr id="221" name="Google Shape;221;p11"/>
          <p:cNvSpPr txBox="1"/>
          <p:nvPr/>
        </p:nvSpPr>
        <p:spPr>
          <a:xfrm>
            <a:off x="7385089" y="2559369"/>
            <a:ext cx="48165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The Convention on the Elimination of All Forms of Discrimination against Women (CEDAW)</a:t>
            </a:r>
            <a:endParaRPr b="1" dirty="0">
              <a:latin typeface="Comfortaa"/>
              <a:ea typeface="Comfortaa"/>
              <a:cs typeface="Comfortaa"/>
              <a:sym typeface="Comfortaa"/>
            </a:endParaRPr>
          </a:p>
        </p:txBody>
      </p:sp>
      <p:sp>
        <p:nvSpPr>
          <p:cNvPr id="222" name="Google Shape;222;p11"/>
          <p:cNvSpPr txBox="1"/>
          <p:nvPr/>
        </p:nvSpPr>
        <p:spPr>
          <a:xfrm>
            <a:off x="855075" y="8903225"/>
            <a:ext cx="68304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a:solidFill>
                  <a:srgbClr val="000000"/>
                </a:solidFill>
                <a:latin typeface="Comfortaa"/>
                <a:ea typeface="Comfortaa"/>
                <a:cs typeface="Comfortaa"/>
                <a:sym typeface="Comfortaa"/>
              </a:rPr>
              <a:t>UN Convention on the Rights of the Child</a:t>
            </a:r>
            <a:endParaRPr b="1">
              <a:latin typeface="Comfortaa"/>
              <a:ea typeface="Comfortaa"/>
              <a:cs typeface="Comfortaa"/>
              <a:sym typeface="Comfortaa"/>
            </a:endParaRPr>
          </a:p>
        </p:txBody>
      </p:sp>
      <p:sp>
        <p:nvSpPr>
          <p:cNvPr id="223" name="Google Shape;223;p11"/>
          <p:cNvSpPr txBox="1"/>
          <p:nvPr/>
        </p:nvSpPr>
        <p:spPr>
          <a:xfrm>
            <a:off x="846550" y="7898312"/>
            <a:ext cx="58440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UN Convention on the Rights of Persons with Disabilities (CRPD)</a:t>
            </a:r>
            <a:endParaRPr b="1" dirty="0">
              <a:latin typeface="Comfortaa"/>
              <a:ea typeface="Comfortaa"/>
              <a:cs typeface="Comfortaa"/>
              <a:sym typeface="Comfortaa"/>
            </a:endParaRPr>
          </a:p>
        </p:txBody>
      </p:sp>
      <p:sp>
        <p:nvSpPr>
          <p:cNvPr id="224" name="Google Shape;224;p11"/>
          <p:cNvSpPr txBox="1"/>
          <p:nvPr/>
        </p:nvSpPr>
        <p:spPr>
          <a:xfrm>
            <a:off x="855125" y="6439773"/>
            <a:ext cx="44805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International Covenant on Economic, Social and Cultural Rights, ICESCR</a:t>
            </a:r>
            <a:endParaRPr b="1" dirty="0">
              <a:latin typeface="Comfortaa"/>
              <a:ea typeface="Comfortaa"/>
              <a:cs typeface="Comfortaa"/>
              <a:sym typeface="Comfortaa"/>
            </a:endParaRPr>
          </a:p>
        </p:txBody>
      </p:sp>
      <p:sp>
        <p:nvSpPr>
          <p:cNvPr id="225" name="Google Shape;225;p11"/>
          <p:cNvSpPr txBox="1"/>
          <p:nvPr/>
        </p:nvSpPr>
        <p:spPr>
          <a:xfrm>
            <a:off x="846550" y="3916959"/>
            <a:ext cx="55896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International Convention on the Elimination of All Forms of Racial Discrimination</a:t>
            </a:r>
            <a:endParaRPr b="1" dirty="0">
              <a:latin typeface="Comfortaa"/>
              <a:ea typeface="Comfortaa"/>
              <a:cs typeface="Comfortaa"/>
              <a:sym typeface="Comfortaa"/>
            </a:endParaRPr>
          </a:p>
        </p:txBody>
      </p:sp>
      <p:sp>
        <p:nvSpPr>
          <p:cNvPr id="226" name="Google Shape;226;p11"/>
          <p:cNvSpPr txBox="1"/>
          <p:nvPr/>
        </p:nvSpPr>
        <p:spPr>
          <a:xfrm>
            <a:off x="846550" y="5394809"/>
            <a:ext cx="44805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rgbClr val="000000"/>
                </a:solidFill>
                <a:latin typeface="Comfortaa"/>
                <a:ea typeface="Comfortaa"/>
                <a:cs typeface="Comfortaa"/>
                <a:sym typeface="Comfortaa"/>
              </a:rPr>
              <a:t>International Covenant on Civil and Political Rights, ICCPR</a:t>
            </a:r>
            <a:endParaRPr b="1" dirty="0">
              <a:latin typeface="Comfortaa"/>
              <a:ea typeface="Comfortaa"/>
              <a:cs typeface="Comfortaa"/>
              <a:sym typeface="Comfortaa"/>
            </a:endParaRPr>
          </a:p>
        </p:txBody>
      </p:sp>
      <p:sp>
        <p:nvSpPr>
          <p:cNvPr id="227" name="Google Shape;227;p11"/>
          <p:cNvSpPr txBox="1"/>
          <p:nvPr/>
        </p:nvSpPr>
        <p:spPr>
          <a:xfrm>
            <a:off x="855075" y="9330550"/>
            <a:ext cx="5589600" cy="8301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1000" dirty="0">
                <a:solidFill>
                  <a:srgbClr val="000000"/>
                </a:solidFill>
                <a:latin typeface="Comfortaa"/>
                <a:ea typeface="Comfortaa"/>
                <a:cs typeface="Comfortaa"/>
                <a:sym typeface="Comfortaa"/>
              </a:rPr>
              <a:t>Sour</a:t>
            </a:r>
            <a:r>
              <a:rPr lang="en-US" sz="1200" dirty="0">
                <a:solidFill>
                  <a:srgbClr val="000000"/>
                </a:solidFill>
                <a:latin typeface="Comfortaa"/>
                <a:ea typeface="Comfortaa"/>
                <a:cs typeface="Comfortaa"/>
                <a:sym typeface="Comfortaa"/>
              </a:rPr>
              <a:t>ce</a:t>
            </a:r>
            <a:r>
              <a:rPr lang="en-US" sz="1100" dirty="0">
                <a:solidFill>
                  <a:srgbClr val="000000"/>
                </a:solidFill>
                <a:latin typeface="Comfortaa"/>
                <a:ea typeface="Comfortaa"/>
                <a:cs typeface="Comfortaa"/>
                <a:sym typeface="Comfortaa"/>
              </a:rPr>
              <a:t>: Marcus Osei &amp; Hartmut </a:t>
            </a:r>
            <a:r>
              <a:rPr lang="en-US" sz="1100" dirty="0" err="1">
                <a:solidFill>
                  <a:srgbClr val="000000"/>
                </a:solidFill>
                <a:latin typeface="Comfortaa"/>
                <a:ea typeface="Comfortaa"/>
                <a:cs typeface="Comfortaa"/>
                <a:sym typeface="Comfortaa"/>
              </a:rPr>
              <a:t>Reiners</a:t>
            </a:r>
            <a:r>
              <a:rPr lang="en-US" sz="1100" dirty="0">
                <a:solidFill>
                  <a:srgbClr val="000000"/>
                </a:solidFill>
                <a:latin typeface="Comfortaa"/>
                <a:ea typeface="Comfortaa"/>
                <a:cs typeface="Comfortaa"/>
                <a:sym typeface="Comfortaa"/>
              </a:rPr>
              <a:t>, ARIC-NRW </a:t>
            </a:r>
            <a:r>
              <a:rPr lang="en-US" sz="1100" dirty="0" err="1">
                <a:solidFill>
                  <a:srgbClr val="000000"/>
                </a:solidFill>
                <a:latin typeface="Comfortaa"/>
                <a:ea typeface="Comfortaa"/>
                <a:cs typeface="Comfortaa"/>
                <a:sym typeface="Comfortaa"/>
              </a:rPr>
              <a:t>e.V</a:t>
            </a:r>
            <a:r>
              <a:rPr lang="en-US" sz="1100" dirty="0">
                <a:solidFill>
                  <a:srgbClr val="000000"/>
                </a:solidFill>
                <a:latin typeface="Comfortaa"/>
                <a:ea typeface="Comfortaa"/>
                <a:cs typeface="Comfortaa"/>
                <a:sym typeface="Comfortaa"/>
              </a:rPr>
              <a:t>., Training series on anti-discrimination work for </a:t>
            </a:r>
            <a:r>
              <a:rPr lang="en-US" sz="1100" dirty="0" err="1">
                <a:solidFill>
                  <a:srgbClr val="000000"/>
                </a:solidFill>
                <a:latin typeface="Comfortaa"/>
                <a:ea typeface="Comfortaa"/>
                <a:cs typeface="Comfortaa"/>
                <a:sym typeface="Comfortaa"/>
              </a:rPr>
              <a:t>Bunsverband</a:t>
            </a:r>
            <a:r>
              <a:rPr lang="en-US" sz="1100" dirty="0">
                <a:solidFill>
                  <a:srgbClr val="000000"/>
                </a:solidFill>
                <a:latin typeface="Comfortaa"/>
                <a:ea typeface="Comfortaa"/>
                <a:cs typeface="Comfortaa"/>
                <a:sym typeface="Comfortaa"/>
              </a:rPr>
              <a:t> </a:t>
            </a:r>
            <a:r>
              <a:rPr lang="en-US" sz="1100" dirty="0" err="1">
                <a:solidFill>
                  <a:srgbClr val="000000"/>
                </a:solidFill>
                <a:latin typeface="Comfortaa"/>
                <a:ea typeface="Comfortaa"/>
                <a:cs typeface="Comfortaa"/>
                <a:sym typeface="Comfortaa"/>
              </a:rPr>
              <a:t>Bundesverband</a:t>
            </a:r>
            <a:r>
              <a:rPr lang="en-US" sz="1100" dirty="0">
                <a:solidFill>
                  <a:srgbClr val="000000"/>
                </a:solidFill>
                <a:latin typeface="Comfortaa"/>
                <a:ea typeface="Comfortaa"/>
                <a:cs typeface="Comfortaa"/>
                <a:sym typeface="Comfortaa"/>
              </a:rPr>
              <a:t> </a:t>
            </a:r>
            <a:r>
              <a:rPr lang="en-US" sz="1100" dirty="0" err="1">
                <a:solidFill>
                  <a:srgbClr val="000000"/>
                </a:solidFill>
                <a:latin typeface="Comfortaa"/>
                <a:ea typeface="Comfortaa"/>
                <a:cs typeface="Comfortaa"/>
                <a:sym typeface="Comfortaa"/>
              </a:rPr>
              <a:t>Netzwerke</a:t>
            </a:r>
            <a:r>
              <a:rPr lang="en-US" sz="1100" dirty="0">
                <a:solidFill>
                  <a:srgbClr val="000000"/>
                </a:solidFill>
                <a:latin typeface="Comfortaa"/>
                <a:ea typeface="Comfortaa"/>
                <a:cs typeface="Comfortaa"/>
                <a:sym typeface="Comfortaa"/>
              </a:rPr>
              <a:t> von </a:t>
            </a:r>
            <a:r>
              <a:rPr lang="en-US" sz="1100" dirty="0" err="1">
                <a:solidFill>
                  <a:srgbClr val="000000"/>
                </a:solidFill>
                <a:latin typeface="Comfortaa"/>
                <a:ea typeface="Comfortaa"/>
                <a:cs typeface="Comfortaa"/>
                <a:sym typeface="Comfortaa"/>
              </a:rPr>
              <a:t>Mirgant</a:t>
            </a:r>
            <a:r>
              <a:rPr lang="en-US" sz="1100" dirty="0">
                <a:solidFill>
                  <a:srgbClr val="000000"/>
                </a:solidFill>
                <a:latin typeface="Comfortaa"/>
                <a:ea typeface="Comfortaa"/>
                <a:cs typeface="Comfortaa"/>
                <a:sym typeface="Comfortaa"/>
              </a:rPr>
              <a:t>*</a:t>
            </a:r>
            <a:r>
              <a:rPr lang="en-US" sz="1100" dirty="0" err="1">
                <a:solidFill>
                  <a:srgbClr val="000000"/>
                </a:solidFill>
                <a:latin typeface="Comfortaa"/>
                <a:ea typeface="Comfortaa"/>
                <a:cs typeface="Comfortaa"/>
                <a:sym typeface="Comfortaa"/>
              </a:rPr>
              <a:t>innenorganisationen</a:t>
            </a:r>
            <a:r>
              <a:rPr lang="en-US" sz="1100" dirty="0">
                <a:solidFill>
                  <a:srgbClr val="000000"/>
                </a:solidFill>
                <a:latin typeface="Comfortaa"/>
                <a:ea typeface="Comfortaa"/>
                <a:cs typeface="Comfortaa"/>
                <a:sym typeface="Comfortaa"/>
              </a:rPr>
              <a:t> (</a:t>
            </a:r>
            <a:r>
              <a:rPr lang="en-US" sz="1100" dirty="0" err="1">
                <a:solidFill>
                  <a:srgbClr val="000000"/>
                </a:solidFill>
                <a:latin typeface="Comfortaa"/>
                <a:ea typeface="Comfortaa"/>
                <a:cs typeface="Comfortaa"/>
                <a:sym typeface="Comfortaa"/>
              </a:rPr>
              <a:t>NeMO</a:t>
            </a:r>
            <a:r>
              <a:rPr lang="en-US" sz="1100" dirty="0">
                <a:solidFill>
                  <a:srgbClr val="000000"/>
                </a:solidFill>
                <a:latin typeface="Comfortaa"/>
                <a:ea typeface="Comfortaa"/>
                <a:cs typeface="Comfortaa"/>
                <a:sym typeface="Comfortaa"/>
              </a:rPr>
              <a:t>)</a:t>
            </a:r>
            <a:endParaRPr sz="1600" dirty="0">
              <a:latin typeface="Comfortaa"/>
              <a:ea typeface="Comfortaa"/>
              <a:cs typeface="Comfortaa"/>
              <a:sym typeface="Comfortaa"/>
            </a:endParaRPr>
          </a:p>
        </p:txBody>
      </p:sp>
      <p:cxnSp>
        <p:nvCxnSpPr>
          <p:cNvPr id="228" name="Google Shape;228;p11"/>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29" name="Google Shape;229;p11"/>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a:stretch/>
        </p:blipFill>
        <p:spPr>
          <a:xfrm>
            <a:off x="6547515" y="2903687"/>
            <a:ext cx="5159900" cy="4114800"/>
          </a:xfrm>
          <a:prstGeom prst="rect">
            <a:avLst/>
          </a:prstGeom>
          <a:noFill/>
          <a:ln>
            <a:noFill/>
          </a:ln>
        </p:spPr>
      </p:pic>
      <p:grpSp>
        <p:nvGrpSpPr>
          <p:cNvPr id="211" name="Google Shape;211;p11"/>
          <p:cNvGrpSpPr/>
          <p:nvPr/>
        </p:nvGrpSpPr>
        <p:grpSpPr>
          <a:xfrm>
            <a:off x="1900416" y="335406"/>
            <a:ext cx="13796696" cy="2092325"/>
            <a:chOff x="0" y="0"/>
            <a:chExt cx="18477000" cy="2789767"/>
          </a:xfrm>
        </p:grpSpPr>
        <p:sp>
          <p:nvSpPr>
            <p:cNvPr id="212" name="Google Shape;212;p11"/>
            <p:cNvSpPr txBox="1"/>
            <p:nvPr/>
          </p:nvSpPr>
          <p:spPr>
            <a:xfrm>
              <a:off x="0" y="0"/>
              <a:ext cx="18477000" cy="869981"/>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5300" b="1" dirty="0">
                  <a:solidFill>
                    <a:schemeClr val="dk1"/>
                  </a:solidFill>
                  <a:latin typeface="Comfortaa"/>
                  <a:ea typeface="Comfortaa"/>
                  <a:cs typeface="Comfortaa"/>
                  <a:sym typeface="Comfortaa"/>
                </a:rPr>
                <a:t>HUMAN RIGHTS </a:t>
              </a:r>
              <a:r>
                <a:rPr lang="hr-HR" sz="5300" b="1" dirty="0">
                  <a:solidFill>
                    <a:schemeClr val="dk1"/>
                  </a:solidFill>
                  <a:latin typeface="Comfortaa"/>
                  <a:ea typeface="Comfortaa"/>
                  <a:cs typeface="Comfortaa"/>
                  <a:sym typeface="Comfortaa"/>
                </a:rPr>
                <a:t>BODIES</a:t>
              </a:r>
              <a:endParaRPr sz="700" b="1" dirty="0">
                <a:solidFill>
                  <a:schemeClr val="dk1"/>
                </a:solidFill>
                <a:latin typeface="Comfortaa"/>
                <a:ea typeface="Comfortaa"/>
                <a:cs typeface="Comfortaa"/>
                <a:sym typeface="Comfortaa"/>
              </a:endParaRPr>
            </a:p>
          </p:txBody>
        </p:sp>
        <p:sp>
          <p:nvSpPr>
            <p:cNvPr id="213" name="Google Shape;213;p11"/>
            <p:cNvSpPr/>
            <p:nvPr/>
          </p:nvSpPr>
          <p:spPr>
            <a:xfrm>
              <a:off x="8716157" y="2645386"/>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1"/>
          <p:cNvSpPr txBox="1"/>
          <p:nvPr/>
        </p:nvSpPr>
        <p:spPr>
          <a:xfrm>
            <a:off x="12669800" y="1934036"/>
            <a:ext cx="3649800" cy="1594283"/>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European Commission Coordinator on combating racism</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16" name="Google Shape;216;p11"/>
          <p:cNvSpPr txBox="1"/>
          <p:nvPr/>
        </p:nvSpPr>
        <p:spPr>
          <a:xfrm>
            <a:off x="12886975" y="3298521"/>
            <a:ext cx="4043100" cy="1292662"/>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E</a:t>
            </a:r>
            <a:r>
              <a:rPr lang="hr-HR" sz="2000" b="1" dirty="0">
                <a:latin typeface="Comfortaa"/>
                <a:ea typeface="Comfortaa"/>
                <a:cs typeface="Comfortaa"/>
                <a:sym typeface="Comfortaa"/>
              </a:rPr>
              <a:t>U </a:t>
            </a:r>
            <a:r>
              <a:rPr lang="en-US" sz="2000" b="1" dirty="0">
                <a:latin typeface="Comfortaa"/>
                <a:ea typeface="Comfortaa"/>
                <a:cs typeface="Comfortaa"/>
                <a:sym typeface="Comfortaa"/>
              </a:rPr>
              <a:t>Commission's Coordinator on combating anti-Muslim hatred</a:t>
            </a:r>
            <a:endParaRPr b="1" dirty="0">
              <a:latin typeface="Comfortaa"/>
              <a:ea typeface="Comfortaa"/>
              <a:cs typeface="Comfortaa"/>
              <a:sym typeface="Comfortaa"/>
            </a:endParaRPr>
          </a:p>
        </p:txBody>
      </p:sp>
      <p:sp>
        <p:nvSpPr>
          <p:cNvPr id="217" name="Google Shape;217;p11"/>
          <p:cNvSpPr txBox="1"/>
          <p:nvPr/>
        </p:nvSpPr>
        <p:spPr>
          <a:xfrm>
            <a:off x="13000100" y="4630975"/>
            <a:ext cx="4836900" cy="1292662"/>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European Commission Coordinator on combating antisemitism and fostering Jewish life</a:t>
            </a:r>
            <a:endParaRPr sz="2000" b="1" dirty="0">
              <a:latin typeface="Comfortaa"/>
              <a:ea typeface="Comfortaa"/>
              <a:cs typeface="Comfortaa"/>
              <a:sym typeface="Comfortaa"/>
            </a:endParaRPr>
          </a:p>
        </p:txBody>
      </p:sp>
      <p:sp>
        <p:nvSpPr>
          <p:cNvPr id="218" name="Google Shape;218;p11"/>
          <p:cNvSpPr txBox="1"/>
          <p:nvPr/>
        </p:nvSpPr>
        <p:spPr>
          <a:xfrm>
            <a:off x="12420434" y="6129883"/>
            <a:ext cx="5048700" cy="1594283"/>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High Level Group on combating Racism, Xenophobia and other forms of Intolerance 2016</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20" name="Google Shape;220;p11"/>
          <p:cNvSpPr txBox="1"/>
          <p:nvPr/>
        </p:nvSpPr>
        <p:spPr>
          <a:xfrm>
            <a:off x="11707415" y="8382972"/>
            <a:ext cx="4836900" cy="732508"/>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Fundamental Rights Agency of EU </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22" name="Google Shape;222;p11"/>
          <p:cNvSpPr txBox="1"/>
          <p:nvPr/>
        </p:nvSpPr>
        <p:spPr>
          <a:xfrm>
            <a:off x="12142427" y="7650464"/>
            <a:ext cx="6830400" cy="732508"/>
          </a:xfrm>
          <a:prstGeom prst="rect">
            <a:avLst/>
          </a:prstGeom>
          <a:noFill/>
          <a:ln>
            <a:noFill/>
          </a:ln>
        </p:spPr>
        <p:txBody>
          <a:bodyPr spcFirstLastPara="1" wrap="square" lIns="0" tIns="0" rIns="0" bIns="0" anchor="t" anchorCtr="0">
            <a:spAutoFit/>
          </a:bodyPr>
          <a:lstStyle/>
          <a:p>
            <a:pPr lvl="0">
              <a:lnSpc>
                <a:spcPct val="140000"/>
              </a:lnSpc>
            </a:pPr>
            <a:r>
              <a:rPr lang="hr-HR" sz="2000" b="1" dirty="0">
                <a:latin typeface="Comfortaa"/>
                <a:ea typeface="Comfortaa"/>
                <a:cs typeface="Comfortaa"/>
                <a:sym typeface="Comfortaa"/>
              </a:rPr>
              <a:t>European Court of Justice (EU)  </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23" name="Google Shape;223;p11"/>
          <p:cNvSpPr txBox="1"/>
          <p:nvPr/>
        </p:nvSpPr>
        <p:spPr>
          <a:xfrm>
            <a:off x="5313833" y="9020922"/>
            <a:ext cx="5844000" cy="430887"/>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European Court of Human Rights </a:t>
            </a:r>
            <a:r>
              <a:rPr lang="hr-HR" sz="2000" b="1" dirty="0">
                <a:latin typeface="Comfortaa"/>
                <a:ea typeface="Comfortaa"/>
                <a:cs typeface="Comfortaa"/>
                <a:sym typeface="Comfortaa"/>
              </a:rPr>
              <a:t> (CoE)</a:t>
            </a:r>
            <a:endParaRPr b="1" dirty="0">
              <a:latin typeface="Comfortaa"/>
              <a:ea typeface="Comfortaa"/>
              <a:cs typeface="Comfortaa"/>
              <a:sym typeface="Comfortaa"/>
            </a:endParaRPr>
          </a:p>
        </p:txBody>
      </p:sp>
      <p:sp>
        <p:nvSpPr>
          <p:cNvPr id="224" name="Google Shape;224;p11"/>
          <p:cNvSpPr txBox="1"/>
          <p:nvPr/>
        </p:nvSpPr>
        <p:spPr>
          <a:xfrm>
            <a:off x="6296368" y="7260760"/>
            <a:ext cx="4480500" cy="1292662"/>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European Commission against Racism and Intolerance (ECRI)</a:t>
            </a:r>
            <a:r>
              <a:rPr lang="hr-HR" sz="2000" b="1" dirty="0">
                <a:latin typeface="Comfortaa"/>
                <a:ea typeface="Comfortaa"/>
                <a:cs typeface="Comfortaa"/>
                <a:sym typeface="Comfortaa"/>
              </a:rPr>
              <a:t> (CoE)</a:t>
            </a:r>
            <a:endParaRPr b="1" dirty="0">
              <a:latin typeface="Comfortaa"/>
              <a:ea typeface="Comfortaa"/>
              <a:cs typeface="Comfortaa"/>
              <a:sym typeface="Comfortaa"/>
            </a:endParaRPr>
          </a:p>
        </p:txBody>
      </p:sp>
      <p:sp>
        <p:nvSpPr>
          <p:cNvPr id="225" name="Google Shape;225;p11"/>
          <p:cNvSpPr txBox="1"/>
          <p:nvPr/>
        </p:nvSpPr>
        <p:spPr>
          <a:xfrm>
            <a:off x="818866" y="1835652"/>
            <a:ext cx="5589600" cy="1163395"/>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UN - Committee on the Elimination of Racial Discrimination</a:t>
            </a:r>
          </a:p>
          <a:p>
            <a:pPr marL="0" marR="0" lvl="0" indent="0" algn="l" rtl="0">
              <a:lnSpc>
                <a:spcPct val="140000"/>
              </a:lnSpc>
              <a:spcBef>
                <a:spcPts val="0"/>
              </a:spcBef>
              <a:spcAft>
                <a:spcPts val="0"/>
              </a:spcAft>
              <a:buNone/>
            </a:pPr>
            <a:endParaRPr b="1" dirty="0">
              <a:latin typeface="Comfortaa"/>
              <a:ea typeface="Comfortaa"/>
              <a:cs typeface="Comfortaa"/>
              <a:sym typeface="Comfortaa"/>
            </a:endParaRPr>
          </a:p>
        </p:txBody>
      </p:sp>
      <p:sp>
        <p:nvSpPr>
          <p:cNvPr id="226" name="Google Shape;226;p11"/>
          <p:cNvSpPr txBox="1"/>
          <p:nvPr/>
        </p:nvSpPr>
        <p:spPr>
          <a:xfrm>
            <a:off x="818866" y="2865710"/>
            <a:ext cx="4355918" cy="7325082"/>
          </a:xfrm>
          <a:prstGeom prst="rect">
            <a:avLst/>
          </a:prstGeom>
          <a:noFill/>
          <a:ln>
            <a:noFill/>
          </a:ln>
        </p:spPr>
        <p:txBody>
          <a:bodyPr spcFirstLastPara="1" wrap="square" lIns="0" tIns="0" rIns="0" bIns="0" anchor="t" anchorCtr="0">
            <a:spAutoFit/>
          </a:bodyPr>
          <a:lstStyle/>
          <a:p>
            <a:pPr lvl="0">
              <a:lnSpc>
                <a:spcPct val="140000"/>
              </a:lnSpc>
            </a:pPr>
            <a:r>
              <a:rPr lang="en-US" sz="2000" b="1" dirty="0">
                <a:latin typeface="Comfortaa"/>
                <a:ea typeface="Comfortaa"/>
                <a:cs typeface="Comfortaa"/>
                <a:sym typeface="Comfortaa"/>
              </a:rPr>
              <a:t>Human Rights Committee </a:t>
            </a:r>
            <a:r>
              <a:rPr lang="hr-HR" sz="2000" b="1" dirty="0">
                <a:latin typeface="Comfortaa"/>
                <a:ea typeface="Comfortaa"/>
                <a:cs typeface="Comfortaa"/>
                <a:sym typeface="Comfortaa"/>
              </a:rPr>
              <a:t>(CCPR)</a:t>
            </a:r>
          </a:p>
          <a:p>
            <a:pPr lvl="0">
              <a:lnSpc>
                <a:spcPct val="140000"/>
              </a:lnSpc>
            </a:pPr>
            <a:r>
              <a:rPr lang="hr-HR" sz="2000" b="1" dirty="0">
                <a:latin typeface="Comfortaa"/>
                <a:ea typeface="Comfortaa"/>
                <a:cs typeface="Comfortaa"/>
                <a:sym typeface="Comfortaa"/>
              </a:rPr>
              <a:t>  </a:t>
            </a:r>
          </a:p>
          <a:p>
            <a:pPr lvl="0">
              <a:lnSpc>
                <a:spcPct val="140000"/>
              </a:lnSpc>
            </a:pPr>
            <a:r>
              <a:rPr lang="en-US" sz="2000" b="1" dirty="0">
                <a:latin typeface="Comfortaa"/>
                <a:ea typeface="Comfortaa"/>
                <a:cs typeface="Comfortaa"/>
                <a:sym typeface="Comfortaa"/>
              </a:rPr>
              <a:t>Committee on Economic, Social and Cultural Rights (CESCR)</a:t>
            </a:r>
            <a:endParaRPr lang="hr-HR" sz="2000" b="1" dirty="0">
              <a:latin typeface="Comfortaa"/>
              <a:ea typeface="Comfortaa"/>
              <a:cs typeface="Comfortaa"/>
              <a:sym typeface="Comfortaa"/>
            </a:endParaRPr>
          </a:p>
          <a:p>
            <a:pPr lvl="0">
              <a:lnSpc>
                <a:spcPct val="140000"/>
              </a:lnSpc>
            </a:pPr>
            <a:endParaRPr lang="hr-HR" sz="2000" b="1" dirty="0">
              <a:latin typeface="Comfortaa"/>
              <a:ea typeface="Comfortaa"/>
              <a:cs typeface="Comfortaa"/>
              <a:sym typeface="Comfortaa"/>
            </a:endParaRPr>
          </a:p>
          <a:p>
            <a:pPr lvl="0">
              <a:lnSpc>
                <a:spcPct val="140000"/>
              </a:lnSpc>
            </a:pPr>
            <a:r>
              <a:rPr lang="en-US" sz="2000" b="1" dirty="0">
                <a:latin typeface="Comfortaa"/>
                <a:ea typeface="Comfortaa"/>
                <a:cs typeface="Comfortaa"/>
                <a:sym typeface="Comfortaa"/>
              </a:rPr>
              <a:t>Committee on the Elimination of Discrimination against Women (CEDAW)</a:t>
            </a:r>
            <a:endParaRPr lang="hr-HR" sz="2000" b="1" dirty="0">
              <a:latin typeface="Comfortaa"/>
              <a:ea typeface="Comfortaa"/>
              <a:cs typeface="Comfortaa"/>
              <a:sym typeface="Comfortaa"/>
            </a:endParaRPr>
          </a:p>
          <a:p>
            <a:pPr lvl="0">
              <a:lnSpc>
                <a:spcPct val="140000"/>
              </a:lnSpc>
            </a:pPr>
            <a:endParaRPr lang="hr-HR" sz="2000" b="1" dirty="0">
              <a:latin typeface="Comfortaa"/>
              <a:ea typeface="Comfortaa"/>
              <a:cs typeface="Comfortaa"/>
              <a:sym typeface="Comfortaa"/>
            </a:endParaRPr>
          </a:p>
          <a:p>
            <a:pPr lvl="0">
              <a:lnSpc>
                <a:spcPct val="140000"/>
              </a:lnSpc>
            </a:pPr>
            <a:r>
              <a:rPr lang="en-US" sz="2000" b="1" dirty="0">
                <a:latin typeface="Comfortaa"/>
                <a:ea typeface="Comfortaa"/>
                <a:cs typeface="Comfortaa"/>
                <a:sym typeface="Comfortaa"/>
              </a:rPr>
              <a:t>Committee on the Rights of the Child (CRC)</a:t>
            </a:r>
            <a:endParaRPr lang="hr-HR" sz="2000" b="1" dirty="0">
              <a:latin typeface="Comfortaa"/>
              <a:ea typeface="Comfortaa"/>
              <a:cs typeface="Comfortaa"/>
              <a:sym typeface="Comfortaa"/>
            </a:endParaRPr>
          </a:p>
          <a:p>
            <a:pPr lvl="0">
              <a:lnSpc>
                <a:spcPct val="140000"/>
              </a:lnSpc>
            </a:pPr>
            <a:endParaRPr lang="hr-HR" sz="2000" b="1" dirty="0">
              <a:latin typeface="Comfortaa"/>
              <a:ea typeface="Comfortaa"/>
              <a:cs typeface="Comfortaa"/>
              <a:sym typeface="Comfortaa"/>
            </a:endParaRPr>
          </a:p>
          <a:p>
            <a:pPr lvl="0">
              <a:lnSpc>
                <a:spcPct val="140000"/>
              </a:lnSpc>
            </a:pPr>
            <a:r>
              <a:rPr lang="en-US" sz="2000" b="1" dirty="0">
                <a:latin typeface="Comfortaa"/>
                <a:ea typeface="Comfortaa"/>
                <a:cs typeface="Comfortaa"/>
                <a:sym typeface="Comfortaa"/>
              </a:rPr>
              <a:t>Committee on Migrant Workers (CMW)</a:t>
            </a:r>
            <a:endParaRPr lang="hr-HR" sz="2000" b="1" dirty="0">
              <a:latin typeface="Comfortaa"/>
              <a:ea typeface="Comfortaa"/>
              <a:cs typeface="Comfortaa"/>
              <a:sym typeface="Comfortaa"/>
            </a:endParaRPr>
          </a:p>
          <a:p>
            <a:pPr lvl="0">
              <a:lnSpc>
                <a:spcPct val="140000"/>
              </a:lnSpc>
            </a:pPr>
            <a:endParaRPr lang="hr-HR" sz="2000" b="1" dirty="0">
              <a:latin typeface="Comfortaa"/>
              <a:ea typeface="Comfortaa"/>
              <a:cs typeface="Comfortaa"/>
              <a:sym typeface="Comfortaa"/>
            </a:endParaRPr>
          </a:p>
          <a:p>
            <a:pPr lvl="0">
              <a:lnSpc>
                <a:spcPct val="140000"/>
              </a:lnSpc>
            </a:pPr>
            <a:r>
              <a:rPr lang="en-US" sz="2000" b="1" dirty="0">
                <a:latin typeface="Comfortaa"/>
                <a:ea typeface="Comfortaa"/>
                <a:cs typeface="Comfortaa"/>
                <a:sym typeface="Comfortaa"/>
              </a:rPr>
              <a:t>Committee on the Rights of Persons with Disabilities (CRPD)</a:t>
            </a:r>
            <a:endParaRPr sz="2000" b="1" dirty="0">
              <a:latin typeface="Comfortaa"/>
              <a:ea typeface="Comfortaa"/>
              <a:cs typeface="Comfortaa"/>
              <a:sym typeface="Comfortaa"/>
            </a:endParaRPr>
          </a:p>
        </p:txBody>
      </p:sp>
      <p:cxnSp>
        <p:nvCxnSpPr>
          <p:cNvPr id="228" name="Google Shape;228;p11"/>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29" name="Google Shape;229;p11"/>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extLst>
      <p:ext uri="{BB962C8B-B14F-4D97-AF65-F5344CB8AC3E}">
        <p14:creationId xmlns:p14="http://schemas.microsoft.com/office/powerpoint/2010/main" val="345511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33"/>
        <p:cNvGrpSpPr/>
        <p:nvPr/>
      </p:nvGrpSpPr>
      <p:grpSpPr>
        <a:xfrm>
          <a:off x="0" y="0"/>
          <a:ext cx="0" cy="0"/>
          <a:chOff x="0" y="0"/>
          <a:chExt cx="0" cy="0"/>
        </a:xfrm>
      </p:grpSpPr>
      <p:grpSp>
        <p:nvGrpSpPr>
          <p:cNvPr id="234" name="Google Shape;234;p12"/>
          <p:cNvGrpSpPr/>
          <p:nvPr/>
        </p:nvGrpSpPr>
        <p:grpSpPr>
          <a:xfrm>
            <a:off x="1224651" y="425650"/>
            <a:ext cx="15887924" cy="2530480"/>
            <a:chOff x="11" y="-7"/>
            <a:chExt cx="21183900" cy="3373974"/>
          </a:xfrm>
        </p:grpSpPr>
        <p:sp>
          <p:nvSpPr>
            <p:cNvPr id="235" name="Google Shape;235;p12"/>
            <p:cNvSpPr txBox="1"/>
            <p:nvPr/>
          </p:nvSpPr>
          <p:spPr>
            <a:xfrm>
              <a:off x="11" y="-7"/>
              <a:ext cx="21183900" cy="944100"/>
            </a:xfrm>
            <a:prstGeom prst="rect">
              <a:avLst/>
            </a:prstGeom>
            <a:noFill/>
            <a:ln>
              <a:noFill/>
            </a:ln>
          </p:spPr>
          <p:txBody>
            <a:bodyPr spcFirstLastPara="1" wrap="square" lIns="0" tIns="0" rIns="0" bIns="0" anchor="t" anchorCtr="0">
              <a:spAutoFit/>
            </a:bodyPr>
            <a:lstStyle/>
            <a:p>
              <a:pPr marL="0" marR="0" lvl="0" indent="0" algn="ctr" rtl="0">
                <a:lnSpc>
                  <a:spcPct val="106370"/>
                </a:lnSpc>
                <a:spcBef>
                  <a:spcPts val="0"/>
                </a:spcBef>
                <a:spcAft>
                  <a:spcPts val="0"/>
                </a:spcAft>
                <a:buNone/>
              </a:pPr>
              <a:r>
                <a:rPr lang="en-US" sz="4600" b="1">
                  <a:solidFill>
                    <a:schemeClr val="dk1"/>
                  </a:solidFill>
                  <a:latin typeface="Comfortaa"/>
                  <a:ea typeface="Comfortaa"/>
                  <a:cs typeface="Comfortaa"/>
                  <a:sym typeface="Comfortaa"/>
                </a:rPr>
                <a:t>NATIONAL FRAMEWORK AGAINST DISCRIMINATION</a:t>
              </a:r>
              <a:endParaRPr sz="100" b="1">
                <a:solidFill>
                  <a:schemeClr val="dk1"/>
                </a:solidFill>
                <a:latin typeface="Comfortaa"/>
                <a:ea typeface="Comfortaa"/>
                <a:cs typeface="Comfortaa"/>
                <a:sym typeface="Comfortaa"/>
              </a:endParaRPr>
            </a:p>
          </p:txBody>
        </p:sp>
        <p:sp>
          <p:nvSpPr>
            <p:cNvPr id="236" name="Google Shape;236;p12"/>
            <p:cNvSpPr/>
            <p:nvPr/>
          </p:nvSpPr>
          <p:spPr>
            <a:xfrm>
              <a:off x="8716157" y="3229586"/>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7" name="Google Shape;237;p12"/>
          <p:cNvPicPr preferRelativeResize="0"/>
          <p:nvPr/>
        </p:nvPicPr>
        <p:blipFill rotWithShape="1">
          <a:blip r:embed="rId3">
            <a:alphaModFix/>
          </a:blip>
          <a:srcRect/>
          <a:stretch/>
        </p:blipFill>
        <p:spPr>
          <a:xfrm>
            <a:off x="12109026" y="3292153"/>
            <a:ext cx="5150274" cy="5061594"/>
          </a:xfrm>
          <a:prstGeom prst="rect">
            <a:avLst/>
          </a:prstGeom>
          <a:noFill/>
          <a:ln>
            <a:noFill/>
          </a:ln>
        </p:spPr>
      </p:pic>
      <p:sp>
        <p:nvSpPr>
          <p:cNvPr id="238" name="Google Shape;238;p12"/>
          <p:cNvSpPr txBox="1"/>
          <p:nvPr/>
        </p:nvSpPr>
        <p:spPr>
          <a:xfrm>
            <a:off x="12796737" y="4762500"/>
            <a:ext cx="3976098" cy="1031821"/>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None/>
            </a:pPr>
            <a:r>
              <a:rPr lang="en-US" sz="1600">
                <a:solidFill>
                  <a:srgbClr val="000000"/>
                </a:solidFill>
                <a:latin typeface="Calibri"/>
                <a:ea typeface="Calibri"/>
                <a:cs typeface="Calibri"/>
                <a:sym typeface="Calibri"/>
              </a:rPr>
              <a:t>Show here what national and regional laws, policies and approaches are available to reduce discrimination. </a:t>
            </a:r>
            <a:endParaRPr/>
          </a:p>
        </p:txBody>
      </p:sp>
      <p:sp>
        <p:nvSpPr>
          <p:cNvPr id="239" name="Google Shape;239;p12"/>
          <p:cNvSpPr txBox="1"/>
          <p:nvPr/>
        </p:nvSpPr>
        <p:spPr>
          <a:xfrm>
            <a:off x="796600" y="1723575"/>
            <a:ext cx="120000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b="1" u="sng" dirty="0">
                <a:solidFill>
                  <a:srgbClr val="000000"/>
                </a:solidFill>
                <a:latin typeface="Comfortaa"/>
                <a:ea typeface="Comfortaa"/>
                <a:cs typeface="Comfortaa"/>
                <a:sym typeface="Comfortaa"/>
              </a:rPr>
              <a:t>Where to get help when you feel discriminated (by EU Country):</a:t>
            </a:r>
            <a:endParaRPr sz="1100" b="1" u="sng" dirty="0">
              <a:latin typeface="Comfortaa"/>
              <a:ea typeface="Comfortaa"/>
              <a:cs typeface="Comfortaa"/>
              <a:sym typeface="Comfortaa"/>
            </a:endParaRPr>
          </a:p>
        </p:txBody>
      </p:sp>
      <p:sp>
        <p:nvSpPr>
          <p:cNvPr id="240" name="Google Shape;240;p12"/>
          <p:cNvSpPr txBox="1"/>
          <p:nvPr/>
        </p:nvSpPr>
        <p:spPr>
          <a:xfrm>
            <a:off x="796600" y="2248425"/>
            <a:ext cx="11312400" cy="8471550"/>
          </a:xfrm>
          <a:prstGeom prst="rect">
            <a:avLst/>
          </a:prstGeom>
          <a:noFill/>
          <a:ln>
            <a:noFill/>
          </a:ln>
        </p:spPr>
        <p:txBody>
          <a:bodyPr spcFirstLastPara="1" wrap="square" lIns="0" tIns="0" rIns="0" bIns="0" anchor="t" anchorCtr="0">
            <a:spAutoFit/>
          </a:bodyPr>
          <a:lstStyle/>
          <a:p>
            <a:pPr marL="457200" marR="0" lvl="0" indent="-336550" algn="l" rtl="0">
              <a:lnSpc>
                <a:spcPct val="140000"/>
              </a:lnSpc>
              <a:spcBef>
                <a:spcPts val="0"/>
              </a:spcBef>
              <a:spcAft>
                <a:spcPts val="0"/>
              </a:spcAft>
              <a:buSzPts val="1700"/>
              <a:buChar char="●"/>
            </a:pPr>
            <a:r>
              <a:rPr lang="en-US" sz="1700" b="1" dirty="0"/>
              <a:t>European Union  Agency for Fundamental Rights </a:t>
            </a:r>
            <a:r>
              <a:rPr lang="en-US" sz="1700" b="1" u="sng" dirty="0">
                <a:solidFill>
                  <a:srgbClr val="1155CC"/>
                </a:solidFill>
                <a:hlinkClick r:id="rId4">
                  <a:extLst>
                    <a:ext uri="{A12FA001-AC4F-418D-AE19-62706E023703}">
                      <ahyp:hlinkClr xmlns:ahyp="http://schemas.microsoft.com/office/drawing/2018/hyperlinkcolor" val="tx"/>
                    </a:ext>
                  </a:extLst>
                </a:hlinkClick>
              </a:rPr>
              <a:t>ttps://fra.europa.eu/en/about-fundamental-rights/where-to-turn</a:t>
            </a:r>
            <a:endParaRPr lang="hr-HR" sz="1700" b="1" u="sng" dirty="0">
              <a:solidFill>
                <a:srgbClr val="1155CC"/>
              </a:solidFill>
            </a:endParaRPr>
          </a:p>
          <a:p>
            <a:pPr marL="457200" marR="0" lvl="0" indent="-336550" algn="l" rtl="0">
              <a:lnSpc>
                <a:spcPct val="140000"/>
              </a:lnSpc>
              <a:spcBef>
                <a:spcPts val="0"/>
              </a:spcBef>
              <a:spcAft>
                <a:spcPts val="0"/>
              </a:spcAft>
              <a:buSzPts val="1700"/>
              <a:buChar char="●"/>
            </a:pPr>
            <a:r>
              <a:rPr lang="hr-HR" sz="1700" b="1" dirty="0">
                <a:solidFill>
                  <a:schemeClr val="tx1"/>
                </a:solidFill>
              </a:rPr>
              <a:t>Germany: </a:t>
            </a:r>
          </a:p>
          <a:p>
            <a:pPr marL="457200" lvl="0" indent="-336550">
              <a:lnSpc>
                <a:spcPct val="140000"/>
              </a:lnSpc>
              <a:buSzPts val="1700"/>
              <a:buChar char="●"/>
            </a:pPr>
            <a:r>
              <a:rPr lang="en-US" sz="1700" b="1" dirty="0">
                <a:solidFill>
                  <a:schemeClr val="tx1"/>
                </a:solidFill>
              </a:rPr>
              <a:t>German Brochure Protection against Discrimination: A Guide for Refugees and New Immigrants</a:t>
            </a:r>
            <a:r>
              <a:rPr lang="hr-HR" sz="1700" b="1" dirty="0">
                <a:solidFill>
                  <a:schemeClr val="tx1"/>
                </a:solidFill>
              </a:rPr>
              <a:t> </a:t>
            </a:r>
            <a:r>
              <a:rPr lang="hr-HR" sz="1700" b="1" dirty="0">
                <a:solidFill>
                  <a:schemeClr val="tx1"/>
                </a:solidFill>
                <a:hlinkClick r:id="rId5"/>
              </a:rPr>
              <a:t>https://www.antidiskriminierungsstelle.de/SharedDocs/downloads/DE/publikationen/Refugees/fluechtlingsbroschuere_englisch.pdf?__blob=publicationFile&amp;v=5</a:t>
            </a:r>
            <a:r>
              <a:rPr lang="hr-HR" sz="1700" b="1" dirty="0">
                <a:solidFill>
                  <a:schemeClr val="tx1"/>
                </a:solidFill>
              </a:rPr>
              <a:t> </a:t>
            </a:r>
          </a:p>
          <a:p>
            <a:pPr marL="457200" lvl="0" indent="-336550">
              <a:lnSpc>
                <a:spcPct val="140000"/>
              </a:lnSpc>
              <a:buSzPts val="1700"/>
              <a:buChar char="●"/>
            </a:pPr>
            <a:r>
              <a:rPr lang="hr-HR" sz="1700" b="1" dirty="0">
                <a:solidFill>
                  <a:schemeClr val="tx1"/>
                </a:solidFill>
              </a:rPr>
              <a:t>.....</a:t>
            </a:r>
            <a:endParaRPr lang="en-US" sz="1700" b="1" dirty="0">
              <a:solidFill>
                <a:schemeClr val="tx1"/>
              </a:solidFill>
            </a:endParaRPr>
          </a:p>
          <a:p>
            <a:pPr marL="457200" marR="0" lvl="0" indent="-336550" algn="l" rtl="0">
              <a:lnSpc>
                <a:spcPct val="140000"/>
              </a:lnSpc>
              <a:spcBef>
                <a:spcPts val="0"/>
              </a:spcBef>
              <a:spcAft>
                <a:spcPts val="0"/>
              </a:spcAft>
              <a:buSzPts val="1700"/>
              <a:buChar char="●"/>
            </a:pPr>
            <a:r>
              <a:rPr lang="hr-HR" sz="1700" b="1" dirty="0">
                <a:solidFill>
                  <a:schemeClr val="tx1"/>
                </a:solidFill>
              </a:rPr>
              <a:t>Croatia: </a:t>
            </a:r>
            <a:endParaRPr sz="1700" b="1" dirty="0">
              <a:solidFill>
                <a:schemeClr val="tx1"/>
              </a:solidFill>
            </a:endParaRPr>
          </a:p>
          <a:p>
            <a:pPr marL="457200" marR="0" lvl="0" indent="-336550" algn="l" rtl="0">
              <a:lnSpc>
                <a:spcPct val="140000"/>
              </a:lnSpc>
              <a:spcBef>
                <a:spcPts val="0"/>
              </a:spcBef>
              <a:spcAft>
                <a:spcPts val="0"/>
              </a:spcAft>
              <a:buSzPts val="1700"/>
              <a:buChar char="●"/>
            </a:pPr>
            <a:r>
              <a:rPr lang="en-US" sz="1700" b="1" dirty="0"/>
              <a:t>Anti-Discrimination Act </a:t>
            </a:r>
            <a:r>
              <a:rPr lang="en-US" sz="1700" b="1" u="sng" dirty="0">
                <a:solidFill>
                  <a:srgbClr val="1155CC"/>
                </a:solidFill>
                <a:hlinkClick r:id="rId6">
                  <a:extLst>
                    <a:ext uri="{A12FA001-AC4F-418D-AE19-62706E023703}">
                      <ahyp:hlinkClr xmlns:ahyp="http://schemas.microsoft.com/office/drawing/2018/hyperlinkcolor" val="tx"/>
                    </a:ext>
                  </a:extLst>
                </a:hlinkClick>
              </a:rPr>
              <a:t>https://migrant-integration.ec.europa.eu/library-document/anti-discrimination-act-official-gazette-no1122012_en</a:t>
            </a:r>
            <a:endParaRPr sz="1700" b="1" dirty="0">
              <a:solidFill>
                <a:srgbClr val="1155CC"/>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7">
                  <a:extLst>
                    <a:ext uri="{A12FA001-AC4F-418D-AE19-62706E023703}">
                      <ahyp:hlinkClr xmlns:ahyp="http://schemas.microsoft.com/office/drawing/2018/hyperlinkcolor" val="tx"/>
                    </a:ext>
                  </a:extLst>
                </a:hlinkClick>
              </a:rPr>
              <a:t>Nacionalni</a:t>
            </a:r>
            <a:r>
              <a:rPr lang="en-US" sz="1700" b="1" u="sng" dirty="0">
                <a:solidFill>
                  <a:srgbClr val="1155CC"/>
                </a:solidFill>
                <a:hlinkClick r:id="rId7">
                  <a:extLst>
                    <a:ext uri="{A12FA001-AC4F-418D-AE19-62706E023703}">
                      <ahyp:hlinkClr xmlns:ahyp="http://schemas.microsoft.com/office/drawing/2018/hyperlinkcolor" val="tx"/>
                    </a:ext>
                  </a:extLst>
                </a:hlinkClick>
              </a:rPr>
              <a:t> plan </a:t>
            </a:r>
            <a:r>
              <a:rPr lang="en-US" sz="1700" b="1" u="sng" dirty="0" err="1">
                <a:solidFill>
                  <a:srgbClr val="1155CC"/>
                </a:solidFill>
                <a:hlinkClick r:id="rId7">
                  <a:extLst>
                    <a:ext uri="{A12FA001-AC4F-418D-AE19-62706E023703}">
                      <ahyp:hlinkClr xmlns:ahyp="http://schemas.microsoft.com/office/drawing/2018/hyperlinkcolor" val="tx"/>
                    </a:ext>
                  </a:extLst>
                </a:hlinkClick>
              </a:rPr>
              <a:t>zaštite</a:t>
            </a:r>
            <a:r>
              <a:rPr lang="en-US" sz="1700" b="1" u="sng" dirty="0">
                <a:solidFill>
                  <a:srgbClr val="1155CC"/>
                </a:solidFill>
                <a:hlinkClick r:id="rId7">
                  <a:extLst>
                    <a:ext uri="{A12FA001-AC4F-418D-AE19-62706E023703}">
                      <ahyp:hlinkClr xmlns:ahyp="http://schemas.microsoft.com/office/drawing/2018/hyperlinkcolor" val="tx"/>
                    </a:ext>
                  </a:extLst>
                </a:hlinkClick>
              </a:rPr>
              <a:t> </a:t>
            </a:r>
            <a:r>
              <a:rPr lang="en-US" sz="1700" b="1" u="sng" dirty="0" err="1">
                <a:solidFill>
                  <a:srgbClr val="1155CC"/>
                </a:solidFill>
                <a:hlinkClick r:id="rId7">
                  <a:extLst>
                    <a:ext uri="{A12FA001-AC4F-418D-AE19-62706E023703}">
                      <ahyp:hlinkClr xmlns:ahyp="http://schemas.microsoft.com/office/drawing/2018/hyperlinkcolor" val="tx"/>
                    </a:ext>
                  </a:extLst>
                </a:hlinkClick>
              </a:rPr>
              <a:t>ljudskih</a:t>
            </a:r>
            <a:r>
              <a:rPr lang="en-US" sz="1700" b="1" u="sng" dirty="0">
                <a:solidFill>
                  <a:srgbClr val="1155CC"/>
                </a:solidFill>
                <a:hlinkClick r:id="rId7">
                  <a:extLst>
                    <a:ext uri="{A12FA001-AC4F-418D-AE19-62706E023703}">
                      <ahyp:hlinkClr xmlns:ahyp="http://schemas.microsoft.com/office/drawing/2018/hyperlinkcolor" val="tx"/>
                    </a:ext>
                  </a:extLst>
                </a:hlinkClick>
              </a:rPr>
              <a:t> </a:t>
            </a:r>
            <a:r>
              <a:rPr lang="en-US" sz="1700" b="1" u="sng" dirty="0" err="1">
                <a:solidFill>
                  <a:srgbClr val="1155CC"/>
                </a:solidFill>
                <a:hlinkClick r:id="rId7">
                  <a:extLst>
                    <a:ext uri="{A12FA001-AC4F-418D-AE19-62706E023703}">
                      <ahyp:hlinkClr xmlns:ahyp="http://schemas.microsoft.com/office/drawing/2018/hyperlinkcolor" val="tx"/>
                    </a:ext>
                  </a:extLst>
                </a:hlinkClick>
              </a:rPr>
              <a:t>prava</a:t>
            </a:r>
            <a:r>
              <a:rPr lang="en-US" sz="1700" b="1" u="sng" dirty="0">
                <a:solidFill>
                  <a:srgbClr val="1155CC"/>
                </a:solidFill>
                <a:hlinkClick r:id="rId7">
                  <a:extLst>
                    <a:ext uri="{A12FA001-AC4F-418D-AE19-62706E023703}">
                      <ahyp:hlinkClr xmlns:ahyp="http://schemas.microsoft.com/office/drawing/2018/hyperlinkcolor" val="tx"/>
                    </a:ext>
                  </a:extLst>
                </a:hlinkClick>
              </a:rPr>
              <a:t> </a:t>
            </a:r>
            <a:r>
              <a:rPr lang="en-US" sz="1700" b="1" u="sng" dirty="0" err="1">
                <a:solidFill>
                  <a:srgbClr val="1155CC"/>
                </a:solidFill>
                <a:hlinkClick r:id="rId7">
                  <a:extLst>
                    <a:ext uri="{A12FA001-AC4F-418D-AE19-62706E023703}">
                      <ahyp:hlinkClr xmlns:ahyp="http://schemas.microsoft.com/office/drawing/2018/hyperlinkcolor" val="tx"/>
                    </a:ext>
                  </a:extLst>
                </a:hlinkClick>
              </a:rPr>
              <a:t>i</a:t>
            </a:r>
            <a:r>
              <a:rPr lang="en-US" sz="1700" b="1" u="sng" dirty="0">
                <a:solidFill>
                  <a:srgbClr val="1155CC"/>
                </a:solidFill>
                <a:hlinkClick r:id="rId7">
                  <a:extLst>
                    <a:ext uri="{A12FA001-AC4F-418D-AE19-62706E023703}">
                      <ahyp:hlinkClr xmlns:ahyp="http://schemas.microsoft.com/office/drawing/2018/hyperlinkcolor" val="tx"/>
                    </a:ext>
                  </a:extLst>
                </a:hlinkClick>
              </a:rPr>
              <a:t> </a:t>
            </a:r>
            <a:r>
              <a:rPr lang="en-US" sz="1700" b="1" u="sng" dirty="0" err="1">
                <a:solidFill>
                  <a:srgbClr val="1155CC"/>
                </a:solidFill>
                <a:hlinkClick r:id="rId7">
                  <a:extLst>
                    <a:ext uri="{A12FA001-AC4F-418D-AE19-62706E023703}">
                      <ahyp:hlinkClr xmlns:ahyp="http://schemas.microsoft.com/office/drawing/2018/hyperlinkcolor" val="tx"/>
                    </a:ext>
                  </a:extLst>
                </a:hlinkClick>
              </a:rPr>
              <a:t>suzbijanja</a:t>
            </a:r>
            <a:r>
              <a:rPr lang="en-US" sz="1700" b="1" u="sng" dirty="0">
                <a:solidFill>
                  <a:srgbClr val="1155CC"/>
                </a:solidFill>
                <a:hlinkClick r:id="rId7">
                  <a:extLst>
                    <a:ext uri="{A12FA001-AC4F-418D-AE19-62706E023703}">
                      <ahyp:hlinkClr xmlns:ahyp="http://schemas.microsoft.com/office/drawing/2018/hyperlinkcolor" val="tx"/>
                    </a:ext>
                  </a:extLst>
                </a:hlinkClick>
              </a:rPr>
              <a:t> </a:t>
            </a:r>
            <a:r>
              <a:rPr lang="en-US" sz="1700" b="1" u="sng" dirty="0" err="1">
                <a:solidFill>
                  <a:srgbClr val="1155CC"/>
                </a:solidFill>
                <a:hlinkClick r:id="rId7">
                  <a:extLst>
                    <a:ext uri="{A12FA001-AC4F-418D-AE19-62706E023703}">
                      <ahyp:hlinkClr xmlns:ahyp="http://schemas.microsoft.com/office/drawing/2018/hyperlinkcolor" val="tx"/>
                    </a:ext>
                  </a:extLst>
                </a:hlinkClick>
              </a:rPr>
              <a:t>diskriminacije</a:t>
            </a:r>
            <a:endParaRPr sz="1700" b="1" dirty="0">
              <a:solidFill>
                <a:schemeClr val="dk1"/>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8">
                  <a:extLst>
                    <a:ext uri="{A12FA001-AC4F-418D-AE19-62706E023703}">
                      <ahyp:hlinkClr xmlns:ahyp="http://schemas.microsoft.com/office/drawing/2018/hyperlinkcolor" val="tx"/>
                    </a:ext>
                  </a:extLst>
                </a:hlinkClick>
              </a:rPr>
              <a:t>Akcijski</a:t>
            </a:r>
            <a:r>
              <a:rPr lang="en-US" sz="1700" b="1" u="sng" dirty="0">
                <a:solidFill>
                  <a:srgbClr val="1155CC"/>
                </a:solidFill>
                <a:hlinkClick r:id="rId8">
                  <a:extLst>
                    <a:ext uri="{A12FA001-AC4F-418D-AE19-62706E023703}">
                      <ahyp:hlinkClr xmlns:ahyp="http://schemas.microsoft.com/office/drawing/2018/hyperlinkcolor" val="tx"/>
                    </a:ext>
                  </a:extLst>
                </a:hlinkClick>
              </a:rPr>
              <a:t> plan </a:t>
            </a:r>
            <a:r>
              <a:rPr lang="en-US" sz="1700" b="1" u="sng" dirty="0" err="1">
                <a:solidFill>
                  <a:srgbClr val="1155CC"/>
                </a:solidFill>
                <a:hlinkClick r:id="rId8">
                  <a:extLst>
                    <a:ext uri="{A12FA001-AC4F-418D-AE19-62706E023703}">
                      <ahyp:hlinkClr xmlns:ahyp="http://schemas.microsoft.com/office/drawing/2018/hyperlinkcolor" val="tx"/>
                    </a:ext>
                  </a:extLst>
                </a:hlinkClick>
              </a:rPr>
              <a:t>suzbijanja</a:t>
            </a:r>
            <a:r>
              <a:rPr lang="en-US" sz="1700" b="1" u="sng" dirty="0">
                <a:solidFill>
                  <a:srgbClr val="1155CC"/>
                </a:solidFill>
                <a:hlinkClick r:id="rId8">
                  <a:extLst>
                    <a:ext uri="{A12FA001-AC4F-418D-AE19-62706E023703}">
                      <ahyp:hlinkClr xmlns:ahyp="http://schemas.microsoft.com/office/drawing/2018/hyperlinkcolor" val="tx"/>
                    </a:ext>
                  </a:extLst>
                </a:hlinkClick>
              </a:rPr>
              <a:t> </a:t>
            </a:r>
            <a:r>
              <a:rPr lang="en-US" sz="1700" b="1" u="sng" dirty="0" err="1">
                <a:solidFill>
                  <a:srgbClr val="1155CC"/>
                </a:solidFill>
                <a:hlinkClick r:id="rId8">
                  <a:extLst>
                    <a:ext uri="{A12FA001-AC4F-418D-AE19-62706E023703}">
                      <ahyp:hlinkClr xmlns:ahyp="http://schemas.microsoft.com/office/drawing/2018/hyperlinkcolor" val="tx"/>
                    </a:ext>
                  </a:extLst>
                </a:hlinkClick>
              </a:rPr>
              <a:t>diskriminacije</a:t>
            </a:r>
            <a:r>
              <a:rPr lang="en-US" sz="1700" b="1" u="sng" dirty="0">
                <a:solidFill>
                  <a:srgbClr val="1155CC"/>
                </a:solidFill>
                <a:hlinkClick r:id="rId8">
                  <a:extLst>
                    <a:ext uri="{A12FA001-AC4F-418D-AE19-62706E023703}">
                      <ahyp:hlinkClr xmlns:ahyp="http://schemas.microsoft.com/office/drawing/2018/hyperlinkcolor" val="tx"/>
                    </a:ext>
                  </a:extLst>
                </a:hlinkClick>
              </a:rPr>
              <a:t> 2023.</a:t>
            </a:r>
            <a:endParaRPr sz="1700" b="1" dirty="0">
              <a:solidFill>
                <a:schemeClr val="dk1"/>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9">
                  <a:extLst>
                    <a:ext uri="{A12FA001-AC4F-418D-AE19-62706E023703}">
                      <ahyp:hlinkClr xmlns:ahyp="http://schemas.microsoft.com/office/drawing/2018/hyperlinkcolor" val="tx"/>
                    </a:ext>
                  </a:extLst>
                </a:hlinkClick>
              </a:rPr>
              <a:t>Akcijski</a:t>
            </a:r>
            <a:r>
              <a:rPr lang="en-US" sz="1700" b="1" u="sng" dirty="0">
                <a:solidFill>
                  <a:srgbClr val="1155CC"/>
                </a:solidFill>
                <a:hlinkClick r:id="rId9">
                  <a:extLst>
                    <a:ext uri="{A12FA001-AC4F-418D-AE19-62706E023703}">
                      <ahyp:hlinkClr xmlns:ahyp="http://schemas.microsoft.com/office/drawing/2018/hyperlinkcolor" val="tx"/>
                    </a:ext>
                  </a:extLst>
                </a:hlinkClick>
              </a:rPr>
              <a:t> plan </a:t>
            </a:r>
            <a:r>
              <a:rPr lang="en-US" sz="1700" b="1" u="sng" dirty="0" err="1">
                <a:solidFill>
                  <a:srgbClr val="1155CC"/>
                </a:solidFill>
                <a:hlinkClick r:id="rId9">
                  <a:extLst>
                    <a:ext uri="{A12FA001-AC4F-418D-AE19-62706E023703}">
                      <ahyp:hlinkClr xmlns:ahyp="http://schemas.microsoft.com/office/drawing/2018/hyperlinkcolor" val="tx"/>
                    </a:ext>
                  </a:extLst>
                </a:hlinkClick>
              </a:rPr>
              <a:t>Grada</a:t>
            </a:r>
            <a:r>
              <a:rPr lang="en-US" sz="1700" b="1" u="sng" dirty="0">
                <a:solidFill>
                  <a:srgbClr val="1155CC"/>
                </a:solidFill>
                <a:hlinkClick r:id="rId9">
                  <a:extLst>
                    <a:ext uri="{A12FA001-AC4F-418D-AE19-62706E023703}">
                      <ahyp:hlinkClr xmlns:ahyp="http://schemas.microsoft.com/office/drawing/2018/hyperlinkcolor" val="tx"/>
                    </a:ext>
                  </a:extLst>
                </a:hlinkClick>
              </a:rPr>
              <a:t> </a:t>
            </a:r>
            <a:r>
              <a:rPr lang="en-US" sz="1700" b="1" u="sng" dirty="0" err="1">
                <a:solidFill>
                  <a:srgbClr val="1155CC"/>
                </a:solidFill>
                <a:hlinkClick r:id="rId9">
                  <a:extLst>
                    <a:ext uri="{A12FA001-AC4F-418D-AE19-62706E023703}">
                      <ahyp:hlinkClr xmlns:ahyp="http://schemas.microsoft.com/office/drawing/2018/hyperlinkcolor" val="tx"/>
                    </a:ext>
                  </a:extLst>
                </a:hlinkClick>
              </a:rPr>
              <a:t>Zagreba</a:t>
            </a:r>
            <a:r>
              <a:rPr lang="en-US" sz="1700" b="1" u="sng" dirty="0">
                <a:solidFill>
                  <a:srgbClr val="1155CC"/>
                </a:solidFill>
                <a:hlinkClick r:id="rId9">
                  <a:extLst>
                    <a:ext uri="{A12FA001-AC4F-418D-AE19-62706E023703}">
                      <ahyp:hlinkClr xmlns:ahyp="http://schemas.microsoft.com/office/drawing/2018/hyperlinkcolor" val="tx"/>
                    </a:ext>
                  </a:extLst>
                </a:hlinkClick>
              </a:rPr>
              <a:t> za </a:t>
            </a:r>
            <a:r>
              <a:rPr lang="en-US" sz="1700" b="1" u="sng" dirty="0" err="1">
                <a:solidFill>
                  <a:srgbClr val="1155CC"/>
                </a:solidFill>
                <a:hlinkClick r:id="rId9">
                  <a:extLst>
                    <a:ext uri="{A12FA001-AC4F-418D-AE19-62706E023703}">
                      <ahyp:hlinkClr xmlns:ahyp="http://schemas.microsoft.com/office/drawing/2018/hyperlinkcolor" val="tx"/>
                    </a:ext>
                  </a:extLst>
                </a:hlinkClick>
              </a:rPr>
              <a:t>provedbu</a:t>
            </a:r>
            <a:r>
              <a:rPr lang="en-US" sz="1700" b="1" u="sng" dirty="0">
                <a:solidFill>
                  <a:srgbClr val="1155CC"/>
                </a:solidFill>
                <a:hlinkClick r:id="rId9">
                  <a:extLst>
                    <a:ext uri="{A12FA001-AC4F-418D-AE19-62706E023703}">
                      <ahyp:hlinkClr xmlns:ahyp="http://schemas.microsoft.com/office/drawing/2018/hyperlinkcolor" val="tx"/>
                    </a:ext>
                  </a:extLst>
                </a:hlinkClick>
              </a:rPr>
              <a:t> </a:t>
            </a:r>
            <a:r>
              <a:rPr lang="en-US" sz="1700" b="1" u="sng" dirty="0" err="1">
                <a:solidFill>
                  <a:srgbClr val="1155CC"/>
                </a:solidFill>
                <a:hlinkClick r:id="rId9">
                  <a:extLst>
                    <a:ext uri="{A12FA001-AC4F-418D-AE19-62706E023703}">
                      <ahyp:hlinkClr xmlns:ahyp="http://schemas.microsoft.com/office/drawing/2018/hyperlinkcolor" val="tx"/>
                    </a:ext>
                  </a:extLst>
                </a:hlinkClick>
              </a:rPr>
              <a:t>Povelje</a:t>
            </a:r>
            <a:r>
              <a:rPr lang="en-US" sz="1700" b="1" u="sng" dirty="0">
                <a:solidFill>
                  <a:srgbClr val="1155CC"/>
                </a:solidFill>
                <a:hlinkClick r:id="rId9">
                  <a:extLst>
                    <a:ext uri="{A12FA001-AC4F-418D-AE19-62706E023703}">
                      <ahyp:hlinkClr xmlns:ahyp="http://schemas.microsoft.com/office/drawing/2018/hyperlinkcolor" val="tx"/>
                    </a:ext>
                  </a:extLst>
                </a:hlinkClick>
              </a:rPr>
              <a:t> </a:t>
            </a:r>
            <a:r>
              <a:rPr lang="en-US" sz="1700" b="1" u="sng" dirty="0" err="1">
                <a:solidFill>
                  <a:srgbClr val="1155CC"/>
                </a:solidFill>
                <a:hlinkClick r:id="rId9">
                  <a:extLst>
                    <a:ext uri="{A12FA001-AC4F-418D-AE19-62706E023703}">
                      <ahyp:hlinkClr xmlns:ahyp="http://schemas.microsoft.com/office/drawing/2018/hyperlinkcolor" val="tx"/>
                    </a:ext>
                  </a:extLst>
                </a:hlinkClick>
              </a:rPr>
              <a:t>Integrirajućih</a:t>
            </a:r>
            <a:r>
              <a:rPr lang="en-US" sz="1700" b="1" u="sng" dirty="0">
                <a:solidFill>
                  <a:srgbClr val="1155CC"/>
                </a:solidFill>
                <a:hlinkClick r:id="rId9">
                  <a:extLst>
                    <a:ext uri="{A12FA001-AC4F-418D-AE19-62706E023703}">
                      <ahyp:hlinkClr xmlns:ahyp="http://schemas.microsoft.com/office/drawing/2018/hyperlinkcolor" val="tx"/>
                    </a:ext>
                  </a:extLst>
                </a:hlinkClick>
              </a:rPr>
              <a:t> </a:t>
            </a:r>
            <a:r>
              <a:rPr lang="en-US" sz="1700" b="1" u="sng" dirty="0" err="1">
                <a:solidFill>
                  <a:srgbClr val="1155CC"/>
                </a:solidFill>
                <a:hlinkClick r:id="rId9">
                  <a:extLst>
                    <a:ext uri="{A12FA001-AC4F-418D-AE19-62706E023703}">
                      <ahyp:hlinkClr xmlns:ahyp="http://schemas.microsoft.com/office/drawing/2018/hyperlinkcolor" val="tx"/>
                    </a:ext>
                  </a:extLst>
                </a:hlinkClick>
              </a:rPr>
              <a:t>gradova</a:t>
            </a:r>
            <a:r>
              <a:rPr lang="en-US" sz="1700" b="1" u="sng" dirty="0">
                <a:solidFill>
                  <a:srgbClr val="1155CC"/>
                </a:solidFill>
                <a:hlinkClick r:id="rId9">
                  <a:extLst>
                    <a:ext uri="{A12FA001-AC4F-418D-AE19-62706E023703}">
                      <ahyp:hlinkClr xmlns:ahyp="http://schemas.microsoft.com/office/drawing/2018/hyperlinkcolor" val="tx"/>
                    </a:ext>
                  </a:extLst>
                </a:hlinkClick>
              </a:rPr>
              <a:t> za 2023. </a:t>
            </a:r>
            <a:r>
              <a:rPr lang="en-US" sz="1700" b="1" u="sng" dirty="0" err="1">
                <a:solidFill>
                  <a:srgbClr val="1155CC"/>
                </a:solidFill>
                <a:hlinkClick r:id="rId9">
                  <a:extLst>
                    <a:ext uri="{A12FA001-AC4F-418D-AE19-62706E023703}">
                      <ahyp:hlinkClr xmlns:ahyp="http://schemas.microsoft.com/office/drawing/2018/hyperlinkcolor" val="tx"/>
                    </a:ext>
                  </a:extLst>
                </a:hlinkClick>
              </a:rPr>
              <a:t>i</a:t>
            </a:r>
            <a:r>
              <a:rPr lang="en-US" sz="1700" b="1" u="sng" dirty="0">
                <a:solidFill>
                  <a:srgbClr val="1155CC"/>
                </a:solidFill>
                <a:hlinkClick r:id="rId9">
                  <a:extLst>
                    <a:ext uri="{A12FA001-AC4F-418D-AE19-62706E023703}">
                      <ahyp:hlinkClr xmlns:ahyp="http://schemas.microsoft.com/office/drawing/2018/hyperlinkcolor" val="tx"/>
                    </a:ext>
                  </a:extLst>
                </a:hlinkClick>
              </a:rPr>
              <a:t> 2024. </a:t>
            </a:r>
            <a:r>
              <a:rPr lang="en-US" sz="1700" b="1" u="sng" dirty="0" err="1">
                <a:solidFill>
                  <a:srgbClr val="1155CC"/>
                </a:solidFill>
                <a:hlinkClick r:id="rId9">
                  <a:extLst>
                    <a:ext uri="{A12FA001-AC4F-418D-AE19-62706E023703}">
                      <ahyp:hlinkClr xmlns:ahyp="http://schemas.microsoft.com/office/drawing/2018/hyperlinkcolor" val="tx"/>
                    </a:ext>
                  </a:extLst>
                </a:hlinkClick>
              </a:rPr>
              <a:t>godinu</a:t>
            </a:r>
            <a:endParaRPr sz="1700" b="1" dirty="0">
              <a:solidFill>
                <a:schemeClr val="dk1"/>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10">
                  <a:extLst>
                    <a:ext uri="{A12FA001-AC4F-418D-AE19-62706E023703}">
                      <ahyp:hlinkClr xmlns:ahyp="http://schemas.microsoft.com/office/drawing/2018/hyperlinkcolor" val="tx"/>
                    </a:ext>
                  </a:extLst>
                </a:hlinkClick>
              </a:rPr>
              <a:t>Istraživanje</a:t>
            </a:r>
            <a:r>
              <a:rPr lang="en-US" sz="1700" b="1" u="sng" dirty="0">
                <a:solidFill>
                  <a:srgbClr val="1155CC"/>
                </a:solidFill>
                <a:hlinkClick r:id="rId10">
                  <a:extLst>
                    <a:ext uri="{A12FA001-AC4F-418D-AE19-62706E023703}">
                      <ahyp:hlinkClr xmlns:ahyp="http://schemas.microsoft.com/office/drawing/2018/hyperlinkcolor" val="tx"/>
                    </a:ext>
                  </a:extLst>
                </a:hlinkClick>
              </a:rPr>
              <a:t> “Grad za </a:t>
            </a:r>
            <a:r>
              <a:rPr lang="en-US" sz="1700" b="1" u="sng" dirty="0" err="1">
                <a:solidFill>
                  <a:srgbClr val="1155CC"/>
                </a:solidFill>
                <a:hlinkClick r:id="rId10">
                  <a:extLst>
                    <a:ext uri="{A12FA001-AC4F-418D-AE19-62706E023703}">
                      <ahyp:hlinkClr xmlns:ahyp="http://schemas.microsoft.com/office/drawing/2018/hyperlinkcolor" val="tx"/>
                    </a:ext>
                  </a:extLst>
                </a:hlinkClick>
              </a:rPr>
              <a:t>sve</a:t>
            </a:r>
            <a:r>
              <a:rPr lang="en-US" sz="1700" b="1" u="sng" dirty="0">
                <a:solidFill>
                  <a:srgbClr val="1155CC"/>
                </a:solidFill>
                <a:hlinkClick r:id="rId10">
                  <a:extLst>
                    <a:ext uri="{A12FA001-AC4F-418D-AE19-62706E023703}">
                      <ahyp:hlinkClr xmlns:ahyp="http://schemas.microsoft.com/office/drawing/2018/hyperlinkcolor" val="tx"/>
                    </a:ext>
                  </a:extLst>
                </a:hlinkClick>
              </a:rPr>
              <a:t>”</a:t>
            </a:r>
            <a:endParaRPr sz="1700" b="1" dirty="0">
              <a:solidFill>
                <a:schemeClr val="dk1"/>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11">
                  <a:extLst>
                    <a:ext uri="{A12FA001-AC4F-418D-AE19-62706E023703}">
                      <ahyp:hlinkClr xmlns:ahyp="http://schemas.microsoft.com/office/drawing/2018/hyperlinkcolor" val="tx"/>
                    </a:ext>
                  </a:extLst>
                </a:hlinkClick>
              </a:rPr>
              <a:t>Istraživanje</a:t>
            </a:r>
            <a:r>
              <a:rPr lang="en-US" sz="1700" b="1" u="sng" dirty="0">
                <a:solidFill>
                  <a:srgbClr val="1155CC"/>
                </a:solidFill>
                <a:hlinkClick r:id="rId11">
                  <a:extLst>
                    <a:ext uri="{A12FA001-AC4F-418D-AE19-62706E023703}">
                      <ahyp:hlinkClr xmlns:ahyp="http://schemas.microsoft.com/office/drawing/2018/hyperlinkcolor" val="tx"/>
                    </a:ext>
                  </a:extLst>
                </a:hlinkClick>
              </a:rPr>
              <a:t> o </a:t>
            </a:r>
            <a:r>
              <a:rPr lang="en-US" sz="1700" b="1" u="sng" dirty="0" err="1">
                <a:solidFill>
                  <a:srgbClr val="1155CC"/>
                </a:solidFill>
                <a:hlinkClick r:id="rId11">
                  <a:extLst>
                    <a:ext uri="{A12FA001-AC4F-418D-AE19-62706E023703}">
                      <ahyp:hlinkClr xmlns:ahyp="http://schemas.microsoft.com/office/drawing/2018/hyperlinkcolor" val="tx"/>
                    </a:ext>
                  </a:extLst>
                </a:hlinkClick>
              </a:rPr>
              <a:t>stavovima</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i</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razini</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svijesti</a:t>
            </a:r>
            <a:r>
              <a:rPr lang="en-US" sz="1700" b="1" u="sng" dirty="0">
                <a:solidFill>
                  <a:srgbClr val="1155CC"/>
                </a:solidFill>
                <a:hlinkClick r:id="rId11">
                  <a:extLst>
                    <a:ext uri="{A12FA001-AC4F-418D-AE19-62706E023703}">
                      <ahyp:hlinkClr xmlns:ahyp="http://schemas.microsoft.com/office/drawing/2018/hyperlinkcolor" val="tx"/>
                    </a:ext>
                  </a:extLst>
                </a:hlinkClick>
              </a:rPr>
              <a:t> o </a:t>
            </a:r>
            <a:r>
              <a:rPr lang="en-US" sz="1700" b="1" u="sng" dirty="0" err="1">
                <a:solidFill>
                  <a:srgbClr val="1155CC"/>
                </a:solidFill>
                <a:hlinkClick r:id="rId11">
                  <a:extLst>
                    <a:ext uri="{A12FA001-AC4F-418D-AE19-62706E023703}">
                      <ahyp:hlinkClr xmlns:ahyp="http://schemas.microsoft.com/office/drawing/2018/hyperlinkcolor" val="tx"/>
                    </a:ext>
                  </a:extLst>
                </a:hlinkClick>
              </a:rPr>
              <a:t>diskriminaciji</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i</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pojavnim</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oblicima</a:t>
            </a:r>
            <a:r>
              <a:rPr lang="en-US" sz="1700" b="1" u="sng" dirty="0">
                <a:solidFill>
                  <a:srgbClr val="1155CC"/>
                </a:solidFill>
                <a:hlinkClick r:id="rId11">
                  <a:extLst>
                    <a:ext uri="{A12FA001-AC4F-418D-AE19-62706E023703}">
                      <ahyp:hlinkClr xmlns:ahyp="http://schemas.microsoft.com/office/drawing/2018/hyperlinkcolor" val="tx"/>
                    </a:ext>
                  </a:extLst>
                </a:hlinkClick>
              </a:rPr>
              <a:t> </a:t>
            </a:r>
            <a:r>
              <a:rPr lang="en-US" sz="1700" b="1" u="sng" dirty="0" err="1">
                <a:solidFill>
                  <a:srgbClr val="1155CC"/>
                </a:solidFill>
                <a:hlinkClick r:id="rId11">
                  <a:extLst>
                    <a:ext uri="{A12FA001-AC4F-418D-AE19-62706E023703}">
                      <ahyp:hlinkClr xmlns:ahyp="http://schemas.microsoft.com/office/drawing/2018/hyperlinkcolor" val="tx"/>
                    </a:ext>
                  </a:extLst>
                </a:hlinkClick>
              </a:rPr>
              <a:t>diskriminacije</a:t>
            </a:r>
            <a:r>
              <a:rPr lang="en-US" sz="1700" b="1" dirty="0">
                <a:solidFill>
                  <a:schemeClr val="dk1"/>
                </a:solidFill>
              </a:rPr>
              <a:t>, </a:t>
            </a:r>
            <a:r>
              <a:rPr lang="en-US" sz="1700" b="1" dirty="0" err="1">
                <a:solidFill>
                  <a:schemeClr val="dk1"/>
                </a:solidFill>
              </a:rPr>
              <a:t>Pučka</a:t>
            </a:r>
            <a:r>
              <a:rPr lang="en-US" sz="1700" b="1" dirty="0">
                <a:solidFill>
                  <a:schemeClr val="dk1"/>
                </a:solidFill>
              </a:rPr>
              <a:t> </a:t>
            </a:r>
            <a:r>
              <a:rPr lang="en-US" sz="1700" b="1" dirty="0" err="1">
                <a:solidFill>
                  <a:schemeClr val="dk1"/>
                </a:solidFill>
              </a:rPr>
              <a:t>pravobraniteljica</a:t>
            </a:r>
            <a:r>
              <a:rPr lang="en-US" sz="1700" b="1" dirty="0">
                <a:solidFill>
                  <a:schemeClr val="dk1"/>
                </a:solidFill>
              </a:rPr>
              <a:t>, 2022.</a:t>
            </a:r>
            <a:endParaRPr sz="1700" b="1" dirty="0">
              <a:solidFill>
                <a:schemeClr val="dk1"/>
              </a:solidFill>
            </a:endParaRPr>
          </a:p>
          <a:p>
            <a:pPr marL="457200" lvl="0" indent="-336550" algn="l" rtl="0">
              <a:lnSpc>
                <a:spcPct val="115000"/>
              </a:lnSpc>
              <a:spcBef>
                <a:spcPts val="0"/>
              </a:spcBef>
              <a:spcAft>
                <a:spcPts val="0"/>
              </a:spcAft>
              <a:buSzPts val="1700"/>
              <a:buChar char="●"/>
            </a:pPr>
            <a:r>
              <a:rPr lang="en-US" sz="1700" b="1" u="sng" dirty="0" err="1">
                <a:solidFill>
                  <a:srgbClr val="1155CC"/>
                </a:solidFill>
                <a:hlinkClick r:id="rId12">
                  <a:extLst>
                    <a:ext uri="{A12FA001-AC4F-418D-AE19-62706E023703}">
                      <ahyp:hlinkClr xmlns:ahyp="http://schemas.microsoft.com/office/drawing/2018/hyperlinkcolor" val="tx"/>
                    </a:ext>
                  </a:extLst>
                </a:hlinkClick>
              </a:rPr>
              <a:t>Izvještaj</a:t>
            </a:r>
            <a:r>
              <a:rPr lang="en-US" sz="1700" b="1" u="sng" dirty="0">
                <a:solidFill>
                  <a:srgbClr val="1155CC"/>
                </a:solidFill>
                <a:hlinkClick r:id="rId12">
                  <a:extLst>
                    <a:ext uri="{A12FA001-AC4F-418D-AE19-62706E023703}">
                      <ahyp:hlinkClr xmlns:ahyp="http://schemas.microsoft.com/office/drawing/2018/hyperlinkcolor" val="tx"/>
                    </a:ext>
                  </a:extLst>
                </a:hlinkClick>
              </a:rPr>
              <a:t> u </a:t>
            </a:r>
            <a:r>
              <a:rPr lang="en-US" sz="1700" b="1" u="sng" dirty="0" err="1">
                <a:solidFill>
                  <a:srgbClr val="1155CC"/>
                </a:solidFill>
                <a:hlinkClick r:id="rId12">
                  <a:extLst>
                    <a:ext uri="{A12FA001-AC4F-418D-AE19-62706E023703}">
                      <ahyp:hlinkClr xmlns:ahyp="http://schemas.microsoft.com/office/drawing/2018/hyperlinkcolor" val="tx"/>
                    </a:ext>
                  </a:extLst>
                </a:hlinkClick>
              </a:rPr>
              <a:t>sjeni</a:t>
            </a:r>
            <a:r>
              <a:rPr lang="en-US" sz="1700" b="1" u="sng" dirty="0">
                <a:solidFill>
                  <a:srgbClr val="1155CC"/>
                </a:solidFill>
                <a:hlinkClick r:id="rId12">
                  <a:extLst>
                    <a:ext uri="{A12FA001-AC4F-418D-AE19-62706E023703}">
                      <ahyp:hlinkClr xmlns:ahyp="http://schemas.microsoft.com/office/drawing/2018/hyperlinkcolor" val="tx"/>
                    </a:ext>
                  </a:extLst>
                </a:hlinkClick>
              </a:rPr>
              <a:t> o </a:t>
            </a:r>
            <a:r>
              <a:rPr lang="en-US" sz="1700" b="1" u="sng" dirty="0" err="1">
                <a:solidFill>
                  <a:srgbClr val="1155CC"/>
                </a:solidFill>
                <a:hlinkClick r:id="rId12">
                  <a:extLst>
                    <a:ext uri="{A12FA001-AC4F-418D-AE19-62706E023703}">
                      <ahyp:hlinkClr xmlns:ahyp="http://schemas.microsoft.com/office/drawing/2018/hyperlinkcolor" val="tx"/>
                    </a:ext>
                  </a:extLst>
                </a:hlinkClick>
              </a:rPr>
              <a:t>provedbi</a:t>
            </a:r>
            <a:r>
              <a:rPr lang="en-US" sz="1700" b="1" u="sng" dirty="0">
                <a:solidFill>
                  <a:srgbClr val="1155CC"/>
                </a:solidFill>
                <a:hlinkClick r:id="rId12">
                  <a:extLst>
                    <a:ext uri="{A12FA001-AC4F-418D-AE19-62706E023703}">
                      <ahyp:hlinkClr xmlns:ahyp="http://schemas.microsoft.com/office/drawing/2018/hyperlinkcolor" val="tx"/>
                    </a:ext>
                  </a:extLst>
                </a:hlinkClick>
              </a:rPr>
              <a:t> </a:t>
            </a:r>
            <a:r>
              <a:rPr lang="en-US" sz="1700" b="1" u="sng" dirty="0" err="1">
                <a:solidFill>
                  <a:srgbClr val="1155CC"/>
                </a:solidFill>
                <a:hlinkClick r:id="rId12">
                  <a:extLst>
                    <a:ext uri="{A12FA001-AC4F-418D-AE19-62706E023703}">
                      <ahyp:hlinkClr xmlns:ahyp="http://schemas.microsoft.com/office/drawing/2018/hyperlinkcolor" val="tx"/>
                    </a:ext>
                  </a:extLst>
                </a:hlinkClick>
              </a:rPr>
              <a:t>mjera</a:t>
            </a:r>
            <a:r>
              <a:rPr lang="en-US" sz="1700" b="1" u="sng" dirty="0">
                <a:solidFill>
                  <a:srgbClr val="1155CC"/>
                </a:solidFill>
                <a:hlinkClick r:id="rId12">
                  <a:extLst>
                    <a:ext uri="{A12FA001-AC4F-418D-AE19-62706E023703}">
                      <ahyp:hlinkClr xmlns:ahyp="http://schemas.microsoft.com/office/drawing/2018/hyperlinkcolor" val="tx"/>
                    </a:ext>
                  </a:extLst>
                </a:hlinkClick>
              </a:rPr>
              <a:t> </a:t>
            </a:r>
            <a:r>
              <a:rPr lang="en-US" sz="1700" b="1" u="sng" dirty="0" err="1">
                <a:solidFill>
                  <a:srgbClr val="1155CC"/>
                </a:solidFill>
                <a:hlinkClick r:id="rId12">
                  <a:extLst>
                    <a:ext uri="{A12FA001-AC4F-418D-AE19-62706E023703}">
                      <ahyp:hlinkClr xmlns:ahyp="http://schemas.microsoft.com/office/drawing/2018/hyperlinkcolor" val="tx"/>
                    </a:ext>
                  </a:extLst>
                </a:hlinkClick>
              </a:rPr>
              <a:t>integracije</a:t>
            </a:r>
            <a:r>
              <a:rPr lang="en-US" sz="1700" b="1" u="sng" dirty="0">
                <a:solidFill>
                  <a:srgbClr val="1155CC"/>
                </a:solidFill>
                <a:hlinkClick r:id="rId12">
                  <a:extLst>
                    <a:ext uri="{A12FA001-AC4F-418D-AE19-62706E023703}">
                      <ahyp:hlinkClr xmlns:ahyp="http://schemas.microsoft.com/office/drawing/2018/hyperlinkcolor" val="tx"/>
                    </a:ext>
                  </a:extLst>
                </a:hlinkClick>
              </a:rPr>
              <a:t> u </a:t>
            </a:r>
            <a:r>
              <a:rPr lang="en-US" sz="1700" b="1" u="sng" dirty="0" err="1">
                <a:solidFill>
                  <a:srgbClr val="1155CC"/>
                </a:solidFill>
                <a:hlinkClick r:id="rId12">
                  <a:extLst>
                    <a:ext uri="{A12FA001-AC4F-418D-AE19-62706E023703}">
                      <ahyp:hlinkClr xmlns:ahyp="http://schemas.microsoft.com/office/drawing/2018/hyperlinkcolor" val="tx"/>
                    </a:ext>
                  </a:extLst>
                </a:hlinkClick>
              </a:rPr>
              <a:t>Hrvatskoj</a:t>
            </a:r>
            <a:r>
              <a:rPr lang="hr-HR" sz="1700" b="1" u="sng" dirty="0">
                <a:solidFill>
                  <a:srgbClr val="1155CC"/>
                </a:solidFill>
              </a:rPr>
              <a:t> </a:t>
            </a:r>
          </a:p>
          <a:p>
            <a:pPr marL="457200" lvl="0" indent="-336550" algn="l" rtl="0">
              <a:lnSpc>
                <a:spcPct val="115000"/>
              </a:lnSpc>
              <a:spcBef>
                <a:spcPts val="0"/>
              </a:spcBef>
              <a:spcAft>
                <a:spcPts val="0"/>
              </a:spcAft>
              <a:buSzPts val="1700"/>
              <a:buChar char="●"/>
            </a:pPr>
            <a:r>
              <a:rPr lang="hr-HR" sz="1700" b="1" dirty="0">
                <a:solidFill>
                  <a:schemeClr val="tx1"/>
                </a:solidFill>
              </a:rPr>
              <a:t>- - - </a:t>
            </a:r>
            <a:endParaRPr sz="3100" b="1" dirty="0">
              <a:solidFill>
                <a:schemeClr val="tx1"/>
              </a:solidFill>
            </a:endParaRPr>
          </a:p>
          <a:p>
            <a:pPr marL="0" marR="0" lvl="0" indent="0" algn="l" rtl="0">
              <a:lnSpc>
                <a:spcPct val="140000"/>
              </a:lnSpc>
              <a:spcBef>
                <a:spcPts val="0"/>
              </a:spcBef>
              <a:spcAft>
                <a:spcPts val="0"/>
              </a:spcAft>
              <a:buNone/>
            </a:pPr>
            <a:endParaRPr sz="2500" dirty="0">
              <a:latin typeface="Calibri"/>
              <a:ea typeface="Calibri"/>
              <a:cs typeface="Calibri"/>
              <a:sym typeface="Calibri"/>
            </a:endParaRPr>
          </a:p>
          <a:p>
            <a:pPr marL="0" marR="0" lvl="0" indent="0" algn="l" rtl="0">
              <a:lnSpc>
                <a:spcPct val="140000"/>
              </a:lnSpc>
              <a:spcBef>
                <a:spcPts val="0"/>
              </a:spcBef>
              <a:spcAft>
                <a:spcPts val="0"/>
              </a:spcAft>
              <a:buNone/>
            </a:pPr>
            <a:endParaRPr sz="2500" dirty="0">
              <a:latin typeface="Calibri"/>
              <a:ea typeface="Calibri"/>
              <a:cs typeface="Calibri"/>
              <a:sym typeface="Calibri"/>
            </a:endParaRPr>
          </a:p>
          <a:p>
            <a:pPr marL="0" marR="0" lvl="0" indent="0" algn="l" rtl="0">
              <a:lnSpc>
                <a:spcPct val="140000"/>
              </a:lnSpc>
              <a:spcBef>
                <a:spcPts val="0"/>
              </a:spcBef>
              <a:spcAft>
                <a:spcPts val="0"/>
              </a:spcAft>
              <a:buNone/>
            </a:pPr>
            <a:endParaRPr sz="2500" dirty="0">
              <a:latin typeface="Calibri"/>
              <a:ea typeface="Calibri"/>
              <a:cs typeface="Calibri"/>
              <a:sym typeface="Calibri"/>
            </a:endParaRPr>
          </a:p>
          <a:p>
            <a:pPr marL="0" marR="0" lvl="0" indent="0" algn="l" rtl="0">
              <a:lnSpc>
                <a:spcPct val="140000"/>
              </a:lnSpc>
              <a:spcBef>
                <a:spcPts val="0"/>
              </a:spcBef>
              <a:spcAft>
                <a:spcPts val="0"/>
              </a:spcAft>
              <a:buNone/>
            </a:pPr>
            <a:endParaRPr sz="2500" dirty="0">
              <a:latin typeface="Calibri"/>
              <a:ea typeface="Calibri"/>
              <a:cs typeface="Calibri"/>
              <a:sym typeface="Calibri"/>
            </a:endParaRPr>
          </a:p>
        </p:txBody>
      </p:sp>
      <p:sp>
        <p:nvSpPr>
          <p:cNvPr id="241" name="Google Shape;241;p12"/>
          <p:cNvSpPr txBox="1"/>
          <p:nvPr/>
        </p:nvSpPr>
        <p:spPr>
          <a:xfrm flipH="1">
            <a:off x="1224651" y="8563425"/>
            <a:ext cx="8300400" cy="11633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dirty="0">
                <a:solidFill>
                  <a:srgbClr val="FF1616"/>
                </a:solidFill>
                <a:latin typeface="Calibri"/>
                <a:ea typeface="Calibri"/>
                <a:cs typeface="Calibri"/>
                <a:sym typeface="Calibri"/>
              </a:rPr>
              <a:t>Introduce advisory and support </a:t>
            </a:r>
            <a:r>
              <a:rPr lang="en-US" sz="1800" dirty="0" err="1">
                <a:solidFill>
                  <a:srgbClr val="FF1616"/>
                </a:solidFill>
                <a:latin typeface="Calibri"/>
                <a:ea typeface="Calibri"/>
                <a:cs typeface="Calibri"/>
                <a:sym typeface="Calibri"/>
              </a:rPr>
              <a:t>centres</a:t>
            </a:r>
            <a:r>
              <a:rPr lang="en-US" sz="1800" dirty="0">
                <a:solidFill>
                  <a:srgbClr val="FF1616"/>
                </a:solidFill>
                <a:latin typeface="Calibri"/>
                <a:ea typeface="Calibri"/>
                <a:cs typeface="Calibri"/>
                <a:sym typeface="Calibri"/>
              </a:rPr>
              <a:t> or any other institutions and </a:t>
            </a:r>
            <a:r>
              <a:rPr lang="en-US" sz="1800" dirty="0" err="1">
                <a:solidFill>
                  <a:srgbClr val="FF1616"/>
                </a:solidFill>
                <a:latin typeface="Calibri"/>
                <a:ea typeface="Calibri"/>
                <a:cs typeface="Calibri"/>
                <a:sym typeface="Calibri"/>
              </a:rPr>
              <a:t>organisations</a:t>
            </a:r>
            <a:r>
              <a:rPr lang="en-US" sz="1800" dirty="0">
                <a:solidFill>
                  <a:srgbClr val="FF1616"/>
                </a:solidFill>
                <a:latin typeface="Calibri"/>
                <a:ea typeface="Calibri"/>
                <a:cs typeface="Calibri"/>
                <a:sym typeface="Calibri"/>
              </a:rPr>
              <a:t> where to get help</a:t>
            </a:r>
            <a:r>
              <a:rPr lang="hr-HR" sz="1800" dirty="0">
                <a:solidFill>
                  <a:srgbClr val="FF1616"/>
                </a:solidFill>
                <a:latin typeface="Calibri"/>
                <a:ea typeface="Calibri"/>
                <a:cs typeface="Calibri"/>
                <a:sym typeface="Calibri"/>
              </a:rPr>
              <a:t>. Explain different processes of combating discrimination on national level – reporting to police, seeking legal aid, reporting to Ombuds office....</a:t>
            </a:r>
            <a:endParaRPr sz="700" dirty="0"/>
          </a:p>
        </p:txBody>
      </p:sp>
      <p:cxnSp>
        <p:nvCxnSpPr>
          <p:cNvPr id="242" name="Google Shape;242;p12"/>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43" name="Google Shape;243;p12"/>
          <p:cNvPicPr preferRelativeResize="0"/>
          <p:nvPr/>
        </p:nvPicPr>
        <p:blipFill rotWithShape="1">
          <a:blip r:embed="rId13">
            <a:alphaModFix/>
          </a:blip>
          <a:srcRect/>
          <a:stretch/>
        </p:blipFill>
        <p:spPr>
          <a:xfrm>
            <a:off x="14401803" y="8210313"/>
            <a:ext cx="3886197" cy="20766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47"/>
        <p:cNvGrpSpPr/>
        <p:nvPr/>
      </p:nvGrpSpPr>
      <p:grpSpPr>
        <a:xfrm>
          <a:off x="0" y="0"/>
          <a:ext cx="0" cy="0"/>
          <a:chOff x="0" y="0"/>
          <a:chExt cx="0" cy="0"/>
        </a:xfrm>
      </p:grpSpPr>
      <p:pic>
        <p:nvPicPr>
          <p:cNvPr id="248" name="Google Shape;248;p13"/>
          <p:cNvPicPr preferRelativeResize="0"/>
          <p:nvPr/>
        </p:nvPicPr>
        <p:blipFill rotWithShape="1">
          <a:blip r:embed="rId3">
            <a:alphaModFix/>
          </a:blip>
          <a:srcRect/>
          <a:stretch/>
        </p:blipFill>
        <p:spPr>
          <a:xfrm>
            <a:off x="8570789" y="7781422"/>
            <a:ext cx="644826" cy="394956"/>
          </a:xfrm>
          <a:prstGeom prst="rect">
            <a:avLst/>
          </a:prstGeom>
          <a:noFill/>
          <a:ln>
            <a:noFill/>
          </a:ln>
        </p:spPr>
      </p:pic>
      <p:pic>
        <p:nvPicPr>
          <p:cNvPr id="249" name="Google Shape;249;p13"/>
          <p:cNvPicPr preferRelativeResize="0"/>
          <p:nvPr/>
        </p:nvPicPr>
        <p:blipFill rotWithShape="1">
          <a:blip r:embed="rId4">
            <a:alphaModFix/>
          </a:blip>
          <a:srcRect/>
          <a:stretch/>
        </p:blipFill>
        <p:spPr>
          <a:xfrm>
            <a:off x="1118734" y="7704138"/>
            <a:ext cx="581467" cy="581467"/>
          </a:xfrm>
          <a:prstGeom prst="rect">
            <a:avLst/>
          </a:prstGeom>
          <a:noFill/>
          <a:ln>
            <a:noFill/>
          </a:ln>
        </p:spPr>
      </p:pic>
      <p:pic>
        <p:nvPicPr>
          <p:cNvPr id="250" name="Google Shape;250;p13"/>
          <p:cNvPicPr preferRelativeResize="0"/>
          <p:nvPr/>
        </p:nvPicPr>
        <p:blipFill rotWithShape="1">
          <a:blip r:embed="rId5">
            <a:alphaModFix/>
          </a:blip>
          <a:srcRect/>
          <a:stretch/>
        </p:blipFill>
        <p:spPr>
          <a:xfrm>
            <a:off x="1053646" y="8664981"/>
            <a:ext cx="711650" cy="571922"/>
          </a:xfrm>
          <a:prstGeom prst="rect">
            <a:avLst/>
          </a:prstGeom>
          <a:noFill/>
          <a:ln>
            <a:noFill/>
          </a:ln>
        </p:spPr>
      </p:pic>
      <p:pic>
        <p:nvPicPr>
          <p:cNvPr id="251" name="Google Shape;251;p13"/>
          <p:cNvPicPr preferRelativeResize="0"/>
          <p:nvPr/>
        </p:nvPicPr>
        <p:blipFill rotWithShape="1">
          <a:blip r:embed="rId6">
            <a:alphaModFix/>
          </a:blip>
          <a:srcRect/>
          <a:stretch/>
        </p:blipFill>
        <p:spPr>
          <a:xfrm>
            <a:off x="8569114" y="8593880"/>
            <a:ext cx="499885" cy="714122"/>
          </a:xfrm>
          <a:prstGeom prst="rect">
            <a:avLst/>
          </a:prstGeom>
          <a:noFill/>
          <a:ln>
            <a:noFill/>
          </a:ln>
        </p:spPr>
      </p:pic>
      <p:pic>
        <p:nvPicPr>
          <p:cNvPr id="252" name="Google Shape;252;p13"/>
          <p:cNvPicPr preferRelativeResize="0"/>
          <p:nvPr/>
        </p:nvPicPr>
        <p:blipFill rotWithShape="1">
          <a:blip r:embed="rId7">
            <a:alphaModFix amt="63000"/>
          </a:blip>
          <a:srcRect/>
          <a:stretch/>
        </p:blipFill>
        <p:spPr>
          <a:xfrm>
            <a:off x="14721625" y="1470875"/>
            <a:ext cx="2915824" cy="2568774"/>
          </a:xfrm>
          <a:prstGeom prst="rect">
            <a:avLst/>
          </a:prstGeom>
          <a:noFill/>
          <a:ln>
            <a:noFill/>
          </a:ln>
        </p:spPr>
      </p:pic>
      <p:sp>
        <p:nvSpPr>
          <p:cNvPr id="253" name="Google Shape;253;p13"/>
          <p:cNvSpPr txBox="1"/>
          <p:nvPr/>
        </p:nvSpPr>
        <p:spPr>
          <a:xfrm>
            <a:off x="1357508" y="349512"/>
            <a:ext cx="16145400" cy="1325700"/>
          </a:xfrm>
          <a:prstGeom prst="rect">
            <a:avLst/>
          </a:prstGeom>
          <a:noFill/>
          <a:ln>
            <a:noFill/>
          </a:ln>
        </p:spPr>
        <p:txBody>
          <a:bodyPr spcFirstLastPara="1" wrap="square" lIns="0" tIns="0" rIns="0" bIns="0" anchor="t" anchorCtr="0">
            <a:spAutoFit/>
          </a:bodyPr>
          <a:lstStyle/>
          <a:p>
            <a:pPr marL="0" marR="0" lvl="0" indent="0" algn="ctr" rtl="0">
              <a:lnSpc>
                <a:spcPct val="79750"/>
              </a:lnSpc>
              <a:spcBef>
                <a:spcPts val="0"/>
              </a:spcBef>
              <a:spcAft>
                <a:spcPts val="0"/>
              </a:spcAft>
              <a:buNone/>
            </a:pPr>
            <a:r>
              <a:rPr lang="en-US" sz="3600" b="1">
                <a:solidFill>
                  <a:schemeClr val="dk1"/>
                </a:solidFill>
                <a:latin typeface="Comfortaa"/>
                <a:ea typeface="Comfortaa"/>
                <a:cs typeface="Comfortaa"/>
                <a:sym typeface="Comfortaa"/>
              </a:rPr>
              <a:t>METHOD : STRUCTURAL DISCRIMINATION: MECHANISMS, PRACTICES, FUNCTIONS (TALKING ABOUT DIFFERENT FORMS OF DISCRIMINATION)</a:t>
            </a:r>
            <a:endParaRPr sz="1000" b="1">
              <a:solidFill>
                <a:schemeClr val="dk1"/>
              </a:solidFill>
              <a:latin typeface="Comfortaa"/>
              <a:ea typeface="Comfortaa"/>
              <a:cs typeface="Comfortaa"/>
              <a:sym typeface="Comfortaa"/>
            </a:endParaRPr>
          </a:p>
        </p:txBody>
      </p:sp>
      <p:sp>
        <p:nvSpPr>
          <p:cNvPr id="254" name="Google Shape;254;p13"/>
          <p:cNvSpPr txBox="1"/>
          <p:nvPr/>
        </p:nvSpPr>
        <p:spPr>
          <a:xfrm>
            <a:off x="9733953" y="7839075"/>
            <a:ext cx="1558500" cy="2310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500">
                <a:solidFill>
                  <a:srgbClr val="000000"/>
                </a:solidFill>
                <a:latin typeface="Comfortaa"/>
                <a:ea typeface="Comfortaa"/>
                <a:cs typeface="Comfortaa"/>
                <a:sym typeface="Comfortaa"/>
              </a:rPr>
              <a:t>3-30 People </a:t>
            </a:r>
            <a:endParaRPr>
              <a:latin typeface="Comfortaa"/>
              <a:ea typeface="Comfortaa"/>
              <a:cs typeface="Comfortaa"/>
              <a:sym typeface="Comfortaa"/>
            </a:endParaRPr>
          </a:p>
        </p:txBody>
      </p:sp>
      <p:sp>
        <p:nvSpPr>
          <p:cNvPr id="255" name="Google Shape;255;p13"/>
          <p:cNvSpPr txBox="1"/>
          <p:nvPr/>
        </p:nvSpPr>
        <p:spPr>
          <a:xfrm>
            <a:off x="3581528" y="4710462"/>
            <a:ext cx="51276" cy="21336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US" sz="1500" b="1">
                <a:solidFill>
                  <a:srgbClr val="000000"/>
                </a:solidFill>
                <a:latin typeface="Montserrat"/>
                <a:ea typeface="Montserrat"/>
                <a:cs typeface="Montserrat"/>
                <a:sym typeface="Montserrat"/>
              </a:rPr>
              <a:t> </a:t>
            </a:r>
            <a:endParaRPr/>
          </a:p>
        </p:txBody>
      </p:sp>
      <p:sp>
        <p:nvSpPr>
          <p:cNvPr id="256" name="Google Shape;256;p13"/>
          <p:cNvSpPr txBox="1"/>
          <p:nvPr/>
        </p:nvSpPr>
        <p:spPr>
          <a:xfrm>
            <a:off x="2300250" y="7775600"/>
            <a:ext cx="5204400" cy="6324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300">
                <a:solidFill>
                  <a:srgbClr val="000000"/>
                </a:solidFill>
                <a:latin typeface="Comfortaa"/>
                <a:ea typeface="Comfortaa"/>
                <a:cs typeface="Comfortaa"/>
                <a:sym typeface="Comfortaa"/>
              </a:rPr>
              <a:t>20 minutes to 40 minutes Group work approx. 15 to 20 minutes, presentation approx. 5 minutes per working group, evaluation approx. 10 minutes </a:t>
            </a:r>
            <a:endParaRPr sz="1200">
              <a:latin typeface="Comfortaa"/>
              <a:ea typeface="Comfortaa"/>
              <a:cs typeface="Comfortaa"/>
              <a:sym typeface="Comfortaa"/>
            </a:endParaRPr>
          </a:p>
        </p:txBody>
      </p:sp>
      <p:sp>
        <p:nvSpPr>
          <p:cNvPr id="257" name="Google Shape;257;p13"/>
          <p:cNvSpPr txBox="1"/>
          <p:nvPr/>
        </p:nvSpPr>
        <p:spPr>
          <a:xfrm>
            <a:off x="1987550" y="8681100"/>
            <a:ext cx="6168000" cy="848400"/>
          </a:xfrm>
          <a:prstGeom prst="rect">
            <a:avLst/>
          </a:prstGeom>
          <a:noFill/>
          <a:ln>
            <a:noFill/>
          </a:ln>
        </p:spPr>
        <p:txBody>
          <a:bodyPr spcFirstLastPara="1" wrap="square" lIns="0" tIns="0" rIns="0" bIns="0" anchor="t" anchorCtr="0">
            <a:spAutoFit/>
          </a:bodyPr>
          <a:lstStyle/>
          <a:p>
            <a:pPr marL="323850" marR="0" lvl="1" indent="-149225" algn="l" rtl="0">
              <a:lnSpc>
                <a:spcPct val="108000"/>
              </a:lnSpc>
              <a:spcBef>
                <a:spcPts val="0"/>
              </a:spcBef>
              <a:spcAft>
                <a:spcPts val="0"/>
              </a:spcAft>
              <a:buClr>
                <a:srgbClr val="000000"/>
              </a:buClr>
              <a:buSzPts val="1300"/>
              <a:buFont typeface="Comfortaa"/>
              <a:buChar char="•"/>
            </a:pPr>
            <a:r>
              <a:rPr lang="en-US" sz="1300" i="0" u="none" strike="noStrike" cap="none">
                <a:solidFill>
                  <a:srgbClr val="000000"/>
                </a:solidFill>
                <a:latin typeface="Comfortaa"/>
                <a:ea typeface="Comfortaa"/>
                <a:cs typeface="Comfortaa"/>
                <a:sym typeface="Comfortaa"/>
              </a:rPr>
              <a:t>Promote discussion of concepts and conceptual fields.</a:t>
            </a:r>
            <a:endParaRPr sz="1200">
              <a:latin typeface="Comfortaa"/>
              <a:ea typeface="Comfortaa"/>
              <a:cs typeface="Comfortaa"/>
              <a:sym typeface="Comfortaa"/>
            </a:endParaRPr>
          </a:p>
          <a:p>
            <a:pPr marL="323850" marR="0" lvl="1" indent="-149225" algn="l" rtl="0">
              <a:lnSpc>
                <a:spcPct val="108000"/>
              </a:lnSpc>
              <a:spcBef>
                <a:spcPts val="0"/>
              </a:spcBef>
              <a:spcAft>
                <a:spcPts val="0"/>
              </a:spcAft>
              <a:buClr>
                <a:srgbClr val="000000"/>
              </a:buClr>
              <a:buSzPts val="1300"/>
              <a:buFont typeface="Comfortaa"/>
              <a:buChar char="•"/>
            </a:pPr>
            <a:r>
              <a:rPr lang="en-US" sz="1300" i="0" u="none" strike="noStrike" cap="none">
                <a:solidFill>
                  <a:srgbClr val="000000"/>
                </a:solidFill>
                <a:latin typeface="Comfortaa"/>
                <a:ea typeface="Comfortaa"/>
                <a:cs typeface="Comfortaa"/>
                <a:sym typeface="Comfortaa"/>
              </a:rPr>
              <a:t>Stimulate exchange and communication processes between several people.</a:t>
            </a:r>
            <a:endParaRPr sz="1200">
              <a:latin typeface="Comfortaa"/>
              <a:ea typeface="Comfortaa"/>
              <a:cs typeface="Comfortaa"/>
              <a:sym typeface="Comfortaa"/>
            </a:endParaRPr>
          </a:p>
          <a:p>
            <a:pPr marL="323850" marR="0" lvl="1" indent="-149225" algn="l" rtl="0">
              <a:lnSpc>
                <a:spcPct val="108000"/>
              </a:lnSpc>
              <a:spcBef>
                <a:spcPts val="0"/>
              </a:spcBef>
              <a:spcAft>
                <a:spcPts val="0"/>
              </a:spcAft>
              <a:buClr>
                <a:srgbClr val="000000"/>
              </a:buClr>
              <a:buSzPts val="1300"/>
              <a:buFont typeface="Comfortaa"/>
              <a:buChar char="•"/>
            </a:pPr>
            <a:r>
              <a:rPr lang="en-US" sz="1300" i="0" u="none" strike="noStrike" cap="none">
                <a:solidFill>
                  <a:srgbClr val="000000"/>
                </a:solidFill>
                <a:latin typeface="Comfortaa"/>
                <a:ea typeface="Comfortaa"/>
                <a:cs typeface="Comfortaa"/>
                <a:sym typeface="Comfortaa"/>
              </a:rPr>
              <a:t>Clarify and define concepts.</a:t>
            </a:r>
            <a:endParaRPr sz="1200">
              <a:latin typeface="Comfortaa"/>
              <a:ea typeface="Comfortaa"/>
              <a:cs typeface="Comfortaa"/>
              <a:sym typeface="Comfortaa"/>
            </a:endParaRPr>
          </a:p>
        </p:txBody>
      </p:sp>
      <p:sp>
        <p:nvSpPr>
          <p:cNvPr id="258" name="Google Shape;258;p13"/>
          <p:cNvSpPr txBox="1"/>
          <p:nvPr/>
        </p:nvSpPr>
        <p:spPr>
          <a:xfrm>
            <a:off x="9482572" y="8681100"/>
            <a:ext cx="3434100" cy="9789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1500">
                <a:solidFill>
                  <a:srgbClr val="000000"/>
                </a:solidFill>
                <a:latin typeface="Comfortaa"/>
                <a:ea typeface="Comfortaa"/>
                <a:cs typeface="Comfortaa"/>
                <a:sym typeface="Comfortaa"/>
              </a:rPr>
              <a:t>Flipchart paper or other large paper (A2) for group work, wide pens, tape/pens or pin board with pins</a:t>
            </a:r>
            <a:r>
              <a:rPr lang="en-US" sz="1500">
                <a:solidFill>
                  <a:srgbClr val="000000"/>
                </a:solidFill>
                <a:latin typeface="Comfortaa SemiBold"/>
                <a:ea typeface="Comfortaa SemiBold"/>
                <a:cs typeface="Comfortaa SemiBold"/>
                <a:sym typeface="Comfortaa SemiBold"/>
              </a:rPr>
              <a:t>.</a:t>
            </a:r>
            <a:endParaRPr>
              <a:latin typeface="Comfortaa"/>
              <a:ea typeface="Comfortaa"/>
              <a:cs typeface="Comfortaa"/>
              <a:sym typeface="Comfortaa"/>
            </a:endParaRPr>
          </a:p>
        </p:txBody>
      </p:sp>
      <p:sp>
        <p:nvSpPr>
          <p:cNvPr id="259" name="Google Shape;259;p13"/>
          <p:cNvSpPr txBox="1"/>
          <p:nvPr/>
        </p:nvSpPr>
        <p:spPr>
          <a:xfrm>
            <a:off x="994075" y="1777250"/>
            <a:ext cx="8739900" cy="383700"/>
          </a:xfrm>
          <a:prstGeom prst="rect">
            <a:avLst/>
          </a:prstGeom>
          <a:noFill/>
          <a:ln>
            <a:noFill/>
          </a:ln>
        </p:spPr>
        <p:txBody>
          <a:bodyPr spcFirstLastPara="1" wrap="square" lIns="0" tIns="0" rIns="0" bIns="0" anchor="t" anchorCtr="0">
            <a:spAutoFit/>
          </a:bodyPr>
          <a:lstStyle/>
          <a:p>
            <a:pPr marL="0" marR="0" lvl="0" indent="0" algn="l" rtl="0">
              <a:lnSpc>
                <a:spcPct val="107985"/>
              </a:lnSpc>
              <a:spcBef>
                <a:spcPts val="0"/>
              </a:spcBef>
              <a:spcAft>
                <a:spcPts val="0"/>
              </a:spcAft>
              <a:buNone/>
            </a:pPr>
            <a:r>
              <a:rPr lang="en-US" sz="2492" b="1">
                <a:solidFill>
                  <a:srgbClr val="000000"/>
                </a:solidFill>
                <a:latin typeface="Comfortaa"/>
                <a:ea typeface="Comfortaa"/>
                <a:cs typeface="Comfortaa"/>
                <a:sym typeface="Comfortaa"/>
              </a:rPr>
              <a:t>Description of the method:</a:t>
            </a:r>
            <a:endParaRPr b="1">
              <a:latin typeface="Comfortaa"/>
              <a:ea typeface="Comfortaa"/>
              <a:cs typeface="Comfortaa"/>
              <a:sym typeface="Comfortaa"/>
            </a:endParaRPr>
          </a:p>
        </p:txBody>
      </p:sp>
      <p:sp>
        <p:nvSpPr>
          <p:cNvPr id="260" name="Google Shape;260;p13"/>
          <p:cNvSpPr txBox="1"/>
          <p:nvPr/>
        </p:nvSpPr>
        <p:spPr>
          <a:xfrm>
            <a:off x="12967175" y="3710400"/>
            <a:ext cx="9058800" cy="6049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solidFill>
                  <a:srgbClr val="000000"/>
                </a:solidFill>
                <a:latin typeface="Comfortaa"/>
                <a:ea typeface="Comfortaa"/>
                <a:cs typeface="Comfortaa"/>
                <a:sym typeface="Comfortaa"/>
              </a:rPr>
              <a:t>3. Backgrounds </a:t>
            </a:r>
            <a:endParaRPr b="1">
              <a:latin typeface="Comfortaa"/>
              <a:ea typeface="Comfortaa"/>
              <a:cs typeface="Comfortaa"/>
              <a:sym typeface="Comfortaa"/>
            </a:endParaRPr>
          </a:p>
          <a:p>
            <a:pPr marL="0" marR="0" lvl="0" indent="0" algn="l" rtl="0">
              <a:lnSpc>
                <a:spcPct val="140000"/>
              </a:lnSpc>
              <a:spcBef>
                <a:spcPts val="0"/>
              </a:spcBef>
              <a:spcAft>
                <a:spcPts val="0"/>
              </a:spcAft>
              <a:buNone/>
            </a:pPr>
            <a:endParaRPr sz="1500">
              <a:solidFill>
                <a:srgbClr val="000000"/>
              </a:solidFill>
              <a:latin typeface="Calibri"/>
              <a:ea typeface="Calibri"/>
              <a:cs typeface="Calibri"/>
              <a:sym typeface="Calibri"/>
            </a:endParaRPr>
          </a:p>
          <a:p>
            <a:pPr marL="457200" marR="0" lvl="0" indent="-323850" algn="l" rtl="0">
              <a:lnSpc>
                <a:spcPct val="140000"/>
              </a:lnSpc>
              <a:spcBef>
                <a:spcPts val="0"/>
              </a:spcBef>
              <a:spcAft>
                <a:spcPts val="0"/>
              </a:spcAft>
              <a:buClr>
                <a:srgbClr val="000000"/>
              </a:buClr>
              <a:buSzPts val="1500"/>
              <a:buChar char="●"/>
            </a:pPr>
            <a:r>
              <a:rPr lang="en-US" sz="1500">
                <a:solidFill>
                  <a:srgbClr val="000000"/>
                </a:solidFill>
              </a:rPr>
              <a:t>Historical anchoring of stereotypes </a:t>
            </a:r>
            <a:endParaRPr/>
          </a:p>
          <a:p>
            <a:pPr marL="0" marR="0" lvl="0" indent="0" algn="l" rtl="0">
              <a:lnSpc>
                <a:spcPct val="140000"/>
              </a:lnSpc>
              <a:spcBef>
                <a:spcPts val="0"/>
              </a:spcBef>
              <a:spcAft>
                <a:spcPts val="0"/>
              </a:spcAft>
              <a:buNone/>
            </a:pPr>
            <a:r>
              <a:rPr lang="en-US" sz="1500">
                <a:solidFill>
                  <a:srgbClr val="000000"/>
                </a:solidFill>
              </a:rPr>
              <a:t>in the discrimination matrix, which are part of</a:t>
            </a:r>
            <a:endParaRPr/>
          </a:p>
          <a:p>
            <a:pPr marL="0" marR="0" lvl="0" indent="0" algn="l" rtl="0">
              <a:lnSpc>
                <a:spcPct val="140000"/>
              </a:lnSpc>
              <a:spcBef>
                <a:spcPts val="0"/>
              </a:spcBef>
              <a:spcAft>
                <a:spcPts val="0"/>
              </a:spcAft>
              <a:buNone/>
            </a:pPr>
            <a:r>
              <a:rPr lang="en-US" sz="1500">
                <a:solidFill>
                  <a:srgbClr val="000000"/>
                </a:solidFill>
              </a:rPr>
              <a:t>current forms of structural discrimination </a:t>
            </a:r>
            <a:endParaRPr/>
          </a:p>
          <a:p>
            <a:pPr marL="0" marR="0" lvl="0" indent="0" algn="l" rtl="0">
              <a:lnSpc>
                <a:spcPct val="140000"/>
              </a:lnSpc>
              <a:spcBef>
                <a:spcPts val="0"/>
              </a:spcBef>
              <a:spcAft>
                <a:spcPts val="0"/>
              </a:spcAft>
              <a:buNone/>
            </a:pPr>
            <a:endParaRPr sz="1500">
              <a:solidFill>
                <a:srgbClr val="000000"/>
              </a:solidFill>
            </a:endParaRPr>
          </a:p>
          <a:p>
            <a:pPr marL="457200" marR="0" lvl="0" indent="-323850" algn="l" rtl="0">
              <a:lnSpc>
                <a:spcPct val="140000"/>
              </a:lnSpc>
              <a:spcBef>
                <a:spcPts val="0"/>
              </a:spcBef>
              <a:spcAft>
                <a:spcPts val="0"/>
              </a:spcAft>
              <a:buClr>
                <a:srgbClr val="000000"/>
              </a:buClr>
              <a:buSzPts val="1500"/>
              <a:buChar char="●"/>
            </a:pPr>
            <a:r>
              <a:rPr lang="en-US" sz="1500">
                <a:solidFill>
                  <a:srgbClr val="000000"/>
                </a:solidFill>
              </a:rPr>
              <a:t>Worldviews to which concepts of truth, </a:t>
            </a:r>
            <a:endParaRPr/>
          </a:p>
          <a:p>
            <a:pPr marL="0" marR="0" lvl="0" indent="0" algn="l" rtl="0">
              <a:lnSpc>
                <a:spcPct val="140000"/>
              </a:lnSpc>
              <a:spcBef>
                <a:spcPts val="0"/>
              </a:spcBef>
              <a:spcAft>
                <a:spcPts val="0"/>
              </a:spcAft>
              <a:buNone/>
            </a:pPr>
            <a:r>
              <a:rPr lang="en-US" sz="1500">
                <a:solidFill>
                  <a:srgbClr val="000000"/>
                </a:solidFill>
              </a:rPr>
              <a:t>concepts of truth, unity and totality are</a:t>
            </a:r>
            <a:endParaRPr/>
          </a:p>
          <a:p>
            <a:pPr marL="0" marR="0" lvl="0" indent="0" algn="l" rtl="0">
              <a:lnSpc>
                <a:spcPct val="140000"/>
              </a:lnSpc>
              <a:spcBef>
                <a:spcPts val="0"/>
              </a:spcBef>
              <a:spcAft>
                <a:spcPts val="0"/>
              </a:spcAft>
              <a:buNone/>
            </a:pPr>
            <a:r>
              <a:rPr lang="en-US" sz="1500">
                <a:solidFill>
                  <a:srgbClr val="000000"/>
                </a:solidFill>
              </a:rPr>
              <a:t>underlying </a:t>
            </a:r>
            <a:endParaRPr/>
          </a:p>
          <a:p>
            <a:pPr marL="0" marR="0" lvl="0" indent="0" algn="l" rtl="0">
              <a:lnSpc>
                <a:spcPct val="140000"/>
              </a:lnSpc>
              <a:spcBef>
                <a:spcPts val="0"/>
              </a:spcBef>
              <a:spcAft>
                <a:spcPts val="0"/>
              </a:spcAft>
              <a:buNone/>
            </a:pPr>
            <a:endParaRPr sz="1500">
              <a:solidFill>
                <a:srgbClr val="000000"/>
              </a:solidFill>
            </a:endParaRPr>
          </a:p>
          <a:p>
            <a:pPr marL="457200" marR="0" lvl="0" indent="-323850" algn="l" rtl="0">
              <a:lnSpc>
                <a:spcPct val="140000"/>
              </a:lnSpc>
              <a:spcBef>
                <a:spcPts val="0"/>
              </a:spcBef>
              <a:spcAft>
                <a:spcPts val="0"/>
              </a:spcAft>
              <a:buClr>
                <a:srgbClr val="000000"/>
              </a:buClr>
              <a:buSzPts val="1500"/>
              <a:buChar char="●"/>
            </a:pPr>
            <a:r>
              <a:rPr lang="en-US" sz="1500">
                <a:solidFill>
                  <a:srgbClr val="000000"/>
                </a:solidFill>
              </a:rPr>
              <a:t>Social, structurally anchored hegemony </a:t>
            </a:r>
            <a:endParaRPr/>
          </a:p>
          <a:p>
            <a:pPr marL="0" marR="0" lvl="0" indent="0" algn="l" rtl="0">
              <a:lnSpc>
                <a:spcPct val="140000"/>
              </a:lnSpc>
              <a:spcBef>
                <a:spcPts val="0"/>
              </a:spcBef>
              <a:spcAft>
                <a:spcPts val="0"/>
              </a:spcAft>
              <a:buNone/>
            </a:pPr>
            <a:r>
              <a:rPr lang="en-US" sz="1500">
                <a:solidFill>
                  <a:srgbClr val="000000"/>
                </a:solidFill>
              </a:rPr>
              <a:t>(supremacy) in the context of power and </a:t>
            </a:r>
            <a:endParaRPr/>
          </a:p>
          <a:p>
            <a:pPr marL="0" marR="0" lvl="0" indent="0" algn="l" rtl="0">
              <a:lnSpc>
                <a:spcPct val="140000"/>
              </a:lnSpc>
              <a:spcBef>
                <a:spcPts val="0"/>
              </a:spcBef>
              <a:spcAft>
                <a:spcPts val="0"/>
              </a:spcAft>
              <a:buNone/>
            </a:pPr>
            <a:r>
              <a:rPr lang="en-US" sz="1500">
                <a:solidFill>
                  <a:srgbClr val="000000"/>
                </a:solidFill>
              </a:rPr>
              <a:t>of power and domination relations as a</a:t>
            </a:r>
            <a:endParaRPr/>
          </a:p>
          <a:p>
            <a:pPr marL="0" marR="0" lvl="0" indent="0" algn="l" rtl="0">
              <a:lnSpc>
                <a:spcPct val="140000"/>
              </a:lnSpc>
              <a:spcBef>
                <a:spcPts val="0"/>
              </a:spcBef>
              <a:spcAft>
                <a:spcPts val="0"/>
              </a:spcAft>
              <a:buNone/>
            </a:pPr>
            <a:r>
              <a:rPr lang="en-US" sz="1500">
                <a:solidFill>
                  <a:srgbClr val="000000"/>
                </a:solidFill>
              </a:rPr>
              <a:t> standard and norm </a:t>
            </a:r>
            <a:endParaRPr/>
          </a:p>
          <a:p>
            <a:pPr marL="0" marR="0" lvl="0" indent="0" algn="l" rtl="0">
              <a:lnSpc>
                <a:spcPct val="140000"/>
              </a:lnSpc>
              <a:spcBef>
                <a:spcPts val="0"/>
              </a:spcBef>
              <a:spcAft>
                <a:spcPts val="0"/>
              </a:spcAft>
              <a:buNone/>
            </a:pPr>
            <a:endParaRPr sz="1500">
              <a:solidFill>
                <a:srgbClr val="000000"/>
              </a:solidFill>
            </a:endParaRPr>
          </a:p>
          <a:p>
            <a:pPr marL="457200" marR="0" lvl="0" indent="-323850" algn="l" rtl="0">
              <a:lnSpc>
                <a:spcPct val="140000"/>
              </a:lnSpc>
              <a:spcBef>
                <a:spcPts val="0"/>
              </a:spcBef>
              <a:spcAft>
                <a:spcPts val="0"/>
              </a:spcAft>
              <a:buClr>
                <a:srgbClr val="000000"/>
              </a:buClr>
              <a:buSzPts val="1500"/>
              <a:buChar char="●"/>
            </a:pPr>
            <a:r>
              <a:rPr lang="en-US" sz="1500">
                <a:solidFill>
                  <a:srgbClr val="000000"/>
                </a:solidFill>
              </a:rPr>
              <a:t>Reproduction at individual, </a:t>
            </a:r>
            <a:endParaRPr/>
          </a:p>
          <a:p>
            <a:pPr marL="0" marR="0" lvl="0" indent="0" algn="l" rtl="0">
              <a:lnSpc>
                <a:spcPct val="140000"/>
              </a:lnSpc>
              <a:spcBef>
                <a:spcPts val="0"/>
              </a:spcBef>
              <a:spcAft>
                <a:spcPts val="0"/>
              </a:spcAft>
              <a:buNone/>
            </a:pPr>
            <a:r>
              <a:rPr lang="en-US" sz="1500">
                <a:solidFill>
                  <a:srgbClr val="000000"/>
                </a:solidFill>
              </a:rPr>
              <a:t>institutional, and cultural level</a:t>
            </a:r>
            <a:endParaRPr/>
          </a:p>
          <a:p>
            <a:pPr marL="0" marR="0" lvl="0" indent="0" algn="l" rtl="0">
              <a:lnSpc>
                <a:spcPct val="140000"/>
              </a:lnSpc>
              <a:spcBef>
                <a:spcPts val="0"/>
              </a:spcBef>
              <a:spcAft>
                <a:spcPts val="0"/>
              </a:spcAft>
              <a:buNone/>
            </a:pPr>
            <a:endParaRPr sz="1500">
              <a:solidFill>
                <a:srgbClr val="000000"/>
              </a:solidFill>
            </a:endParaRPr>
          </a:p>
          <a:p>
            <a:pPr marL="0" marR="0" lvl="0" indent="0" algn="l" rtl="0">
              <a:lnSpc>
                <a:spcPct val="140000"/>
              </a:lnSpc>
              <a:spcBef>
                <a:spcPts val="0"/>
              </a:spcBef>
              <a:spcAft>
                <a:spcPts val="0"/>
              </a:spcAft>
              <a:buNone/>
            </a:pPr>
            <a:endParaRPr sz="1500">
              <a:solidFill>
                <a:srgbClr val="000000"/>
              </a:solidFill>
            </a:endParaRPr>
          </a:p>
        </p:txBody>
      </p:sp>
      <p:sp>
        <p:nvSpPr>
          <p:cNvPr id="261" name="Google Shape;261;p13"/>
          <p:cNvSpPr txBox="1"/>
          <p:nvPr/>
        </p:nvSpPr>
        <p:spPr>
          <a:xfrm>
            <a:off x="1118725" y="3688575"/>
            <a:ext cx="5877300" cy="41097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500" b="1">
                <a:solidFill>
                  <a:srgbClr val="000000"/>
                </a:solidFill>
                <a:latin typeface="Comfortaa"/>
                <a:ea typeface="Comfortaa"/>
                <a:cs typeface="Comfortaa"/>
                <a:sym typeface="Comfortaa"/>
              </a:rPr>
              <a:t>1. Mechanisms and Practices of Structural Discrimination </a:t>
            </a:r>
            <a:endParaRPr b="1">
              <a:latin typeface="Comfortaa"/>
              <a:ea typeface="Comfortaa"/>
              <a:cs typeface="Comfortaa"/>
              <a:sym typeface="Comfortaa"/>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Making people Other by means of stereotyping (Othering)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Attribution of identity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Devaluations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Contempt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Control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Stigmatisation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Insults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Disparagement</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Use of violence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Disrespect towards the individual </a:t>
            </a:r>
            <a:endParaRPr/>
          </a:p>
          <a:p>
            <a:pPr marL="457200" marR="0" lvl="0" indent="-323850" algn="just" rtl="0">
              <a:lnSpc>
                <a:spcPct val="140000"/>
              </a:lnSpc>
              <a:spcBef>
                <a:spcPts val="0"/>
              </a:spcBef>
              <a:spcAft>
                <a:spcPts val="0"/>
              </a:spcAft>
              <a:buClr>
                <a:srgbClr val="000000"/>
              </a:buClr>
              <a:buSzPts val="1500"/>
              <a:buChar char="●"/>
            </a:pPr>
            <a:r>
              <a:rPr lang="en-US" sz="1500" i="0" u="none" strike="noStrike" cap="none">
                <a:solidFill>
                  <a:srgbClr val="000000"/>
                </a:solidFill>
              </a:rPr>
              <a:t>Use of coercion </a:t>
            </a:r>
            <a:endParaRPr/>
          </a:p>
          <a:p>
            <a:pPr marL="0" marR="0" lvl="0" indent="0" algn="just" rtl="0">
              <a:lnSpc>
                <a:spcPct val="140000"/>
              </a:lnSpc>
              <a:spcBef>
                <a:spcPts val="0"/>
              </a:spcBef>
              <a:spcAft>
                <a:spcPts val="0"/>
              </a:spcAft>
              <a:buNone/>
            </a:pPr>
            <a:endParaRPr sz="1500">
              <a:solidFill>
                <a:srgbClr val="000000"/>
              </a:solidFill>
              <a:latin typeface="Montserrat"/>
              <a:ea typeface="Montserrat"/>
              <a:cs typeface="Montserrat"/>
              <a:sym typeface="Montserrat"/>
            </a:endParaRPr>
          </a:p>
        </p:txBody>
      </p:sp>
      <p:sp>
        <p:nvSpPr>
          <p:cNvPr id="262" name="Google Shape;262;p13"/>
          <p:cNvSpPr txBox="1"/>
          <p:nvPr/>
        </p:nvSpPr>
        <p:spPr>
          <a:xfrm>
            <a:off x="7204325" y="3710400"/>
            <a:ext cx="4451700" cy="249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solidFill>
                  <a:srgbClr val="000000"/>
                </a:solidFill>
                <a:latin typeface="Comfortaa"/>
                <a:ea typeface="Comfortaa"/>
                <a:cs typeface="Comfortaa"/>
                <a:sym typeface="Comfortaa"/>
              </a:rPr>
              <a:t>2. Functions of these practices </a:t>
            </a:r>
            <a:endParaRPr b="1">
              <a:latin typeface="Comfortaa"/>
              <a:ea typeface="Comfortaa"/>
              <a:cs typeface="Comfortaa"/>
              <a:sym typeface="Comfortaa"/>
            </a:endParaRPr>
          </a:p>
          <a:p>
            <a:pPr marL="0" marR="0" lvl="0" indent="0" algn="l" rtl="0">
              <a:lnSpc>
                <a:spcPct val="140000"/>
              </a:lnSpc>
              <a:spcBef>
                <a:spcPts val="0"/>
              </a:spcBef>
              <a:spcAft>
                <a:spcPts val="0"/>
              </a:spcAft>
              <a:buNone/>
            </a:pPr>
            <a:endParaRPr sz="1500">
              <a:solidFill>
                <a:srgbClr val="000000"/>
              </a:solidFill>
              <a:latin typeface="Comfortaa"/>
              <a:ea typeface="Comfortaa"/>
              <a:cs typeface="Comfortaa"/>
              <a:sym typeface="Comfortaa"/>
            </a:endParaRPr>
          </a:p>
          <a:p>
            <a:pPr marL="323860" marR="0" lvl="1" indent="-161930" algn="l" rtl="0">
              <a:lnSpc>
                <a:spcPct val="140000"/>
              </a:lnSpc>
              <a:spcBef>
                <a:spcPts val="0"/>
              </a:spcBef>
              <a:spcAft>
                <a:spcPts val="0"/>
              </a:spcAft>
              <a:buClr>
                <a:srgbClr val="000000"/>
              </a:buClr>
              <a:buSzPts val="1500"/>
              <a:buChar char="•"/>
            </a:pPr>
            <a:r>
              <a:rPr lang="en-US" sz="1500" i="0" u="none" strike="noStrike" cap="none">
                <a:solidFill>
                  <a:srgbClr val="000000"/>
                </a:solidFill>
              </a:rPr>
              <a:t>Maintaining one's privileges </a:t>
            </a:r>
            <a:endParaRPr/>
          </a:p>
          <a:p>
            <a:pPr marL="323860" marR="0" lvl="1" indent="-161930" algn="l" rtl="0">
              <a:lnSpc>
                <a:spcPct val="140000"/>
              </a:lnSpc>
              <a:spcBef>
                <a:spcPts val="0"/>
              </a:spcBef>
              <a:spcAft>
                <a:spcPts val="0"/>
              </a:spcAft>
              <a:buClr>
                <a:srgbClr val="000000"/>
              </a:buClr>
              <a:buSzPts val="1500"/>
              <a:buChar char="•"/>
            </a:pPr>
            <a:r>
              <a:rPr lang="en-US" sz="1500" i="0" u="none" strike="noStrike" cap="none">
                <a:solidFill>
                  <a:srgbClr val="000000"/>
                </a:solidFill>
              </a:rPr>
              <a:t>Legitimisation of social positions </a:t>
            </a:r>
            <a:endParaRPr/>
          </a:p>
          <a:p>
            <a:pPr marL="323860" marR="0" lvl="1" indent="-161930" algn="l" rtl="0">
              <a:lnSpc>
                <a:spcPct val="140000"/>
              </a:lnSpc>
              <a:spcBef>
                <a:spcPts val="0"/>
              </a:spcBef>
              <a:spcAft>
                <a:spcPts val="0"/>
              </a:spcAft>
              <a:buClr>
                <a:srgbClr val="000000"/>
              </a:buClr>
              <a:buSzPts val="1500"/>
              <a:buChar char="•"/>
            </a:pPr>
            <a:r>
              <a:rPr lang="en-US" sz="1500" i="0" u="none" strike="noStrike" cap="none">
                <a:solidFill>
                  <a:srgbClr val="000000"/>
                </a:solidFill>
              </a:rPr>
              <a:t>Consolidation of own identities </a:t>
            </a:r>
            <a:endParaRPr/>
          </a:p>
          <a:p>
            <a:pPr marL="323860" marR="0" lvl="1" indent="-161930" algn="l" rtl="0">
              <a:lnSpc>
                <a:spcPct val="140000"/>
              </a:lnSpc>
              <a:spcBef>
                <a:spcPts val="0"/>
              </a:spcBef>
              <a:spcAft>
                <a:spcPts val="0"/>
              </a:spcAft>
              <a:buClr>
                <a:srgbClr val="000000"/>
              </a:buClr>
              <a:buSzPts val="1500"/>
              <a:buChar char="•"/>
            </a:pPr>
            <a:r>
              <a:rPr lang="en-US" sz="1500" i="0" u="none" strike="noStrike" cap="none">
                <a:solidFill>
                  <a:srgbClr val="000000"/>
                </a:solidFill>
              </a:rPr>
              <a:t>Establishment of social norms and national</a:t>
            </a:r>
            <a:endParaRPr/>
          </a:p>
          <a:p>
            <a:pPr marL="0" marR="0" lvl="0" indent="0" algn="l" rtl="0">
              <a:lnSpc>
                <a:spcPct val="140000"/>
              </a:lnSpc>
              <a:spcBef>
                <a:spcPts val="0"/>
              </a:spcBef>
              <a:spcAft>
                <a:spcPts val="0"/>
              </a:spcAft>
              <a:buNone/>
            </a:pPr>
            <a:r>
              <a:rPr lang="en-US" sz="1500">
                <a:solidFill>
                  <a:srgbClr val="000000"/>
                </a:solidFill>
              </a:rPr>
              <a:t>      and group-specific homogeneity </a:t>
            </a:r>
            <a:endParaRPr/>
          </a:p>
          <a:p>
            <a:pPr marL="323860" marR="0" lvl="1" indent="-161930" algn="l" rtl="0">
              <a:lnSpc>
                <a:spcPct val="140000"/>
              </a:lnSpc>
              <a:spcBef>
                <a:spcPts val="0"/>
              </a:spcBef>
              <a:spcAft>
                <a:spcPts val="0"/>
              </a:spcAft>
              <a:buClr>
                <a:srgbClr val="000000"/>
              </a:buClr>
              <a:buSzPts val="1500"/>
              <a:buFont typeface="Arial"/>
              <a:buChar char="•"/>
            </a:pPr>
            <a:r>
              <a:rPr lang="en-US" sz="1500" i="0" u="none" strike="noStrike" cap="none">
                <a:solidFill>
                  <a:srgbClr val="000000"/>
                </a:solidFill>
              </a:rPr>
              <a:t>Maintenance of unequal distribution of resources  </a:t>
            </a:r>
            <a:endParaRPr/>
          </a:p>
        </p:txBody>
      </p:sp>
      <p:sp>
        <p:nvSpPr>
          <p:cNvPr id="263" name="Google Shape;263;p13"/>
          <p:cNvSpPr txBox="1"/>
          <p:nvPr/>
        </p:nvSpPr>
        <p:spPr>
          <a:xfrm>
            <a:off x="994075" y="2447925"/>
            <a:ext cx="9058800" cy="87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a:solidFill>
                  <a:srgbClr val="000000"/>
                </a:solidFill>
                <a:latin typeface="Comfortaa"/>
                <a:ea typeface="Comfortaa"/>
                <a:cs typeface="Comfortaa"/>
                <a:sym typeface="Comfortaa"/>
              </a:rPr>
              <a:t>During this exercise, participants deal with mechanisms, practices, functions and consequences of structural discrimination. For this purpose, a worksheet is handed out and discussed which contains the following points: </a:t>
            </a:r>
            <a:endParaRPr>
              <a:latin typeface="Comfortaa"/>
              <a:ea typeface="Comfortaa"/>
              <a:cs typeface="Comfortaa"/>
              <a:sym typeface="Comfortaa"/>
            </a:endParaRPr>
          </a:p>
        </p:txBody>
      </p:sp>
      <p:sp>
        <p:nvSpPr>
          <p:cNvPr id="264" name="Google Shape;264;p13"/>
          <p:cNvSpPr txBox="1"/>
          <p:nvPr/>
        </p:nvSpPr>
        <p:spPr>
          <a:xfrm>
            <a:off x="15246475" y="1976900"/>
            <a:ext cx="2118900" cy="1219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200">
                <a:solidFill>
                  <a:srgbClr val="000000"/>
                </a:solidFill>
                <a:latin typeface="Comfortaa"/>
                <a:ea typeface="Comfortaa"/>
                <a:cs typeface="Comfortaa"/>
                <a:sym typeface="Comfortaa"/>
              </a:rPr>
              <a:t>The participants are then asked to find concrete examples of the individual points, which they present to the whole group.</a:t>
            </a:r>
            <a:endParaRPr>
              <a:latin typeface="Comfortaa"/>
              <a:ea typeface="Comfortaa"/>
              <a:cs typeface="Comfortaa"/>
              <a:sym typeface="Comfortaa"/>
            </a:endParaRPr>
          </a:p>
        </p:txBody>
      </p:sp>
      <p:sp>
        <p:nvSpPr>
          <p:cNvPr id="265" name="Google Shape;265;p13"/>
          <p:cNvSpPr txBox="1"/>
          <p:nvPr/>
        </p:nvSpPr>
        <p:spPr>
          <a:xfrm>
            <a:off x="531325" y="9616300"/>
            <a:ext cx="10960200" cy="5100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700">
                <a:solidFill>
                  <a:srgbClr val="000000"/>
                </a:solidFill>
                <a:latin typeface="Comfortaa"/>
                <a:ea typeface="Comfortaa"/>
                <a:cs typeface="Comfortaa"/>
                <a:sym typeface="Comfortaa"/>
              </a:rPr>
              <a:t>Leah Carola Czollek et al., Praxishandbuch</a:t>
            </a:r>
            <a:endParaRPr sz="700">
              <a:solidFill>
                <a:srgbClr val="000000"/>
              </a:solidFill>
              <a:latin typeface="Comfortaa"/>
              <a:ea typeface="Comfortaa"/>
              <a:cs typeface="Comfortaa"/>
              <a:sym typeface="Comfortaa"/>
            </a:endParaRPr>
          </a:p>
          <a:p>
            <a:pPr marL="0" marR="0" lvl="0" indent="0" algn="l" rtl="0">
              <a:lnSpc>
                <a:spcPct val="186666"/>
              </a:lnSpc>
              <a:spcBef>
                <a:spcPts val="0"/>
              </a:spcBef>
              <a:spcAft>
                <a:spcPts val="0"/>
              </a:spcAft>
              <a:buNone/>
            </a:pPr>
            <a:r>
              <a:rPr lang="en-US" sz="700">
                <a:solidFill>
                  <a:srgbClr val="000000"/>
                </a:solidFill>
                <a:latin typeface="Comfortaa"/>
                <a:ea typeface="Comfortaa"/>
                <a:cs typeface="Comfortaa"/>
                <a:sym typeface="Comfortaa"/>
              </a:rPr>
              <a:t>Social Justice und Diversity Theorien, Training, Methoden, Übungen</a:t>
            </a:r>
            <a:endParaRPr sz="700">
              <a:solidFill>
                <a:srgbClr val="000000"/>
              </a:solidFill>
              <a:latin typeface="Comfortaa"/>
              <a:ea typeface="Comfortaa"/>
              <a:cs typeface="Comfortaa"/>
              <a:sym typeface="Comfortaa"/>
            </a:endParaRPr>
          </a:p>
          <a:p>
            <a:pPr marL="0" marR="0" lvl="0" indent="0" algn="l" rtl="0">
              <a:lnSpc>
                <a:spcPct val="186666"/>
              </a:lnSpc>
              <a:spcBef>
                <a:spcPts val="0"/>
              </a:spcBef>
              <a:spcAft>
                <a:spcPts val="0"/>
              </a:spcAft>
              <a:buNone/>
            </a:pPr>
            <a:r>
              <a:rPr lang="en-US" sz="700">
                <a:solidFill>
                  <a:srgbClr val="000000"/>
                </a:solidFill>
                <a:latin typeface="Comfortaa"/>
                <a:ea typeface="Comfortaa"/>
                <a:cs typeface="Comfortaa"/>
                <a:sym typeface="Comfortaa"/>
              </a:rPr>
              <a:t>2., vollständig überarbeitete und erweiterte Auflage, 2019 Beltz Juventa, Page 69</a:t>
            </a:r>
            <a:endParaRPr sz="1200">
              <a:latin typeface="Comfortaa"/>
              <a:ea typeface="Comfortaa"/>
              <a:cs typeface="Comfortaa"/>
              <a:sym typeface="Comfortaa"/>
            </a:endParaRPr>
          </a:p>
        </p:txBody>
      </p:sp>
      <p:cxnSp>
        <p:nvCxnSpPr>
          <p:cNvPr id="266" name="Google Shape;266;p13"/>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67" name="Google Shape;267;p13"/>
          <p:cNvPicPr preferRelativeResize="0"/>
          <p:nvPr/>
        </p:nvPicPr>
        <p:blipFill rotWithShape="1">
          <a:blip r:embed="rId8">
            <a:alphaModFix/>
          </a:blip>
          <a:srcRect/>
          <a:stretch/>
        </p:blipFill>
        <p:spPr>
          <a:xfrm>
            <a:off x="14401803" y="8210313"/>
            <a:ext cx="3886197" cy="20766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71"/>
        <p:cNvGrpSpPr/>
        <p:nvPr/>
      </p:nvGrpSpPr>
      <p:grpSpPr>
        <a:xfrm>
          <a:off x="0" y="0"/>
          <a:ext cx="0" cy="0"/>
          <a:chOff x="0" y="0"/>
          <a:chExt cx="0" cy="0"/>
        </a:xfrm>
      </p:grpSpPr>
      <p:sp>
        <p:nvSpPr>
          <p:cNvPr id="272" name="Google Shape;272;p14"/>
          <p:cNvSpPr txBox="1"/>
          <p:nvPr/>
        </p:nvSpPr>
        <p:spPr>
          <a:xfrm>
            <a:off x="1022076" y="417050"/>
            <a:ext cx="15798900" cy="491100"/>
          </a:xfrm>
          <a:prstGeom prst="rect">
            <a:avLst/>
          </a:prstGeom>
          <a:noFill/>
          <a:ln>
            <a:noFill/>
          </a:ln>
        </p:spPr>
        <p:txBody>
          <a:bodyPr spcFirstLastPara="1" wrap="square" lIns="0" tIns="0" rIns="0" bIns="0" anchor="t" anchorCtr="0">
            <a:spAutoFit/>
          </a:bodyPr>
          <a:lstStyle/>
          <a:p>
            <a:pPr marL="0" marR="0" lvl="0" indent="0" algn="ctr" rtl="0">
              <a:lnSpc>
                <a:spcPct val="79750"/>
              </a:lnSpc>
              <a:spcBef>
                <a:spcPts val="0"/>
              </a:spcBef>
              <a:spcAft>
                <a:spcPts val="0"/>
              </a:spcAft>
              <a:buNone/>
            </a:pPr>
            <a:r>
              <a:rPr lang="en-US" sz="4000" b="1">
                <a:solidFill>
                  <a:schemeClr val="dk1"/>
                </a:solidFill>
                <a:latin typeface="Comfortaa"/>
                <a:ea typeface="Comfortaa"/>
                <a:cs typeface="Comfortaa"/>
                <a:sym typeface="Comfortaa"/>
              </a:rPr>
              <a:t>METHOD: DEVELOPMENT OF COMMUNICATION AIDS </a:t>
            </a:r>
            <a:endParaRPr b="1">
              <a:solidFill>
                <a:schemeClr val="dk1"/>
              </a:solidFill>
              <a:latin typeface="Comfortaa"/>
              <a:ea typeface="Comfortaa"/>
              <a:cs typeface="Comfortaa"/>
              <a:sym typeface="Comfortaa"/>
            </a:endParaRPr>
          </a:p>
        </p:txBody>
      </p:sp>
      <p:sp>
        <p:nvSpPr>
          <p:cNvPr id="273" name="Google Shape;273;p14"/>
          <p:cNvSpPr txBox="1"/>
          <p:nvPr/>
        </p:nvSpPr>
        <p:spPr>
          <a:xfrm>
            <a:off x="1247511" y="2043576"/>
            <a:ext cx="2162400" cy="249300"/>
          </a:xfrm>
          <a:prstGeom prst="rect">
            <a:avLst/>
          </a:prstGeom>
          <a:noFill/>
          <a:ln>
            <a:noFill/>
          </a:ln>
        </p:spPr>
        <p:txBody>
          <a:bodyPr spcFirstLastPara="1" wrap="square" lIns="0" tIns="0" rIns="0" bIns="0" anchor="t" anchorCtr="0">
            <a:spAutoFit/>
          </a:bodyPr>
          <a:lstStyle/>
          <a:p>
            <a:pPr marL="0" marR="0" lvl="0" indent="0" algn="ctr" rtl="0">
              <a:lnSpc>
                <a:spcPct val="73636"/>
              </a:lnSpc>
              <a:spcBef>
                <a:spcPts val="0"/>
              </a:spcBef>
              <a:spcAft>
                <a:spcPts val="0"/>
              </a:spcAft>
              <a:buNone/>
            </a:pPr>
            <a:r>
              <a:rPr lang="en-US" sz="2200">
                <a:solidFill>
                  <a:srgbClr val="000000"/>
                </a:solidFill>
                <a:latin typeface="Comfortaa"/>
                <a:ea typeface="Comfortaa"/>
                <a:cs typeface="Comfortaa"/>
                <a:sym typeface="Comfortaa"/>
              </a:rPr>
              <a:t>3-30 People </a:t>
            </a:r>
            <a:endParaRPr>
              <a:latin typeface="Comfortaa"/>
              <a:ea typeface="Comfortaa"/>
              <a:cs typeface="Comfortaa"/>
              <a:sym typeface="Comfortaa"/>
            </a:endParaRPr>
          </a:p>
        </p:txBody>
      </p:sp>
      <p:sp>
        <p:nvSpPr>
          <p:cNvPr id="274" name="Google Shape;274;p14"/>
          <p:cNvSpPr txBox="1"/>
          <p:nvPr/>
        </p:nvSpPr>
        <p:spPr>
          <a:xfrm>
            <a:off x="3573035" y="4729512"/>
            <a:ext cx="68264" cy="270915"/>
          </a:xfrm>
          <a:prstGeom prst="rect">
            <a:avLst/>
          </a:prstGeom>
          <a:noFill/>
          <a:ln>
            <a:noFill/>
          </a:ln>
        </p:spPr>
        <p:txBody>
          <a:bodyPr spcFirstLastPara="1" wrap="square" lIns="0" tIns="0" rIns="0" bIns="0" anchor="t" anchorCtr="0">
            <a:spAutoFit/>
          </a:bodyPr>
          <a:lstStyle/>
          <a:p>
            <a:pPr marL="0" marR="0" lvl="0" indent="0" algn="ctr" rtl="0">
              <a:lnSpc>
                <a:spcPct val="107973"/>
              </a:lnSpc>
              <a:spcBef>
                <a:spcPts val="0"/>
              </a:spcBef>
              <a:spcAft>
                <a:spcPts val="0"/>
              </a:spcAft>
              <a:buNone/>
            </a:pPr>
            <a:r>
              <a:rPr lang="en-US" sz="1994" b="1">
                <a:solidFill>
                  <a:srgbClr val="000000"/>
                </a:solidFill>
                <a:latin typeface="Montserrat"/>
                <a:ea typeface="Montserrat"/>
                <a:cs typeface="Montserrat"/>
                <a:sym typeface="Montserrat"/>
              </a:rPr>
              <a:t> </a:t>
            </a:r>
            <a:endParaRPr/>
          </a:p>
        </p:txBody>
      </p:sp>
      <p:sp>
        <p:nvSpPr>
          <p:cNvPr id="275" name="Google Shape;275;p14"/>
          <p:cNvSpPr txBox="1"/>
          <p:nvPr/>
        </p:nvSpPr>
        <p:spPr>
          <a:xfrm>
            <a:off x="1552782" y="2872686"/>
            <a:ext cx="5854800" cy="677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a:ea typeface="Comfortaa"/>
                <a:cs typeface="Comfortaa"/>
                <a:sym typeface="Comfortaa"/>
              </a:rPr>
              <a:t>20 minutes together with the whole group</a:t>
            </a:r>
            <a:endParaRPr>
              <a:latin typeface="Comfortaa"/>
              <a:ea typeface="Comfortaa"/>
              <a:cs typeface="Comfortaa"/>
              <a:sym typeface="Comfortaa"/>
            </a:endParaRPr>
          </a:p>
        </p:txBody>
      </p:sp>
      <p:sp>
        <p:nvSpPr>
          <p:cNvPr id="276" name="Google Shape;276;p14"/>
          <p:cNvSpPr txBox="1"/>
          <p:nvPr/>
        </p:nvSpPr>
        <p:spPr>
          <a:xfrm>
            <a:off x="1552782" y="4003314"/>
            <a:ext cx="5000400" cy="3386400"/>
          </a:xfrm>
          <a:prstGeom prst="rect">
            <a:avLst/>
          </a:prstGeom>
          <a:noFill/>
          <a:ln>
            <a:noFill/>
          </a:ln>
        </p:spPr>
        <p:txBody>
          <a:bodyPr spcFirstLastPara="1" wrap="square" lIns="0" tIns="0" rIns="0" bIns="0" anchor="t" anchorCtr="0">
            <a:spAutoFit/>
          </a:bodyPr>
          <a:lstStyle/>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Participatory development of the training</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Creation of a relaxed atmosphere in which everyone can speak openly</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Discussion of boundaries </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Helping to understand non-discriminative communication and empowerment  </a:t>
            </a:r>
            <a:endParaRPr dirty="0">
              <a:latin typeface="Comfortaa"/>
              <a:ea typeface="Comfortaa"/>
              <a:cs typeface="Comfortaa"/>
              <a:sym typeface="Comfortaa"/>
            </a:endParaRPr>
          </a:p>
        </p:txBody>
      </p:sp>
      <p:sp>
        <p:nvSpPr>
          <p:cNvPr id="277" name="Google Shape;277;p14"/>
          <p:cNvSpPr txBox="1"/>
          <p:nvPr/>
        </p:nvSpPr>
        <p:spPr>
          <a:xfrm>
            <a:off x="1552775" y="7617775"/>
            <a:ext cx="5281800" cy="101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a:ea typeface="Comfortaa"/>
                <a:cs typeface="Comfortaa"/>
                <a:sym typeface="Comfortaa"/>
              </a:rPr>
              <a:t>Flipchart paper or other large paper (A2), wide pens, tape/pens or pin board with pins.</a:t>
            </a:r>
            <a:endParaRPr>
              <a:latin typeface="Comfortaa"/>
              <a:ea typeface="Comfortaa"/>
              <a:cs typeface="Comfortaa"/>
              <a:sym typeface="Comfortaa"/>
            </a:endParaRPr>
          </a:p>
        </p:txBody>
      </p:sp>
      <p:sp>
        <p:nvSpPr>
          <p:cNvPr id="278" name="Google Shape;278;p14"/>
          <p:cNvSpPr txBox="1"/>
          <p:nvPr/>
        </p:nvSpPr>
        <p:spPr>
          <a:xfrm>
            <a:off x="7265278" y="1145923"/>
            <a:ext cx="4545600" cy="383700"/>
          </a:xfrm>
          <a:prstGeom prst="rect">
            <a:avLst/>
          </a:prstGeom>
          <a:noFill/>
          <a:ln>
            <a:noFill/>
          </a:ln>
        </p:spPr>
        <p:txBody>
          <a:bodyPr spcFirstLastPara="1" wrap="square" lIns="0" tIns="0" rIns="0" bIns="0" anchor="t" anchorCtr="0">
            <a:spAutoFit/>
          </a:bodyPr>
          <a:lstStyle/>
          <a:p>
            <a:pPr marL="0" marR="0" lvl="0" indent="0" algn="ctr" rtl="0">
              <a:lnSpc>
                <a:spcPct val="107985"/>
              </a:lnSpc>
              <a:spcBef>
                <a:spcPts val="0"/>
              </a:spcBef>
              <a:spcAft>
                <a:spcPts val="0"/>
              </a:spcAft>
              <a:buNone/>
            </a:pPr>
            <a:r>
              <a:rPr lang="en-US" sz="2492" b="1">
                <a:solidFill>
                  <a:srgbClr val="000000"/>
                </a:solidFill>
                <a:latin typeface="Comfortaa"/>
                <a:ea typeface="Comfortaa"/>
                <a:cs typeface="Comfortaa"/>
                <a:sym typeface="Comfortaa"/>
              </a:rPr>
              <a:t>Description of the method:</a:t>
            </a:r>
            <a:endParaRPr b="1">
              <a:latin typeface="Comfortaa"/>
              <a:ea typeface="Comfortaa"/>
              <a:cs typeface="Comfortaa"/>
              <a:sym typeface="Comfortaa"/>
            </a:endParaRPr>
          </a:p>
        </p:txBody>
      </p:sp>
      <p:pic>
        <p:nvPicPr>
          <p:cNvPr id="279" name="Google Shape;279;p14"/>
          <p:cNvPicPr preferRelativeResize="0"/>
          <p:nvPr/>
        </p:nvPicPr>
        <p:blipFill rotWithShape="1">
          <a:blip r:embed="rId3">
            <a:alphaModFix/>
          </a:blip>
          <a:srcRect/>
          <a:stretch/>
        </p:blipFill>
        <p:spPr>
          <a:xfrm>
            <a:off x="775308" y="1915093"/>
            <a:ext cx="644826" cy="394956"/>
          </a:xfrm>
          <a:prstGeom prst="rect">
            <a:avLst/>
          </a:prstGeom>
          <a:noFill/>
          <a:ln>
            <a:noFill/>
          </a:ln>
        </p:spPr>
      </p:pic>
      <p:pic>
        <p:nvPicPr>
          <p:cNvPr id="280" name="Google Shape;280;p14"/>
          <p:cNvPicPr preferRelativeResize="0"/>
          <p:nvPr/>
        </p:nvPicPr>
        <p:blipFill rotWithShape="1">
          <a:blip r:embed="rId4">
            <a:alphaModFix/>
          </a:blip>
          <a:srcRect/>
          <a:stretch/>
        </p:blipFill>
        <p:spPr>
          <a:xfrm>
            <a:off x="755981" y="2824063"/>
            <a:ext cx="581467" cy="581467"/>
          </a:xfrm>
          <a:prstGeom prst="rect">
            <a:avLst/>
          </a:prstGeom>
          <a:noFill/>
          <a:ln>
            <a:noFill/>
          </a:ln>
        </p:spPr>
      </p:pic>
      <p:pic>
        <p:nvPicPr>
          <p:cNvPr id="281" name="Google Shape;281;p14"/>
          <p:cNvPicPr preferRelativeResize="0"/>
          <p:nvPr/>
        </p:nvPicPr>
        <p:blipFill rotWithShape="1">
          <a:blip r:embed="rId5">
            <a:alphaModFix/>
          </a:blip>
          <a:srcRect/>
          <a:stretch/>
        </p:blipFill>
        <p:spPr>
          <a:xfrm>
            <a:off x="837853" y="3891828"/>
            <a:ext cx="711653" cy="571924"/>
          </a:xfrm>
          <a:prstGeom prst="rect">
            <a:avLst/>
          </a:prstGeom>
          <a:noFill/>
          <a:ln>
            <a:noFill/>
          </a:ln>
        </p:spPr>
      </p:pic>
      <p:pic>
        <p:nvPicPr>
          <p:cNvPr id="282" name="Google Shape;282;p14"/>
          <p:cNvPicPr preferRelativeResize="0"/>
          <p:nvPr/>
        </p:nvPicPr>
        <p:blipFill rotWithShape="1">
          <a:blip r:embed="rId6">
            <a:alphaModFix/>
          </a:blip>
          <a:srcRect/>
          <a:stretch/>
        </p:blipFill>
        <p:spPr>
          <a:xfrm>
            <a:off x="847765" y="7617784"/>
            <a:ext cx="499885" cy="714122"/>
          </a:xfrm>
          <a:prstGeom prst="rect">
            <a:avLst/>
          </a:prstGeom>
          <a:noFill/>
          <a:ln>
            <a:noFill/>
          </a:ln>
        </p:spPr>
      </p:pic>
      <p:sp>
        <p:nvSpPr>
          <p:cNvPr id="283" name="Google Shape;283;p14"/>
          <p:cNvSpPr txBox="1"/>
          <p:nvPr/>
        </p:nvSpPr>
        <p:spPr>
          <a:xfrm>
            <a:off x="7265275" y="1819800"/>
            <a:ext cx="8292300" cy="7850700"/>
          </a:xfrm>
          <a:prstGeom prst="rect">
            <a:avLst/>
          </a:prstGeom>
          <a:noFill/>
          <a:ln>
            <a:noFill/>
          </a:ln>
        </p:spPr>
        <p:txBody>
          <a:bodyPr spcFirstLastPara="1" wrap="square" lIns="0" tIns="0" rIns="0" bIns="0" anchor="t" anchorCtr="0">
            <a:spAutoFit/>
          </a:bodyPr>
          <a:lstStyle/>
          <a:p>
            <a:pPr marL="0" marR="0" lvl="0" indent="0" algn="just" rtl="0">
              <a:lnSpc>
                <a:spcPct val="113833"/>
              </a:lnSpc>
              <a:spcBef>
                <a:spcPts val="0"/>
              </a:spcBef>
              <a:spcAft>
                <a:spcPts val="0"/>
              </a:spcAft>
              <a:buNone/>
            </a:pPr>
            <a:r>
              <a:rPr lang="en-US" sz="1600">
                <a:solidFill>
                  <a:srgbClr val="000000"/>
                </a:solidFill>
                <a:latin typeface="Comfortaa"/>
                <a:ea typeface="Comfortaa"/>
                <a:cs typeface="Comfortaa"/>
                <a:sym typeface="Comfortaa"/>
              </a:rPr>
              <a:t>Work together to develop criteria for a good discussion atmosphere. The moderator should make suggestions, which the participants can then expand. </a:t>
            </a:r>
            <a:endParaRPr sz="1200">
              <a:latin typeface="Comfortaa"/>
              <a:ea typeface="Comfortaa"/>
              <a:cs typeface="Comfortaa"/>
              <a:sym typeface="Comfortaa"/>
            </a:endParaRPr>
          </a:p>
          <a:p>
            <a:pPr marL="0" marR="0" lvl="0" indent="0" algn="just" rtl="0">
              <a:lnSpc>
                <a:spcPct val="113833"/>
              </a:lnSpc>
              <a:spcBef>
                <a:spcPts val="0"/>
              </a:spcBef>
              <a:spcAft>
                <a:spcPts val="0"/>
              </a:spcAft>
              <a:buNone/>
            </a:pPr>
            <a:r>
              <a:rPr lang="en-US" sz="1600">
                <a:solidFill>
                  <a:srgbClr val="000000"/>
                </a:solidFill>
                <a:latin typeface="Comfortaa"/>
                <a:ea typeface="Comfortaa"/>
                <a:cs typeface="Comfortaa"/>
                <a:sym typeface="Comfortaa"/>
              </a:rPr>
              <a:t>The following suggestions can be listed, for example: </a:t>
            </a:r>
            <a:endParaRPr sz="1200">
              <a:latin typeface="Comfortaa"/>
              <a:ea typeface="Comfortaa"/>
              <a:cs typeface="Comfortaa"/>
              <a:sym typeface="Comfortaa"/>
            </a:endParaRPr>
          </a:p>
          <a:p>
            <a:pPr marL="0" marR="0" lvl="0" indent="0" algn="just" rtl="0">
              <a:lnSpc>
                <a:spcPct val="113833"/>
              </a:lnSpc>
              <a:spcBef>
                <a:spcPts val="0"/>
              </a:spcBef>
              <a:spcAft>
                <a:spcPts val="0"/>
              </a:spcAft>
              <a:buNone/>
            </a:pPr>
            <a:endParaRPr sz="1600">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formulate my own boundaries: what do I want to share with the others and what not.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speak of my own experiences.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avoid generalisations.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treat different perspectives respectfully and politely.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leave personal information from others in the group.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share pauses of silence as a time to take a breath and reflect.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do not shame or scapegoat anyone.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share the background to my questions.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put the focus on my own learning. </a:t>
            </a:r>
            <a:endParaRPr sz="1200">
              <a:latin typeface="Comfortaa"/>
              <a:ea typeface="Comfortaa"/>
              <a:cs typeface="Comfortaa"/>
              <a:sym typeface="Comfortaa"/>
            </a:endParaRPr>
          </a:p>
          <a:p>
            <a:pPr marL="316020" marR="0" lvl="1" indent="-43710" algn="just" rtl="0">
              <a:lnSpc>
                <a:spcPct val="113833"/>
              </a:lnSpc>
              <a:spcBef>
                <a:spcPts val="0"/>
              </a:spcBef>
              <a:spcAft>
                <a:spcPts val="0"/>
              </a:spcAft>
              <a:buClr>
                <a:schemeClr val="dk1"/>
              </a:buClr>
              <a:buSzPts val="1800"/>
              <a:buFont typeface="Arial"/>
              <a:buNone/>
            </a:pPr>
            <a:endParaRPr sz="1600" i="0" u="none" strike="noStrike" cap="none">
              <a:solidFill>
                <a:srgbClr val="000000"/>
              </a:solidFill>
              <a:latin typeface="Comfortaa"/>
              <a:ea typeface="Comfortaa"/>
              <a:cs typeface="Comfortaa"/>
              <a:sym typeface="Comfortaa"/>
            </a:endParaRPr>
          </a:p>
          <a:p>
            <a:pPr marL="316020" marR="0" lvl="1" indent="-145310" algn="just" rtl="0">
              <a:lnSpc>
                <a:spcPct val="113833"/>
              </a:lnSpc>
              <a:spcBef>
                <a:spcPts val="0"/>
              </a:spcBef>
              <a:spcAft>
                <a:spcPts val="0"/>
              </a:spcAft>
              <a:buClr>
                <a:srgbClr val="000000"/>
              </a:buClr>
              <a:buSzPts val="1600"/>
              <a:buFont typeface="Comfortaa"/>
              <a:buChar char="•"/>
            </a:pPr>
            <a:r>
              <a:rPr lang="en-US" sz="1600" i="0" u="none" strike="noStrike" cap="none">
                <a:solidFill>
                  <a:srgbClr val="000000"/>
                </a:solidFill>
                <a:latin typeface="Comfortaa"/>
                <a:ea typeface="Comfortaa"/>
                <a:cs typeface="Comfortaa"/>
                <a:sym typeface="Comfortaa"/>
              </a:rPr>
              <a:t>I take responsibility for my speaking time and for what I say. </a:t>
            </a:r>
            <a:endParaRPr sz="1200">
              <a:latin typeface="Comfortaa"/>
              <a:ea typeface="Comfortaa"/>
              <a:cs typeface="Comfortaa"/>
              <a:sym typeface="Comfortaa"/>
            </a:endParaRPr>
          </a:p>
          <a:p>
            <a:pPr marL="0" marR="0" lvl="0" indent="0" algn="just" rtl="0">
              <a:lnSpc>
                <a:spcPct val="113833"/>
              </a:lnSpc>
              <a:spcBef>
                <a:spcPts val="0"/>
              </a:spcBef>
              <a:spcAft>
                <a:spcPts val="0"/>
              </a:spcAft>
              <a:buNone/>
            </a:pPr>
            <a:endParaRPr sz="1800">
              <a:solidFill>
                <a:srgbClr val="000000"/>
              </a:solidFill>
              <a:latin typeface="Calibri"/>
              <a:ea typeface="Calibri"/>
              <a:cs typeface="Calibri"/>
              <a:sym typeface="Calibri"/>
            </a:endParaRPr>
          </a:p>
          <a:p>
            <a:pPr marL="0" marR="0" lvl="0" indent="0" algn="just" rtl="0">
              <a:lnSpc>
                <a:spcPct val="113833"/>
              </a:lnSpc>
              <a:spcBef>
                <a:spcPts val="0"/>
              </a:spcBef>
              <a:spcAft>
                <a:spcPts val="0"/>
              </a:spcAft>
              <a:buNone/>
            </a:pPr>
            <a:r>
              <a:rPr lang="en-US" sz="1600">
                <a:solidFill>
                  <a:srgbClr val="000000"/>
                </a:solidFill>
                <a:latin typeface="Comfortaa"/>
                <a:ea typeface="Comfortaa"/>
                <a:cs typeface="Comfortaa"/>
                <a:sym typeface="Comfortaa"/>
              </a:rPr>
              <a:t>What else is important to you? </a:t>
            </a:r>
            <a:endParaRPr sz="1600">
              <a:latin typeface="Comfortaa"/>
              <a:ea typeface="Comfortaa"/>
              <a:cs typeface="Comfortaa"/>
              <a:sym typeface="Comfortaa"/>
            </a:endParaRPr>
          </a:p>
          <a:p>
            <a:pPr marL="0" marR="0" lvl="0" indent="0" algn="just" rtl="0">
              <a:lnSpc>
                <a:spcPct val="113833"/>
              </a:lnSpc>
              <a:spcBef>
                <a:spcPts val="0"/>
              </a:spcBef>
              <a:spcAft>
                <a:spcPts val="0"/>
              </a:spcAft>
              <a:buNone/>
            </a:pPr>
            <a:r>
              <a:rPr lang="en-US" sz="1600">
                <a:solidFill>
                  <a:srgbClr val="000000"/>
                </a:solidFill>
                <a:latin typeface="Comfortaa"/>
                <a:ea typeface="Comfortaa"/>
                <a:cs typeface="Comfortaa"/>
                <a:sym typeface="Comfortaa"/>
              </a:rPr>
              <a:t>The suggestions for additions and changes are presented to the plenary </a:t>
            </a:r>
            <a:endParaRPr sz="1600">
              <a:latin typeface="Comfortaa"/>
              <a:ea typeface="Comfortaa"/>
              <a:cs typeface="Comfortaa"/>
              <a:sym typeface="Comfortaa"/>
            </a:endParaRPr>
          </a:p>
          <a:p>
            <a:pPr marL="0" marR="0" lvl="0" indent="0" algn="just" rtl="0">
              <a:lnSpc>
                <a:spcPct val="113833"/>
              </a:lnSpc>
              <a:spcBef>
                <a:spcPts val="0"/>
              </a:spcBef>
              <a:spcAft>
                <a:spcPts val="0"/>
              </a:spcAft>
              <a:buNone/>
            </a:pPr>
            <a:r>
              <a:rPr lang="en-US" sz="1600">
                <a:solidFill>
                  <a:srgbClr val="000000"/>
                </a:solidFill>
                <a:latin typeface="Comfortaa"/>
                <a:ea typeface="Comfortaa"/>
                <a:cs typeface="Comfortaa"/>
                <a:sym typeface="Comfortaa"/>
              </a:rPr>
              <a:t>and  taken up. </a:t>
            </a:r>
            <a:endParaRPr sz="1600">
              <a:latin typeface="Comfortaa"/>
              <a:ea typeface="Comfortaa"/>
              <a:cs typeface="Comfortaa"/>
              <a:sym typeface="Comfortaa"/>
            </a:endParaRPr>
          </a:p>
        </p:txBody>
      </p:sp>
      <p:sp>
        <p:nvSpPr>
          <p:cNvPr id="284" name="Google Shape;284;p14"/>
          <p:cNvSpPr txBox="1"/>
          <p:nvPr/>
        </p:nvSpPr>
        <p:spPr>
          <a:xfrm>
            <a:off x="808875" y="9231722"/>
            <a:ext cx="6315600" cy="5676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900">
                <a:solidFill>
                  <a:srgbClr val="000000"/>
                </a:solidFill>
                <a:latin typeface="Calibri"/>
                <a:ea typeface="Calibri"/>
                <a:cs typeface="Calibri"/>
                <a:sym typeface="Calibri"/>
              </a:rPr>
              <a:t>L</a:t>
            </a:r>
            <a:r>
              <a:rPr lang="en-US" sz="700">
                <a:solidFill>
                  <a:srgbClr val="000000"/>
                </a:solidFill>
                <a:latin typeface="Comfortaa"/>
                <a:ea typeface="Comfortaa"/>
                <a:cs typeface="Comfortaa"/>
                <a:sym typeface="Comfortaa"/>
              </a:rPr>
              <a:t>eah Carola Czollek et al., Praxishandbuch</a:t>
            </a:r>
            <a:endParaRPr sz="700">
              <a:solidFill>
                <a:srgbClr val="000000"/>
              </a:solidFill>
              <a:latin typeface="Comfortaa"/>
              <a:ea typeface="Comfortaa"/>
              <a:cs typeface="Comfortaa"/>
              <a:sym typeface="Comfortaa"/>
            </a:endParaRPr>
          </a:p>
          <a:p>
            <a:pPr marL="0" marR="0" lvl="0" indent="0" algn="l" rtl="0">
              <a:lnSpc>
                <a:spcPct val="186666"/>
              </a:lnSpc>
              <a:spcBef>
                <a:spcPts val="0"/>
              </a:spcBef>
              <a:spcAft>
                <a:spcPts val="0"/>
              </a:spcAft>
              <a:buNone/>
            </a:pPr>
            <a:r>
              <a:rPr lang="en-US" sz="700">
                <a:solidFill>
                  <a:srgbClr val="000000"/>
                </a:solidFill>
                <a:latin typeface="Comfortaa"/>
                <a:ea typeface="Comfortaa"/>
                <a:cs typeface="Comfortaa"/>
                <a:sym typeface="Comfortaa"/>
              </a:rPr>
              <a:t>Social Justice und Diversity Theorien, Training, Methoden, Übungen</a:t>
            </a:r>
            <a:endParaRPr sz="700">
              <a:solidFill>
                <a:srgbClr val="000000"/>
              </a:solidFill>
              <a:latin typeface="Comfortaa"/>
              <a:ea typeface="Comfortaa"/>
              <a:cs typeface="Comfortaa"/>
              <a:sym typeface="Comfortaa"/>
            </a:endParaRPr>
          </a:p>
          <a:p>
            <a:pPr marL="0" marR="0" lvl="0" indent="0" algn="l" rtl="0">
              <a:lnSpc>
                <a:spcPct val="186666"/>
              </a:lnSpc>
              <a:spcBef>
                <a:spcPts val="0"/>
              </a:spcBef>
              <a:spcAft>
                <a:spcPts val="0"/>
              </a:spcAft>
              <a:buNone/>
            </a:pPr>
            <a:r>
              <a:rPr lang="en-US" sz="700">
                <a:solidFill>
                  <a:srgbClr val="000000"/>
                </a:solidFill>
                <a:latin typeface="Comfortaa"/>
                <a:ea typeface="Comfortaa"/>
                <a:cs typeface="Comfortaa"/>
                <a:sym typeface="Comfortaa"/>
              </a:rPr>
              <a:t>2., vollständig überarbeitete und erweiterte Auflage, 2019 Beltz Juventa, Page 65</a:t>
            </a:r>
            <a:endParaRPr sz="1200">
              <a:latin typeface="Comfortaa"/>
              <a:ea typeface="Comfortaa"/>
              <a:cs typeface="Comfortaa"/>
              <a:sym typeface="Comfortaa"/>
            </a:endParaRPr>
          </a:p>
        </p:txBody>
      </p:sp>
      <p:cxnSp>
        <p:nvCxnSpPr>
          <p:cNvPr id="285" name="Google Shape;285;p14"/>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86" name="Google Shape;286;p14"/>
          <p:cNvPicPr preferRelativeResize="0"/>
          <p:nvPr/>
        </p:nvPicPr>
        <p:blipFill rotWithShape="1">
          <a:blip r:embed="rId7">
            <a:alphaModFix/>
          </a:blip>
          <a:srcRect/>
          <a:stretch/>
        </p:blipFill>
        <p:spPr>
          <a:xfrm>
            <a:off x="14401803" y="8210313"/>
            <a:ext cx="3886197" cy="2076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90"/>
        <p:cNvGrpSpPr/>
        <p:nvPr/>
      </p:nvGrpSpPr>
      <p:grpSpPr>
        <a:xfrm>
          <a:off x="0" y="0"/>
          <a:ext cx="0" cy="0"/>
          <a:chOff x="0" y="0"/>
          <a:chExt cx="0" cy="0"/>
        </a:xfrm>
      </p:grpSpPr>
      <p:sp>
        <p:nvSpPr>
          <p:cNvPr id="291" name="Google Shape;291;p15"/>
          <p:cNvSpPr txBox="1"/>
          <p:nvPr/>
        </p:nvSpPr>
        <p:spPr>
          <a:xfrm>
            <a:off x="1524000" y="495300"/>
            <a:ext cx="12877800" cy="104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200" b="1">
                <a:solidFill>
                  <a:schemeClr val="dk1"/>
                </a:solidFill>
                <a:latin typeface="Comfortaa"/>
                <a:ea typeface="Comfortaa"/>
                <a:cs typeface="Comfortaa"/>
                <a:sym typeface="Comfortaa"/>
              </a:rPr>
              <a:t>WHAT IS EMPOWERMENT?</a:t>
            </a:r>
            <a:endParaRPr sz="6200" b="1">
              <a:solidFill>
                <a:schemeClr val="dk1"/>
              </a:solidFill>
              <a:latin typeface="Comfortaa"/>
              <a:ea typeface="Comfortaa"/>
              <a:cs typeface="Comfortaa"/>
              <a:sym typeface="Comfortaa"/>
            </a:endParaRPr>
          </a:p>
        </p:txBody>
      </p:sp>
      <p:sp>
        <p:nvSpPr>
          <p:cNvPr id="292" name="Google Shape;292;p15"/>
          <p:cNvSpPr txBox="1"/>
          <p:nvPr/>
        </p:nvSpPr>
        <p:spPr>
          <a:xfrm>
            <a:off x="1371600" y="1844070"/>
            <a:ext cx="13258800" cy="695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 </a:t>
            </a:r>
            <a:endParaRPr sz="2400" dirty="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2400" b="1" dirty="0">
                <a:solidFill>
                  <a:schemeClr val="dk1"/>
                </a:solidFill>
                <a:latin typeface="Comfortaa"/>
                <a:ea typeface="Comfortaa"/>
                <a:cs typeface="Comfortaa"/>
                <a:sym typeface="Comfortaa"/>
              </a:rPr>
              <a:t>“(…)empowerment is aimed at encouraging social participation</a:t>
            </a:r>
            <a:r>
              <a:rPr lang="en-US" sz="2400" dirty="0">
                <a:solidFill>
                  <a:schemeClr val="dk1"/>
                </a:solidFill>
                <a:latin typeface="Comfortaa"/>
                <a:ea typeface="Comfortaa"/>
                <a:cs typeface="Comfortaa"/>
                <a:sym typeface="Comfortaa"/>
              </a:rPr>
              <a:t>. Empowerment approaches entail providing </a:t>
            </a:r>
            <a:r>
              <a:rPr lang="en-US" sz="2400" b="1" dirty="0">
                <a:solidFill>
                  <a:schemeClr val="dk1"/>
                </a:solidFill>
                <a:latin typeface="Comfortaa"/>
                <a:ea typeface="Comfortaa"/>
                <a:cs typeface="Comfortaa"/>
                <a:sym typeface="Comfortaa"/>
              </a:rPr>
              <a:t>spaces for people to discover their resources and enabling them to become active agents within their own lives.</a:t>
            </a:r>
            <a:r>
              <a:rPr lang="en-US" sz="2400" dirty="0">
                <a:solidFill>
                  <a:schemeClr val="dk1"/>
                </a:solidFill>
                <a:latin typeface="Comfortaa"/>
                <a:ea typeface="Comfortaa"/>
                <a:cs typeface="Comfortaa"/>
                <a:sym typeface="Comfortaa"/>
              </a:rPr>
              <a:t> This does not primarily refer to imparting knowledge and strategies from the outside, so to speak, but rather to jointly develop these on the basis of the experience and knowledge of the participants. Empowerment is not a uniform concept, but a range of different resource-oriented approaches that, building on the exchange of experiences, are geared towards opening up individual and collective opportunities for action in dealing with social power relations. Aspects of empowerment have already been applied in a variety of contexts by different actors. They became known in particular as a result of their use by the civil rights movements of the 1960s.”</a:t>
            </a:r>
            <a:endParaRPr dirty="0">
              <a:latin typeface="Comfortaa"/>
              <a:ea typeface="Comfortaa"/>
              <a:cs typeface="Comfortaa"/>
              <a:sym typeface="Comfortaa"/>
            </a:endParaRPr>
          </a:p>
          <a:p>
            <a:pPr marL="0" marR="0" lvl="0" indent="0" algn="l" rtl="0">
              <a:spcBef>
                <a:spcPts val="0"/>
              </a:spcBef>
              <a:spcAft>
                <a:spcPts val="0"/>
              </a:spcAft>
              <a:buNone/>
            </a:pPr>
            <a:endParaRPr sz="2400" dirty="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1800" dirty="0">
                <a:solidFill>
                  <a:schemeClr val="dk1"/>
                </a:solidFill>
                <a:latin typeface="Comfortaa"/>
                <a:ea typeface="Comfortaa"/>
                <a:cs typeface="Comfortaa"/>
                <a:sym typeface="Comfortaa"/>
              </a:rPr>
              <a:t>(Quoted from: </a:t>
            </a:r>
            <a:r>
              <a:rPr lang="en-US" sz="1800" dirty="0" err="1">
                <a:solidFill>
                  <a:schemeClr val="dk1"/>
                </a:solidFill>
                <a:latin typeface="Comfortaa"/>
                <a:ea typeface="Comfortaa"/>
                <a:cs typeface="Comfortaa"/>
                <a:sym typeface="Comfortaa"/>
              </a:rPr>
              <a:t>Prange</a:t>
            </a:r>
            <a:r>
              <a:rPr lang="en-US" sz="1800" dirty="0">
                <a:solidFill>
                  <a:schemeClr val="dk1"/>
                </a:solidFill>
                <a:latin typeface="Comfortaa"/>
                <a:ea typeface="Comfortaa"/>
                <a:cs typeface="Comfortaa"/>
                <a:sym typeface="Comfortaa"/>
              </a:rPr>
              <a:t>, Christian et al., 2013. Brochure ”Good Practice Approaches – Ways to Combat Racism in </a:t>
            </a:r>
            <a:endParaRPr dirty="0">
              <a:latin typeface="Comfortaa"/>
              <a:ea typeface="Comfortaa"/>
              <a:cs typeface="Comfortaa"/>
              <a:sym typeface="Comfortaa"/>
            </a:endParaRPr>
          </a:p>
          <a:p>
            <a:pPr marL="0" marR="0" lvl="0" indent="0" algn="l" rtl="0">
              <a:spcBef>
                <a:spcPts val="0"/>
              </a:spcBef>
              <a:spcAft>
                <a:spcPts val="0"/>
              </a:spcAft>
              <a:buNone/>
            </a:pPr>
            <a:r>
              <a:rPr lang="en-US" sz="1800" dirty="0">
                <a:solidFill>
                  <a:schemeClr val="dk1"/>
                </a:solidFill>
                <a:latin typeface="Comfortaa"/>
                <a:ea typeface="Comfortaa"/>
                <a:cs typeface="Comfortaa"/>
                <a:sym typeface="Comfortaa"/>
              </a:rPr>
              <a:t>Your City ‘ECAR – European Cities against Racism’ Project “, page 55. </a:t>
            </a:r>
            <a:r>
              <a:rPr lang="en-US" sz="1800" u="sng" dirty="0">
                <a:solidFill>
                  <a:schemeClr val="dk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https://ec.europa.eu/migrant-integration/integration-practice/good-practice-approaches-ways-combat-racism-your-city-ecar-european-cities_en</a:t>
            </a:r>
            <a:r>
              <a:rPr lang="en-US" sz="1800" dirty="0">
                <a:solidFill>
                  <a:schemeClr val="dk1"/>
                </a:solidFill>
                <a:latin typeface="Comfortaa"/>
                <a:ea typeface="Comfortaa"/>
                <a:cs typeface="Comfortaa"/>
                <a:sym typeface="Comfortaa"/>
              </a:rPr>
              <a:t>. Accessed 27 October, 2022. ) </a:t>
            </a:r>
            <a:endParaRPr sz="1800" dirty="0">
              <a:solidFill>
                <a:schemeClr val="dk1"/>
              </a:solidFill>
              <a:latin typeface="Comfortaa"/>
              <a:ea typeface="Comfortaa"/>
              <a:cs typeface="Comfortaa"/>
              <a:sym typeface="Comfortaa"/>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Times New Roman"/>
              <a:ea typeface="Times New Roman"/>
              <a:cs typeface="Times New Roman"/>
              <a:sym typeface="Times New Roman"/>
            </a:endParaRPr>
          </a:p>
        </p:txBody>
      </p:sp>
      <p:cxnSp>
        <p:nvCxnSpPr>
          <p:cNvPr id="293" name="Google Shape;293;p15"/>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294" name="Google Shape;294;p15"/>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98"/>
        <p:cNvGrpSpPr/>
        <p:nvPr/>
      </p:nvGrpSpPr>
      <p:grpSpPr>
        <a:xfrm>
          <a:off x="0" y="0"/>
          <a:ext cx="0" cy="0"/>
          <a:chOff x="0" y="0"/>
          <a:chExt cx="0" cy="0"/>
        </a:xfrm>
      </p:grpSpPr>
      <p:grpSp>
        <p:nvGrpSpPr>
          <p:cNvPr id="99" name="Google Shape;99;p2"/>
          <p:cNvGrpSpPr/>
          <p:nvPr/>
        </p:nvGrpSpPr>
        <p:grpSpPr>
          <a:xfrm>
            <a:off x="1028700" y="822245"/>
            <a:ext cx="13857750" cy="6737867"/>
            <a:chOff x="0" y="-1268787"/>
            <a:chExt cx="18477000" cy="8983823"/>
          </a:xfrm>
        </p:grpSpPr>
        <p:sp>
          <p:nvSpPr>
            <p:cNvPr id="100" name="Google Shape;100;p2"/>
            <p:cNvSpPr txBox="1"/>
            <p:nvPr/>
          </p:nvSpPr>
          <p:spPr>
            <a:xfrm>
              <a:off x="0" y="-1268787"/>
              <a:ext cx="18477000" cy="1271700"/>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n-US" sz="6196" b="1">
                  <a:solidFill>
                    <a:schemeClr val="dk1"/>
                  </a:solidFill>
                  <a:highlight>
                    <a:srgbClr val="D9D2E9"/>
                  </a:highlight>
                  <a:latin typeface="Comfortaa"/>
                  <a:ea typeface="Comfortaa"/>
                  <a:cs typeface="Comfortaa"/>
                  <a:sym typeface="Comfortaa"/>
                </a:rPr>
                <a:t>WHAT IS DISCRIMINATION? (1)</a:t>
              </a:r>
              <a:endParaRPr b="1">
                <a:solidFill>
                  <a:schemeClr val="dk1"/>
                </a:solidFill>
                <a:highlight>
                  <a:srgbClr val="D9D2E9"/>
                </a:highlight>
                <a:latin typeface="Comfortaa"/>
                <a:ea typeface="Comfortaa"/>
                <a:cs typeface="Comfortaa"/>
                <a:sym typeface="Comfortaa"/>
              </a:endParaRPr>
            </a:p>
          </p:txBody>
        </p:sp>
        <p:sp>
          <p:nvSpPr>
            <p:cNvPr id="101" name="Google Shape;101;p2"/>
            <p:cNvSpPr/>
            <p:nvPr/>
          </p:nvSpPr>
          <p:spPr>
            <a:xfrm>
              <a:off x="8716157" y="2365047"/>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txBox="1"/>
            <p:nvPr/>
          </p:nvSpPr>
          <p:spPr>
            <a:xfrm>
              <a:off x="0" y="1564292"/>
              <a:ext cx="18477000" cy="615074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98" i="1" dirty="0">
                  <a:solidFill>
                    <a:schemeClr val="dk1"/>
                  </a:solidFill>
                  <a:latin typeface="Comfortaa"/>
                  <a:ea typeface="Comfortaa"/>
                  <a:cs typeface="Comfortaa"/>
                  <a:sym typeface="Comfortaa"/>
                </a:rPr>
                <a:t>Unequal treatment of an individual or groups of people, on the basis of certain characteristics.</a:t>
              </a:r>
              <a:endParaRPr i="1" dirty="0">
                <a:solidFill>
                  <a:schemeClr val="dk1"/>
                </a:solidFill>
                <a:latin typeface="Comfortaa"/>
                <a:ea typeface="Comfortaa"/>
                <a:cs typeface="Comfortaa"/>
                <a:sym typeface="Comfortaa"/>
              </a:endParaRPr>
            </a:p>
            <a:p>
              <a:pPr marL="0" marR="0" lvl="0" indent="0" algn="l" rtl="0">
                <a:lnSpc>
                  <a:spcPct val="150000"/>
                </a:lnSpc>
                <a:spcBef>
                  <a:spcPts val="0"/>
                </a:spcBef>
                <a:spcAft>
                  <a:spcPts val="0"/>
                </a:spcAft>
                <a:buNone/>
              </a:pPr>
              <a:endParaRPr sz="2498"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hr-HR" sz="2498" b="1" dirty="0">
                  <a:solidFill>
                    <a:schemeClr val="dk1"/>
                  </a:solidFill>
                  <a:latin typeface="Comfortaa"/>
                  <a:ea typeface="Comfortaa"/>
                  <a:cs typeface="Comfortaa"/>
                  <a:sym typeface="Comfortaa"/>
                </a:rPr>
                <a:t>Racism and discrimination</a:t>
              </a:r>
              <a:r>
                <a:rPr lang="en-US" sz="2498" b="1" dirty="0">
                  <a:solidFill>
                    <a:schemeClr val="dk1"/>
                  </a:solidFill>
                  <a:latin typeface="Comfortaa"/>
                  <a:ea typeface="Comfortaa"/>
                  <a:cs typeface="Comfortaa"/>
                  <a:sym typeface="Comfortaa"/>
                </a:rPr>
                <a:t> take place on different levels:</a:t>
              </a:r>
              <a:endParaRPr b="1" dirty="0">
                <a:solidFill>
                  <a:schemeClr val="dk1"/>
                </a:solidFill>
                <a:latin typeface="Comfortaa"/>
                <a:ea typeface="Comfortaa"/>
                <a:cs typeface="Comfortaa"/>
                <a:sym typeface="Comfortaa"/>
              </a:endParaRPr>
            </a:p>
            <a:p>
              <a:pPr marL="539367" marR="0" lvl="1" indent="-269683" algn="l" rtl="0">
                <a:lnSpc>
                  <a:spcPct val="150000"/>
                </a:lnSpc>
                <a:spcBef>
                  <a:spcPts val="0"/>
                </a:spcBef>
                <a:spcAft>
                  <a:spcPts val="0"/>
                </a:spcAft>
                <a:buClr>
                  <a:schemeClr val="dk1"/>
                </a:buClr>
                <a:buSzPts val="2498"/>
                <a:buFont typeface="Comfortaa"/>
                <a:buChar char="•"/>
              </a:pPr>
              <a:r>
                <a:rPr lang="en-US" sz="2498" i="0" u="none" strike="noStrike" cap="none" dirty="0">
                  <a:solidFill>
                    <a:schemeClr val="dk1"/>
                  </a:solidFill>
                  <a:latin typeface="Comfortaa"/>
                  <a:ea typeface="Comfortaa"/>
                  <a:cs typeface="Comfortaa"/>
                  <a:sym typeface="Comfortaa"/>
                </a:rPr>
                <a:t>Individual</a:t>
              </a:r>
              <a:endParaRPr dirty="0">
                <a:solidFill>
                  <a:schemeClr val="dk1"/>
                </a:solidFill>
                <a:latin typeface="Comfortaa"/>
                <a:ea typeface="Comfortaa"/>
                <a:cs typeface="Comfortaa"/>
                <a:sym typeface="Comfortaa"/>
              </a:endParaRPr>
            </a:p>
            <a:p>
              <a:pPr marL="539367" marR="0" lvl="1" indent="-269683" algn="l" rtl="0">
                <a:lnSpc>
                  <a:spcPct val="150000"/>
                </a:lnSpc>
                <a:spcBef>
                  <a:spcPts val="0"/>
                </a:spcBef>
                <a:spcAft>
                  <a:spcPts val="0"/>
                </a:spcAft>
                <a:buClr>
                  <a:schemeClr val="dk1"/>
                </a:buClr>
                <a:buSzPts val="2498"/>
                <a:buFont typeface="Comfortaa"/>
                <a:buChar char="•"/>
              </a:pPr>
              <a:r>
                <a:rPr lang="en-US" sz="2498" i="0" u="none" strike="noStrike" cap="none" dirty="0">
                  <a:solidFill>
                    <a:schemeClr val="dk1"/>
                  </a:solidFill>
                  <a:latin typeface="Comfortaa"/>
                  <a:ea typeface="Comfortaa"/>
                  <a:cs typeface="Comfortaa"/>
                  <a:sym typeface="Comfortaa"/>
                </a:rPr>
                <a:t>Institutional</a:t>
              </a:r>
              <a:endParaRPr dirty="0">
                <a:solidFill>
                  <a:schemeClr val="dk1"/>
                </a:solidFill>
                <a:latin typeface="Comfortaa"/>
                <a:ea typeface="Comfortaa"/>
                <a:cs typeface="Comfortaa"/>
                <a:sym typeface="Comfortaa"/>
              </a:endParaRPr>
            </a:p>
            <a:p>
              <a:pPr marL="539367" marR="0" lvl="1" indent="-269683" algn="l" rtl="0">
                <a:lnSpc>
                  <a:spcPct val="150000"/>
                </a:lnSpc>
                <a:spcBef>
                  <a:spcPts val="0"/>
                </a:spcBef>
                <a:spcAft>
                  <a:spcPts val="0"/>
                </a:spcAft>
                <a:buClr>
                  <a:schemeClr val="dk1"/>
                </a:buClr>
                <a:buSzPts val="2498"/>
                <a:buFont typeface="Comfortaa"/>
                <a:buChar char="•"/>
              </a:pPr>
              <a:r>
                <a:rPr lang="en-US" sz="2498" i="0" u="none" strike="noStrike" cap="none" dirty="0">
                  <a:solidFill>
                    <a:schemeClr val="dk1"/>
                  </a:solidFill>
                  <a:latin typeface="Comfortaa"/>
                  <a:ea typeface="Comfortaa"/>
                  <a:cs typeface="Comfortaa"/>
                  <a:sym typeface="Comfortaa"/>
                </a:rPr>
                <a:t>Structural</a:t>
              </a:r>
              <a:endParaRPr dirty="0">
                <a:solidFill>
                  <a:schemeClr val="dk1"/>
                </a:solidFill>
                <a:latin typeface="Comfortaa"/>
                <a:ea typeface="Comfortaa"/>
                <a:cs typeface="Comfortaa"/>
                <a:sym typeface="Comfortaa"/>
              </a:endParaRPr>
            </a:p>
            <a:p>
              <a:pPr marL="539367" marR="0" lvl="1" indent="-269683" algn="l" rtl="0">
                <a:lnSpc>
                  <a:spcPct val="150000"/>
                </a:lnSpc>
                <a:spcBef>
                  <a:spcPts val="0"/>
                </a:spcBef>
                <a:spcAft>
                  <a:spcPts val="0"/>
                </a:spcAft>
                <a:buClr>
                  <a:schemeClr val="dk1"/>
                </a:buClr>
                <a:buSzPts val="2498"/>
                <a:buFont typeface="Comfortaa"/>
                <a:buChar char="•"/>
              </a:pPr>
              <a:r>
                <a:rPr lang="en-US" sz="2498" i="0" u="none" strike="noStrike" cap="none" dirty="0">
                  <a:solidFill>
                    <a:schemeClr val="dk1"/>
                  </a:solidFill>
                  <a:latin typeface="Comfortaa"/>
                  <a:ea typeface="Comfortaa"/>
                  <a:cs typeface="Comfortaa"/>
                  <a:sym typeface="Comfortaa"/>
                </a:rPr>
                <a:t>Discursive</a:t>
              </a:r>
              <a:endParaRPr dirty="0">
                <a:solidFill>
                  <a:schemeClr val="dk1"/>
                </a:solidFill>
                <a:latin typeface="Comfortaa"/>
                <a:ea typeface="Comfortaa"/>
                <a:cs typeface="Comfortaa"/>
                <a:sym typeface="Comfortaa"/>
              </a:endParaRPr>
            </a:p>
          </p:txBody>
        </p:sp>
      </p:grpSp>
      <p:pic>
        <p:nvPicPr>
          <p:cNvPr id="103" name="Google Shape;103;p2"/>
          <p:cNvPicPr preferRelativeResize="0"/>
          <p:nvPr/>
        </p:nvPicPr>
        <p:blipFill rotWithShape="1">
          <a:blip r:embed="rId3">
            <a:alphaModFix/>
          </a:blip>
          <a:srcRect/>
          <a:stretch/>
        </p:blipFill>
        <p:spPr>
          <a:xfrm>
            <a:off x="15219838" y="-12"/>
            <a:ext cx="3068175" cy="2976876"/>
          </a:xfrm>
          <a:prstGeom prst="rect">
            <a:avLst/>
          </a:prstGeom>
          <a:noFill/>
          <a:ln>
            <a:noFill/>
          </a:ln>
        </p:spPr>
      </p:pic>
      <p:sp>
        <p:nvSpPr>
          <p:cNvPr id="104" name="Google Shape;104;p2"/>
          <p:cNvSpPr txBox="1"/>
          <p:nvPr/>
        </p:nvSpPr>
        <p:spPr>
          <a:xfrm>
            <a:off x="1679298" y="8792875"/>
            <a:ext cx="10589100" cy="554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200"/>
              <a:t>S</a:t>
            </a:r>
            <a:r>
              <a:rPr lang="en-US" sz="1500">
                <a:solidFill>
                  <a:srgbClr val="000000"/>
                </a:solidFill>
                <a:latin typeface="Comfortaa"/>
                <a:ea typeface="Comfortaa"/>
                <a:cs typeface="Comfortaa"/>
                <a:sym typeface="Comfortaa"/>
              </a:rPr>
              <a:t>ource: Marcus Osei &amp; Hartmut Reiners, ARIC-NRW e.V., Training series on anti-discrimination work for Bunsverband Bundesverband Netzwerke von Mirgant*innenorganisationen (NeMO)</a:t>
            </a:r>
            <a:endParaRPr sz="1700">
              <a:latin typeface="Comfortaa"/>
              <a:ea typeface="Comfortaa"/>
              <a:cs typeface="Comfortaa"/>
              <a:sym typeface="Comfortaa"/>
            </a:endParaRPr>
          </a:p>
        </p:txBody>
      </p:sp>
      <p:cxnSp>
        <p:nvCxnSpPr>
          <p:cNvPr id="105" name="Google Shape;105;p2"/>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06" name="Google Shape;106;p2"/>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98"/>
        <p:cNvGrpSpPr/>
        <p:nvPr/>
      </p:nvGrpSpPr>
      <p:grpSpPr>
        <a:xfrm>
          <a:off x="0" y="0"/>
          <a:ext cx="0" cy="0"/>
          <a:chOff x="0" y="0"/>
          <a:chExt cx="0" cy="0"/>
        </a:xfrm>
      </p:grpSpPr>
      <p:sp>
        <p:nvSpPr>
          <p:cNvPr id="299" name="Google Shape;299;p16"/>
          <p:cNvSpPr txBox="1"/>
          <p:nvPr/>
        </p:nvSpPr>
        <p:spPr>
          <a:xfrm>
            <a:off x="762000" y="495300"/>
            <a:ext cx="16272900" cy="200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omfortaa"/>
                <a:ea typeface="Comfortaa"/>
                <a:cs typeface="Comfortaa"/>
                <a:sym typeface="Comfortaa"/>
              </a:rPr>
              <a:t>Example: HAKRA Empowerment Concept </a:t>
            </a:r>
            <a:endParaRPr b="1">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4000" b="1">
                <a:solidFill>
                  <a:schemeClr val="dk1"/>
                </a:solidFill>
                <a:latin typeface="Comfortaa"/>
                <a:ea typeface="Comfortaa"/>
                <a:cs typeface="Comfortaa"/>
                <a:sym typeface="Comfortaa"/>
              </a:rPr>
              <a:t>(Empowerment Approach from the PoC Perspective ) (1)</a:t>
            </a:r>
            <a:endParaRPr b="1">
              <a:solidFill>
                <a:schemeClr val="dk1"/>
              </a:solidFill>
              <a:latin typeface="Comfortaa"/>
              <a:ea typeface="Comfortaa"/>
              <a:cs typeface="Comfortaa"/>
              <a:sym typeface="Comfortaa"/>
            </a:endParaRPr>
          </a:p>
          <a:p>
            <a:pPr marL="0" marR="0" lvl="0" indent="0" algn="l" rtl="0">
              <a:spcBef>
                <a:spcPts val="0"/>
              </a:spcBef>
              <a:spcAft>
                <a:spcPts val="0"/>
              </a:spcAft>
              <a:buNone/>
            </a:pPr>
            <a:endParaRPr sz="4400" b="1">
              <a:solidFill>
                <a:schemeClr val="dk2"/>
              </a:solidFill>
              <a:latin typeface="Calibri"/>
              <a:ea typeface="Calibri"/>
              <a:cs typeface="Calibri"/>
              <a:sym typeface="Calibri"/>
            </a:endParaRPr>
          </a:p>
        </p:txBody>
      </p:sp>
      <p:sp>
        <p:nvSpPr>
          <p:cNvPr id="300" name="Google Shape;300;p16"/>
          <p:cNvSpPr txBox="1"/>
          <p:nvPr/>
        </p:nvSpPr>
        <p:spPr>
          <a:xfrm>
            <a:off x="748004" y="2171700"/>
            <a:ext cx="14034900" cy="737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Comfortaa"/>
              <a:ea typeface="Comfortaa"/>
              <a:cs typeface="Comfortaa"/>
              <a:sym typeface="Comfortaa"/>
            </a:endParaRPr>
          </a:p>
          <a:p>
            <a:pPr marL="285750" marR="0" lvl="0" indent="-285750" algn="just"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 </a:t>
            </a:r>
            <a:r>
              <a:rPr lang="en-US" sz="2500">
                <a:solidFill>
                  <a:schemeClr val="dk1"/>
                </a:solidFill>
                <a:latin typeface="Comfortaa"/>
                <a:ea typeface="Comfortaa"/>
                <a:cs typeface="Comfortaa"/>
                <a:sym typeface="Comfortaa"/>
              </a:rPr>
              <a:t>Individual and collective self-empowerment, self-determination, networking and strengthening of the the socio-political participation of People of Colour</a:t>
            </a:r>
            <a:endParaRPr sz="1100">
              <a:latin typeface="Comfortaa"/>
              <a:ea typeface="Comfortaa"/>
              <a:cs typeface="Comfortaa"/>
              <a:sym typeface="Comfortaa"/>
            </a:endParaRPr>
          </a:p>
          <a:p>
            <a:pPr marL="0" marR="0" lvl="0" indent="0" algn="just" rtl="0">
              <a:spcBef>
                <a:spcPts val="0"/>
              </a:spcBef>
              <a:spcAft>
                <a:spcPts val="0"/>
              </a:spcAft>
              <a:buNone/>
            </a:pPr>
            <a:endParaRPr sz="2500">
              <a:solidFill>
                <a:schemeClr val="dk1"/>
              </a:solidFill>
              <a:latin typeface="Comfortaa"/>
              <a:ea typeface="Comfortaa"/>
              <a:cs typeface="Comfortaa"/>
              <a:sym typeface="Comfortaa"/>
            </a:endParaRPr>
          </a:p>
          <a:p>
            <a:pPr marL="285750" marR="0" lvl="0" indent="-266700" algn="just" rtl="0">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Creating a dialogue between people of colour and members of the majority society</a:t>
            </a:r>
            <a:endParaRPr sz="2500">
              <a:solidFill>
                <a:schemeClr val="dk1"/>
              </a:solidFill>
              <a:latin typeface="Comfortaa"/>
              <a:ea typeface="Comfortaa"/>
              <a:cs typeface="Comfortaa"/>
              <a:sym typeface="Comfortaa"/>
            </a:endParaRPr>
          </a:p>
          <a:p>
            <a:pPr marL="0" marR="0" lvl="0" indent="0" algn="just" rtl="0">
              <a:spcBef>
                <a:spcPts val="0"/>
              </a:spcBef>
              <a:spcAft>
                <a:spcPts val="0"/>
              </a:spcAft>
              <a:buNone/>
            </a:pPr>
            <a:r>
              <a:rPr lang="en-US" sz="2500">
                <a:solidFill>
                  <a:schemeClr val="dk1"/>
                </a:solidFill>
                <a:latin typeface="Comfortaa"/>
                <a:ea typeface="Comfortaa"/>
                <a:cs typeface="Comfortaa"/>
                <a:sym typeface="Comfortaa"/>
              </a:rPr>
              <a:t> </a:t>
            </a:r>
            <a:endParaRPr sz="2500">
              <a:solidFill>
                <a:schemeClr val="dk1"/>
              </a:solidFill>
              <a:latin typeface="Comfortaa"/>
              <a:ea typeface="Comfortaa"/>
              <a:cs typeface="Comfortaa"/>
              <a:sym typeface="Comfortaa"/>
            </a:endParaRPr>
          </a:p>
          <a:p>
            <a:pPr marL="285750" marR="0" lvl="0" indent="-266700" algn="just" rtl="0">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Power-Sharing approach: critique of social inequality in terms of resources, privileges and power, power-sharing (redistribution of power) on the part of the white dominant society. </a:t>
            </a:r>
            <a:endParaRPr sz="1100">
              <a:latin typeface="Comfortaa"/>
              <a:ea typeface="Comfortaa"/>
              <a:cs typeface="Comfortaa"/>
              <a:sym typeface="Comfortaa"/>
            </a:endParaRPr>
          </a:p>
          <a:p>
            <a:pPr marL="0" marR="0" lvl="0" indent="0" algn="just" rtl="0">
              <a:spcBef>
                <a:spcPts val="0"/>
              </a:spcBef>
              <a:spcAft>
                <a:spcPts val="0"/>
              </a:spcAft>
              <a:buNone/>
            </a:pPr>
            <a:r>
              <a:rPr lang="en-US" sz="2500">
                <a:solidFill>
                  <a:schemeClr val="dk1"/>
                </a:solidFill>
                <a:latin typeface="Comfortaa"/>
                <a:ea typeface="Comfortaa"/>
                <a:cs typeface="Comfortaa"/>
                <a:sym typeface="Comfortaa"/>
              </a:rPr>
              <a:t> </a:t>
            </a:r>
            <a:endParaRPr sz="1100">
              <a:latin typeface="Comfortaa"/>
              <a:ea typeface="Comfortaa"/>
              <a:cs typeface="Comfortaa"/>
              <a:sym typeface="Comfortaa"/>
            </a:endParaRPr>
          </a:p>
          <a:p>
            <a:pPr marL="285750" marR="0" lvl="0" indent="-266700" algn="just" rtl="0">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The critical whiteness approach of the Critical Whiteness Studies from the US-American context (critically expanding the view from those affected by racism, as represented in Black Studies, to the white society practising racism and its actors). </a:t>
            </a:r>
            <a:endParaRPr sz="1100">
              <a:latin typeface="Comfortaa"/>
              <a:ea typeface="Comfortaa"/>
              <a:cs typeface="Comfortaa"/>
              <a:sym typeface="Comfortaa"/>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6"/>
          <p:cNvSpPr txBox="1"/>
          <p:nvPr/>
        </p:nvSpPr>
        <p:spPr>
          <a:xfrm flipH="1">
            <a:off x="609600" y="9321666"/>
            <a:ext cx="13258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omfortaa"/>
                <a:ea typeface="Comfortaa"/>
                <a:cs typeface="Comfortaa"/>
                <a:sym typeface="Comfortaa"/>
              </a:rPr>
              <a:t>Halil Can 2013. Empowerment aus der People of Color-Perspektive Reflexionen und Empfehlungen zur Durchführung von Empowerment-Workshops gegen Rassismus, Senatsverwaltung für Integration, Arbeit und Soziales</a:t>
            </a:r>
            <a:br>
              <a:rPr lang="en-US" sz="1000">
                <a:solidFill>
                  <a:schemeClr val="dk1"/>
                </a:solidFill>
                <a:latin typeface="Comfortaa"/>
                <a:ea typeface="Comfortaa"/>
                <a:cs typeface="Comfortaa"/>
                <a:sym typeface="Comfortaa"/>
              </a:rPr>
            </a:br>
            <a:r>
              <a:rPr lang="en-US" sz="1000">
                <a:solidFill>
                  <a:schemeClr val="dk1"/>
                </a:solidFill>
                <a:latin typeface="Comfortaa"/>
                <a:ea typeface="Comfortaa"/>
                <a:cs typeface="Comfortaa"/>
                <a:sym typeface="Comfortaa"/>
              </a:rPr>
              <a:t>Landesstelle für Gleichbehandlung – gegen Diskriminierung (LADS)</a:t>
            </a:r>
            <a:endParaRPr sz="10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1000">
                <a:solidFill>
                  <a:schemeClr val="dk1"/>
                </a:solidFill>
                <a:latin typeface="Comfortaa"/>
                <a:ea typeface="Comfortaa"/>
                <a:cs typeface="Comfortaa"/>
                <a:sym typeface="Comfortaa"/>
              </a:rPr>
              <a:t>pages 11-12. </a:t>
            </a:r>
            <a:r>
              <a:rPr lang="en-US" sz="1000" u="sng">
                <a:solidFill>
                  <a:schemeClr val="dk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https://www.eccar.info/sites/default/files/document/empowerment_webbroschuere_barrierefrei.pdf</a:t>
            </a:r>
            <a:r>
              <a:rPr lang="en-US" sz="1000">
                <a:solidFill>
                  <a:schemeClr val="dk1"/>
                </a:solidFill>
                <a:latin typeface="Comfortaa"/>
                <a:ea typeface="Comfortaa"/>
                <a:cs typeface="Comfortaa"/>
                <a:sym typeface="Comfortaa"/>
              </a:rPr>
              <a:t>. Accessed: 27 October, 2022. </a:t>
            </a:r>
            <a:endParaRPr sz="1500">
              <a:latin typeface="Comfortaa"/>
              <a:ea typeface="Comfortaa"/>
              <a:cs typeface="Comfortaa"/>
              <a:sym typeface="Comfortaa"/>
            </a:endParaRPr>
          </a:p>
        </p:txBody>
      </p:sp>
      <p:cxnSp>
        <p:nvCxnSpPr>
          <p:cNvPr id="302" name="Google Shape;302;p16"/>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303" name="Google Shape;303;p16"/>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07"/>
        <p:cNvGrpSpPr/>
        <p:nvPr/>
      </p:nvGrpSpPr>
      <p:grpSpPr>
        <a:xfrm>
          <a:off x="0" y="0"/>
          <a:ext cx="0" cy="0"/>
          <a:chOff x="0" y="0"/>
          <a:chExt cx="0" cy="0"/>
        </a:xfrm>
      </p:grpSpPr>
      <p:sp>
        <p:nvSpPr>
          <p:cNvPr id="308" name="Google Shape;308;p17"/>
          <p:cNvSpPr txBox="1"/>
          <p:nvPr/>
        </p:nvSpPr>
        <p:spPr>
          <a:xfrm>
            <a:off x="645149" y="240700"/>
            <a:ext cx="16662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omfortaa"/>
                <a:ea typeface="Comfortaa"/>
                <a:cs typeface="Comfortaa"/>
                <a:sym typeface="Comfortaa"/>
              </a:rPr>
              <a:t>Example: HAKRA Empowerment Concept </a:t>
            </a:r>
            <a:endParaRPr b="1">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4000" b="1">
                <a:solidFill>
                  <a:schemeClr val="dk1"/>
                </a:solidFill>
                <a:latin typeface="Comfortaa"/>
                <a:ea typeface="Comfortaa"/>
                <a:cs typeface="Comfortaa"/>
                <a:sym typeface="Comfortaa"/>
              </a:rPr>
              <a:t>(Empowerment Approach from the PoC Perspective ) (2)</a:t>
            </a:r>
            <a:endParaRPr b="1">
              <a:solidFill>
                <a:schemeClr val="dk1"/>
              </a:solidFill>
              <a:latin typeface="Comfortaa"/>
              <a:ea typeface="Comfortaa"/>
              <a:cs typeface="Comfortaa"/>
              <a:sym typeface="Comfortaa"/>
            </a:endParaRPr>
          </a:p>
        </p:txBody>
      </p:sp>
      <p:sp>
        <p:nvSpPr>
          <p:cNvPr id="309" name="Google Shape;309;p17"/>
          <p:cNvSpPr txBox="1"/>
          <p:nvPr/>
        </p:nvSpPr>
        <p:spPr>
          <a:xfrm>
            <a:off x="1066800" y="2337112"/>
            <a:ext cx="12725400" cy="695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omfortaa"/>
                <a:ea typeface="Comfortaa"/>
                <a:cs typeface="Comfortaa"/>
                <a:sym typeface="Comfortaa"/>
              </a:rPr>
              <a:t>Guiding Principles</a:t>
            </a:r>
            <a:endParaRPr b="1">
              <a:latin typeface="Comfortaa"/>
              <a:ea typeface="Comfortaa"/>
              <a:cs typeface="Comfortaa"/>
              <a:sym typeface="Comfortaa"/>
            </a:endParaRPr>
          </a:p>
          <a:p>
            <a:pPr marL="0" marR="0" lvl="0" indent="0" algn="l" rtl="0">
              <a:spcBef>
                <a:spcPts val="0"/>
              </a:spcBef>
              <a:spcAft>
                <a:spcPts val="0"/>
              </a:spcAft>
              <a:buNone/>
            </a:pPr>
            <a:endParaRPr sz="2800">
              <a:solidFill>
                <a:schemeClr val="dk1"/>
              </a:solidFill>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Awareness and visualisation and finally (re)activation of (own) resources </a:t>
            </a:r>
            <a:endParaRPr>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Creation of multi-protected spaces by and for people of colour, in which a dialogue and solidary dialogue  can be experienced </a:t>
            </a:r>
            <a:endParaRPr>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Principle of equality in diversity and diversity in equality (everyone in diversity is different and at the same time can be similar) – “multi-perspectivity” and “transculturality” </a:t>
            </a:r>
            <a:endParaRPr>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 Concept of process orientation (nothing is static, thus everything is in motion and changeable)</a:t>
            </a:r>
            <a:endParaRPr>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Holistic perspective future-oriented yet aware of the past (bond of generations)</a:t>
            </a:r>
            <a:endParaRPr>
              <a:latin typeface="Comfortaa"/>
              <a:ea typeface="Comfortaa"/>
              <a:cs typeface="Comfortaa"/>
              <a:sym typeface="Comfortaa"/>
            </a:endParaRPr>
          </a:p>
          <a:p>
            <a:pPr marL="457200" marR="0" lvl="0" indent="-457200" algn="l" rtl="0">
              <a:spcBef>
                <a:spcPts val="0"/>
              </a:spcBef>
              <a:spcAft>
                <a:spcPts val="0"/>
              </a:spcAft>
              <a:buClr>
                <a:schemeClr val="dk1"/>
              </a:buClr>
              <a:buSzPts val="2800"/>
              <a:buFont typeface="Comfortaa"/>
              <a:buChar char="•"/>
            </a:pPr>
            <a:r>
              <a:rPr lang="en-US" sz="2800">
                <a:solidFill>
                  <a:schemeClr val="dk1"/>
                </a:solidFill>
                <a:latin typeface="Comfortaa"/>
                <a:ea typeface="Comfortaa"/>
                <a:cs typeface="Comfortaa"/>
                <a:sym typeface="Comfortaa"/>
              </a:rPr>
              <a:t>Networking and Exchange (“collective building of resources”)</a:t>
            </a:r>
            <a:endParaRPr>
              <a:latin typeface="Comfortaa"/>
              <a:ea typeface="Comfortaa"/>
              <a:cs typeface="Comfortaa"/>
              <a:sym typeface="Comfortaa"/>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7"/>
          <p:cNvSpPr txBox="1"/>
          <p:nvPr/>
        </p:nvSpPr>
        <p:spPr>
          <a:xfrm>
            <a:off x="990600" y="9032549"/>
            <a:ext cx="13868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omfortaa"/>
                <a:ea typeface="Comfortaa"/>
                <a:cs typeface="Comfortaa"/>
                <a:sym typeface="Comfortaa"/>
              </a:rPr>
              <a:t>Halil Can 2013. Empowerment aus der People of Color-Perspektive Reflexionen und Empfehlungen zur Durchführung von Empowerment-Workshops gegen Rassismus, Senatsverwaltung für Integration, Arbeit und Soziales</a:t>
            </a:r>
            <a:br>
              <a:rPr lang="en-US" sz="1000">
                <a:solidFill>
                  <a:schemeClr val="dk1"/>
                </a:solidFill>
                <a:latin typeface="Comfortaa"/>
                <a:ea typeface="Comfortaa"/>
                <a:cs typeface="Comfortaa"/>
                <a:sym typeface="Comfortaa"/>
              </a:rPr>
            </a:br>
            <a:r>
              <a:rPr lang="en-US" sz="1000">
                <a:solidFill>
                  <a:schemeClr val="dk1"/>
                </a:solidFill>
                <a:latin typeface="Comfortaa"/>
                <a:ea typeface="Comfortaa"/>
                <a:cs typeface="Comfortaa"/>
                <a:sym typeface="Comfortaa"/>
              </a:rPr>
              <a:t>Landesstelle für Gleichbehandlung – gegen Diskriminierung (LADS)</a:t>
            </a:r>
            <a:endParaRPr sz="10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1000">
                <a:solidFill>
                  <a:schemeClr val="dk1"/>
                </a:solidFill>
                <a:latin typeface="Comfortaa"/>
                <a:ea typeface="Comfortaa"/>
                <a:cs typeface="Comfortaa"/>
                <a:sym typeface="Comfortaa"/>
              </a:rPr>
              <a:t>pages 11-12. </a:t>
            </a:r>
            <a:r>
              <a:rPr lang="en-US" sz="1000" u="sng">
                <a:solidFill>
                  <a:schemeClr val="dk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https://www.eccar.info/sites/default/files/document/empowerment_webbroschuere_barrierefrei.pdf</a:t>
            </a:r>
            <a:r>
              <a:rPr lang="en-US" sz="1000">
                <a:solidFill>
                  <a:schemeClr val="dk1"/>
                </a:solidFill>
                <a:latin typeface="Comfortaa"/>
                <a:ea typeface="Comfortaa"/>
                <a:cs typeface="Comfortaa"/>
                <a:sym typeface="Comfortaa"/>
              </a:rPr>
              <a:t>. Accessed: 27 October, 2022. </a:t>
            </a:r>
            <a:endParaRPr sz="1500">
              <a:latin typeface="Comfortaa"/>
              <a:ea typeface="Comfortaa"/>
              <a:cs typeface="Comfortaa"/>
              <a:sym typeface="Comfortaa"/>
            </a:endParaRPr>
          </a:p>
        </p:txBody>
      </p:sp>
      <p:cxnSp>
        <p:nvCxnSpPr>
          <p:cNvPr id="311" name="Google Shape;311;p17"/>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312" name="Google Shape;312;p17"/>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16"/>
        <p:cNvGrpSpPr/>
        <p:nvPr/>
      </p:nvGrpSpPr>
      <p:grpSpPr>
        <a:xfrm>
          <a:off x="0" y="0"/>
          <a:ext cx="0" cy="0"/>
          <a:chOff x="0" y="0"/>
          <a:chExt cx="0" cy="0"/>
        </a:xfrm>
      </p:grpSpPr>
      <p:sp>
        <p:nvSpPr>
          <p:cNvPr id="317" name="Google Shape;317;p18"/>
          <p:cNvSpPr txBox="1"/>
          <p:nvPr/>
        </p:nvSpPr>
        <p:spPr>
          <a:xfrm>
            <a:off x="971375" y="783475"/>
            <a:ext cx="15980400" cy="527700"/>
          </a:xfrm>
          <a:prstGeom prst="rect">
            <a:avLst/>
          </a:prstGeom>
          <a:noFill/>
          <a:ln>
            <a:noFill/>
          </a:ln>
        </p:spPr>
        <p:txBody>
          <a:bodyPr spcFirstLastPara="1" wrap="square" lIns="0" tIns="0" rIns="0" bIns="0" anchor="t" anchorCtr="0">
            <a:spAutoFit/>
          </a:bodyPr>
          <a:lstStyle/>
          <a:p>
            <a:pPr marL="0" marR="0" lvl="0" indent="0" algn="ctr" rtl="0">
              <a:lnSpc>
                <a:spcPct val="79750"/>
              </a:lnSpc>
              <a:spcBef>
                <a:spcPts val="0"/>
              </a:spcBef>
              <a:spcAft>
                <a:spcPts val="0"/>
              </a:spcAft>
              <a:buNone/>
            </a:pPr>
            <a:r>
              <a:rPr lang="en-US" sz="4300" b="1">
                <a:solidFill>
                  <a:schemeClr val="dk1"/>
                </a:solidFill>
                <a:latin typeface="Comfortaa"/>
                <a:ea typeface="Comfortaa"/>
                <a:cs typeface="Comfortaa"/>
                <a:sym typeface="Comfortaa"/>
              </a:rPr>
              <a:t>METHOD: Postcards (Empowerment Workshop)</a:t>
            </a:r>
            <a:endParaRPr sz="1700" b="1">
              <a:solidFill>
                <a:schemeClr val="dk1"/>
              </a:solidFill>
              <a:latin typeface="Comfortaa"/>
              <a:ea typeface="Comfortaa"/>
              <a:cs typeface="Comfortaa"/>
              <a:sym typeface="Comfortaa"/>
            </a:endParaRPr>
          </a:p>
        </p:txBody>
      </p:sp>
      <p:sp>
        <p:nvSpPr>
          <p:cNvPr id="318" name="Google Shape;318;p18"/>
          <p:cNvSpPr txBox="1"/>
          <p:nvPr/>
        </p:nvSpPr>
        <p:spPr>
          <a:xfrm>
            <a:off x="1247511" y="2043576"/>
            <a:ext cx="2638800" cy="249300"/>
          </a:xfrm>
          <a:prstGeom prst="rect">
            <a:avLst/>
          </a:prstGeom>
          <a:noFill/>
          <a:ln>
            <a:noFill/>
          </a:ln>
        </p:spPr>
        <p:txBody>
          <a:bodyPr spcFirstLastPara="1" wrap="square" lIns="0" tIns="0" rIns="0" bIns="0" anchor="t" anchorCtr="0">
            <a:spAutoFit/>
          </a:bodyPr>
          <a:lstStyle/>
          <a:p>
            <a:pPr marL="0" marR="0" lvl="0" indent="0" algn="ctr" rtl="0">
              <a:lnSpc>
                <a:spcPct val="73636"/>
              </a:lnSpc>
              <a:spcBef>
                <a:spcPts val="0"/>
              </a:spcBef>
              <a:spcAft>
                <a:spcPts val="0"/>
              </a:spcAft>
              <a:buNone/>
            </a:pPr>
            <a:r>
              <a:rPr lang="en-US" sz="2200">
                <a:solidFill>
                  <a:srgbClr val="000000"/>
                </a:solidFill>
                <a:latin typeface="Comfortaa"/>
                <a:ea typeface="Comfortaa"/>
                <a:cs typeface="Comfortaa"/>
                <a:sym typeface="Comfortaa"/>
              </a:rPr>
              <a:t>3-15 People </a:t>
            </a:r>
            <a:endParaRPr>
              <a:latin typeface="Comfortaa"/>
              <a:ea typeface="Comfortaa"/>
              <a:cs typeface="Comfortaa"/>
              <a:sym typeface="Comfortaa"/>
            </a:endParaRPr>
          </a:p>
        </p:txBody>
      </p:sp>
      <p:sp>
        <p:nvSpPr>
          <p:cNvPr id="319" name="Google Shape;319;p18"/>
          <p:cNvSpPr txBox="1"/>
          <p:nvPr/>
        </p:nvSpPr>
        <p:spPr>
          <a:xfrm>
            <a:off x="3573035" y="4729512"/>
            <a:ext cx="68264" cy="270915"/>
          </a:xfrm>
          <a:prstGeom prst="rect">
            <a:avLst/>
          </a:prstGeom>
          <a:noFill/>
          <a:ln>
            <a:noFill/>
          </a:ln>
        </p:spPr>
        <p:txBody>
          <a:bodyPr spcFirstLastPara="1" wrap="square" lIns="0" tIns="0" rIns="0" bIns="0" anchor="t" anchorCtr="0">
            <a:spAutoFit/>
          </a:bodyPr>
          <a:lstStyle/>
          <a:p>
            <a:pPr marL="0" marR="0" lvl="0" indent="0" algn="ctr" rtl="0">
              <a:lnSpc>
                <a:spcPct val="107973"/>
              </a:lnSpc>
              <a:spcBef>
                <a:spcPts val="0"/>
              </a:spcBef>
              <a:spcAft>
                <a:spcPts val="0"/>
              </a:spcAft>
              <a:buNone/>
            </a:pPr>
            <a:r>
              <a:rPr lang="en-US" sz="1994" b="1">
                <a:solidFill>
                  <a:srgbClr val="000000"/>
                </a:solidFill>
                <a:latin typeface="Montserrat"/>
                <a:ea typeface="Montserrat"/>
                <a:cs typeface="Montserrat"/>
                <a:sym typeface="Montserrat"/>
              </a:rPr>
              <a:t> </a:t>
            </a:r>
            <a:endParaRPr/>
          </a:p>
        </p:txBody>
      </p:sp>
      <p:sp>
        <p:nvSpPr>
          <p:cNvPr id="320" name="Google Shape;320;p18"/>
          <p:cNvSpPr txBox="1"/>
          <p:nvPr/>
        </p:nvSpPr>
        <p:spPr>
          <a:xfrm>
            <a:off x="1552774" y="2872675"/>
            <a:ext cx="6481800" cy="338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a:ea typeface="Comfortaa"/>
                <a:cs typeface="Comfortaa"/>
                <a:sym typeface="Comfortaa"/>
              </a:rPr>
              <a:t>20 minutes together with the whole group</a:t>
            </a:r>
            <a:endParaRPr>
              <a:latin typeface="Comfortaa"/>
              <a:ea typeface="Comfortaa"/>
              <a:cs typeface="Comfortaa"/>
              <a:sym typeface="Comfortaa"/>
            </a:endParaRPr>
          </a:p>
        </p:txBody>
      </p:sp>
      <p:sp>
        <p:nvSpPr>
          <p:cNvPr id="321" name="Google Shape;321;p18"/>
          <p:cNvSpPr txBox="1"/>
          <p:nvPr/>
        </p:nvSpPr>
        <p:spPr>
          <a:xfrm>
            <a:off x="1552782" y="4003314"/>
            <a:ext cx="5000400" cy="2031900"/>
          </a:xfrm>
          <a:prstGeom prst="rect">
            <a:avLst/>
          </a:prstGeom>
          <a:noFill/>
          <a:ln>
            <a:noFill/>
          </a:ln>
        </p:spPr>
        <p:txBody>
          <a:bodyPr spcFirstLastPara="1" wrap="square" lIns="0" tIns="0" rIns="0" bIns="0" anchor="t" anchorCtr="0">
            <a:spAutoFit/>
          </a:bodyPr>
          <a:lstStyle/>
          <a:p>
            <a:pPr marL="323850" marR="0" lvl="1" indent="-161925" algn="l" rtl="0">
              <a:spcBef>
                <a:spcPts val="0"/>
              </a:spcBef>
              <a:spcAft>
                <a:spcPts val="0"/>
              </a:spcAft>
              <a:buClr>
                <a:srgbClr val="000000"/>
              </a:buClr>
              <a:buSzPts val="2200"/>
              <a:buFont typeface="Comfortaa"/>
              <a:buChar char="•"/>
            </a:pPr>
            <a:r>
              <a:rPr lang="en-US" sz="2200" i="0" u="none" strike="noStrike" cap="none">
                <a:solidFill>
                  <a:srgbClr val="000000"/>
                </a:solidFill>
                <a:latin typeface="Comfortaa"/>
                <a:ea typeface="Comfortaa"/>
                <a:cs typeface="Comfortaa"/>
                <a:sym typeface="Comfortaa"/>
              </a:rPr>
              <a:t>Getting to know each other</a:t>
            </a:r>
            <a:endParaRPr>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a:solidFill>
                  <a:srgbClr val="000000"/>
                </a:solidFill>
                <a:latin typeface="Comfortaa"/>
                <a:ea typeface="Comfortaa"/>
                <a:cs typeface="Comfortaa"/>
                <a:sym typeface="Comfortaa"/>
              </a:rPr>
              <a:t>Helping to understand why someone participates in this workshop</a:t>
            </a:r>
            <a:endParaRPr>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a:solidFill>
                  <a:srgbClr val="000000"/>
                </a:solidFill>
                <a:latin typeface="Comfortaa"/>
                <a:ea typeface="Comfortaa"/>
                <a:cs typeface="Comfortaa"/>
                <a:sym typeface="Comfortaa"/>
              </a:rPr>
              <a:t>Learning something about the trainer</a:t>
            </a:r>
            <a:endParaRPr>
              <a:latin typeface="Comfortaa"/>
              <a:ea typeface="Comfortaa"/>
              <a:cs typeface="Comfortaa"/>
              <a:sym typeface="Comfortaa"/>
            </a:endParaRPr>
          </a:p>
        </p:txBody>
      </p:sp>
      <p:sp>
        <p:nvSpPr>
          <p:cNvPr id="322" name="Google Shape;322;p18"/>
          <p:cNvSpPr txBox="1"/>
          <p:nvPr/>
        </p:nvSpPr>
        <p:spPr>
          <a:xfrm>
            <a:off x="1693105" y="6327805"/>
            <a:ext cx="5281829"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SemiBold"/>
                <a:ea typeface="Comfortaa SemiBold"/>
                <a:cs typeface="Comfortaa SemiBold"/>
                <a:sym typeface="Comfortaa SemiBold"/>
              </a:rPr>
              <a:t>At least one postcard per person</a:t>
            </a:r>
            <a:endParaRPr>
              <a:latin typeface="Comfortaa"/>
              <a:ea typeface="Comfortaa"/>
              <a:cs typeface="Comfortaa"/>
              <a:sym typeface="Comfortaa"/>
            </a:endParaRPr>
          </a:p>
        </p:txBody>
      </p:sp>
      <p:sp>
        <p:nvSpPr>
          <p:cNvPr id="323" name="Google Shape;323;p18"/>
          <p:cNvSpPr txBox="1"/>
          <p:nvPr/>
        </p:nvSpPr>
        <p:spPr>
          <a:xfrm flipH="1">
            <a:off x="10081700" y="2021892"/>
            <a:ext cx="4545600" cy="383700"/>
          </a:xfrm>
          <a:prstGeom prst="rect">
            <a:avLst/>
          </a:prstGeom>
          <a:noFill/>
          <a:ln>
            <a:noFill/>
          </a:ln>
        </p:spPr>
        <p:txBody>
          <a:bodyPr spcFirstLastPara="1" wrap="square" lIns="0" tIns="0" rIns="0" bIns="0" anchor="t" anchorCtr="0">
            <a:spAutoFit/>
          </a:bodyPr>
          <a:lstStyle/>
          <a:p>
            <a:pPr marL="0" marR="0" lvl="0" indent="0" algn="ctr" rtl="0">
              <a:lnSpc>
                <a:spcPct val="107985"/>
              </a:lnSpc>
              <a:spcBef>
                <a:spcPts val="0"/>
              </a:spcBef>
              <a:spcAft>
                <a:spcPts val="0"/>
              </a:spcAft>
              <a:buNone/>
            </a:pPr>
            <a:r>
              <a:rPr lang="en-US" sz="2492" b="1">
                <a:solidFill>
                  <a:srgbClr val="000000"/>
                </a:solidFill>
                <a:latin typeface="Comfortaa"/>
                <a:ea typeface="Comfortaa"/>
                <a:cs typeface="Comfortaa"/>
                <a:sym typeface="Comfortaa"/>
              </a:rPr>
              <a:t>Description of the method:</a:t>
            </a:r>
            <a:endParaRPr b="1">
              <a:latin typeface="Comfortaa"/>
              <a:ea typeface="Comfortaa"/>
              <a:cs typeface="Comfortaa"/>
              <a:sym typeface="Comfortaa"/>
            </a:endParaRPr>
          </a:p>
        </p:txBody>
      </p:sp>
      <p:pic>
        <p:nvPicPr>
          <p:cNvPr id="324" name="Google Shape;324;p18"/>
          <p:cNvPicPr preferRelativeResize="0"/>
          <p:nvPr/>
        </p:nvPicPr>
        <p:blipFill rotWithShape="1">
          <a:blip r:embed="rId3">
            <a:alphaModFix/>
          </a:blip>
          <a:srcRect/>
          <a:stretch/>
        </p:blipFill>
        <p:spPr>
          <a:xfrm>
            <a:off x="834500" y="1931576"/>
            <a:ext cx="644826" cy="394956"/>
          </a:xfrm>
          <a:prstGeom prst="rect">
            <a:avLst/>
          </a:prstGeom>
          <a:noFill/>
          <a:ln>
            <a:noFill/>
          </a:ln>
        </p:spPr>
      </p:pic>
      <p:pic>
        <p:nvPicPr>
          <p:cNvPr id="325" name="Google Shape;325;p18"/>
          <p:cNvPicPr preferRelativeResize="0"/>
          <p:nvPr/>
        </p:nvPicPr>
        <p:blipFill rotWithShape="1">
          <a:blip r:embed="rId4">
            <a:alphaModFix/>
          </a:blip>
          <a:srcRect/>
          <a:stretch/>
        </p:blipFill>
        <p:spPr>
          <a:xfrm>
            <a:off x="809511" y="2793603"/>
            <a:ext cx="581467" cy="581467"/>
          </a:xfrm>
          <a:prstGeom prst="rect">
            <a:avLst/>
          </a:prstGeom>
          <a:noFill/>
          <a:ln>
            <a:noFill/>
          </a:ln>
        </p:spPr>
      </p:pic>
      <p:pic>
        <p:nvPicPr>
          <p:cNvPr id="326" name="Google Shape;326;p18"/>
          <p:cNvPicPr preferRelativeResize="0"/>
          <p:nvPr/>
        </p:nvPicPr>
        <p:blipFill rotWithShape="1">
          <a:blip r:embed="rId5">
            <a:alphaModFix/>
          </a:blip>
          <a:srcRect/>
          <a:stretch/>
        </p:blipFill>
        <p:spPr>
          <a:xfrm>
            <a:off x="801086" y="4157577"/>
            <a:ext cx="711650" cy="571922"/>
          </a:xfrm>
          <a:prstGeom prst="rect">
            <a:avLst/>
          </a:prstGeom>
          <a:noFill/>
          <a:ln>
            <a:noFill/>
          </a:ln>
        </p:spPr>
      </p:pic>
      <p:pic>
        <p:nvPicPr>
          <p:cNvPr id="327" name="Google Shape;327;p18"/>
          <p:cNvPicPr preferRelativeResize="0"/>
          <p:nvPr/>
        </p:nvPicPr>
        <p:blipFill rotWithShape="1">
          <a:blip r:embed="rId6">
            <a:alphaModFix/>
          </a:blip>
          <a:srcRect/>
          <a:stretch/>
        </p:blipFill>
        <p:spPr>
          <a:xfrm>
            <a:off x="787113" y="6140015"/>
            <a:ext cx="499885" cy="714122"/>
          </a:xfrm>
          <a:prstGeom prst="rect">
            <a:avLst/>
          </a:prstGeom>
          <a:noFill/>
          <a:ln>
            <a:noFill/>
          </a:ln>
        </p:spPr>
      </p:pic>
      <p:sp>
        <p:nvSpPr>
          <p:cNvPr id="328" name="Google Shape;328;p18"/>
          <p:cNvSpPr txBox="1"/>
          <p:nvPr/>
        </p:nvSpPr>
        <p:spPr>
          <a:xfrm>
            <a:off x="10081700" y="2793600"/>
            <a:ext cx="5722200" cy="3324600"/>
          </a:xfrm>
          <a:prstGeom prst="rect">
            <a:avLst/>
          </a:prstGeom>
          <a:noFill/>
          <a:ln>
            <a:noFill/>
          </a:ln>
        </p:spPr>
        <p:txBody>
          <a:bodyPr spcFirstLastPara="1" wrap="square" lIns="91425" tIns="45700" rIns="91425" bIns="45700" anchor="t" anchorCtr="0">
            <a:spAutoFit/>
          </a:bodyPr>
          <a:lstStyle/>
          <a:p>
            <a:pPr marL="285750" marR="0" lvl="0" indent="-304800" algn="l" rtl="0">
              <a:spcBef>
                <a:spcPts val="0"/>
              </a:spcBef>
              <a:spcAft>
                <a:spcPts val="0"/>
              </a:spcAft>
              <a:buClr>
                <a:schemeClr val="dk1"/>
              </a:buClr>
              <a:buSzPts val="2100"/>
              <a:buFont typeface="Comfortaa"/>
              <a:buChar char="•"/>
            </a:pPr>
            <a:r>
              <a:rPr lang="en-US" sz="2100">
                <a:solidFill>
                  <a:schemeClr val="dk1"/>
                </a:solidFill>
                <a:latin typeface="Comfortaa"/>
                <a:ea typeface="Comfortaa"/>
                <a:cs typeface="Comfortaa"/>
                <a:sym typeface="Comfortaa"/>
              </a:rPr>
              <a:t>The group with the trainer should sit in a circle. Let everyone write on postcards: One’s own motivation, wishes, expectations and fears (related to the training but also more general </a:t>
            </a:r>
            <a:endParaRPr sz="1700">
              <a:latin typeface="Comfortaa"/>
              <a:ea typeface="Comfortaa"/>
              <a:cs typeface="Comfortaa"/>
              <a:sym typeface="Comfortaa"/>
            </a:endParaRPr>
          </a:p>
          <a:p>
            <a:pPr marL="285750" marR="0" lvl="0" indent="-304800" algn="l" rtl="0">
              <a:spcBef>
                <a:spcPts val="0"/>
              </a:spcBef>
              <a:spcAft>
                <a:spcPts val="0"/>
              </a:spcAft>
              <a:buClr>
                <a:schemeClr val="dk1"/>
              </a:buClr>
              <a:buSzPts val="2100"/>
              <a:buFont typeface="Comfortaa"/>
              <a:buChar char="•"/>
            </a:pPr>
            <a:r>
              <a:rPr lang="en-US" sz="2100">
                <a:solidFill>
                  <a:schemeClr val="dk1"/>
                </a:solidFill>
                <a:latin typeface="Comfortaa"/>
                <a:ea typeface="Comfortaa"/>
                <a:cs typeface="Comfortaa"/>
                <a:sym typeface="Comfortaa"/>
              </a:rPr>
              <a:t>Let everyone present the cards</a:t>
            </a:r>
            <a:endParaRPr sz="1700">
              <a:latin typeface="Comfortaa"/>
              <a:ea typeface="Comfortaa"/>
              <a:cs typeface="Comfortaa"/>
              <a:sym typeface="Comfortaa"/>
            </a:endParaRPr>
          </a:p>
          <a:p>
            <a:pPr marL="285750" marR="0" lvl="0" indent="-304800" algn="l" rtl="0">
              <a:spcBef>
                <a:spcPts val="0"/>
              </a:spcBef>
              <a:spcAft>
                <a:spcPts val="0"/>
              </a:spcAft>
              <a:buClr>
                <a:schemeClr val="dk1"/>
              </a:buClr>
              <a:buSzPts val="2100"/>
              <a:buFont typeface="Comfortaa"/>
              <a:buChar char="•"/>
            </a:pPr>
            <a:r>
              <a:rPr lang="en-US" sz="2100">
                <a:solidFill>
                  <a:schemeClr val="dk1"/>
                </a:solidFill>
                <a:latin typeface="Comfortaa"/>
                <a:ea typeface="Comfortaa"/>
                <a:cs typeface="Comfortaa"/>
                <a:sym typeface="Comfortaa"/>
              </a:rPr>
              <a:t>The trainer can also make cards to explain its motivation for becoming an empowerment trainer </a:t>
            </a:r>
            <a:endParaRPr sz="1700">
              <a:latin typeface="Comfortaa"/>
              <a:ea typeface="Comfortaa"/>
              <a:cs typeface="Comfortaa"/>
              <a:sym typeface="Comfortaa"/>
            </a:endParaRPr>
          </a:p>
        </p:txBody>
      </p:sp>
      <p:sp>
        <p:nvSpPr>
          <p:cNvPr id="329" name="Google Shape;329;p18"/>
          <p:cNvSpPr txBox="1"/>
          <p:nvPr/>
        </p:nvSpPr>
        <p:spPr>
          <a:xfrm>
            <a:off x="10445100" y="7127550"/>
            <a:ext cx="5132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0000"/>
                </a:solidFill>
                <a:latin typeface="Comfortaa"/>
                <a:ea typeface="Comfortaa"/>
                <a:cs typeface="Comfortaa"/>
                <a:sym typeface="Comfortaa"/>
              </a:rPr>
              <a:t>Make sure that you create a safe space only for BPoC/BIPoC or PoC people (consider also to hire a trainer corresponding to this criteria)</a:t>
            </a:r>
            <a:endParaRPr sz="600">
              <a:latin typeface="Comfortaa"/>
              <a:ea typeface="Comfortaa"/>
              <a:cs typeface="Comfortaa"/>
              <a:sym typeface="Comfortaa"/>
            </a:endParaRPr>
          </a:p>
        </p:txBody>
      </p:sp>
      <p:sp>
        <p:nvSpPr>
          <p:cNvPr id="330" name="Google Shape;330;p18"/>
          <p:cNvSpPr txBox="1"/>
          <p:nvPr/>
        </p:nvSpPr>
        <p:spPr>
          <a:xfrm>
            <a:off x="517726" y="9179125"/>
            <a:ext cx="9208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omfortaa"/>
                <a:ea typeface="Comfortaa"/>
                <a:cs typeface="Comfortaa"/>
                <a:sym typeface="Comfortaa"/>
              </a:rPr>
              <a:t>Halil Can 2013. Empowerment aus der People of Color-Perspektive Reflexionen und Empfehlungen zur Durchführung von Empowerment-Workshops gegen Rassismus, Senatsverwaltung für Integration, Arbeit und Soziales</a:t>
            </a:r>
            <a:br>
              <a:rPr lang="en-US" sz="900">
                <a:solidFill>
                  <a:schemeClr val="dk1"/>
                </a:solidFill>
                <a:latin typeface="Comfortaa"/>
                <a:ea typeface="Comfortaa"/>
                <a:cs typeface="Comfortaa"/>
                <a:sym typeface="Comfortaa"/>
              </a:rPr>
            </a:br>
            <a:r>
              <a:rPr lang="en-US" sz="900">
                <a:solidFill>
                  <a:schemeClr val="dk1"/>
                </a:solidFill>
                <a:latin typeface="Comfortaa"/>
                <a:ea typeface="Comfortaa"/>
                <a:cs typeface="Comfortaa"/>
                <a:sym typeface="Comfortaa"/>
              </a:rPr>
              <a:t>Landesstelle für Gleichbehandlung – gegen Diskriminierung (LADS),</a:t>
            </a:r>
            <a:endParaRPr sz="9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900">
                <a:solidFill>
                  <a:schemeClr val="dk1"/>
                </a:solidFill>
                <a:latin typeface="Comfortaa"/>
                <a:ea typeface="Comfortaa"/>
                <a:cs typeface="Comfortaa"/>
                <a:sym typeface="Comfortaa"/>
              </a:rPr>
              <a:t>page 18. </a:t>
            </a:r>
            <a:r>
              <a:rPr lang="en-US" sz="900" u="sng">
                <a:solidFill>
                  <a:schemeClr val="dk1"/>
                </a:solidFill>
                <a:latin typeface="Comfortaa"/>
                <a:ea typeface="Comfortaa"/>
                <a:cs typeface="Comfortaa"/>
                <a:sym typeface="Comfortaa"/>
                <a:hlinkClick r:id="rId7">
                  <a:extLst>
                    <a:ext uri="{A12FA001-AC4F-418D-AE19-62706E023703}">
                      <ahyp:hlinkClr xmlns:ahyp="http://schemas.microsoft.com/office/drawing/2018/hyperlinkcolor" val="tx"/>
                    </a:ext>
                  </a:extLst>
                </a:hlinkClick>
              </a:rPr>
              <a:t>https://www.eccar.info/sites/default/files/document/empowerment_webbroschuere_barrierefrei.pdf</a:t>
            </a:r>
            <a:r>
              <a:rPr lang="en-US" sz="900">
                <a:solidFill>
                  <a:schemeClr val="dk1"/>
                </a:solidFill>
                <a:latin typeface="Comfortaa"/>
                <a:ea typeface="Comfortaa"/>
                <a:cs typeface="Comfortaa"/>
                <a:sym typeface="Comfortaa"/>
              </a:rPr>
              <a:t>. Accessed: 27 October, 2022. </a:t>
            </a:r>
            <a:endParaRPr>
              <a:latin typeface="Comfortaa"/>
              <a:ea typeface="Comfortaa"/>
              <a:cs typeface="Comfortaa"/>
              <a:sym typeface="Comfortaa"/>
            </a:endParaRPr>
          </a:p>
        </p:txBody>
      </p:sp>
      <p:cxnSp>
        <p:nvCxnSpPr>
          <p:cNvPr id="331" name="Google Shape;331;p18"/>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332" name="Google Shape;332;p18"/>
          <p:cNvPicPr preferRelativeResize="0"/>
          <p:nvPr/>
        </p:nvPicPr>
        <p:blipFill rotWithShape="1">
          <a:blip r:embed="rId8">
            <a:alphaModFix/>
          </a:blip>
          <a:srcRect/>
          <a:stretch/>
        </p:blipFill>
        <p:spPr>
          <a:xfrm>
            <a:off x="14401803" y="8210313"/>
            <a:ext cx="3886197" cy="20766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37"/>
        <p:cNvGrpSpPr/>
        <p:nvPr/>
      </p:nvGrpSpPr>
      <p:grpSpPr>
        <a:xfrm>
          <a:off x="0" y="0"/>
          <a:ext cx="0" cy="0"/>
          <a:chOff x="0" y="0"/>
          <a:chExt cx="0" cy="0"/>
        </a:xfrm>
      </p:grpSpPr>
      <p:sp>
        <p:nvSpPr>
          <p:cNvPr id="338" name="Google Shape;338;p19"/>
          <p:cNvSpPr txBox="1"/>
          <p:nvPr/>
        </p:nvSpPr>
        <p:spPr>
          <a:xfrm>
            <a:off x="767676" y="384675"/>
            <a:ext cx="16275600" cy="981900"/>
          </a:xfrm>
          <a:prstGeom prst="rect">
            <a:avLst/>
          </a:prstGeom>
          <a:noFill/>
          <a:ln>
            <a:noFill/>
          </a:ln>
        </p:spPr>
        <p:txBody>
          <a:bodyPr spcFirstLastPara="1" wrap="square" lIns="0" tIns="0" rIns="0" bIns="0" anchor="t" anchorCtr="0">
            <a:spAutoFit/>
          </a:bodyPr>
          <a:lstStyle/>
          <a:p>
            <a:pPr marL="0" marR="0" lvl="0" indent="0" algn="ctr" rtl="0">
              <a:lnSpc>
                <a:spcPct val="79750"/>
              </a:lnSpc>
              <a:spcBef>
                <a:spcPts val="0"/>
              </a:spcBef>
              <a:spcAft>
                <a:spcPts val="0"/>
              </a:spcAft>
              <a:buNone/>
            </a:pPr>
            <a:r>
              <a:rPr lang="en-US" sz="4000" b="1">
                <a:solidFill>
                  <a:schemeClr val="dk1"/>
                </a:solidFill>
                <a:highlight>
                  <a:srgbClr val="D9D2E9"/>
                </a:highlight>
                <a:latin typeface="Comfortaa"/>
                <a:ea typeface="Comfortaa"/>
                <a:cs typeface="Comfortaa"/>
                <a:sym typeface="Comfortaa"/>
              </a:rPr>
              <a:t>METHOD: Biographical Work </a:t>
            </a:r>
            <a:endParaRPr b="1">
              <a:solidFill>
                <a:schemeClr val="dk1"/>
              </a:solidFill>
              <a:highlight>
                <a:srgbClr val="D9D2E9"/>
              </a:highlight>
              <a:latin typeface="Comfortaa"/>
              <a:ea typeface="Comfortaa"/>
              <a:cs typeface="Comfortaa"/>
              <a:sym typeface="Comfortaa"/>
            </a:endParaRPr>
          </a:p>
          <a:p>
            <a:pPr marL="0" marR="0" lvl="0" indent="0" algn="ctr" rtl="0">
              <a:lnSpc>
                <a:spcPct val="79750"/>
              </a:lnSpc>
              <a:spcBef>
                <a:spcPts val="0"/>
              </a:spcBef>
              <a:spcAft>
                <a:spcPts val="0"/>
              </a:spcAft>
              <a:buNone/>
            </a:pPr>
            <a:r>
              <a:rPr lang="en-US" sz="4000" b="1">
                <a:solidFill>
                  <a:schemeClr val="dk1"/>
                </a:solidFill>
                <a:highlight>
                  <a:srgbClr val="D9D2E9"/>
                </a:highlight>
                <a:latin typeface="Comfortaa"/>
                <a:ea typeface="Comfortaa"/>
                <a:cs typeface="Comfortaa"/>
                <a:sym typeface="Comfortaa"/>
              </a:rPr>
              <a:t>(Empowerment Workshop for Women of Colour)</a:t>
            </a:r>
            <a:endParaRPr b="1">
              <a:solidFill>
                <a:schemeClr val="dk1"/>
              </a:solidFill>
              <a:highlight>
                <a:srgbClr val="D9D2E9"/>
              </a:highlight>
              <a:latin typeface="Comfortaa"/>
              <a:ea typeface="Comfortaa"/>
              <a:cs typeface="Comfortaa"/>
              <a:sym typeface="Comfortaa"/>
            </a:endParaRPr>
          </a:p>
        </p:txBody>
      </p:sp>
      <p:sp>
        <p:nvSpPr>
          <p:cNvPr id="339" name="Google Shape;339;p19"/>
          <p:cNvSpPr txBox="1"/>
          <p:nvPr/>
        </p:nvSpPr>
        <p:spPr>
          <a:xfrm>
            <a:off x="1187400" y="2188094"/>
            <a:ext cx="2638800" cy="249300"/>
          </a:xfrm>
          <a:prstGeom prst="rect">
            <a:avLst/>
          </a:prstGeom>
          <a:noFill/>
          <a:ln>
            <a:noFill/>
          </a:ln>
        </p:spPr>
        <p:txBody>
          <a:bodyPr spcFirstLastPara="1" wrap="square" lIns="0" tIns="0" rIns="0" bIns="0" anchor="t" anchorCtr="0">
            <a:spAutoFit/>
          </a:bodyPr>
          <a:lstStyle/>
          <a:p>
            <a:pPr marL="0" marR="0" lvl="0" indent="0" algn="ctr" rtl="0">
              <a:lnSpc>
                <a:spcPct val="73636"/>
              </a:lnSpc>
              <a:spcBef>
                <a:spcPts val="0"/>
              </a:spcBef>
              <a:spcAft>
                <a:spcPts val="0"/>
              </a:spcAft>
              <a:buNone/>
            </a:pPr>
            <a:r>
              <a:rPr lang="en-US" sz="2200">
                <a:solidFill>
                  <a:srgbClr val="000000"/>
                </a:solidFill>
                <a:latin typeface="Comfortaa"/>
                <a:ea typeface="Comfortaa"/>
                <a:cs typeface="Comfortaa"/>
                <a:sym typeface="Comfortaa"/>
              </a:rPr>
              <a:t>3-15 People </a:t>
            </a:r>
            <a:endParaRPr>
              <a:latin typeface="Comfortaa"/>
              <a:ea typeface="Comfortaa"/>
              <a:cs typeface="Comfortaa"/>
              <a:sym typeface="Comfortaa"/>
            </a:endParaRPr>
          </a:p>
        </p:txBody>
      </p:sp>
      <p:sp>
        <p:nvSpPr>
          <p:cNvPr id="340" name="Google Shape;340;p19"/>
          <p:cNvSpPr txBox="1"/>
          <p:nvPr/>
        </p:nvSpPr>
        <p:spPr>
          <a:xfrm>
            <a:off x="3573035" y="4729512"/>
            <a:ext cx="68264" cy="270915"/>
          </a:xfrm>
          <a:prstGeom prst="rect">
            <a:avLst/>
          </a:prstGeom>
          <a:noFill/>
          <a:ln>
            <a:noFill/>
          </a:ln>
        </p:spPr>
        <p:txBody>
          <a:bodyPr spcFirstLastPara="1" wrap="square" lIns="0" tIns="0" rIns="0" bIns="0" anchor="t" anchorCtr="0">
            <a:spAutoFit/>
          </a:bodyPr>
          <a:lstStyle/>
          <a:p>
            <a:pPr marL="0" marR="0" lvl="0" indent="0" algn="ctr" rtl="0">
              <a:lnSpc>
                <a:spcPct val="107973"/>
              </a:lnSpc>
              <a:spcBef>
                <a:spcPts val="0"/>
              </a:spcBef>
              <a:spcAft>
                <a:spcPts val="0"/>
              </a:spcAft>
              <a:buNone/>
            </a:pPr>
            <a:r>
              <a:rPr lang="en-US" sz="1994" b="1">
                <a:solidFill>
                  <a:srgbClr val="000000"/>
                </a:solidFill>
                <a:latin typeface="Montserrat"/>
                <a:ea typeface="Montserrat"/>
                <a:cs typeface="Montserrat"/>
                <a:sym typeface="Montserrat"/>
              </a:rPr>
              <a:t> </a:t>
            </a:r>
            <a:endParaRPr/>
          </a:p>
        </p:txBody>
      </p:sp>
      <p:sp>
        <p:nvSpPr>
          <p:cNvPr id="341" name="Google Shape;341;p19"/>
          <p:cNvSpPr txBox="1"/>
          <p:nvPr/>
        </p:nvSpPr>
        <p:spPr>
          <a:xfrm>
            <a:off x="1552782" y="3041705"/>
            <a:ext cx="5854704"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a:ea typeface="Comfortaa"/>
                <a:cs typeface="Comfortaa"/>
                <a:sym typeface="Comfortaa"/>
              </a:rPr>
              <a:t>3-6 hours (depending on capacity) </a:t>
            </a:r>
            <a:endParaRPr>
              <a:latin typeface="Comfortaa"/>
              <a:ea typeface="Comfortaa"/>
              <a:cs typeface="Comfortaa"/>
              <a:sym typeface="Comfortaa"/>
            </a:endParaRPr>
          </a:p>
        </p:txBody>
      </p:sp>
      <p:sp>
        <p:nvSpPr>
          <p:cNvPr id="342" name="Google Shape;342;p19"/>
          <p:cNvSpPr txBox="1"/>
          <p:nvPr/>
        </p:nvSpPr>
        <p:spPr>
          <a:xfrm>
            <a:off x="1552782" y="4003314"/>
            <a:ext cx="5000400" cy="3047700"/>
          </a:xfrm>
          <a:prstGeom prst="rect">
            <a:avLst/>
          </a:prstGeom>
          <a:noFill/>
          <a:ln>
            <a:noFill/>
          </a:ln>
        </p:spPr>
        <p:txBody>
          <a:bodyPr spcFirstLastPara="1" wrap="square" lIns="0" tIns="0" rIns="0" bIns="0" anchor="t" anchorCtr="0">
            <a:spAutoFit/>
          </a:bodyPr>
          <a:lstStyle/>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Learning about and from the experiences of others</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Sharing of experiences of discrimination (racism, sexism e.g.)</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Understanding the identity struggles and baths to one’s own identity</a:t>
            </a:r>
            <a:endParaRPr dirty="0">
              <a:latin typeface="Comfortaa"/>
              <a:ea typeface="Comfortaa"/>
              <a:cs typeface="Comfortaa"/>
              <a:sym typeface="Comfortaa"/>
            </a:endParaRPr>
          </a:p>
          <a:p>
            <a:pPr marL="323850" marR="0" lvl="1" indent="-161925" algn="l" rtl="0">
              <a:spcBef>
                <a:spcPts val="0"/>
              </a:spcBef>
              <a:spcAft>
                <a:spcPts val="0"/>
              </a:spcAft>
              <a:buClr>
                <a:srgbClr val="000000"/>
              </a:buClr>
              <a:buSzPts val="2200"/>
              <a:buFont typeface="Comfortaa"/>
              <a:buChar char="•"/>
            </a:pPr>
            <a:r>
              <a:rPr lang="en-US" sz="2200" i="0" u="none" strike="noStrike" cap="none" dirty="0">
                <a:solidFill>
                  <a:srgbClr val="000000"/>
                </a:solidFill>
                <a:latin typeface="Comfortaa"/>
                <a:ea typeface="Comfortaa"/>
                <a:cs typeface="Comfortaa"/>
                <a:sym typeface="Comfortaa"/>
              </a:rPr>
              <a:t>Self-empowerment </a:t>
            </a:r>
            <a:endParaRPr dirty="0">
              <a:latin typeface="Comfortaa"/>
              <a:ea typeface="Comfortaa"/>
              <a:cs typeface="Comfortaa"/>
              <a:sym typeface="Comfortaa"/>
            </a:endParaRPr>
          </a:p>
        </p:txBody>
      </p:sp>
      <p:sp>
        <p:nvSpPr>
          <p:cNvPr id="343" name="Google Shape;343;p19"/>
          <p:cNvSpPr txBox="1"/>
          <p:nvPr/>
        </p:nvSpPr>
        <p:spPr>
          <a:xfrm>
            <a:off x="1834075" y="7394050"/>
            <a:ext cx="5000400" cy="338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a:solidFill>
                  <a:srgbClr val="000000"/>
                </a:solidFill>
                <a:latin typeface="Comfortaa"/>
                <a:ea typeface="Comfortaa"/>
                <a:cs typeface="Comfortaa"/>
                <a:sym typeface="Comfortaa"/>
              </a:rPr>
              <a:t>Paper and Pens</a:t>
            </a:r>
            <a:endParaRPr>
              <a:latin typeface="Comfortaa"/>
              <a:ea typeface="Comfortaa"/>
              <a:cs typeface="Comfortaa"/>
              <a:sym typeface="Comfortaa"/>
            </a:endParaRPr>
          </a:p>
        </p:txBody>
      </p:sp>
      <p:sp>
        <p:nvSpPr>
          <p:cNvPr id="344" name="Google Shape;344;p19"/>
          <p:cNvSpPr txBox="1"/>
          <p:nvPr/>
        </p:nvSpPr>
        <p:spPr>
          <a:xfrm>
            <a:off x="8229600" y="2387783"/>
            <a:ext cx="4545600" cy="383700"/>
          </a:xfrm>
          <a:prstGeom prst="rect">
            <a:avLst/>
          </a:prstGeom>
          <a:noFill/>
          <a:ln>
            <a:noFill/>
          </a:ln>
        </p:spPr>
        <p:txBody>
          <a:bodyPr spcFirstLastPara="1" wrap="square" lIns="0" tIns="0" rIns="0" bIns="0" anchor="t" anchorCtr="0">
            <a:spAutoFit/>
          </a:bodyPr>
          <a:lstStyle/>
          <a:p>
            <a:pPr marL="0" marR="0" lvl="0" indent="0" algn="ctr" rtl="0">
              <a:lnSpc>
                <a:spcPct val="107985"/>
              </a:lnSpc>
              <a:spcBef>
                <a:spcPts val="0"/>
              </a:spcBef>
              <a:spcAft>
                <a:spcPts val="0"/>
              </a:spcAft>
              <a:buNone/>
            </a:pPr>
            <a:r>
              <a:rPr lang="en-US" sz="2492" b="1">
                <a:solidFill>
                  <a:srgbClr val="000000"/>
                </a:solidFill>
                <a:latin typeface="Comfortaa"/>
                <a:ea typeface="Comfortaa"/>
                <a:cs typeface="Comfortaa"/>
                <a:sym typeface="Comfortaa"/>
              </a:rPr>
              <a:t>Description of the method:</a:t>
            </a:r>
            <a:endParaRPr b="1">
              <a:latin typeface="Comfortaa"/>
              <a:ea typeface="Comfortaa"/>
              <a:cs typeface="Comfortaa"/>
              <a:sym typeface="Comfortaa"/>
            </a:endParaRPr>
          </a:p>
        </p:txBody>
      </p:sp>
      <p:pic>
        <p:nvPicPr>
          <p:cNvPr id="345" name="Google Shape;345;p19"/>
          <p:cNvPicPr preferRelativeResize="0"/>
          <p:nvPr/>
        </p:nvPicPr>
        <p:blipFill rotWithShape="1">
          <a:blip r:embed="rId3">
            <a:alphaModFix/>
          </a:blip>
          <a:srcRect/>
          <a:stretch/>
        </p:blipFill>
        <p:spPr>
          <a:xfrm>
            <a:off x="611065" y="2125970"/>
            <a:ext cx="644826" cy="394956"/>
          </a:xfrm>
          <a:prstGeom prst="rect">
            <a:avLst/>
          </a:prstGeom>
          <a:noFill/>
          <a:ln>
            <a:noFill/>
          </a:ln>
        </p:spPr>
      </p:pic>
      <p:pic>
        <p:nvPicPr>
          <p:cNvPr id="346" name="Google Shape;346;p19"/>
          <p:cNvPicPr preferRelativeResize="0"/>
          <p:nvPr/>
        </p:nvPicPr>
        <p:blipFill rotWithShape="1">
          <a:blip r:embed="rId4">
            <a:alphaModFix/>
          </a:blip>
          <a:srcRect/>
          <a:stretch/>
        </p:blipFill>
        <p:spPr>
          <a:xfrm>
            <a:off x="676157" y="2920245"/>
            <a:ext cx="581467" cy="581467"/>
          </a:xfrm>
          <a:prstGeom prst="rect">
            <a:avLst/>
          </a:prstGeom>
          <a:noFill/>
          <a:ln>
            <a:noFill/>
          </a:ln>
        </p:spPr>
      </p:pic>
      <p:pic>
        <p:nvPicPr>
          <p:cNvPr id="347" name="Google Shape;347;p19"/>
          <p:cNvPicPr preferRelativeResize="0"/>
          <p:nvPr/>
        </p:nvPicPr>
        <p:blipFill rotWithShape="1">
          <a:blip r:embed="rId5">
            <a:alphaModFix/>
          </a:blip>
          <a:srcRect/>
          <a:stretch/>
        </p:blipFill>
        <p:spPr>
          <a:xfrm>
            <a:off x="767665" y="4305507"/>
            <a:ext cx="711650" cy="571922"/>
          </a:xfrm>
          <a:prstGeom prst="rect">
            <a:avLst/>
          </a:prstGeom>
          <a:noFill/>
          <a:ln>
            <a:noFill/>
          </a:ln>
        </p:spPr>
      </p:pic>
      <p:pic>
        <p:nvPicPr>
          <p:cNvPr id="348" name="Google Shape;348;p19"/>
          <p:cNvPicPr preferRelativeResize="0"/>
          <p:nvPr/>
        </p:nvPicPr>
        <p:blipFill rotWithShape="1">
          <a:blip r:embed="rId6">
            <a:alphaModFix/>
          </a:blip>
          <a:srcRect/>
          <a:stretch/>
        </p:blipFill>
        <p:spPr>
          <a:xfrm>
            <a:off x="857591" y="7206338"/>
            <a:ext cx="499885" cy="714122"/>
          </a:xfrm>
          <a:prstGeom prst="rect">
            <a:avLst/>
          </a:prstGeom>
          <a:noFill/>
          <a:ln>
            <a:noFill/>
          </a:ln>
        </p:spPr>
      </p:pic>
      <p:sp>
        <p:nvSpPr>
          <p:cNvPr id="349" name="Google Shape;349;p19"/>
          <p:cNvSpPr txBox="1"/>
          <p:nvPr/>
        </p:nvSpPr>
        <p:spPr>
          <a:xfrm>
            <a:off x="8774607" y="8617618"/>
            <a:ext cx="5346000" cy="126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FF0000"/>
                </a:solidFill>
                <a:latin typeface="Comfortaa"/>
                <a:ea typeface="Comfortaa"/>
                <a:cs typeface="Comfortaa"/>
                <a:sym typeface="Comfortaa"/>
              </a:rPr>
              <a:t>Make sure that you create a safe space only for BPoC/BIPoC or PoC people (consider also to hire a female trainer corresponding to this criteria)</a:t>
            </a:r>
            <a:endParaRPr sz="900">
              <a:latin typeface="Comfortaa"/>
              <a:ea typeface="Comfortaa"/>
              <a:cs typeface="Comfortaa"/>
              <a:sym typeface="Comfortaa"/>
            </a:endParaRPr>
          </a:p>
        </p:txBody>
      </p:sp>
      <p:sp>
        <p:nvSpPr>
          <p:cNvPr id="350" name="Google Shape;350;p19"/>
          <p:cNvSpPr txBox="1"/>
          <p:nvPr/>
        </p:nvSpPr>
        <p:spPr>
          <a:xfrm>
            <a:off x="8774611" y="2710623"/>
            <a:ext cx="9154200" cy="624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mfortaa"/>
                <a:ea typeface="Comfortaa"/>
                <a:cs typeface="Comfortaa"/>
                <a:sym typeface="Comfortaa"/>
              </a:rPr>
              <a:t>There are two phases of biographical work.</a:t>
            </a:r>
            <a:endParaRPr sz="1200">
              <a:latin typeface="Comfortaa"/>
              <a:ea typeface="Comfortaa"/>
              <a:cs typeface="Comfortaa"/>
              <a:sym typeface="Comfortaa"/>
            </a:endParaRPr>
          </a:p>
          <a:p>
            <a:pPr marL="0" marR="0" lvl="0" indent="0" algn="l" rtl="0">
              <a:spcBef>
                <a:spcPts val="0"/>
              </a:spcBef>
              <a:spcAft>
                <a:spcPts val="0"/>
              </a:spcAft>
              <a:buNone/>
            </a:pPr>
            <a:endParaRPr sz="18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1800" b="1">
                <a:solidFill>
                  <a:schemeClr val="dk1"/>
                </a:solidFill>
                <a:latin typeface="Comfortaa"/>
                <a:ea typeface="Comfortaa"/>
                <a:cs typeface="Comfortaa"/>
                <a:sym typeface="Comfortaa"/>
              </a:rPr>
              <a:t>Part 1: Life Line</a:t>
            </a:r>
            <a:endParaRPr sz="1200" b="1">
              <a:latin typeface="Comfortaa"/>
              <a:ea typeface="Comfortaa"/>
              <a:cs typeface="Comfortaa"/>
              <a:sym typeface="Comfortaa"/>
            </a:endParaRPr>
          </a:p>
          <a:p>
            <a:pPr marL="0" marR="0" lvl="0" indent="0" algn="l" rtl="0">
              <a:spcBef>
                <a:spcPts val="0"/>
              </a:spcBef>
              <a:spcAft>
                <a:spcPts val="0"/>
              </a:spcAft>
              <a:buNone/>
            </a:pPr>
            <a:r>
              <a:rPr lang="en-US" sz="1800">
                <a:solidFill>
                  <a:schemeClr val="dk1"/>
                </a:solidFill>
                <a:latin typeface="Comfortaa"/>
                <a:ea typeface="Comfortaa"/>
                <a:cs typeface="Comfortaa"/>
                <a:sym typeface="Comfortaa"/>
              </a:rPr>
              <a:t>Each participant should first reconstruct her own life line in individual work and depict three phases of life by illustration or with family photos. In the next step, the biographical testimonies, i.e. drawings, graphics, photos, dates, should be presented in the group. </a:t>
            </a:r>
            <a:endParaRPr sz="1200">
              <a:latin typeface="Comfortaa"/>
              <a:ea typeface="Comfortaa"/>
              <a:cs typeface="Comfortaa"/>
              <a:sym typeface="Comfortaa"/>
            </a:endParaRPr>
          </a:p>
          <a:p>
            <a:pPr marL="0" marR="0" lvl="0" indent="0" algn="l" rtl="0">
              <a:spcBef>
                <a:spcPts val="0"/>
              </a:spcBef>
              <a:spcAft>
                <a:spcPts val="0"/>
              </a:spcAft>
              <a:buNone/>
            </a:pPr>
            <a:endParaRPr sz="18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1800" b="1">
                <a:solidFill>
                  <a:schemeClr val="dk1"/>
                </a:solidFill>
                <a:latin typeface="Comfortaa"/>
                <a:ea typeface="Comfortaa"/>
                <a:cs typeface="Comfortaa"/>
                <a:sym typeface="Comfortaa"/>
              </a:rPr>
              <a:t>Part 2: Model of Stages</a:t>
            </a:r>
            <a:endParaRPr sz="1200" b="1">
              <a:latin typeface="Comfortaa"/>
              <a:ea typeface="Comfortaa"/>
              <a:cs typeface="Comfortaa"/>
              <a:sym typeface="Comfortaa"/>
            </a:endParaRPr>
          </a:p>
          <a:p>
            <a:pPr marL="0" marR="0" lvl="0" indent="0" algn="l" rtl="0">
              <a:spcBef>
                <a:spcPts val="0"/>
              </a:spcBef>
              <a:spcAft>
                <a:spcPts val="0"/>
              </a:spcAft>
              <a:buNone/>
            </a:pPr>
            <a:r>
              <a:rPr lang="en-US" sz="1800">
                <a:solidFill>
                  <a:schemeClr val="dk1"/>
                </a:solidFill>
                <a:latin typeface="Comfortaa"/>
                <a:ea typeface="Comfortaa"/>
                <a:cs typeface="Comfortaa"/>
                <a:sym typeface="Comfortaa"/>
              </a:rPr>
              <a:t>describes in a simplified way the processes of identity negotiation </a:t>
            </a:r>
            <a:endParaRPr sz="1200">
              <a:latin typeface="Comfortaa"/>
              <a:ea typeface="Comfortaa"/>
              <a:cs typeface="Comfortaa"/>
              <a:sym typeface="Comfortaa"/>
            </a:endParaRPr>
          </a:p>
          <a:p>
            <a:pPr marL="0" marR="0" lvl="0" indent="0" algn="l" rtl="0">
              <a:spcBef>
                <a:spcPts val="0"/>
              </a:spcBef>
              <a:spcAft>
                <a:spcPts val="0"/>
              </a:spcAft>
              <a:buNone/>
            </a:pPr>
            <a:r>
              <a:rPr lang="en-US" sz="1800">
                <a:solidFill>
                  <a:schemeClr val="dk1"/>
                </a:solidFill>
                <a:latin typeface="Comfortaa"/>
                <a:ea typeface="Comfortaa"/>
                <a:cs typeface="Comfortaa"/>
                <a:sym typeface="Comfortaa"/>
              </a:rPr>
              <a:t> 1. white-oriented phase2. confrontation phase 3. integration phase/disintegration phase/immersion – emergence 4. integration phase 5. self-determination/concrete action. The phase model describes a conflictual identity negotiation process of BPoC (can also be used as a method for PoC) who are confronted with racism in everyday life. The different stages are not meant to describe a linear process but should visualise the struggle in the identity process in order to reflect on their own situation. This is meant as an exercise to show the process from ascription to self-attribution. On the same time it should create awareness of self-empowerment and collective solidarity among the participants </a:t>
            </a:r>
            <a:endParaRPr sz="1200">
              <a:latin typeface="Comfortaa"/>
              <a:ea typeface="Comfortaa"/>
              <a:cs typeface="Comfortaa"/>
              <a:sym typeface="Comfortaa"/>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351" name="Google Shape;351;p19"/>
          <p:cNvSpPr txBox="1"/>
          <p:nvPr/>
        </p:nvSpPr>
        <p:spPr>
          <a:xfrm>
            <a:off x="893325" y="9209351"/>
            <a:ext cx="71736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omfortaa"/>
                <a:ea typeface="Comfortaa"/>
                <a:cs typeface="Comfortaa"/>
                <a:sym typeface="Comfortaa"/>
              </a:rPr>
              <a:t>Halil Can 2013. Empowerment aus der People of Color-Perspektive Reflexionen und Empfehlungen zur Durchführung von Empowerment-Workshops gegen Rassismus, Senatsverwaltung für Integration, Arbeit und Soziales</a:t>
            </a:r>
            <a:br>
              <a:rPr lang="en-US" sz="900">
                <a:solidFill>
                  <a:schemeClr val="dk1"/>
                </a:solidFill>
                <a:latin typeface="Comfortaa"/>
                <a:ea typeface="Comfortaa"/>
                <a:cs typeface="Comfortaa"/>
                <a:sym typeface="Comfortaa"/>
              </a:rPr>
            </a:br>
            <a:r>
              <a:rPr lang="en-US" sz="900">
                <a:solidFill>
                  <a:schemeClr val="dk1"/>
                </a:solidFill>
                <a:latin typeface="Comfortaa"/>
                <a:ea typeface="Comfortaa"/>
                <a:cs typeface="Comfortaa"/>
                <a:sym typeface="Comfortaa"/>
              </a:rPr>
              <a:t>Landesstelle für Gleichbehandlung – gegen Diskriminierung (LADS)</a:t>
            </a:r>
            <a:endParaRPr sz="900">
              <a:solidFill>
                <a:schemeClr val="dk1"/>
              </a:solidFill>
              <a:latin typeface="Comfortaa"/>
              <a:ea typeface="Comfortaa"/>
              <a:cs typeface="Comfortaa"/>
              <a:sym typeface="Comfortaa"/>
            </a:endParaRPr>
          </a:p>
          <a:p>
            <a:pPr marL="0" marR="0" lvl="0" indent="0" algn="l" rtl="0">
              <a:spcBef>
                <a:spcPts val="0"/>
              </a:spcBef>
              <a:spcAft>
                <a:spcPts val="0"/>
              </a:spcAft>
              <a:buNone/>
            </a:pPr>
            <a:r>
              <a:rPr lang="en-US" sz="900">
                <a:solidFill>
                  <a:schemeClr val="dk1"/>
                </a:solidFill>
                <a:latin typeface="Comfortaa"/>
                <a:ea typeface="Comfortaa"/>
                <a:cs typeface="Comfortaa"/>
                <a:sym typeface="Comfortaa"/>
              </a:rPr>
              <a:t>pages 19. </a:t>
            </a:r>
            <a:r>
              <a:rPr lang="en-US" sz="900" u="sng">
                <a:solidFill>
                  <a:schemeClr val="dk1"/>
                </a:solidFill>
                <a:latin typeface="Comfortaa"/>
                <a:ea typeface="Comfortaa"/>
                <a:cs typeface="Comfortaa"/>
                <a:sym typeface="Comfortaa"/>
                <a:hlinkClick r:id="rId7">
                  <a:extLst>
                    <a:ext uri="{A12FA001-AC4F-418D-AE19-62706E023703}">
                      <ahyp:hlinkClr xmlns:ahyp="http://schemas.microsoft.com/office/drawing/2018/hyperlinkcolor" val="tx"/>
                    </a:ext>
                  </a:extLst>
                </a:hlinkClick>
              </a:rPr>
              <a:t>https://www.eccar.info/sites/default/files/document/empowerment_webbroschuere_barrierefrei.pdf</a:t>
            </a:r>
            <a:r>
              <a:rPr lang="en-US" sz="900">
                <a:solidFill>
                  <a:schemeClr val="dk1"/>
                </a:solidFill>
                <a:latin typeface="Comfortaa"/>
                <a:ea typeface="Comfortaa"/>
                <a:cs typeface="Comfortaa"/>
                <a:sym typeface="Comfortaa"/>
              </a:rPr>
              <a:t>. Accessed: 27 October, 2022. </a:t>
            </a:r>
            <a:endParaRPr>
              <a:latin typeface="Comfortaa"/>
              <a:ea typeface="Comfortaa"/>
              <a:cs typeface="Comfortaa"/>
              <a:sym typeface="Comfortaa"/>
            </a:endParaRPr>
          </a:p>
        </p:txBody>
      </p:sp>
      <p:cxnSp>
        <p:nvCxnSpPr>
          <p:cNvPr id="352" name="Google Shape;352;p19"/>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353" name="Google Shape;353;p19"/>
          <p:cNvPicPr preferRelativeResize="0"/>
          <p:nvPr/>
        </p:nvPicPr>
        <p:blipFill rotWithShape="1">
          <a:blip r:embed="rId8">
            <a:alphaModFix/>
          </a:blip>
          <a:srcRect/>
          <a:stretch/>
        </p:blipFill>
        <p:spPr>
          <a:xfrm>
            <a:off x="14401803" y="8210313"/>
            <a:ext cx="3886197" cy="2076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1077350" y="2652305"/>
            <a:ext cx="13857900" cy="560518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698" b="1" dirty="0">
                <a:solidFill>
                  <a:schemeClr val="dk1"/>
                </a:solidFill>
                <a:latin typeface="Comfortaa"/>
                <a:ea typeface="Comfortaa"/>
                <a:cs typeface="Comfortaa"/>
                <a:sym typeface="Comfortaa"/>
              </a:rPr>
              <a:t>Social Power relations: </a:t>
            </a:r>
            <a:endParaRPr sz="1600" b="1"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Racism</a:t>
            </a:r>
            <a:endParaRPr sz="1600"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Sexism</a:t>
            </a:r>
            <a:endParaRPr lang="hr-HR" sz="2698" i="0" u="none" strike="noStrike" cap="none"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hr-HR" sz="2698" dirty="0">
                <a:solidFill>
                  <a:schemeClr val="dk1"/>
                </a:solidFill>
                <a:latin typeface="Comfortaa"/>
                <a:ea typeface="Comfortaa"/>
                <a:cs typeface="Comfortaa"/>
                <a:sym typeface="Comfortaa"/>
              </a:rPr>
              <a:t>Classism (based on class) </a:t>
            </a:r>
            <a:endParaRPr sz="1600"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Heterosexism (against lesbians, gays, trans people)</a:t>
            </a:r>
            <a:endParaRPr sz="1600"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Ableism (against people with disabilities)</a:t>
            </a:r>
            <a:endParaRPr sz="1600"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Social status</a:t>
            </a:r>
            <a:endParaRPr lang="hr-HR" sz="2698" i="0" u="none" strike="noStrike" cap="none"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hr-HR" sz="2698" dirty="0">
                <a:solidFill>
                  <a:schemeClr val="dk1"/>
                </a:solidFill>
                <a:latin typeface="Comfortaa"/>
                <a:ea typeface="Comfortaa"/>
                <a:cs typeface="Comfortaa"/>
                <a:sym typeface="Comfortaa"/>
              </a:rPr>
              <a:t>…</a:t>
            </a:r>
            <a:endParaRPr sz="1600" dirty="0">
              <a:solidFill>
                <a:schemeClr val="dk1"/>
              </a:solidFill>
              <a:latin typeface="Comfortaa"/>
              <a:ea typeface="Comfortaa"/>
              <a:cs typeface="Comfortaa"/>
              <a:sym typeface="Comfortaa"/>
            </a:endParaRPr>
          </a:p>
          <a:p>
            <a:pPr marL="539367" marR="0" lvl="1" indent="-282383" algn="l" rtl="0">
              <a:lnSpc>
                <a:spcPct val="150000"/>
              </a:lnSpc>
              <a:spcBef>
                <a:spcPts val="0"/>
              </a:spcBef>
              <a:spcAft>
                <a:spcPts val="0"/>
              </a:spcAft>
              <a:buClr>
                <a:schemeClr val="dk1"/>
              </a:buClr>
              <a:buSzPts val="2698"/>
              <a:buFont typeface="Comfortaa"/>
              <a:buChar char="•"/>
            </a:pPr>
            <a:r>
              <a:rPr lang="en-US" sz="2698" i="0" u="none" strike="noStrike" cap="none" dirty="0">
                <a:solidFill>
                  <a:schemeClr val="dk1"/>
                </a:solidFill>
                <a:latin typeface="Comfortaa"/>
                <a:ea typeface="Comfortaa"/>
                <a:cs typeface="Comfortaa"/>
                <a:sym typeface="Comfortaa"/>
              </a:rPr>
              <a:t>Intersectional discrimination</a:t>
            </a:r>
            <a:endParaRPr sz="1600" dirty="0">
              <a:solidFill>
                <a:schemeClr val="dk1"/>
              </a:solidFill>
              <a:latin typeface="Comfortaa"/>
              <a:ea typeface="Comfortaa"/>
              <a:cs typeface="Comfortaa"/>
              <a:sym typeface="Comfortaa"/>
            </a:endParaRPr>
          </a:p>
        </p:txBody>
      </p:sp>
      <p:pic>
        <p:nvPicPr>
          <p:cNvPr id="112" name="Google Shape;112;p3"/>
          <p:cNvPicPr preferRelativeResize="0"/>
          <p:nvPr/>
        </p:nvPicPr>
        <p:blipFill rotWithShape="1">
          <a:blip r:embed="rId3">
            <a:alphaModFix/>
          </a:blip>
          <a:srcRect/>
          <a:stretch/>
        </p:blipFill>
        <p:spPr>
          <a:xfrm>
            <a:off x="7517887" y="6401085"/>
            <a:ext cx="3252225" cy="680011"/>
          </a:xfrm>
          <a:prstGeom prst="rect">
            <a:avLst/>
          </a:prstGeom>
          <a:noFill/>
          <a:ln>
            <a:noFill/>
          </a:ln>
        </p:spPr>
      </p:pic>
      <p:sp>
        <p:nvSpPr>
          <p:cNvPr id="113" name="Google Shape;113;p3"/>
          <p:cNvSpPr txBox="1"/>
          <p:nvPr/>
        </p:nvSpPr>
        <p:spPr>
          <a:xfrm>
            <a:off x="11670950" y="5071850"/>
            <a:ext cx="4090200" cy="1579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700">
                <a:solidFill>
                  <a:srgbClr val="000000"/>
                </a:solidFill>
                <a:latin typeface="Comfortaa"/>
                <a:ea typeface="Comfortaa"/>
                <a:cs typeface="Comfortaa"/>
                <a:sym typeface="Comfortaa"/>
              </a:rPr>
              <a:t>Form</a:t>
            </a:r>
            <a:r>
              <a:rPr lang="en-US" sz="2700">
                <a:latin typeface="Comfortaa"/>
                <a:ea typeface="Comfortaa"/>
                <a:cs typeface="Comfortaa"/>
                <a:sym typeface="Comfortaa"/>
              </a:rPr>
              <a:t> and </a:t>
            </a:r>
            <a:r>
              <a:rPr lang="en-US" sz="2700">
                <a:solidFill>
                  <a:srgbClr val="000000"/>
                </a:solidFill>
                <a:latin typeface="Comfortaa"/>
                <a:ea typeface="Comfortaa"/>
                <a:cs typeface="Comfortaa"/>
                <a:sym typeface="Comfortaa"/>
              </a:rPr>
              <a:t>action</a:t>
            </a:r>
            <a:endParaRPr sz="1600">
              <a:latin typeface="Comfortaa"/>
              <a:ea typeface="Comfortaa"/>
              <a:cs typeface="Comfortaa"/>
              <a:sym typeface="Comfortaa"/>
            </a:endParaRPr>
          </a:p>
          <a:p>
            <a:pPr marL="0" marR="0" lvl="0" indent="0" algn="l" rtl="0">
              <a:lnSpc>
                <a:spcPct val="140000"/>
              </a:lnSpc>
              <a:spcBef>
                <a:spcPts val="0"/>
              </a:spcBef>
              <a:spcAft>
                <a:spcPts val="0"/>
              </a:spcAft>
              <a:buNone/>
            </a:pPr>
            <a:r>
              <a:rPr lang="en-US" sz="2700">
                <a:solidFill>
                  <a:srgbClr val="000000"/>
                </a:solidFill>
                <a:latin typeface="Comfortaa"/>
                <a:ea typeface="Comfortaa"/>
                <a:cs typeface="Comfortaa"/>
                <a:sym typeface="Comfortaa"/>
              </a:rPr>
              <a:t>Impact:</a:t>
            </a:r>
            <a:endParaRPr sz="1600">
              <a:latin typeface="Comfortaa"/>
              <a:ea typeface="Comfortaa"/>
              <a:cs typeface="Comfortaa"/>
              <a:sym typeface="Comfortaa"/>
            </a:endParaRPr>
          </a:p>
          <a:p>
            <a:pPr marL="0" marR="0" lvl="0" indent="0" algn="l" rtl="0">
              <a:lnSpc>
                <a:spcPct val="140000"/>
              </a:lnSpc>
              <a:spcBef>
                <a:spcPts val="0"/>
              </a:spcBef>
              <a:spcAft>
                <a:spcPts val="0"/>
              </a:spcAft>
              <a:buNone/>
            </a:pPr>
            <a:r>
              <a:rPr lang="en-US" sz="2700">
                <a:solidFill>
                  <a:srgbClr val="000000"/>
                </a:solidFill>
                <a:latin typeface="Comfortaa"/>
                <a:ea typeface="Comfortaa"/>
                <a:cs typeface="Comfortaa"/>
                <a:sym typeface="Comfortaa"/>
              </a:rPr>
              <a:t>Discrimination</a:t>
            </a:r>
            <a:endParaRPr sz="1600">
              <a:latin typeface="Comfortaa"/>
              <a:ea typeface="Comfortaa"/>
              <a:cs typeface="Comfortaa"/>
              <a:sym typeface="Comfortaa"/>
            </a:endParaRPr>
          </a:p>
        </p:txBody>
      </p:sp>
      <p:sp>
        <p:nvSpPr>
          <p:cNvPr id="114" name="Google Shape;114;p3"/>
          <p:cNvSpPr txBox="1"/>
          <p:nvPr/>
        </p:nvSpPr>
        <p:spPr>
          <a:xfrm>
            <a:off x="1099133" y="9149988"/>
            <a:ext cx="8933700" cy="44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200">
                <a:solidFill>
                  <a:srgbClr val="000000"/>
                </a:solidFill>
                <a:latin typeface="Comfortaa"/>
                <a:ea typeface="Comfortaa"/>
                <a:cs typeface="Comfortaa"/>
                <a:sym typeface="Comfortaa"/>
              </a:rPr>
              <a:t>Source: Marcus Osei &amp; Hartmut Reiners, ARIC-NRW e.V., Training series on anti-discrimination work for Bunsverband Bundesverband Netzwerke von Mirgant*innenorganisationen (NeMO)</a:t>
            </a:r>
            <a:endParaRPr>
              <a:latin typeface="Comfortaa"/>
              <a:ea typeface="Comfortaa"/>
              <a:cs typeface="Comfortaa"/>
              <a:sym typeface="Comfortaa"/>
            </a:endParaRPr>
          </a:p>
        </p:txBody>
      </p:sp>
      <p:sp>
        <p:nvSpPr>
          <p:cNvPr id="115" name="Google Shape;115;p3"/>
          <p:cNvSpPr txBox="1"/>
          <p:nvPr/>
        </p:nvSpPr>
        <p:spPr>
          <a:xfrm>
            <a:off x="1077350" y="968775"/>
            <a:ext cx="16149000" cy="953700"/>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n-US" sz="6196" b="1">
                <a:solidFill>
                  <a:schemeClr val="dk1"/>
                </a:solidFill>
                <a:latin typeface="Comfortaa"/>
                <a:ea typeface="Comfortaa"/>
                <a:cs typeface="Comfortaa"/>
                <a:sym typeface="Comfortaa"/>
              </a:rPr>
              <a:t>WHAT IS DISCRIMINATION? (2)</a:t>
            </a:r>
            <a:endParaRPr b="1">
              <a:solidFill>
                <a:schemeClr val="dk1"/>
              </a:solidFill>
              <a:latin typeface="Comfortaa"/>
              <a:ea typeface="Comfortaa"/>
              <a:cs typeface="Comfortaa"/>
              <a:sym typeface="Comfortaa"/>
            </a:endParaRPr>
          </a:p>
        </p:txBody>
      </p:sp>
      <p:cxnSp>
        <p:nvCxnSpPr>
          <p:cNvPr id="116" name="Google Shape;116;p3"/>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17" name="Google Shape;117;p3"/>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3886200" y="966625"/>
            <a:ext cx="11783400" cy="754200"/>
          </a:xfrm>
          <a:prstGeom prst="rect">
            <a:avLst/>
          </a:prstGeom>
          <a:noFill/>
          <a:ln>
            <a:noFill/>
          </a:ln>
        </p:spPr>
        <p:txBody>
          <a:bodyPr spcFirstLastPara="1" wrap="square" lIns="0" tIns="0" rIns="0" bIns="0" anchor="t" anchorCtr="0">
            <a:spAutoFit/>
          </a:bodyPr>
          <a:lstStyle/>
          <a:p>
            <a:pPr marL="0" marR="0" lvl="0" indent="0" algn="ctr" rtl="0">
              <a:lnSpc>
                <a:spcPct val="79016"/>
              </a:lnSpc>
              <a:spcBef>
                <a:spcPts val="0"/>
              </a:spcBef>
              <a:spcAft>
                <a:spcPts val="0"/>
              </a:spcAft>
              <a:buNone/>
            </a:pPr>
            <a:r>
              <a:rPr lang="en-US" sz="6200" b="1">
                <a:solidFill>
                  <a:schemeClr val="dk1"/>
                </a:solidFill>
                <a:latin typeface="Comfortaa"/>
                <a:ea typeface="Comfortaa"/>
                <a:cs typeface="Comfortaa"/>
                <a:sym typeface="Comfortaa"/>
              </a:rPr>
              <a:t>RACIAL DISCRIMINATION </a:t>
            </a:r>
            <a:endParaRPr b="1">
              <a:solidFill>
                <a:schemeClr val="dk1"/>
              </a:solidFill>
              <a:latin typeface="Comfortaa"/>
              <a:ea typeface="Comfortaa"/>
              <a:cs typeface="Comfortaa"/>
              <a:sym typeface="Comfortaa"/>
            </a:endParaRPr>
          </a:p>
        </p:txBody>
      </p:sp>
      <p:sp>
        <p:nvSpPr>
          <p:cNvPr id="123" name="Google Shape;123;p4"/>
          <p:cNvSpPr txBox="1"/>
          <p:nvPr/>
        </p:nvSpPr>
        <p:spPr>
          <a:xfrm>
            <a:off x="1126400" y="3429000"/>
            <a:ext cx="121536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500" b="1" dirty="0">
                <a:solidFill>
                  <a:schemeClr val="dk1"/>
                </a:solidFill>
                <a:latin typeface="Comfortaa"/>
                <a:ea typeface="Comfortaa"/>
                <a:cs typeface="Comfortaa"/>
                <a:sym typeface="Comfortaa"/>
              </a:rPr>
              <a:t>International Convention on the Elimination of All Forms of Racial Discrimination (1996), Article 1 (1)</a:t>
            </a:r>
            <a:endParaRPr b="1" dirty="0">
              <a:solidFill>
                <a:schemeClr val="dk1"/>
              </a:solidFill>
              <a:latin typeface="Comfortaa"/>
              <a:ea typeface="Comfortaa"/>
              <a:cs typeface="Comfortaa"/>
              <a:sym typeface="Comfortaa"/>
            </a:endParaRPr>
          </a:p>
        </p:txBody>
      </p:sp>
      <p:sp>
        <p:nvSpPr>
          <p:cNvPr id="124" name="Google Shape;124;p4"/>
          <p:cNvSpPr txBox="1"/>
          <p:nvPr/>
        </p:nvSpPr>
        <p:spPr>
          <a:xfrm>
            <a:off x="-284925" y="5107275"/>
            <a:ext cx="18646500" cy="3017429"/>
          </a:xfrm>
          <a:prstGeom prst="rect">
            <a:avLst/>
          </a:prstGeom>
          <a:noFill/>
          <a:ln>
            <a:noFill/>
          </a:ln>
        </p:spPr>
        <p:txBody>
          <a:bodyPr spcFirstLastPara="1" wrap="square" lIns="0" tIns="0" rIns="0" bIns="0" anchor="t" anchorCtr="0">
            <a:spAutoFit/>
          </a:bodyPr>
          <a:lstStyle/>
          <a:p>
            <a:pPr marL="0" marR="0" lvl="0" indent="0" algn="just" rtl="0">
              <a:lnSpc>
                <a:spcPct val="155555"/>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40000"/>
              </a:lnSpc>
              <a:spcBef>
                <a:spcPts val="0"/>
              </a:spcBef>
              <a:spcAft>
                <a:spcPts val="0"/>
              </a:spcAft>
              <a:buNone/>
            </a:pPr>
            <a:r>
              <a:rPr lang="en-US" sz="2000" dirty="0">
                <a:solidFill>
                  <a:srgbClr val="000000"/>
                </a:solidFill>
                <a:latin typeface="Comfortaa"/>
                <a:ea typeface="Comfortaa"/>
                <a:cs typeface="Comfortaa"/>
                <a:sym typeface="Comfortaa"/>
              </a:rPr>
              <a:t>[</a:t>
            </a:r>
            <a:r>
              <a:rPr lang="en-US" sz="2400" i="1" dirty="0">
                <a:solidFill>
                  <a:srgbClr val="000000"/>
                </a:solidFill>
                <a:latin typeface="Comfortaa"/>
                <a:ea typeface="Comfortaa"/>
                <a:cs typeface="Comfortaa"/>
                <a:sym typeface="Comfortaa"/>
              </a:rPr>
              <a:t>...] the term "racial discrimination" shall mean any distinction, exclusion, restriction</a:t>
            </a:r>
            <a:endParaRPr sz="1800" i="1" dirty="0">
              <a:latin typeface="Comfortaa"/>
              <a:ea typeface="Comfortaa"/>
              <a:cs typeface="Comfortaa"/>
              <a:sym typeface="Comfortaa"/>
            </a:endParaRPr>
          </a:p>
          <a:p>
            <a:pPr marL="0" marR="0" lvl="0" indent="0" algn="ctr" rtl="0">
              <a:lnSpc>
                <a:spcPct val="140000"/>
              </a:lnSpc>
              <a:spcBef>
                <a:spcPts val="0"/>
              </a:spcBef>
              <a:spcAft>
                <a:spcPts val="0"/>
              </a:spcAft>
              <a:buNone/>
            </a:pPr>
            <a:r>
              <a:rPr lang="en-US" sz="2400" i="1" dirty="0">
                <a:solidFill>
                  <a:srgbClr val="000000"/>
                </a:solidFill>
                <a:latin typeface="Comfortaa"/>
                <a:ea typeface="Comfortaa"/>
                <a:cs typeface="Comfortaa"/>
                <a:sym typeface="Comfortaa"/>
              </a:rPr>
              <a:t>or preference based on race, </a:t>
            </a:r>
            <a:r>
              <a:rPr lang="en-US" sz="2400" i="1" dirty="0" err="1">
                <a:solidFill>
                  <a:srgbClr val="000000"/>
                </a:solidFill>
                <a:latin typeface="Comfortaa"/>
                <a:ea typeface="Comfortaa"/>
                <a:cs typeface="Comfortaa"/>
                <a:sym typeface="Comfortaa"/>
              </a:rPr>
              <a:t>colour</a:t>
            </a:r>
            <a:r>
              <a:rPr lang="en-US" sz="2400" i="1" dirty="0">
                <a:solidFill>
                  <a:srgbClr val="000000"/>
                </a:solidFill>
                <a:latin typeface="Comfortaa"/>
                <a:ea typeface="Comfortaa"/>
                <a:cs typeface="Comfortaa"/>
                <a:sym typeface="Comfortaa"/>
              </a:rPr>
              <a:t>, descent, or national or ethnic origin which has the purpose or</a:t>
            </a:r>
            <a:endParaRPr sz="1800" i="1" dirty="0">
              <a:latin typeface="Comfortaa"/>
              <a:ea typeface="Comfortaa"/>
              <a:cs typeface="Comfortaa"/>
              <a:sym typeface="Comfortaa"/>
            </a:endParaRPr>
          </a:p>
          <a:p>
            <a:pPr marL="0" marR="0" lvl="0" indent="0" algn="ctr" rtl="0">
              <a:lnSpc>
                <a:spcPct val="140000"/>
              </a:lnSpc>
              <a:spcBef>
                <a:spcPts val="0"/>
              </a:spcBef>
              <a:spcAft>
                <a:spcPts val="0"/>
              </a:spcAft>
              <a:buNone/>
            </a:pPr>
            <a:r>
              <a:rPr lang="en-US" sz="2400" i="1" dirty="0">
                <a:solidFill>
                  <a:srgbClr val="000000"/>
                </a:solidFill>
                <a:latin typeface="Comfortaa"/>
                <a:ea typeface="Comfortaa"/>
                <a:cs typeface="Comfortaa"/>
                <a:sym typeface="Comfortaa"/>
              </a:rPr>
              <a:t>effect of nullifying or impairing the recognition, enjoyment or exercise, on an equal footing, of human</a:t>
            </a:r>
            <a:endParaRPr sz="1800" i="1" dirty="0">
              <a:latin typeface="Comfortaa"/>
              <a:ea typeface="Comfortaa"/>
              <a:cs typeface="Comfortaa"/>
              <a:sym typeface="Comfortaa"/>
            </a:endParaRPr>
          </a:p>
          <a:p>
            <a:pPr marL="0" marR="0" lvl="0" indent="0" algn="ctr" rtl="0">
              <a:lnSpc>
                <a:spcPct val="140000"/>
              </a:lnSpc>
              <a:spcBef>
                <a:spcPts val="0"/>
              </a:spcBef>
              <a:spcAft>
                <a:spcPts val="0"/>
              </a:spcAft>
              <a:buNone/>
            </a:pPr>
            <a:r>
              <a:rPr lang="en-US" sz="2400" i="1" dirty="0">
                <a:solidFill>
                  <a:srgbClr val="000000"/>
                </a:solidFill>
                <a:latin typeface="Comfortaa"/>
                <a:ea typeface="Comfortaa"/>
                <a:cs typeface="Comfortaa"/>
                <a:sym typeface="Comfortaa"/>
              </a:rPr>
              <a:t>rights and fundamental freedoms in the political, economic, social, cultural or any other field of public</a:t>
            </a:r>
            <a:endParaRPr sz="1800" i="1" dirty="0">
              <a:latin typeface="Comfortaa"/>
              <a:ea typeface="Comfortaa"/>
              <a:cs typeface="Comfortaa"/>
              <a:sym typeface="Comfortaa"/>
            </a:endParaRPr>
          </a:p>
          <a:p>
            <a:pPr marL="0" marR="0" lvl="0" indent="0" algn="ctr" rtl="0">
              <a:lnSpc>
                <a:spcPct val="140000"/>
              </a:lnSpc>
              <a:spcBef>
                <a:spcPts val="0"/>
              </a:spcBef>
              <a:spcAft>
                <a:spcPts val="0"/>
              </a:spcAft>
              <a:buNone/>
            </a:pPr>
            <a:r>
              <a:rPr lang="en-US" sz="2400" i="1" dirty="0">
                <a:solidFill>
                  <a:srgbClr val="000000"/>
                </a:solidFill>
                <a:latin typeface="Comfortaa" panose="020B0604020202020204" charset="0"/>
                <a:ea typeface="Calibri"/>
                <a:cs typeface="Calibri"/>
                <a:sym typeface="Calibri"/>
              </a:rPr>
              <a:t>life.</a:t>
            </a:r>
            <a:endParaRPr sz="1800" i="1" dirty="0">
              <a:latin typeface="Comfortaa" panose="020B0604020202020204" charset="0"/>
            </a:endParaRPr>
          </a:p>
        </p:txBody>
      </p:sp>
      <p:cxnSp>
        <p:nvCxnSpPr>
          <p:cNvPr id="125" name="Google Shape;125;p4"/>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26" name="Google Shape;126;p4"/>
          <p:cNvPicPr preferRelativeResize="0"/>
          <p:nvPr/>
        </p:nvPicPr>
        <p:blipFill rotWithShape="1">
          <a:blip r:embed="rId3">
            <a:alphaModFix/>
          </a:blip>
          <a:srcRect/>
          <a:stretch/>
        </p:blipFill>
        <p:spPr>
          <a:xfrm>
            <a:off x="14401803" y="8210313"/>
            <a:ext cx="3886197" cy="2076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3886200" y="966625"/>
            <a:ext cx="11783400" cy="754200"/>
          </a:xfrm>
          <a:prstGeom prst="rect">
            <a:avLst/>
          </a:prstGeom>
          <a:noFill/>
          <a:ln>
            <a:noFill/>
          </a:ln>
        </p:spPr>
        <p:txBody>
          <a:bodyPr spcFirstLastPara="1" wrap="square" lIns="0" tIns="0" rIns="0" bIns="0" anchor="t" anchorCtr="0">
            <a:spAutoFit/>
          </a:bodyPr>
          <a:lstStyle/>
          <a:p>
            <a:pPr marL="0" marR="0" lvl="0" indent="0" algn="ctr" rtl="0">
              <a:lnSpc>
                <a:spcPct val="79016"/>
              </a:lnSpc>
              <a:spcBef>
                <a:spcPts val="0"/>
              </a:spcBef>
              <a:spcAft>
                <a:spcPts val="0"/>
              </a:spcAft>
              <a:buNone/>
            </a:pPr>
            <a:r>
              <a:rPr lang="en-US" sz="6200" b="1" dirty="0">
                <a:solidFill>
                  <a:schemeClr val="dk1"/>
                </a:solidFill>
                <a:latin typeface="Comfortaa"/>
                <a:ea typeface="Comfortaa"/>
                <a:cs typeface="Comfortaa"/>
                <a:sym typeface="Comfortaa"/>
              </a:rPr>
              <a:t>RACI</a:t>
            </a:r>
            <a:r>
              <a:rPr lang="hr-HR" sz="6200" b="1" dirty="0">
                <a:solidFill>
                  <a:schemeClr val="dk1"/>
                </a:solidFill>
                <a:latin typeface="Comfortaa"/>
                <a:ea typeface="Comfortaa"/>
                <a:cs typeface="Comfortaa"/>
                <a:sym typeface="Comfortaa"/>
              </a:rPr>
              <a:t>SM</a:t>
            </a:r>
            <a:r>
              <a:rPr lang="en-US" sz="6200" b="1" dirty="0">
                <a:solidFill>
                  <a:schemeClr val="dk1"/>
                </a:solidFill>
                <a:latin typeface="Comfortaa"/>
                <a:ea typeface="Comfortaa"/>
                <a:cs typeface="Comfortaa"/>
                <a:sym typeface="Comfortaa"/>
              </a:rPr>
              <a:t> </a:t>
            </a:r>
            <a:endParaRPr b="1" dirty="0">
              <a:solidFill>
                <a:schemeClr val="dk1"/>
              </a:solidFill>
              <a:latin typeface="Comfortaa"/>
              <a:ea typeface="Comfortaa"/>
              <a:cs typeface="Comfortaa"/>
              <a:sym typeface="Comfortaa"/>
            </a:endParaRPr>
          </a:p>
        </p:txBody>
      </p:sp>
      <p:sp>
        <p:nvSpPr>
          <p:cNvPr id="124" name="Google Shape;124;p4"/>
          <p:cNvSpPr txBox="1"/>
          <p:nvPr/>
        </p:nvSpPr>
        <p:spPr>
          <a:xfrm>
            <a:off x="1417323" y="2912715"/>
            <a:ext cx="15834353" cy="4697889"/>
          </a:xfrm>
          <a:prstGeom prst="rect">
            <a:avLst/>
          </a:prstGeom>
          <a:noFill/>
          <a:ln>
            <a:noFill/>
          </a:ln>
        </p:spPr>
        <p:txBody>
          <a:bodyPr spcFirstLastPara="1" wrap="square" lIns="0" tIns="0" rIns="0" bIns="0" anchor="t" anchorCtr="0">
            <a:spAutoFit/>
          </a:bodyPr>
          <a:lstStyle/>
          <a:p>
            <a:pPr marL="0" marR="0" lvl="0" indent="0" algn="just" rtl="0">
              <a:lnSpc>
                <a:spcPct val="155555"/>
              </a:lnSpc>
              <a:spcBef>
                <a:spcPts val="0"/>
              </a:spcBef>
              <a:spcAft>
                <a:spcPts val="0"/>
              </a:spcAft>
              <a:buNone/>
            </a:pPr>
            <a:endParaRPr sz="1800" dirty="0">
              <a:solidFill>
                <a:schemeClr val="dk1"/>
              </a:solidFill>
              <a:latin typeface="Calibri"/>
              <a:ea typeface="Calibri"/>
              <a:cs typeface="Calibri"/>
              <a:sym typeface="Calibri"/>
            </a:endParaRPr>
          </a:p>
          <a:p>
            <a:pPr lvl="0" algn="ctr">
              <a:lnSpc>
                <a:spcPct val="140000"/>
              </a:lnSpc>
            </a:pPr>
            <a:r>
              <a:rPr lang="en-US" sz="1800" b="1" i="1" dirty="0">
                <a:latin typeface="Comfortaa" panose="020B0604020202020204" charset="0"/>
              </a:rPr>
              <a:t>Racism</a:t>
            </a:r>
            <a:r>
              <a:rPr lang="en-US" sz="1800" i="1" dirty="0">
                <a:latin typeface="Comfortaa" panose="020B0604020202020204" charset="0"/>
              </a:rPr>
              <a:t> – the process by which systems and policies, actions and attitudes create inequitable opportunities and outcomes for people based on race. Racism is more than just prejudice in thought or action. It occurs when this prejudice – whether individual or institutional – is accompanied by the power to discriminate against, oppress or limit the rights of others</a:t>
            </a:r>
            <a:r>
              <a:rPr lang="hr-HR" sz="1800" i="1" dirty="0">
                <a:latin typeface="Comfortaa" panose="020B0604020202020204" charset="0"/>
              </a:rPr>
              <a:t> (Australian Human Rights Commisssion)</a:t>
            </a:r>
            <a:endParaRPr lang="en-US" sz="1800" i="1" dirty="0">
              <a:latin typeface="Comfortaa" panose="020B0604020202020204" charset="0"/>
            </a:endParaRPr>
          </a:p>
          <a:p>
            <a:pPr lvl="0" algn="ctr">
              <a:lnSpc>
                <a:spcPct val="140000"/>
              </a:lnSpc>
            </a:pPr>
            <a:endParaRPr lang="hr-HR" sz="1800" i="1" dirty="0">
              <a:latin typeface="Comfortaa" panose="020B0604020202020204" charset="0"/>
            </a:endParaRPr>
          </a:p>
          <a:p>
            <a:pPr lvl="0" algn="ctr">
              <a:lnSpc>
                <a:spcPct val="140000"/>
              </a:lnSpc>
            </a:pPr>
            <a:endParaRPr lang="hr-HR" sz="1800" i="1" dirty="0">
              <a:latin typeface="Comfortaa" panose="020B0604020202020204" charset="0"/>
            </a:endParaRPr>
          </a:p>
          <a:p>
            <a:pPr marL="285750" lvl="0" indent="-285750" algn="ctr">
              <a:lnSpc>
                <a:spcPct val="140000"/>
              </a:lnSpc>
              <a:buFont typeface="Arial" panose="020B0604020202020204" pitchFamily="34" charset="0"/>
              <a:buChar char="•"/>
            </a:pPr>
            <a:r>
              <a:rPr lang="hr-HR" sz="1800" i="1" dirty="0">
                <a:latin typeface="Comfortaa" panose="020B0604020202020204" charset="0"/>
              </a:rPr>
              <a:t>Dictionary definition (Merriam-Webster): </a:t>
            </a:r>
          </a:p>
          <a:p>
            <a:pPr marL="285750" lvl="0" indent="-285750" algn="ctr">
              <a:lnSpc>
                <a:spcPct val="140000"/>
              </a:lnSpc>
              <a:buFont typeface="Arial" panose="020B0604020202020204" pitchFamily="34" charset="0"/>
              <a:buChar char="•"/>
            </a:pPr>
            <a:r>
              <a:rPr lang="en-US" sz="1800" i="1" dirty="0">
                <a:latin typeface="Comfortaa" panose="020B0604020202020204" charset="0"/>
              </a:rPr>
              <a:t>a belief that race is a fundamental determinant of human traits and capacities and that racial differences produce an inherent superiority of a particular race</a:t>
            </a:r>
            <a:endParaRPr lang="hr-HR" sz="1800" i="1" dirty="0">
              <a:latin typeface="Comfortaa" panose="020B0604020202020204" charset="0"/>
            </a:endParaRPr>
          </a:p>
          <a:p>
            <a:pPr marL="285750" lvl="0" indent="-285750" algn="ctr">
              <a:lnSpc>
                <a:spcPct val="140000"/>
              </a:lnSpc>
              <a:buFont typeface="Arial" panose="020B0604020202020204" pitchFamily="34" charset="0"/>
              <a:buChar char="•"/>
            </a:pPr>
            <a:r>
              <a:rPr lang="en-US" sz="1800" i="1" dirty="0">
                <a:latin typeface="Comfortaa" panose="020B0604020202020204" charset="0"/>
              </a:rPr>
              <a:t>behavior or attitudes that reflect and foster this belief : racial discrimination or prejudice</a:t>
            </a:r>
            <a:endParaRPr lang="hr-HR" sz="1800" i="1" dirty="0">
              <a:latin typeface="Comfortaa" panose="020B0604020202020204" charset="0"/>
            </a:endParaRPr>
          </a:p>
          <a:p>
            <a:pPr marL="285750" lvl="0" indent="-285750" algn="ctr">
              <a:lnSpc>
                <a:spcPct val="140000"/>
              </a:lnSpc>
              <a:buFont typeface="Arial" panose="020B0604020202020204" pitchFamily="34" charset="0"/>
              <a:buChar char="•"/>
            </a:pPr>
            <a:r>
              <a:rPr lang="hr-HR" sz="1800" i="1" dirty="0">
                <a:latin typeface="Comfortaa" panose="020B0604020202020204" charset="0"/>
              </a:rPr>
              <a:t>t</a:t>
            </a:r>
            <a:r>
              <a:rPr lang="en-US" sz="1800" i="1" dirty="0">
                <a:latin typeface="Comfortaa" panose="020B0604020202020204" charset="0"/>
              </a:rPr>
              <a:t>he systemic oppression of a racial group to the social, economic, and political advantage of another</a:t>
            </a:r>
            <a:endParaRPr lang="hr-HR" sz="1800" i="1" dirty="0">
              <a:latin typeface="Comfortaa" panose="020B0604020202020204" charset="0"/>
            </a:endParaRPr>
          </a:p>
        </p:txBody>
      </p:sp>
      <p:cxnSp>
        <p:nvCxnSpPr>
          <p:cNvPr id="125" name="Google Shape;125;p4"/>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26" name="Google Shape;126;p4"/>
          <p:cNvPicPr preferRelativeResize="0"/>
          <p:nvPr/>
        </p:nvPicPr>
        <p:blipFill rotWithShape="1">
          <a:blip r:embed="rId3">
            <a:alphaModFix/>
          </a:blip>
          <a:srcRect/>
          <a:stretch/>
        </p:blipFill>
        <p:spPr>
          <a:xfrm>
            <a:off x="14401803" y="8210313"/>
            <a:ext cx="3886197" cy="2076687"/>
          </a:xfrm>
          <a:prstGeom prst="rect">
            <a:avLst/>
          </a:prstGeom>
          <a:noFill/>
          <a:ln>
            <a:noFill/>
          </a:ln>
        </p:spPr>
      </p:pic>
    </p:spTree>
    <p:extLst>
      <p:ext uri="{BB962C8B-B14F-4D97-AF65-F5344CB8AC3E}">
        <p14:creationId xmlns:p14="http://schemas.microsoft.com/office/powerpoint/2010/main" val="390853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3886200" y="966625"/>
            <a:ext cx="11783400" cy="754200"/>
          </a:xfrm>
          <a:prstGeom prst="rect">
            <a:avLst/>
          </a:prstGeom>
          <a:noFill/>
          <a:ln>
            <a:noFill/>
          </a:ln>
        </p:spPr>
        <p:txBody>
          <a:bodyPr spcFirstLastPara="1" wrap="square" lIns="0" tIns="0" rIns="0" bIns="0" anchor="t" anchorCtr="0">
            <a:spAutoFit/>
          </a:bodyPr>
          <a:lstStyle/>
          <a:p>
            <a:pPr marL="0" marR="0" lvl="0" indent="0" algn="ctr" rtl="0">
              <a:lnSpc>
                <a:spcPct val="79016"/>
              </a:lnSpc>
              <a:spcBef>
                <a:spcPts val="0"/>
              </a:spcBef>
              <a:spcAft>
                <a:spcPts val="0"/>
              </a:spcAft>
              <a:buNone/>
            </a:pPr>
            <a:r>
              <a:rPr lang="en-US" sz="6200" b="1" dirty="0">
                <a:solidFill>
                  <a:schemeClr val="dk1"/>
                </a:solidFill>
                <a:latin typeface="Comfortaa"/>
                <a:ea typeface="Comfortaa"/>
                <a:cs typeface="Comfortaa"/>
                <a:sym typeface="Comfortaa"/>
              </a:rPr>
              <a:t>RACIA</a:t>
            </a:r>
            <a:r>
              <a:rPr lang="hr-HR" sz="6200" b="1" dirty="0">
                <a:solidFill>
                  <a:schemeClr val="dk1"/>
                </a:solidFill>
                <a:latin typeface="Comfortaa"/>
                <a:ea typeface="Comfortaa"/>
                <a:cs typeface="Comfortaa"/>
                <a:sym typeface="Comfortaa"/>
              </a:rPr>
              <a:t>LISATION</a:t>
            </a:r>
            <a:endParaRPr b="1" dirty="0">
              <a:solidFill>
                <a:schemeClr val="dk1"/>
              </a:solidFill>
              <a:latin typeface="Comfortaa"/>
              <a:ea typeface="Comfortaa"/>
              <a:cs typeface="Comfortaa"/>
              <a:sym typeface="Comfortaa"/>
            </a:endParaRPr>
          </a:p>
        </p:txBody>
      </p:sp>
      <p:sp>
        <p:nvSpPr>
          <p:cNvPr id="123" name="Google Shape;123;p4"/>
          <p:cNvSpPr txBox="1"/>
          <p:nvPr/>
        </p:nvSpPr>
        <p:spPr>
          <a:xfrm>
            <a:off x="1095920" y="2783598"/>
            <a:ext cx="14753680" cy="228370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hr-HR" sz="2300" b="1" dirty="0">
                <a:solidFill>
                  <a:schemeClr val="dk1"/>
                </a:solidFill>
                <a:latin typeface="Comfortaa"/>
                <a:ea typeface="Comfortaa"/>
                <a:cs typeface="Comfortaa"/>
                <a:sym typeface="Comfortaa"/>
              </a:rPr>
              <a:t>European Commission against Racism and Intolerance – ECRI</a:t>
            </a:r>
          </a:p>
          <a:p>
            <a:pPr lvl="0">
              <a:lnSpc>
                <a:spcPct val="140000"/>
              </a:lnSpc>
            </a:pPr>
            <a:r>
              <a:rPr lang="en-US" sz="2300" b="1" dirty="0">
                <a:solidFill>
                  <a:schemeClr val="dk1"/>
                </a:solidFill>
                <a:latin typeface="Comfortaa"/>
                <a:ea typeface="Comfortaa"/>
                <a:cs typeface="Comfortaa"/>
                <a:sym typeface="Comfortaa"/>
              </a:rPr>
              <a:t>ECRI’s opinion on the concept of “</a:t>
            </a:r>
            <a:r>
              <a:rPr lang="en-US" sz="2300" b="1" dirty="0" err="1">
                <a:solidFill>
                  <a:schemeClr val="dk1"/>
                </a:solidFill>
                <a:latin typeface="Comfortaa"/>
                <a:ea typeface="Comfortaa"/>
                <a:cs typeface="Comfortaa"/>
                <a:sym typeface="Comfortaa"/>
              </a:rPr>
              <a:t>racialisation</a:t>
            </a:r>
            <a:r>
              <a:rPr lang="en-US" sz="2300" b="1" dirty="0">
                <a:solidFill>
                  <a:schemeClr val="dk1"/>
                </a:solidFill>
                <a:latin typeface="Comfortaa"/>
                <a:ea typeface="Comfortaa"/>
                <a:cs typeface="Comfortaa"/>
                <a:sym typeface="Comfortaa"/>
              </a:rPr>
              <a:t>”</a:t>
            </a:r>
            <a:endParaRPr lang="hr-HR" sz="2300" b="1" dirty="0">
              <a:solidFill>
                <a:schemeClr val="dk1"/>
              </a:solidFill>
              <a:latin typeface="Comfortaa"/>
              <a:ea typeface="Comfortaa"/>
              <a:cs typeface="Comfortaa"/>
              <a:sym typeface="Comfortaa"/>
            </a:endParaRPr>
          </a:p>
          <a:p>
            <a:pPr lvl="0">
              <a:lnSpc>
                <a:spcPct val="140000"/>
              </a:lnSpc>
            </a:pPr>
            <a:r>
              <a:rPr lang="hr-HR" sz="2300" b="1" dirty="0">
                <a:solidFill>
                  <a:schemeClr val="dk1"/>
                </a:solidFill>
                <a:latin typeface="Comfortaa"/>
                <a:ea typeface="Comfortaa"/>
                <a:cs typeface="Comfortaa"/>
                <a:sym typeface="Comfortaa"/>
              </a:rPr>
              <a:t>More background on the concept here: </a:t>
            </a:r>
            <a:r>
              <a:rPr lang="hr-HR" sz="2300" b="1" dirty="0">
                <a:solidFill>
                  <a:schemeClr val="dk1"/>
                </a:solidFill>
                <a:latin typeface="Comfortaa"/>
                <a:ea typeface="Comfortaa"/>
                <a:cs typeface="Comfortaa"/>
                <a:sym typeface="Comfortaa"/>
                <a:hlinkClick r:id="rId3"/>
              </a:rPr>
              <a:t>https://rm.coe.int/ecri-opinion-on-the-concept-of-racialisation/1680a4dcc2</a:t>
            </a:r>
            <a:r>
              <a:rPr lang="hr-HR" sz="2300" b="1" dirty="0">
                <a:solidFill>
                  <a:schemeClr val="dk1"/>
                </a:solidFill>
                <a:latin typeface="Comfortaa"/>
                <a:ea typeface="Comfortaa"/>
                <a:cs typeface="Comfortaa"/>
                <a:sym typeface="Comfortaa"/>
              </a:rPr>
              <a:t> </a:t>
            </a:r>
            <a:endParaRPr lang="en-US" sz="2300" b="1"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b="1" dirty="0">
              <a:solidFill>
                <a:schemeClr val="dk1"/>
              </a:solidFill>
              <a:latin typeface="Comfortaa"/>
              <a:ea typeface="Comfortaa"/>
              <a:cs typeface="Comfortaa"/>
              <a:sym typeface="Comfortaa"/>
            </a:endParaRPr>
          </a:p>
        </p:txBody>
      </p:sp>
      <p:sp>
        <p:nvSpPr>
          <p:cNvPr id="124" name="Google Shape;124;p4"/>
          <p:cNvSpPr txBox="1"/>
          <p:nvPr/>
        </p:nvSpPr>
        <p:spPr>
          <a:xfrm>
            <a:off x="876300" y="4938565"/>
            <a:ext cx="16535400" cy="4310091"/>
          </a:xfrm>
          <a:prstGeom prst="rect">
            <a:avLst/>
          </a:prstGeom>
          <a:noFill/>
          <a:ln>
            <a:noFill/>
          </a:ln>
        </p:spPr>
        <p:txBody>
          <a:bodyPr spcFirstLastPara="1" wrap="square" lIns="0" tIns="0" rIns="0" bIns="0" anchor="t" anchorCtr="0">
            <a:spAutoFit/>
          </a:bodyPr>
          <a:lstStyle/>
          <a:p>
            <a:pPr marL="0" marR="0" lvl="0" indent="0" algn="just" rtl="0">
              <a:lnSpc>
                <a:spcPct val="155555"/>
              </a:lnSpc>
              <a:spcBef>
                <a:spcPts val="0"/>
              </a:spcBef>
              <a:spcAft>
                <a:spcPts val="0"/>
              </a:spcAft>
              <a:buNone/>
            </a:pPr>
            <a:endParaRPr sz="1800" i="1" dirty="0">
              <a:solidFill>
                <a:schemeClr val="dk1"/>
              </a:solidFill>
              <a:latin typeface="Calibri"/>
              <a:ea typeface="Calibri"/>
              <a:cs typeface="Calibri"/>
              <a:sym typeface="Calibri"/>
            </a:endParaRPr>
          </a:p>
          <a:p>
            <a:pPr lvl="0" algn="ctr">
              <a:lnSpc>
                <a:spcPct val="140000"/>
              </a:lnSpc>
            </a:pPr>
            <a:r>
              <a:rPr lang="en-US" sz="2000" i="1" dirty="0">
                <a:solidFill>
                  <a:srgbClr val="000000"/>
                </a:solidFill>
                <a:latin typeface="Comfortaa"/>
                <a:ea typeface="Comfortaa"/>
                <a:cs typeface="Comfortaa"/>
                <a:sym typeface="Comfortaa"/>
              </a:rPr>
              <a:t>[...] </a:t>
            </a:r>
            <a:r>
              <a:rPr lang="en-US" sz="2000" i="1" dirty="0"/>
              <a:t>human populations (identified by, for example, phenotype or cultural identifiers) are ascribed – through a process of </a:t>
            </a:r>
            <a:r>
              <a:rPr lang="en-US" sz="2000" i="1" dirty="0" err="1"/>
              <a:t>racialisation</a:t>
            </a:r>
            <a:r>
              <a:rPr lang="en-US" sz="2000" i="1" dirty="0"/>
              <a:t> – certain characteristics and attributes that are presented as being innate to all members of each group concerned. Regardless of where one is from and of personal circumstances, once identified or perceived as a member of a group, one is deemed as embodying characteristics based on, for instance, skin </a:t>
            </a:r>
            <a:r>
              <a:rPr lang="en-US" sz="2000" i="1" dirty="0" err="1"/>
              <a:t>colour</a:t>
            </a:r>
            <a:r>
              <a:rPr lang="en-US" sz="2000" i="1" dirty="0"/>
              <a:t>, ethnic or national origin or religion inherent to all members of that group. This process is therefore described as turning a diverse set of people into an allegedly homogeneous group, whose members are presented as “Other”.</a:t>
            </a:r>
            <a:endParaRPr lang="hr-HR" sz="2000" i="1" dirty="0"/>
          </a:p>
          <a:p>
            <a:pPr lvl="0" algn="ctr">
              <a:lnSpc>
                <a:spcPct val="140000"/>
              </a:lnSpc>
            </a:pPr>
            <a:endParaRPr lang="hr-HR" sz="2000" i="1" dirty="0">
              <a:latin typeface="Comfortaa"/>
              <a:ea typeface="Comfortaa"/>
              <a:cs typeface="Comfortaa"/>
              <a:sym typeface="Comfortaa"/>
            </a:endParaRPr>
          </a:p>
          <a:p>
            <a:pPr lvl="0" algn="ctr">
              <a:lnSpc>
                <a:spcPct val="140000"/>
              </a:lnSpc>
            </a:pPr>
            <a:endParaRPr lang="hr-HR" sz="2000" i="1" dirty="0">
              <a:latin typeface="Comfortaa"/>
              <a:ea typeface="Comfortaa"/>
              <a:cs typeface="Comfortaa"/>
              <a:sym typeface="Comfortaa"/>
            </a:endParaRPr>
          </a:p>
          <a:p>
            <a:pPr lvl="0" algn="ctr">
              <a:lnSpc>
                <a:spcPct val="140000"/>
              </a:lnSpc>
            </a:pPr>
            <a:endParaRPr lang="hr-HR" sz="2000" i="1" dirty="0">
              <a:latin typeface="Comfortaa"/>
              <a:ea typeface="Comfortaa"/>
              <a:cs typeface="Comfortaa"/>
              <a:sym typeface="Comfortaa"/>
            </a:endParaRPr>
          </a:p>
          <a:p>
            <a:pPr lvl="0" algn="ctr">
              <a:lnSpc>
                <a:spcPct val="140000"/>
              </a:lnSpc>
            </a:pPr>
            <a:r>
              <a:rPr lang="en-US" sz="2000" i="1" dirty="0"/>
              <a:t>“Race is the child of racism, not the father”. Ta-Nehisi Coates </a:t>
            </a:r>
            <a:endParaRPr sz="2000" i="1" dirty="0">
              <a:latin typeface="Comfortaa"/>
              <a:ea typeface="Comfortaa"/>
              <a:cs typeface="Comfortaa"/>
              <a:sym typeface="Comfortaa"/>
            </a:endParaRPr>
          </a:p>
        </p:txBody>
      </p:sp>
      <p:cxnSp>
        <p:nvCxnSpPr>
          <p:cNvPr id="125" name="Google Shape;125;p4"/>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26" name="Google Shape;126;p4"/>
          <p:cNvPicPr preferRelativeResize="0"/>
          <p:nvPr/>
        </p:nvPicPr>
        <p:blipFill rotWithShape="1">
          <a:blip r:embed="rId4">
            <a:alphaModFix/>
          </a:blip>
          <a:srcRect/>
          <a:stretch/>
        </p:blipFill>
        <p:spPr>
          <a:xfrm>
            <a:off x="14401803" y="8210313"/>
            <a:ext cx="3886197" cy="2076687"/>
          </a:xfrm>
          <a:prstGeom prst="rect">
            <a:avLst/>
          </a:prstGeom>
          <a:noFill/>
          <a:ln>
            <a:noFill/>
          </a:ln>
        </p:spPr>
      </p:pic>
    </p:spTree>
    <p:extLst>
      <p:ext uri="{BB962C8B-B14F-4D97-AF65-F5344CB8AC3E}">
        <p14:creationId xmlns:p14="http://schemas.microsoft.com/office/powerpoint/2010/main" val="414357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30"/>
        <p:cNvGrpSpPr/>
        <p:nvPr/>
      </p:nvGrpSpPr>
      <p:grpSpPr>
        <a:xfrm>
          <a:off x="0" y="0"/>
          <a:ext cx="0" cy="0"/>
          <a:chOff x="0" y="0"/>
          <a:chExt cx="0" cy="0"/>
        </a:xfrm>
      </p:grpSpPr>
      <p:grpSp>
        <p:nvGrpSpPr>
          <p:cNvPr id="131" name="Google Shape;131;p5"/>
          <p:cNvGrpSpPr/>
          <p:nvPr/>
        </p:nvGrpSpPr>
        <p:grpSpPr>
          <a:xfrm>
            <a:off x="1224651" y="779876"/>
            <a:ext cx="15543899" cy="1814880"/>
            <a:chOff x="10" y="-9538"/>
            <a:chExt cx="20725200" cy="2419841"/>
          </a:xfrm>
        </p:grpSpPr>
        <p:sp>
          <p:nvSpPr>
            <p:cNvPr id="132" name="Google Shape;132;p5"/>
            <p:cNvSpPr txBox="1"/>
            <p:nvPr/>
          </p:nvSpPr>
          <p:spPr>
            <a:xfrm>
              <a:off x="10" y="-9538"/>
              <a:ext cx="20725200" cy="1271700"/>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n-US" sz="6196" b="1">
                  <a:solidFill>
                    <a:schemeClr val="dk1"/>
                  </a:solidFill>
                  <a:latin typeface="Comfortaa"/>
                  <a:ea typeface="Comfortaa"/>
                  <a:cs typeface="Comfortaa"/>
                  <a:sym typeface="Comfortaa"/>
                </a:rPr>
                <a:t>WHAT IS DISCRIMINATION? (3)</a:t>
              </a:r>
              <a:endParaRPr b="1">
                <a:solidFill>
                  <a:schemeClr val="dk1"/>
                </a:solidFill>
                <a:latin typeface="Comfortaa"/>
                <a:ea typeface="Comfortaa"/>
                <a:cs typeface="Comfortaa"/>
                <a:sym typeface="Comfortaa"/>
              </a:endParaRPr>
            </a:p>
          </p:txBody>
        </p:sp>
        <p:sp>
          <p:nvSpPr>
            <p:cNvPr id="133" name="Google Shape;133;p5"/>
            <p:cNvSpPr/>
            <p:nvPr/>
          </p:nvSpPr>
          <p:spPr>
            <a:xfrm>
              <a:off x="8716157" y="2265922"/>
              <a:ext cx="1044803" cy="144381"/>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txBox="1"/>
          <p:nvPr/>
        </p:nvSpPr>
        <p:spPr>
          <a:xfrm>
            <a:off x="914399" y="2409548"/>
            <a:ext cx="8945877"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1" dirty="0">
                <a:solidFill>
                  <a:schemeClr val="dk1"/>
                </a:solidFill>
                <a:latin typeface="Comfortaa"/>
                <a:ea typeface="Comfortaa"/>
                <a:cs typeface="Comfortaa"/>
                <a:sym typeface="Comfortaa"/>
              </a:rPr>
              <a:t>Levels of </a:t>
            </a:r>
            <a:r>
              <a:rPr lang="hr-HR" sz="3399" b="1" dirty="0">
                <a:solidFill>
                  <a:schemeClr val="dk1"/>
                </a:solidFill>
                <a:latin typeface="Comfortaa"/>
                <a:ea typeface="Comfortaa"/>
                <a:cs typeface="Comfortaa"/>
                <a:sym typeface="Comfortaa"/>
              </a:rPr>
              <a:t>racism / discrimination</a:t>
            </a:r>
            <a:endParaRPr b="1" dirty="0">
              <a:solidFill>
                <a:schemeClr val="dk1"/>
              </a:solidFill>
              <a:latin typeface="Comfortaa"/>
              <a:ea typeface="Comfortaa"/>
              <a:cs typeface="Comfortaa"/>
              <a:sym typeface="Comfortaa"/>
            </a:endParaRPr>
          </a:p>
        </p:txBody>
      </p:sp>
      <p:sp>
        <p:nvSpPr>
          <p:cNvPr id="135" name="Google Shape;135;p5"/>
          <p:cNvSpPr txBox="1"/>
          <p:nvPr/>
        </p:nvSpPr>
        <p:spPr>
          <a:xfrm>
            <a:off x="1960250" y="3429000"/>
            <a:ext cx="13752190" cy="6047809"/>
          </a:xfrm>
          <a:prstGeom prst="rect">
            <a:avLst/>
          </a:prstGeom>
          <a:noFill/>
          <a:ln>
            <a:noFill/>
          </a:ln>
        </p:spPr>
        <p:txBody>
          <a:bodyPr spcFirstLastPara="1" wrap="square" lIns="0" tIns="0" rIns="0" bIns="0" anchor="t" anchorCtr="0">
            <a:spAutoFit/>
          </a:bodyPr>
          <a:lstStyle/>
          <a:p>
            <a:pPr marL="457200" lvl="0" indent="-355600" algn="l" rtl="0">
              <a:lnSpc>
                <a:spcPct val="115000"/>
              </a:lnSpc>
              <a:spcBef>
                <a:spcPts val="1200"/>
              </a:spcBef>
              <a:spcAft>
                <a:spcPts val="0"/>
              </a:spcAft>
              <a:buClr>
                <a:schemeClr val="dk1"/>
              </a:buClr>
              <a:buSzPts val="2000"/>
              <a:buFont typeface="Comfortaa"/>
              <a:buChar char="●"/>
            </a:pPr>
            <a:r>
              <a:rPr lang="en-US" sz="2000" b="1" dirty="0">
                <a:solidFill>
                  <a:srgbClr val="0C45A6"/>
                </a:solidFill>
                <a:latin typeface="Comfortaa"/>
                <a:ea typeface="Comfortaa"/>
                <a:cs typeface="Comfortaa"/>
                <a:sym typeface="Comfortaa"/>
              </a:rPr>
              <a:t>I</a:t>
            </a:r>
            <a:r>
              <a:rPr lang="en-US" sz="2000" b="1" dirty="0">
                <a:solidFill>
                  <a:schemeClr val="dk1"/>
                </a:solidFill>
                <a:latin typeface="Comfortaa"/>
                <a:ea typeface="Comfortaa"/>
                <a:cs typeface="Comfortaa"/>
                <a:sym typeface="Comfortaa"/>
              </a:rPr>
              <a:t>ndividual/everyday life:</a:t>
            </a:r>
            <a:r>
              <a:rPr lang="en-US" sz="2000" dirty="0">
                <a:solidFill>
                  <a:schemeClr val="dk1"/>
                </a:solidFill>
                <a:latin typeface="Comfortaa"/>
                <a:ea typeface="Comfortaa"/>
                <a:cs typeface="Comfortaa"/>
                <a:sym typeface="Comfortaa"/>
              </a:rPr>
              <a:t> Attitudes, feelings and prejudices lead to discriminatory statements or actions on a personal level between individuals;</a:t>
            </a:r>
            <a:endParaRPr sz="2000" dirty="0">
              <a:solidFill>
                <a:schemeClr val="dk1"/>
              </a:solidFill>
              <a:latin typeface="Comfortaa"/>
              <a:ea typeface="Comfortaa"/>
              <a:cs typeface="Comfortaa"/>
              <a:sym typeface="Comfortaa"/>
            </a:endParaRPr>
          </a:p>
          <a:p>
            <a:pPr marL="457200" lvl="0" indent="-355600">
              <a:lnSpc>
                <a:spcPct val="115000"/>
              </a:lnSpc>
              <a:buClr>
                <a:schemeClr val="dk1"/>
              </a:buClr>
              <a:buSzPts val="2000"/>
              <a:buFont typeface="Comfortaa"/>
              <a:buChar char="●"/>
            </a:pPr>
            <a:r>
              <a:rPr lang="en-US" sz="2000" b="1" dirty="0">
                <a:solidFill>
                  <a:schemeClr val="dk1"/>
                </a:solidFill>
                <a:latin typeface="Comfortaa"/>
                <a:ea typeface="Comfortaa"/>
                <a:cs typeface="Comfortaa"/>
                <a:sym typeface="Comfortaa"/>
              </a:rPr>
              <a:t>Institutional:</a:t>
            </a:r>
            <a:r>
              <a:rPr lang="en-US" sz="2000" dirty="0">
                <a:solidFill>
                  <a:schemeClr val="dk1"/>
                </a:solidFill>
                <a:latin typeface="Comfortaa"/>
                <a:ea typeface="Comfortaa"/>
                <a:cs typeface="Comfortaa"/>
                <a:sym typeface="Comfortaa"/>
              </a:rPr>
              <a:t> </a:t>
            </a:r>
            <a:r>
              <a:rPr lang="en-US" sz="2000" dirty="0" err="1">
                <a:solidFill>
                  <a:schemeClr val="dk1"/>
                </a:solidFill>
                <a:latin typeface="Comfortaa"/>
                <a:ea typeface="Comfortaa"/>
                <a:cs typeface="Comfortaa"/>
                <a:sym typeface="Comfortaa"/>
              </a:rPr>
              <a:t>Institutionalised</a:t>
            </a:r>
            <a:r>
              <a:rPr lang="en-US" sz="2000" dirty="0">
                <a:solidFill>
                  <a:schemeClr val="dk1"/>
                </a:solidFill>
                <a:latin typeface="Comfortaa"/>
                <a:ea typeface="Comfortaa"/>
                <a:cs typeface="Comfortaa"/>
                <a:sym typeface="Comfortaa"/>
              </a:rPr>
              <a:t> processes and structural barriers, which are often invisible, lead to disadvantage</a:t>
            </a:r>
            <a:r>
              <a:rPr lang="hr-HR" sz="2000" dirty="0">
                <a:solidFill>
                  <a:schemeClr val="dk1"/>
                </a:solidFill>
                <a:latin typeface="Comfortaa"/>
                <a:ea typeface="Comfortaa"/>
                <a:cs typeface="Comfortaa"/>
                <a:sym typeface="Comfortaa"/>
              </a:rPr>
              <a:t> (the term coined by Black Power political activist Stokely Carmichael)</a:t>
            </a:r>
            <a:endParaRPr sz="2000" dirty="0">
              <a:solidFill>
                <a:schemeClr val="dk1"/>
              </a:solidFill>
              <a:latin typeface="Comfortaa"/>
              <a:ea typeface="Comfortaa"/>
              <a:cs typeface="Comfortaa"/>
              <a:sym typeface="Comfortaa"/>
            </a:endParaRPr>
          </a:p>
          <a:p>
            <a:pPr marL="457200" lvl="0" indent="-355600" algn="l" rtl="0">
              <a:lnSpc>
                <a:spcPct val="115000"/>
              </a:lnSpc>
              <a:spcBef>
                <a:spcPts val="0"/>
              </a:spcBef>
              <a:spcAft>
                <a:spcPts val="0"/>
              </a:spcAft>
              <a:buClr>
                <a:schemeClr val="dk1"/>
              </a:buClr>
              <a:buSzPts val="2000"/>
              <a:buFont typeface="Comfortaa"/>
              <a:buChar char="●"/>
            </a:pPr>
            <a:r>
              <a:rPr lang="en-US" sz="2000" b="1" dirty="0">
                <a:solidFill>
                  <a:schemeClr val="dk1"/>
                </a:solidFill>
                <a:latin typeface="Comfortaa"/>
                <a:ea typeface="Comfortaa"/>
                <a:cs typeface="Comfortaa"/>
                <a:sym typeface="Comfortaa"/>
              </a:rPr>
              <a:t>Structural:</a:t>
            </a:r>
            <a:r>
              <a:rPr lang="en-US" sz="2000" dirty="0">
                <a:solidFill>
                  <a:schemeClr val="dk1"/>
                </a:solidFill>
                <a:latin typeface="Comfortaa"/>
                <a:ea typeface="Comfortaa"/>
                <a:cs typeface="Comfortaa"/>
                <a:sym typeface="Comfortaa"/>
              </a:rPr>
              <a:t> inequalities generated by the social system with its norms and its political and economic structures have an impact on </a:t>
            </a:r>
            <a:r>
              <a:rPr lang="en-US" sz="2000" dirty="0" err="1">
                <a:solidFill>
                  <a:schemeClr val="dk1"/>
                </a:solidFill>
                <a:latin typeface="Comfortaa"/>
                <a:ea typeface="Comfortaa"/>
                <a:cs typeface="Comfortaa"/>
                <a:sym typeface="Comfortaa"/>
              </a:rPr>
              <a:t>organisations</a:t>
            </a:r>
            <a:r>
              <a:rPr lang="en-US" sz="2000" dirty="0">
                <a:solidFill>
                  <a:schemeClr val="dk1"/>
                </a:solidFill>
                <a:latin typeface="Comfortaa"/>
                <a:ea typeface="Comfortaa"/>
                <a:cs typeface="Comfortaa"/>
                <a:sym typeface="Comfortaa"/>
              </a:rPr>
              <a:t>, which can lead to entrenched habits, established action patterns;</a:t>
            </a:r>
            <a:endParaRPr sz="2000" dirty="0">
              <a:solidFill>
                <a:schemeClr val="dk1"/>
              </a:solidFill>
              <a:latin typeface="Comfortaa"/>
              <a:ea typeface="Comfortaa"/>
              <a:cs typeface="Comfortaa"/>
              <a:sym typeface="Comfortaa"/>
            </a:endParaRPr>
          </a:p>
          <a:p>
            <a:pPr marL="457200" lvl="0" indent="-355600" algn="l" rtl="0">
              <a:lnSpc>
                <a:spcPct val="115000"/>
              </a:lnSpc>
              <a:spcBef>
                <a:spcPts val="0"/>
              </a:spcBef>
              <a:spcAft>
                <a:spcPts val="0"/>
              </a:spcAft>
              <a:buClr>
                <a:schemeClr val="dk1"/>
              </a:buClr>
              <a:buSzPts val="2000"/>
              <a:buFont typeface="Comfortaa"/>
              <a:buChar char="●"/>
            </a:pPr>
            <a:r>
              <a:rPr lang="en-US" sz="2000" b="1" dirty="0">
                <a:solidFill>
                  <a:schemeClr val="dk1"/>
                </a:solidFill>
                <a:latin typeface="Comfortaa"/>
                <a:ea typeface="Comfortaa"/>
                <a:cs typeface="Comfortaa"/>
                <a:sym typeface="Comfortaa"/>
              </a:rPr>
              <a:t>Discursive: </a:t>
            </a:r>
            <a:r>
              <a:rPr lang="en-US" sz="2000" dirty="0">
                <a:solidFill>
                  <a:schemeClr val="dk1"/>
                </a:solidFill>
                <a:latin typeface="Comfortaa"/>
                <a:ea typeface="Comfortaa"/>
                <a:cs typeface="Comfortaa"/>
                <a:sym typeface="Comfortaa"/>
              </a:rPr>
              <a:t>Discriminations are created by social value and norm propositions, </a:t>
            </a:r>
            <a:r>
              <a:rPr lang="hr-HR" sz="2000" dirty="0">
                <a:solidFill>
                  <a:schemeClr val="dk1"/>
                </a:solidFill>
                <a:latin typeface="Comfortaa"/>
                <a:ea typeface="Comfortaa"/>
                <a:cs typeface="Comfortaa"/>
                <a:sym typeface="Comfortaa"/>
              </a:rPr>
              <a:t>t</a:t>
            </a:r>
            <a:r>
              <a:rPr lang="en-US" sz="2000" dirty="0">
                <a:solidFill>
                  <a:schemeClr val="dk1"/>
                </a:solidFill>
                <a:latin typeface="Comfortaa"/>
                <a:ea typeface="Comfortaa"/>
                <a:cs typeface="Comfortaa"/>
                <a:sym typeface="Comfortaa"/>
              </a:rPr>
              <a:t>he thinking and talking about "us" and the "others" in science, literature, the media, politics or in private circles.</a:t>
            </a:r>
            <a:endParaRPr lang="hr-HR" sz="2000" dirty="0">
              <a:solidFill>
                <a:schemeClr val="dk1"/>
              </a:solidFill>
              <a:latin typeface="Comfortaa"/>
              <a:ea typeface="Comfortaa"/>
              <a:cs typeface="Comfortaa"/>
              <a:sym typeface="Comfortaa"/>
            </a:endParaRPr>
          </a:p>
          <a:p>
            <a:pPr marL="457200" lvl="0" indent="-355600" algn="l" rtl="0">
              <a:lnSpc>
                <a:spcPct val="115000"/>
              </a:lnSpc>
              <a:spcBef>
                <a:spcPts val="0"/>
              </a:spcBef>
              <a:spcAft>
                <a:spcPts val="0"/>
              </a:spcAft>
              <a:buClr>
                <a:schemeClr val="dk1"/>
              </a:buClr>
              <a:buSzPts val="2000"/>
              <a:buFont typeface="Comfortaa"/>
              <a:buChar char="●"/>
            </a:pPr>
            <a:endParaRPr lang="hr-HR" sz="2000" dirty="0">
              <a:solidFill>
                <a:schemeClr val="dk1"/>
              </a:solidFill>
              <a:latin typeface="Comfortaa"/>
              <a:ea typeface="Comfortaa"/>
              <a:cs typeface="Comfortaa"/>
              <a:sym typeface="Comfortaa"/>
            </a:endParaRPr>
          </a:p>
          <a:p>
            <a:pPr marL="457200" lvl="0" indent="-355600" algn="l" rtl="0">
              <a:lnSpc>
                <a:spcPct val="115000"/>
              </a:lnSpc>
              <a:spcBef>
                <a:spcPts val="0"/>
              </a:spcBef>
              <a:spcAft>
                <a:spcPts val="0"/>
              </a:spcAft>
              <a:buClr>
                <a:schemeClr val="dk1"/>
              </a:buClr>
              <a:buSzPts val="2000"/>
              <a:buFont typeface="Comfortaa"/>
              <a:buChar char="●"/>
            </a:pPr>
            <a:endParaRPr lang="hr-HR" sz="2000" dirty="0">
              <a:solidFill>
                <a:schemeClr val="dk1"/>
              </a:solidFill>
              <a:latin typeface="Comfortaa"/>
              <a:ea typeface="Comfortaa"/>
              <a:cs typeface="Comfortaa"/>
              <a:sym typeface="Comfortaa"/>
            </a:endParaRPr>
          </a:p>
          <a:p>
            <a:pPr marL="457200" lvl="0" indent="-355600">
              <a:lnSpc>
                <a:spcPct val="115000"/>
              </a:lnSpc>
              <a:buClr>
                <a:schemeClr val="dk1"/>
              </a:buClr>
              <a:buSzPts val="2000"/>
              <a:buFont typeface="Comfortaa"/>
              <a:buChar char="●"/>
            </a:pPr>
            <a:r>
              <a:rPr lang="hr-HR" sz="2000" dirty="0">
                <a:solidFill>
                  <a:schemeClr val="dk1"/>
                </a:solidFill>
                <a:latin typeface="Comfortaa"/>
                <a:ea typeface="Comfortaa"/>
                <a:cs typeface="Comfortaa"/>
                <a:sym typeface="Comfortaa"/>
              </a:rPr>
              <a:t>*also note – </a:t>
            </a:r>
            <a:r>
              <a:rPr lang="hr-HR" sz="2000" b="1" dirty="0">
                <a:solidFill>
                  <a:schemeClr val="dk1"/>
                </a:solidFill>
                <a:latin typeface="Comfortaa"/>
                <a:ea typeface="Comfortaa"/>
                <a:cs typeface="Comfortaa"/>
                <a:sym typeface="Comfortaa"/>
              </a:rPr>
              <a:t>internalised oppression </a:t>
            </a:r>
            <a:r>
              <a:rPr lang="hr-HR" sz="2000" dirty="0">
                <a:solidFill>
                  <a:schemeClr val="dk1"/>
                </a:solidFill>
                <a:latin typeface="Comfortaa"/>
                <a:ea typeface="Comfortaa"/>
                <a:cs typeface="Comfortaa"/>
                <a:sym typeface="Comfortaa"/>
              </a:rPr>
              <a:t>- </a:t>
            </a:r>
            <a:r>
              <a:rPr lang="en-US" sz="2000" dirty="0">
                <a:solidFill>
                  <a:schemeClr val="dk1"/>
                </a:solidFill>
                <a:latin typeface="Comfortaa"/>
                <a:ea typeface="Comfortaa"/>
                <a:cs typeface="Comfortaa"/>
                <a:sym typeface="Comfortaa"/>
              </a:rPr>
              <a:t>when a pe</a:t>
            </a:r>
            <a:r>
              <a:rPr lang="hr-HR" sz="2000" dirty="0">
                <a:solidFill>
                  <a:schemeClr val="dk1"/>
                </a:solidFill>
                <a:latin typeface="Comfortaa"/>
                <a:ea typeface="Comfortaa"/>
                <a:cs typeface="Comfortaa"/>
                <a:sym typeface="Comfortaa"/>
              </a:rPr>
              <a:t>r</a:t>
            </a:r>
            <a:r>
              <a:rPr lang="en-US" sz="2000" dirty="0">
                <a:solidFill>
                  <a:schemeClr val="dk1"/>
                </a:solidFill>
                <a:latin typeface="Comfortaa"/>
                <a:ea typeface="Comfortaa"/>
                <a:cs typeface="Comfortaa"/>
                <a:sym typeface="Comfortaa"/>
              </a:rPr>
              <a:t>son who is a target of racism accepts the negative attitudes, beliefs, stereotypes and ideologies that the dominant society perpetuates about his racial group</a:t>
            </a:r>
            <a:r>
              <a:rPr lang="hr-HR" sz="2000" dirty="0">
                <a:solidFill>
                  <a:schemeClr val="dk1"/>
                </a:solidFill>
                <a:latin typeface="Comfortaa"/>
                <a:ea typeface="Comfortaa"/>
                <a:cs typeface="Comfortaa"/>
                <a:sym typeface="Comfortaa"/>
              </a:rPr>
              <a:t> (see Frantz Fanon – Black Skin, White Masks) </a:t>
            </a:r>
            <a:endParaRPr lang="en-US" sz="2000" dirty="0">
              <a:solidFill>
                <a:schemeClr val="dk1"/>
              </a:solidFill>
              <a:latin typeface="Comfortaa"/>
              <a:ea typeface="Comfortaa"/>
              <a:cs typeface="Comfortaa"/>
              <a:sym typeface="Comfortaa"/>
            </a:endParaRPr>
          </a:p>
          <a:p>
            <a:pPr marL="457200" lvl="0" indent="-355600" algn="l" rtl="0">
              <a:lnSpc>
                <a:spcPct val="115000"/>
              </a:lnSpc>
              <a:spcBef>
                <a:spcPts val="0"/>
              </a:spcBef>
              <a:spcAft>
                <a:spcPts val="0"/>
              </a:spcAft>
              <a:buClr>
                <a:schemeClr val="dk1"/>
              </a:buClr>
              <a:buSzPts val="2000"/>
              <a:buFont typeface="Comfortaa"/>
              <a:buChar char="●"/>
            </a:pPr>
            <a:endParaRPr sz="2000" dirty="0">
              <a:solidFill>
                <a:schemeClr val="dk1"/>
              </a:solidFill>
              <a:latin typeface="Comfortaa"/>
              <a:ea typeface="Comfortaa"/>
              <a:cs typeface="Comfortaa"/>
              <a:sym typeface="Comfortaa"/>
            </a:endParaRPr>
          </a:p>
          <a:p>
            <a:pPr marL="0" marR="0" lvl="0" indent="0" algn="l" rtl="0">
              <a:lnSpc>
                <a:spcPct val="140000"/>
              </a:lnSpc>
              <a:spcBef>
                <a:spcPts val="1200"/>
              </a:spcBef>
              <a:spcAft>
                <a:spcPts val="0"/>
              </a:spcAft>
              <a:buNone/>
            </a:pPr>
            <a:endParaRPr sz="2000" dirty="0">
              <a:solidFill>
                <a:schemeClr val="dk1"/>
              </a:solidFill>
              <a:latin typeface="Comfortaa"/>
              <a:ea typeface="Comfortaa"/>
              <a:cs typeface="Comfortaa"/>
              <a:sym typeface="Comfortaa"/>
            </a:endParaRPr>
          </a:p>
        </p:txBody>
      </p:sp>
      <p:sp>
        <p:nvSpPr>
          <p:cNvPr id="136" name="Google Shape;136;p5"/>
          <p:cNvSpPr txBox="1"/>
          <p:nvPr/>
        </p:nvSpPr>
        <p:spPr>
          <a:xfrm>
            <a:off x="10363200" y="9151128"/>
            <a:ext cx="4871807" cy="411972"/>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900">
                <a:solidFill>
                  <a:srgbClr val="000000"/>
                </a:solidFill>
                <a:latin typeface="Calibri"/>
                <a:ea typeface="Calibri"/>
                <a:cs typeface="Calibri"/>
                <a:sym typeface="Calibri"/>
              </a:rPr>
              <a:t>Source: Marcus Osei &amp; Hartmut Reiners, ARIC-NRW e.V., Training series on anti-discrimination work for Bunsverband Bundesverband Netzwerke von Mirgant*innenorganisationen (NeMO)</a:t>
            </a:r>
            <a:endParaRPr/>
          </a:p>
        </p:txBody>
      </p:sp>
      <p:cxnSp>
        <p:nvCxnSpPr>
          <p:cNvPr id="137" name="Google Shape;137;p5"/>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38" name="Google Shape;138;p5"/>
          <p:cNvPicPr preferRelativeResize="0"/>
          <p:nvPr/>
        </p:nvPicPr>
        <p:blipFill rotWithShape="1">
          <a:blip r:embed="rId3">
            <a:alphaModFix/>
          </a:blip>
          <a:srcRect/>
          <a:stretch/>
        </p:blipFill>
        <p:spPr>
          <a:xfrm>
            <a:off x="14401803" y="8210313"/>
            <a:ext cx="3886197" cy="2076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2"/>
        <p:cNvGrpSpPr/>
        <p:nvPr/>
      </p:nvGrpSpPr>
      <p:grpSpPr>
        <a:xfrm>
          <a:off x="0" y="0"/>
          <a:ext cx="0" cy="0"/>
          <a:chOff x="0" y="0"/>
          <a:chExt cx="0" cy="0"/>
        </a:xfrm>
      </p:grpSpPr>
      <p:grpSp>
        <p:nvGrpSpPr>
          <p:cNvPr id="143" name="Google Shape;143;p6"/>
          <p:cNvGrpSpPr/>
          <p:nvPr/>
        </p:nvGrpSpPr>
        <p:grpSpPr>
          <a:xfrm>
            <a:off x="759275" y="944350"/>
            <a:ext cx="16539867" cy="1749884"/>
            <a:chOff x="-2" y="329637"/>
            <a:chExt cx="12916200" cy="2333179"/>
          </a:xfrm>
        </p:grpSpPr>
        <p:sp>
          <p:nvSpPr>
            <p:cNvPr id="144" name="Google Shape;144;p6"/>
            <p:cNvSpPr/>
            <p:nvPr/>
          </p:nvSpPr>
          <p:spPr>
            <a:xfrm>
              <a:off x="0" y="2537223"/>
              <a:ext cx="908843" cy="125593"/>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p:nvPr/>
          </p:nvSpPr>
          <p:spPr>
            <a:xfrm>
              <a:off x="-2" y="329637"/>
              <a:ext cx="12916200" cy="1764600"/>
            </a:xfrm>
            <a:prstGeom prst="rect">
              <a:avLst/>
            </a:prstGeom>
            <a:noFill/>
            <a:ln>
              <a:noFill/>
            </a:ln>
          </p:spPr>
          <p:txBody>
            <a:bodyPr spcFirstLastPara="1" wrap="square" lIns="0" tIns="0" rIns="0" bIns="0" anchor="t" anchorCtr="0">
              <a:spAutoFit/>
            </a:bodyPr>
            <a:lstStyle/>
            <a:p>
              <a:pPr marL="0" marR="0" lvl="0" indent="0" algn="ctr" rtl="0">
                <a:lnSpc>
                  <a:spcPct val="69338"/>
                </a:lnSpc>
                <a:spcBef>
                  <a:spcPts val="0"/>
                </a:spcBef>
                <a:spcAft>
                  <a:spcPts val="0"/>
                </a:spcAft>
                <a:buNone/>
              </a:pPr>
              <a:r>
                <a:rPr lang="en-US" sz="6200" b="1" dirty="0">
                  <a:solidFill>
                    <a:schemeClr val="dk1"/>
                  </a:solidFill>
                  <a:latin typeface="Comfortaa"/>
                  <a:ea typeface="Comfortaa"/>
                  <a:cs typeface="Comfortaa"/>
                  <a:sym typeface="Comfortaa"/>
                </a:rPr>
                <a:t>DISCRIMINATORY GROUNDS </a:t>
              </a:r>
              <a:endParaRPr sz="6200" b="1" dirty="0">
                <a:solidFill>
                  <a:schemeClr val="dk1"/>
                </a:solidFill>
                <a:latin typeface="Comfortaa"/>
                <a:ea typeface="Comfortaa"/>
                <a:cs typeface="Comfortaa"/>
                <a:sym typeface="Comfortaa"/>
              </a:endParaRPr>
            </a:p>
            <a:p>
              <a:pPr marL="0" marR="0" lvl="0" indent="0" algn="ctr" rtl="0">
                <a:lnSpc>
                  <a:spcPct val="69338"/>
                </a:lnSpc>
                <a:spcBef>
                  <a:spcPts val="0"/>
                </a:spcBef>
                <a:spcAft>
                  <a:spcPts val="0"/>
                </a:spcAft>
                <a:buNone/>
              </a:pPr>
              <a:r>
                <a:rPr lang="en-US" sz="6200" b="1" dirty="0">
                  <a:solidFill>
                    <a:schemeClr val="dk1"/>
                  </a:solidFill>
                  <a:latin typeface="Comfortaa"/>
                  <a:ea typeface="Comfortaa"/>
                  <a:cs typeface="Comfortaa"/>
                  <a:sym typeface="Comfortaa"/>
                </a:rPr>
                <a:t>(ACTUAL OR ASSUMED) </a:t>
              </a:r>
              <a:endParaRPr b="1" dirty="0">
                <a:solidFill>
                  <a:schemeClr val="dk1"/>
                </a:solidFill>
                <a:latin typeface="Comfortaa"/>
                <a:ea typeface="Comfortaa"/>
                <a:cs typeface="Comfortaa"/>
                <a:sym typeface="Comfortaa"/>
              </a:endParaRPr>
            </a:p>
          </p:txBody>
        </p:sp>
      </p:grpSp>
      <p:sp>
        <p:nvSpPr>
          <p:cNvPr id="146" name="Google Shape;146;p6"/>
          <p:cNvSpPr txBox="1"/>
          <p:nvPr/>
        </p:nvSpPr>
        <p:spPr>
          <a:xfrm>
            <a:off x="759275" y="3215700"/>
            <a:ext cx="14275800" cy="633404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Age =</a:t>
            </a:r>
            <a:r>
              <a:rPr lang="en-US" sz="2000" dirty="0">
                <a:solidFill>
                  <a:schemeClr val="dk1"/>
                </a:solidFill>
                <a:latin typeface="Comfortaa"/>
                <a:ea typeface="Comfortaa"/>
                <a:cs typeface="Comfortaa"/>
                <a:sym typeface="Comfortaa"/>
              </a:rPr>
              <a:t> young age, old age, age limits;</a:t>
            </a: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Disability and chronic illness =</a:t>
            </a:r>
            <a:r>
              <a:rPr lang="en-US" sz="2000" dirty="0">
                <a:solidFill>
                  <a:schemeClr val="dk1"/>
                </a:solidFill>
                <a:latin typeface="Comfortaa"/>
                <a:ea typeface="Comfortaa"/>
                <a:cs typeface="Comfortaa"/>
                <a:sym typeface="Comfortaa"/>
              </a:rPr>
              <a:t> physical impairment and</a:t>
            </a:r>
            <a:r>
              <a:rPr lang="en-US" dirty="0">
                <a:solidFill>
                  <a:schemeClr val="dk1"/>
                </a:solidFill>
                <a:latin typeface="Comfortaa"/>
                <a:ea typeface="Comfortaa"/>
                <a:cs typeface="Comfortaa"/>
                <a:sym typeface="Comfortaa"/>
              </a:rPr>
              <a:t> c</a:t>
            </a:r>
            <a:r>
              <a:rPr lang="en-US" sz="2000" dirty="0">
                <a:solidFill>
                  <a:schemeClr val="dk1"/>
                </a:solidFill>
                <a:latin typeface="Comfortaa"/>
                <a:ea typeface="Comfortaa"/>
                <a:cs typeface="Comfortaa"/>
                <a:sym typeface="Comfortaa"/>
              </a:rPr>
              <a:t>hronic illnesses, impairments of the perceptive and expressive faculty</a:t>
            </a:r>
            <a:r>
              <a:rPr lang="en-US" dirty="0">
                <a:solidFill>
                  <a:schemeClr val="dk1"/>
                </a:solidFill>
                <a:latin typeface="Comfortaa"/>
                <a:ea typeface="Comfortaa"/>
                <a:cs typeface="Comfortaa"/>
                <a:sym typeface="Comfortaa"/>
              </a:rPr>
              <a:t> e</a:t>
            </a:r>
            <a:r>
              <a:rPr lang="en-US" sz="2000" dirty="0">
                <a:solidFill>
                  <a:schemeClr val="dk1"/>
                </a:solidFill>
                <a:latin typeface="Comfortaa"/>
                <a:ea typeface="Comfortaa"/>
                <a:cs typeface="Comfortaa"/>
                <a:sym typeface="Comfortaa"/>
              </a:rPr>
              <a:t>xpression, sensory perceptions, mental impairments;</a:t>
            </a: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Gender = </a:t>
            </a:r>
            <a:r>
              <a:rPr lang="en-US" sz="2000" dirty="0">
                <a:solidFill>
                  <a:schemeClr val="dk1"/>
                </a:solidFill>
                <a:latin typeface="Comfortaa"/>
                <a:ea typeface="Comfortaa"/>
                <a:cs typeface="Comfortaa"/>
                <a:sym typeface="Comfortaa"/>
              </a:rPr>
              <a:t>female, male, pregnancy; transsexual, transgender,</a:t>
            </a:r>
            <a:r>
              <a:rPr lang="en-US" dirty="0">
                <a:solidFill>
                  <a:schemeClr val="dk1"/>
                </a:solidFill>
                <a:latin typeface="Comfortaa"/>
                <a:ea typeface="Comfortaa"/>
                <a:cs typeface="Comfortaa"/>
                <a:sym typeface="Comfortaa"/>
              </a:rPr>
              <a:t> </a:t>
            </a:r>
            <a:r>
              <a:rPr lang="en-US" sz="2000" dirty="0" err="1">
                <a:solidFill>
                  <a:schemeClr val="dk1"/>
                </a:solidFill>
                <a:latin typeface="Comfortaa"/>
                <a:ea typeface="Comfortaa"/>
                <a:cs typeface="Comfortaa"/>
                <a:sym typeface="Comfortaa"/>
              </a:rPr>
              <a:t>transident</a:t>
            </a:r>
            <a:r>
              <a:rPr lang="en-US" sz="2000" dirty="0">
                <a:solidFill>
                  <a:schemeClr val="dk1"/>
                </a:solidFill>
                <a:latin typeface="Comfortaa"/>
                <a:ea typeface="Comfortaa"/>
                <a:cs typeface="Comfortaa"/>
                <a:sym typeface="Comfortaa"/>
              </a:rPr>
              <a:t>, intersex;</a:t>
            </a: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Nationality and ethnicity = </a:t>
            </a:r>
            <a:r>
              <a:rPr lang="en-US" sz="2000" dirty="0">
                <a:solidFill>
                  <a:schemeClr val="dk1"/>
                </a:solidFill>
                <a:latin typeface="Comfortaa"/>
                <a:ea typeface="Comfortaa"/>
                <a:cs typeface="Comfortaa"/>
                <a:sym typeface="Comfortaa"/>
              </a:rPr>
              <a:t>ethnic affiliation/attribution,</a:t>
            </a:r>
            <a:r>
              <a:rPr lang="en-US" dirty="0">
                <a:solidFill>
                  <a:schemeClr val="dk1"/>
                </a:solidFill>
                <a:latin typeface="Comfortaa"/>
                <a:ea typeface="Comfortaa"/>
                <a:cs typeface="Comfortaa"/>
                <a:sym typeface="Comfortaa"/>
              </a:rPr>
              <a:t> o</a:t>
            </a:r>
            <a:r>
              <a:rPr lang="en-US" sz="2000" dirty="0">
                <a:solidFill>
                  <a:schemeClr val="dk1"/>
                </a:solidFill>
                <a:latin typeface="Comfortaa"/>
                <a:ea typeface="Comfortaa"/>
                <a:cs typeface="Comfortaa"/>
                <a:sym typeface="Comfortaa"/>
              </a:rPr>
              <a:t>rigin, external appearance, skin </a:t>
            </a:r>
            <a:r>
              <a:rPr lang="en-US" sz="2000" dirty="0" err="1">
                <a:solidFill>
                  <a:schemeClr val="dk1"/>
                </a:solidFill>
                <a:latin typeface="Comfortaa"/>
                <a:ea typeface="Comfortaa"/>
                <a:cs typeface="Comfortaa"/>
                <a:sym typeface="Comfortaa"/>
              </a:rPr>
              <a:t>colour</a:t>
            </a:r>
            <a:r>
              <a:rPr lang="en-US" sz="2000" dirty="0">
                <a:solidFill>
                  <a:schemeClr val="dk1"/>
                </a:solidFill>
                <a:latin typeface="Comfortaa"/>
                <a:ea typeface="Comfortaa"/>
                <a:cs typeface="Comfortaa"/>
                <a:sym typeface="Comfortaa"/>
              </a:rPr>
              <a:t>, language, name, migration history,</a:t>
            </a:r>
            <a:r>
              <a:rPr lang="en-US" dirty="0">
                <a:solidFill>
                  <a:schemeClr val="dk1"/>
                </a:solidFill>
                <a:latin typeface="Comfortaa"/>
                <a:ea typeface="Comfortaa"/>
                <a:cs typeface="Comfortaa"/>
                <a:sym typeface="Comfortaa"/>
              </a:rPr>
              <a:t> </a:t>
            </a:r>
            <a:r>
              <a:rPr lang="en-US" sz="2000" dirty="0">
                <a:solidFill>
                  <a:schemeClr val="dk1"/>
                </a:solidFill>
                <a:latin typeface="Comfortaa"/>
                <a:ea typeface="Comfortaa"/>
                <a:cs typeface="Comfortaa"/>
                <a:sym typeface="Comfortaa"/>
              </a:rPr>
              <a:t>migration background;</a:t>
            </a: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Religion or world view =</a:t>
            </a:r>
            <a:r>
              <a:rPr lang="en-US" sz="2000" dirty="0">
                <a:solidFill>
                  <a:schemeClr val="dk1"/>
                </a:solidFill>
                <a:latin typeface="Comfortaa"/>
                <a:ea typeface="Comfortaa"/>
                <a:cs typeface="Comfortaa"/>
                <a:sym typeface="Comfortaa"/>
              </a:rPr>
              <a:t> religious affiliation, membership of a</a:t>
            </a:r>
            <a:r>
              <a:rPr lang="en-US" dirty="0">
                <a:solidFill>
                  <a:schemeClr val="dk1"/>
                </a:solidFill>
                <a:latin typeface="Comfortaa"/>
                <a:ea typeface="Comfortaa"/>
                <a:cs typeface="Comfortaa"/>
                <a:sym typeface="Comfortaa"/>
              </a:rPr>
              <a:t> </a:t>
            </a:r>
            <a:r>
              <a:rPr lang="en-US" sz="2000" dirty="0">
                <a:solidFill>
                  <a:schemeClr val="dk1"/>
                </a:solidFill>
                <a:latin typeface="Comfortaa"/>
                <a:ea typeface="Comfortaa"/>
                <a:cs typeface="Comfortaa"/>
                <a:sym typeface="Comfortaa"/>
              </a:rPr>
              <a:t>worldview, denomination, atheism;</a:t>
            </a:r>
            <a:endParaRPr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en-US" sz="2000" b="1" dirty="0">
                <a:solidFill>
                  <a:schemeClr val="dk1"/>
                </a:solidFill>
                <a:latin typeface="Comfortaa"/>
                <a:ea typeface="Comfortaa"/>
                <a:cs typeface="Comfortaa"/>
                <a:sym typeface="Comfortaa"/>
              </a:rPr>
              <a:t>Sexual identity = </a:t>
            </a:r>
            <a:r>
              <a:rPr lang="en-US" sz="2000" dirty="0">
                <a:solidFill>
                  <a:schemeClr val="dk1"/>
                </a:solidFill>
                <a:latin typeface="Comfortaa"/>
                <a:ea typeface="Comfortaa"/>
                <a:cs typeface="Comfortaa"/>
                <a:sym typeface="Comfortaa"/>
              </a:rPr>
              <a:t>gay, lesbian, bisexual.</a:t>
            </a:r>
            <a:endParaRPr lang="hr-H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lang="hr-HR" sz="2000"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r>
              <a:rPr lang="hr-HR" sz="2000" dirty="0">
                <a:solidFill>
                  <a:schemeClr val="dk1"/>
                </a:solidFill>
                <a:latin typeface="Comfortaa"/>
                <a:ea typeface="Comfortaa"/>
                <a:cs typeface="Comfortaa"/>
                <a:sym typeface="Comfortaa"/>
              </a:rPr>
              <a:t>…</a:t>
            </a:r>
            <a:endParaRPr dirty="0">
              <a:solidFill>
                <a:schemeClr val="dk1"/>
              </a:solidFill>
              <a:latin typeface="Comfortaa"/>
              <a:ea typeface="Comfortaa"/>
              <a:cs typeface="Comfortaa"/>
              <a:sym typeface="Comfortaa"/>
            </a:endParaRPr>
          </a:p>
        </p:txBody>
      </p:sp>
      <p:sp>
        <p:nvSpPr>
          <p:cNvPr id="147" name="Google Shape;147;p6"/>
          <p:cNvSpPr txBox="1"/>
          <p:nvPr/>
        </p:nvSpPr>
        <p:spPr>
          <a:xfrm>
            <a:off x="594300" y="9400925"/>
            <a:ext cx="9134100" cy="485400"/>
          </a:xfrm>
          <a:prstGeom prst="rect">
            <a:avLst/>
          </a:prstGeom>
          <a:noFill/>
          <a:ln>
            <a:noFill/>
          </a:ln>
        </p:spPr>
        <p:txBody>
          <a:bodyPr spcFirstLastPara="1" wrap="square" lIns="0" tIns="0" rIns="0" bIns="0" anchor="t" anchorCtr="0">
            <a:spAutoFit/>
          </a:bodyPr>
          <a:lstStyle/>
          <a:p>
            <a:pPr marL="0" marR="0" lvl="0" indent="0" algn="l" rtl="0">
              <a:lnSpc>
                <a:spcPct val="186666"/>
              </a:lnSpc>
              <a:spcBef>
                <a:spcPts val="0"/>
              </a:spcBef>
              <a:spcAft>
                <a:spcPts val="0"/>
              </a:spcAft>
              <a:buNone/>
            </a:pPr>
            <a:r>
              <a:rPr lang="en-US" sz="1100">
                <a:solidFill>
                  <a:srgbClr val="000000"/>
                </a:solidFill>
                <a:latin typeface="Comfortaa"/>
                <a:ea typeface="Comfortaa"/>
                <a:cs typeface="Comfortaa"/>
                <a:sym typeface="Comfortaa"/>
              </a:rPr>
              <a:t>Source: Marcus Osei &amp; Hartmut Reiners, ARIC-NRW e.V., Training series on anti-discrimination work for Bunsverband Bundesverband Netzwerke von Mirgant*innenorganisationen (NeMO)</a:t>
            </a:r>
            <a:endParaRPr sz="1600">
              <a:latin typeface="Comfortaa"/>
              <a:ea typeface="Comfortaa"/>
              <a:cs typeface="Comfortaa"/>
              <a:sym typeface="Comfortaa"/>
            </a:endParaRPr>
          </a:p>
        </p:txBody>
      </p:sp>
      <p:cxnSp>
        <p:nvCxnSpPr>
          <p:cNvPr id="148" name="Google Shape;148;p6"/>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49" name="Google Shape;149;p6"/>
          <p:cNvPicPr preferRelativeResize="0"/>
          <p:nvPr/>
        </p:nvPicPr>
        <p:blipFill rotWithShape="1">
          <a:blip r:embed="rId3">
            <a:alphaModFix/>
          </a:blip>
          <a:srcRect/>
          <a:stretch/>
        </p:blipFill>
        <p:spPr>
          <a:xfrm>
            <a:off x="14401803" y="8210313"/>
            <a:ext cx="3886197" cy="20766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2"/>
        <p:cNvGrpSpPr/>
        <p:nvPr/>
      </p:nvGrpSpPr>
      <p:grpSpPr>
        <a:xfrm>
          <a:off x="0" y="0"/>
          <a:ext cx="0" cy="0"/>
          <a:chOff x="0" y="0"/>
          <a:chExt cx="0" cy="0"/>
        </a:xfrm>
      </p:grpSpPr>
      <p:grpSp>
        <p:nvGrpSpPr>
          <p:cNvPr id="143" name="Google Shape;143;p6"/>
          <p:cNvGrpSpPr/>
          <p:nvPr/>
        </p:nvGrpSpPr>
        <p:grpSpPr>
          <a:xfrm>
            <a:off x="759275" y="944350"/>
            <a:ext cx="16539867" cy="1749884"/>
            <a:chOff x="-2" y="329637"/>
            <a:chExt cx="12916200" cy="2333179"/>
          </a:xfrm>
        </p:grpSpPr>
        <p:sp>
          <p:nvSpPr>
            <p:cNvPr id="144" name="Google Shape;144;p6"/>
            <p:cNvSpPr/>
            <p:nvPr/>
          </p:nvSpPr>
          <p:spPr>
            <a:xfrm>
              <a:off x="0" y="2537223"/>
              <a:ext cx="908843" cy="125593"/>
            </a:xfrm>
            <a:prstGeom prst="rect">
              <a:avLst/>
            </a:prstGeom>
            <a:solidFill>
              <a:srgbClr val="0C4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p:nvPr/>
          </p:nvSpPr>
          <p:spPr>
            <a:xfrm>
              <a:off x="-2" y="329637"/>
              <a:ext cx="12916200" cy="1755523"/>
            </a:xfrm>
            <a:prstGeom prst="rect">
              <a:avLst/>
            </a:prstGeom>
            <a:noFill/>
            <a:ln>
              <a:noFill/>
            </a:ln>
          </p:spPr>
          <p:txBody>
            <a:bodyPr spcFirstLastPara="1" wrap="square" lIns="0" tIns="0" rIns="0" bIns="0" anchor="t" anchorCtr="0">
              <a:spAutoFit/>
            </a:bodyPr>
            <a:lstStyle/>
            <a:p>
              <a:pPr marL="0" marR="0" lvl="0" indent="0" algn="ctr" rtl="0">
                <a:lnSpc>
                  <a:spcPct val="69338"/>
                </a:lnSpc>
                <a:spcBef>
                  <a:spcPts val="0"/>
                </a:spcBef>
                <a:spcAft>
                  <a:spcPts val="0"/>
                </a:spcAft>
                <a:buNone/>
              </a:pPr>
              <a:r>
                <a:rPr lang="en-US" sz="6200" b="1" dirty="0">
                  <a:solidFill>
                    <a:schemeClr val="dk1"/>
                  </a:solidFill>
                  <a:latin typeface="Comfortaa"/>
                  <a:ea typeface="Comfortaa"/>
                  <a:cs typeface="Comfortaa"/>
                  <a:sym typeface="Comfortaa"/>
                </a:rPr>
                <a:t>DI</a:t>
              </a:r>
              <a:r>
                <a:rPr lang="hr-HR" sz="6200" b="1" dirty="0">
                  <a:solidFill>
                    <a:schemeClr val="dk1"/>
                  </a:solidFill>
                  <a:latin typeface="Comfortaa"/>
                  <a:ea typeface="Comfortaa"/>
                  <a:cs typeface="Comfortaa"/>
                  <a:sym typeface="Comfortaa"/>
                </a:rPr>
                <a:t>RECT AND INDIRECT DISCRIMINATION</a:t>
              </a:r>
              <a:endParaRPr lang="en-US" sz="6200" b="1" dirty="0">
                <a:solidFill>
                  <a:schemeClr val="dk1"/>
                </a:solidFill>
                <a:latin typeface="Comfortaa"/>
                <a:ea typeface="Comfortaa"/>
                <a:cs typeface="Comfortaa"/>
                <a:sym typeface="Comfortaa"/>
              </a:endParaRPr>
            </a:p>
          </p:txBody>
        </p:sp>
      </p:grpSp>
      <p:sp>
        <p:nvSpPr>
          <p:cNvPr id="146" name="Google Shape;146;p6"/>
          <p:cNvSpPr txBox="1"/>
          <p:nvPr/>
        </p:nvSpPr>
        <p:spPr>
          <a:xfrm>
            <a:off x="759275" y="3215700"/>
            <a:ext cx="14275800" cy="7195816"/>
          </a:xfrm>
          <a:prstGeom prst="rect">
            <a:avLst/>
          </a:prstGeom>
          <a:noFill/>
          <a:ln>
            <a:noFill/>
          </a:ln>
        </p:spPr>
        <p:txBody>
          <a:bodyPr spcFirstLastPara="1" wrap="square" lIns="0" tIns="0" rIns="0" bIns="0" anchor="t" anchorCtr="0">
            <a:spAutoFit/>
          </a:bodyPr>
          <a:lstStyle/>
          <a:p>
            <a:pPr lvl="0">
              <a:lnSpc>
                <a:spcPct val="140000"/>
              </a:lnSpc>
            </a:pPr>
            <a:r>
              <a:rPr lang="en-US" sz="2000" b="1" dirty="0">
                <a:solidFill>
                  <a:schemeClr val="dk1"/>
                </a:solidFill>
                <a:latin typeface="Comfortaa"/>
                <a:ea typeface="Comfortaa"/>
                <a:cs typeface="Comfortaa"/>
                <a:sym typeface="Comfortaa"/>
              </a:rPr>
              <a:t>D</a:t>
            </a:r>
            <a:r>
              <a:rPr lang="hr-HR" sz="2000" b="1" dirty="0">
                <a:solidFill>
                  <a:schemeClr val="dk1"/>
                </a:solidFill>
                <a:latin typeface="Comfortaa"/>
                <a:ea typeface="Comfortaa"/>
                <a:cs typeface="Comfortaa"/>
                <a:sym typeface="Comfortaa"/>
              </a:rPr>
              <a:t>IRECT</a:t>
            </a:r>
            <a:r>
              <a:rPr lang="en-US" sz="2000" b="1" dirty="0">
                <a:solidFill>
                  <a:schemeClr val="dk1"/>
                </a:solidFill>
                <a:latin typeface="Comfortaa"/>
                <a:ea typeface="Comfortaa"/>
                <a:cs typeface="Comfortaa"/>
                <a:sym typeface="Comfortaa"/>
              </a:rPr>
              <a:t> discrimination is unequal treatment of a person because of one or more of its characteristics (basics). </a:t>
            </a:r>
            <a:endParaRPr lang="hr-HR" sz="2000" b="1" dirty="0">
              <a:solidFill>
                <a:schemeClr val="dk1"/>
              </a:solidFill>
              <a:latin typeface="Comfortaa"/>
              <a:ea typeface="Comfortaa"/>
              <a:cs typeface="Comfortaa"/>
              <a:sym typeface="Comfortaa"/>
            </a:endParaRPr>
          </a:p>
          <a:p>
            <a:pPr lvl="0">
              <a:lnSpc>
                <a:spcPct val="140000"/>
              </a:lnSpc>
            </a:pPr>
            <a:endParaRPr lang="hr-HR" sz="2000" b="1" dirty="0">
              <a:solidFill>
                <a:schemeClr val="dk1"/>
              </a:solidFill>
              <a:latin typeface="Comfortaa"/>
              <a:ea typeface="Comfortaa"/>
              <a:cs typeface="Comfortaa"/>
              <a:sym typeface="Comfortaa"/>
            </a:endParaRPr>
          </a:p>
          <a:p>
            <a:pPr lvl="0">
              <a:lnSpc>
                <a:spcPct val="140000"/>
              </a:lnSpc>
            </a:pPr>
            <a:r>
              <a:rPr lang="en-US" sz="2000" b="1" dirty="0">
                <a:solidFill>
                  <a:schemeClr val="dk1"/>
                </a:solidFill>
                <a:latin typeface="Comfortaa"/>
                <a:ea typeface="Comfortaa"/>
                <a:cs typeface="Comfortaa"/>
                <a:sym typeface="Comfortaa"/>
              </a:rPr>
              <a:t>INDIRECT discrimination can be unequal treatment because of an apparently neutral provision, criterion or practice, unless they "can objectively justify a legitimate goal, and the means for theirs achievement are appropriate and necessary". </a:t>
            </a:r>
            <a:endParaRPr lang="hr-HR" sz="2000" b="1" dirty="0">
              <a:solidFill>
                <a:schemeClr val="dk1"/>
              </a:solidFill>
              <a:latin typeface="Comfortaa"/>
              <a:ea typeface="Comfortaa"/>
              <a:cs typeface="Comfortaa"/>
              <a:sym typeface="Comfortaa"/>
            </a:endParaRPr>
          </a:p>
          <a:p>
            <a:pPr lvl="0">
              <a:lnSpc>
                <a:spcPct val="140000"/>
              </a:lnSpc>
            </a:pPr>
            <a:endParaRPr lang="en-US" sz="2000" b="1" dirty="0">
              <a:solidFill>
                <a:schemeClr val="dk1"/>
              </a:solidFill>
              <a:latin typeface="Comfortaa"/>
              <a:ea typeface="Comfortaa"/>
              <a:cs typeface="Comfortaa"/>
              <a:sym typeface="Comfortaa"/>
            </a:endParaRPr>
          </a:p>
          <a:p>
            <a:pPr>
              <a:lnSpc>
                <a:spcPct val="140000"/>
              </a:lnSpc>
            </a:pPr>
            <a:r>
              <a:rPr lang="en-US" sz="2000" b="1" dirty="0">
                <a:solidFill>
                  <a:schemeClr val="dk1"/>
                </a:solidFill>
                <a:latin typeface="Comfortaa"/>
                <a:ea typeface="Comfortaa"/>
                <a:cs typeface="Comfortaa"/>
                <a:sym typeface="Comfortaa"/>
              </a:rPr>
              <a:t>AN EXAMPLE </a:t>
            </a:r>
            <a:r>
              <a:rPr lang="hr-HR" sz="2000" b="1" dirty="0">
                <a:solidFill>
                  <a:schemeClr val="dk1"/>
                </a:solidFill>
                <a:latin typeface="Comfortaa"/>
                <a:ea typeface="Comfortaa"/>
                <a:cs typeface="Comfortaa"/>
                <a:sym typeface="Comfortaa"/>
              </a:rPr>
              <a:t>of indirect discrimination -a</a:t>
            </a:r>
            <a:r>
              <a:rPr lang="en-US" sz="2000" b="1" dirty="0">
                <a:solidFill>
                  <a:schemeClr val="dk1"/>
                </a:solidFill>
                <a:latin typeface="Comfortaa"/>
                <a:ea typeface="Comfortaa"/>
                <a:cs typeface="Comfortaa"/>
                <a:sym typeface="Comfortaa"/>
              </a:rPr>
              <a:t> school policy that bans certain hairstyles adopted by specific racial or religious groups, without the possibility of any exceptions on racial or religious grounds, is likely to constitute unlawful indirect race or religion or belief discrimination. This includes hairstyles such as (but not limited to): head coverings, including religious based head coverings and African heritage head wraps, braids, locks, twists, cornrows, plaits, skin fades and natural Afro hairstyles.</a:t>
            </a:r>
            <a:r>
              <a:rPr lang="hr-HR" sz="2000" b="1" dirty="0">
                <a:solidFill>
                  <a:schemeClr val="dk1"/>
                </a:solidFill>
                <a:latin typeface="Comfortaa"/>
                <a:ea typeface="Comfortaa"/>
                <a:cs typeface="Comfortaa"/>
                <a:sym typeface="Comfortaa"/>
              </a:rPr>
              <a:t> </a:t>
            </a:r>
            <a:r>
              <a:rPr lang="en-US" sz="2000" b="1" dirty="0">
                <a:solidFill>
                  <a:schemeClr val="dk1"/>
                </a:solidFill>
                <a:latin typeface="Comfortaa"/>
                <a:ea typeface="Comfortaa"/>
                <a:cs typeface="Comfortaa"/>
                <a:sym typeface="Comfortaa"/>
              </a:rPr>
              <a:t>Hairstyles worn because of cultural, family and social customs can be part of a pupil’s ethnic origin and therefore fall under the protected characteristic of race.</a:t>
            </a:r>
          </a:p>
          <a:p>
            <a:pPr lvl="0">
              <a:lnSpc>
                <a:spcPct val="140000"/>
              </a:lnSpc>
            </a:pPr>
            <a:endParaRPr lang="en-US" sz="2000" b="1" dirty="0">
              <a:solidFill>
                <a:schemeClr val="dk1"/>
              </a:solidFill>
              <a:latin typeface="Comfortaa"/>
              <a:ea typeface="Comfortaa"/>
              <a:cs typeface="Comfortaa"/>
              <a:sym typeface="Comfortaa"/>
            </a:endParaRPr>
          </a:p>
          <a:p>
            <a:pPr lvl="0">
              <a:lnSpc>
                <a:spcPct val="140000"/>
              </a:lnSpc>
            </a:pPr>
            <a:endParaRPr lang="en-US" sz="2000" b="1" dirty="0">
              <a:solidFill>
                <a:schemeClr val="dk1"/>
              </a:solidFill>
              <a:latin typeface="Comfortaa"/>
              <a:ea typeface="Comfortaa"/>
              <a:cs typeface="Comfortaa"/>
              <a:sym typeface="Comfortaa"/>
            </a:endParaRPr>
          </a:p>
          <a:p>
            <a:pPr marL="0" marR="0" lvl="0" indent="0" algn="l" rtl="0">
              <a:lnSpc>
                <a:spcPct val="140000"/>
              </a:lnSpc>
              <a:spcBef>
                <a:spcPts val="0"/>
              </a:spcBef>
              <a:spcAft>
                <a:spcPts val="0"/>
              </a:spcAft>
              <a:buNone/>
            </a:pPr>
            <a:endParaRPr dirty="0">
              <a:solidFill>
                <a:schemeClr val="dk1"/>
              </a:solidFill>
              <a:latin typeface="Comfortaa"/>
              <a:ea typeface="Comfortaa"/>
              <a:cs typeface="Comfortaa"/>
              <a:sym typeface="Comfortaa"/>
            </a:endParaRPr>
          </a:p>
        </p:txBody>
      </p:sp>
      <p:cxnSp>
        <p:nvCxnSpPr>
          <p:cNvPr id="148" name="Google Shape;148;p6"/>
          <p:cNvCxnSpPr/>
          <p:nvPr/>
        </p:nvCxnSpPr>
        <p:spPr>
          <a:xfrm>
            <a:off x="381000" y="571500"/>
            <a:ext cx="0" cy="8991600"/>
          </a:xfrm>
          <a:prstGeom prst="straightConnector1">
            <a:avLst/>
          </a:prstGeom>
          <a:noFill/>
          <a:ln w="76200" cap="flat" cmpd="sng">
            <a:solidFill>
              <a:srgbClr val="AED7C7"/>
            </a:solidFill>
            <a:prstDash val="solid"/>
            <a:round/>
            <a:headEnd type="none" w="sm" len="sm"/>
            <a:tailEnd type="none" w="sm" len="sm"/>
          </a:ln>
        </p:spPr>
      </p:cxnSp>
      <p:pic>
        <p:nvPicPr>
          <p:cNvPr id="149" name="Google Shape;149;p6"/>
          <p:cNvPicPr preferRelativeResize="0"/>
          <p:nvPr/>
        </p:nvPicPr>
        <p:blipFill rotWithShape="1">
          <a:blip r:embed="rId3">
            <a:alphaModFix/>
          </a:blip>
          <a:srcRect/>
          <a:stretch/>
        </p:blipFill>
        <p:spPr>
          <a:xfrm>
            <a:off x="14401803" y="8210313"/>
            <a:ext cx="3886197" cy="2076687"/>
          </a:xfrm>
          <a:prstGeom prst="rect">
            <a:avLst/>
          </a:prstGeom>
          <a:noFill/>
          <a:ln>
            <a:noFill/>
          </a:ln>
        </p:spPr>
      </p:pic>
    </p:spTree>
    <p:extLst>
      <p:ext uri="{BB962C8B-B14F-4D97-AF65-F5344CB8AC3E}">
        <p14:creationId xmlns:p14="http://schemas.microsoft.com/office/powerpoint/2010/main" val="5778618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4152</Words>
  <Application>Microsoft Office PowerPoint</Application>
  <PresentationFormat>Custom</PresentationFormat>
  <Paragraphs>368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Comfortaa SemiBold</vt:lpstr>
      <vt:lpstr>Calibri</vt:lpstr>
      <vt:lpstr>Montserrat</vt:lpstr>
      <vt:lpstr>Arial</vt:lpstr>
      <vt:lpstr>Times New Roman</vt:lpstr>
      <vt:lpstr>Comfortaa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move</dc:creator>
  <cp:lastModifiedBy>Luka Kos</cp:lastModifiedBy>
  <cp:revision>18</cp:revision>
  <dcterms:created xsi:type="dcterms:W3CDTF">2006-08-16T00:00:00Z</dcterms:created>
  <dcterms:modified xsi:type="dcterms:W3CDTF">2024-12-09T14:10:18Z</dcterms:modified>
</cp:coreProperties>
</file>