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53" r:id="rId3"/>
    <p:sldMasterId id="2147483655"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Lst>
  <p:sldSz cx="9144000" cy="6858000" type="screen4x3"/>
  <p:notesSz cx="6805613" cy="9944100"/>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V/GyY6EyfniheX4QcyNO5EiO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575" cy="496888"/>
          </a:xfrm>
          <a:prstGeom prst="rect">
            <a:avLst/>
          </a:prstGeom>
          <a:noFill/>
          <a:ln>
            <a:noFill/>
          </a:ln>
        </p:spPr>
        <p:txBody>
          <a:bodyPr spcFirstLastPara="1" wrap="square" lIns="95700" tIns="47850" rIns="95700" bIns="478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450" y="0"/>
            <a:ext cx="2949575" cy="496888"/>
          </a:xfrm>
          <a:prstGeom prst="rect">
            <a:avLst/>
          </a:prstGeom>
          <a:noFill/>
          <a:ln>
            <a:noFill/>
          </a:ln>
        </p:spPr>
        <p:txBody>
          <a:bodyPr spcFirstLastPara="1" wrap="square" lIns="95700" tIns="47850" rIns="95700" bIns="478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625"/>
            <a:ext cx="2949575" cy="496888"/>
          </a:xfrm>
          <a:prstGeom prst="rect">
            <a:avLst/>
          </a:prstGeom>
          <a:noFill/>
          <a:ln>
            <a:noFill/>
          </a:ln>
        </p:spPr>
        <p:txBody>
          <a:bodyPr spcFirstLastPara="1" wrap="square" lIns="95700" tIns="47850" rIns="95700" bIns="478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e.int/t/dghl/cooperation/cepej/default_EN.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1038" y="4722813"/>
            <a:ext cx="5443537" cy="4475162"/>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45" name="Google Shape;45;p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10: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25" name="Google Shape;125;p10: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11: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A new assessment report on 45 European judicial systems, prepared by the </a:t>
            </a:r>
            <a:r>
              <a:rPr lang="en-GB" u="sng">
                <a:solidFill>
                  <a:schemeClr val="hlink"/>
                </a:solidFill>
                <a:hlinkClick r:id="rId3"/>
              </a:rPr>
              <a:t>European Commission for the Efficiency of Justice (CEPEJ) of the Council of Europe</a:t>
            </a:r>
            <a:r>
              <a:rPr lang="en-GB"/>
              <a:t>, finds that although there is parity, on average, between male and female judges in all jurisdictions, there is a decrease in the percentage of female judges as we move up in the judicial hierarchy. Parity is still difficult to achieve as far as the presidents of courts are concerned 67% men.</a:t>
            </a:r>
            <a:endParaRPr/>
          </a:p>
          <a:p>
            <a:pPr marL="0" lvl="0" indent="0" algn="l" rtl="0">
              <a:spcBef>
                <a:spcPts val="360"/>
              </a:spcBef>
              <a:spcAft>
                <a:spcPts val="0"/>
              </a:spcAft>
              <a:buNone/>
            </a:pPr>
            <a:endParaRPr/>
          </a:p>
          <a:p>
            <a:pPr marL="0" lvl="0" indent="0" algn="l" rtl="0">
              <a:spcBef>
                <a:spcPts val="360"/>
              </a:spcBef>
              <a:spcAft>
                <a:spcPts val="0"/>
              </a:spcAft>
              <a:buNone/>
            </a:pPr>
            <a:r>
              <a:rPr lang="en-GB"/>
              <a:t>EX rape: in some European countries condamnation in less than 5% of rapes,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34" name="Google Shape;134;p11: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12: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b="1">
                <a:solidFill>
                  <a:srgbClr val="004489"/>
                </a:solidFill>
              </a:rPr>
              <a:t>Gender stereotypes and bias </a:t>
            </a:r>
            <a:r>
              <a:rPr lang="en-GB"/>
              <a:t>in the justice system (ex.: investigation of sexual violence). Compounded by other stereotypes (age, ethnicity, social status) </a:t>
            </a:r>
            <a:endParaRPr/>
          </a:p>
          <a:p>
            <a:pPr marL="0" lvl="0" indent="0" algn="l" rtl="0">
              <a:spcBef>
                <a:spcPts val="360"/>
              </a:spcBef>
              <a:spcAft>
                <a:spcPts val="0"/>
              </a:spcAft>
              <a:buNone/>
            </a:pPr>
            <a:endParaRPr/>
          </a:p>
        </p:txBody>
      </p:sp>
      <p:sp>
        <p:nvSpPr>
          <p:cNvPr id="143" name="Google Shape;143;p12: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13: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54" name="Google Shape;154;p13: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4: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73" name="Google Shape;173;p14: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5: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82" name="Google Shape;182;p15: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p16: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Greece 22% MPs, 18% mayors</a:t>
            </a:r>
            <a:endParaRPr/>
          </a:p>
          <a:p>
            <a:pPr marL="0" lvl="0" indent="0" algn="l" rtl="0">
              <a:spcBef>
                <a:spcPts val="360"/>
              </a:spcBef>
              <a:spcAft>
                <a:spcPts val="0"/>
              </a:spcAft>
              <a:buNone/>
            </a:pPr>
            <a:r>
              <a:rPr lang="en-GB" sz="1200" b="0" i="0">
                <a:solidFill>
                  <a:schemeClr val="dk1"/>
                </a:solidFill>
                <a:latin typeface="Calibri"/>
                <a:ea typeface="Calibri"/>
                <a:cs typeface="Calibri"/>
                <a:sym typeface="Calibri"/>
              </a:rPr>
              <a:t>Greece (Hellenic Republic) has a Unicameral parliament with the use of voluntary party quotas and legislated quotas for the single/lower house and at the sub-national level. 65 of 300 (22%) seats in the Vouli Ton Ellinon / Hellenic Parliament are held by women.</a:t>
            </a:r>
            <a:endParaRPr/>
          </a:p>
          <a:p>
            <a:pPr marL="0" lvl="0" indent="0" algn="l" rtl="0">
              <a:spcBef>
                <a:spcPts val="360"/>
              </a:spcBef>
              <a:spcAft>
                <a:spcPts val="0"/>
              </a:spcAft>
              <a:buNone/>
            </a:pPr>
            <a:r>
              <a:rPr lang="en-GB" sz="1200" b="0" i="0">
                <a:solidFill>
                  <a:schemeClr val="dk1"/>
                </a:solidFill>
                <a:latin typeface="Calibri"/>
                <a:ea typeface="Calibri"/>
                <a:cs typeface="Calibri"/>
                <a:sym typeface="Calibri"/>
              </a:rPr>
              <a:t>40% quota for electoral lists for the candidates at all electoral procedures (national, regional, municipal and European elections). but no placement rules and no impact on funding of political parties</a:t>
            </a:r>
            <a:endParaRPr/>
          </a:p>
        </p:txBody>
      </p:sp>
      <p:sp>
        <p:nvSpPr>
          <p:cNvPr id="191" name="Google Shape;191;p16: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17: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Greece = 13% women on board</a:t>
            </a:r>
            <a:endParaRPr/>
          </a:p>
          <a:p>
            <a:pPr marL="0" lvl="0" indent="0" algn="l" rtl="0">
              <a:spcBef>
                <a:spcPts val="360"/>
              </a:spcBef>
              <a:spcAft>
                <a:spcPts val="0"/>
              </a:spcAft>
              <a:buNone/>
            </a:pPr>
            <a:r>
              <a:rPr lang="en-GB"/>
              <a:t>17% in public broadcasters</a:t>
            </a:r>
            <a:endParaRPr/>
          </a:p>
          <a:p>
            <a:pPr marL="0" lvl="0" indent="0" algn="l" rtl="0">
              <a:spcBef>
                <a:spcPts val="360"/>
              </a:spcBef>
              <a:spcAft>
                <a:spcPts val="0"/>
              </a:spcAft>
              <a:buNone/>
            </a:pPr>
            <a:endParaRPr/>
          </a:p>
        </p:txBody>
      </p:sp>
      <p:sp>
        <p:nvSpPr>
          <p:cNvPr id="200" name="Google Shape;200;p17: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8: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p19: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t>Progress, but very </a:t>
            </a:r>
            <a:r>
              <a:rPr lang="en-GB" sz="1200" b="1">
                <a:solidFill>
                  <a:srgbClr val="004489"/>
                </a:solidFill>
              </a:rPr>
              <a:t>slow</a:t>
            </a:r>
            <a:endParaRPr/>
          </a:p>
          <a:p>
            <a:pPr marL="0" lvl="0" indent="0" algn="l" rtl="0">
              <a:spcBef>
                <a:spcPts val="360"/>
              </a:spcBef>
              <a:spcAft>
                <a:spcPts val="0"/>
              </a:spcAft>
              <a:buNone/>
            </a:pPr>
            <a:endParaRPr/>
          </a:p>
        </p:txBody>
      </p:sp>
      <p:sp>
        <p:nvSpPr>
          <p:cNvPr id="218" name="Google Shape;218;p19: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 name="Google Shape;54;p2: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20</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1: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38" name="Google Shape;238;p21: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2: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48" name="Google Shape;248;p22: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59" name="Google Shape;259;p23: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24: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Le sexisme crée un climat qui conduit à accepter la violence</a:t>
            </a:r>
            <a:endParaRPr/>
          </a:p>
          <a:p>
            <a:pPr marL="0" lvl="0" indent="0" algn="l" rtl="0">
              <a:spcBef>
                <a:spcPts val="360"/>
              </a:spcBef>
              <a:spcAft>
                <a:spcPts val="0"/>
              </a:spcAft>
              <a:buNone/>
            </a:pPr>
            <a:r>
              <a:rPr lang="en-GB"/>
              <a:t>Iceberg de la violence:  toutes les violences sont liées - on ne s’interresse au bas que depuis peu (CI)</a:t>
            </a:r>
            <a:endParaRPr/>
          </a:p>
          <a:p>
            <a:pPr marL="0" lvl="0" indent="0" algn="l" rtl="0">
              <a:spcBef>
                <a:spcPts val="360"/>
              </a:spcBef>
              <a:spcAft>
                <a:spcPts val="0"/>
              </a:spcAft>
              <a:buNone/>
            </a:pPr>
            <a:r>
              <a:rPr lang="en-GB"/>
              <a:t>Violence envers les hommes également mais assymétrie des rapports de pouvoir</a:t>
            </a:r>
            <a:endParaRPr/>
          </a:p>
          <a:p>
            <a:pPr marL="0" lvl="0" indent="0" algn="l" rtl="0">
              <a:spcBef>
                <a:spcPts val="360"/>
              </a:spcBef>
              <a:spcAft>
                <a:spcPts val="0"/>
              </a:spcAft>
              <a:buNone/>
            </a:pPr>
            <a:r>
              <a:rPr lang="en-GB"/>
              <a:t>Quand cela a commencé, la menace fait le même effet que le coup porté en elle –même</a:t>
            </a:r>
            <a:endParaRPr/>
          </a:p>
          <a:p>
            <a:pPr marL="0" lvl="0" indent="0" algn="l" rtl="0">
              <a:spcBef>
                <a:spcPts val="360"/>
              </a:spcBef>
              <a:spcAft>
                <a:spcPts val="0"/>
              </a:spcAft>
              <a:buNone/>
            </a:pPr>
            <a:r>
              <a:rPr lang="en-GB"/>
              <a:t>But = montrer qui domine, la violence n’intervient que si la femme résiste</a:t>
            </a:r>
            <a:endParaRPr/>
          </a:p>
          <a:p>
            <a:pPr marL="0" lvl="0" indent="0" algn="l" rtl="0">
              <a:spcBef>
                <a:spcPts val="360"/>
              </a:spcBef>
              <a:spcAft>
                <a:spcPts val="0"/>
              </a:spcAft>
              <a:buNone/>
            </a:pPr>
            <a:endParaRPr/>
          </a:p>
          <a:p>
            <a:pPr marL="0" lvl="0" indent="0" algn="l" rtl="0">
              <a:spcBef>
                <a:spcPts val="360"/>
              </a:spcBef>
              <a:spcAft>
                <a:spcPts val="0"/>
              </a:spcAft>
              <a:buNone/>
            </a:pPr>
            <a:r>
              <a:rPr lang="en-GB"/>
              <a:t>Emprise: phénomène de décervelage, l(auteur fait en sorte que l’entourage disqualifie la femme victime qui finit par douter de son propre ressenti et perdre son esprit critique</a:t>
            </a:r>
            <a:endParaRPr/>
          </a:p>
          <a:p>
            <a:pPr marL="0" lvl="0" indent="0" algn="l" rtl="0">
              <a:spcBef>
                <a:spcPts val="360"/>
              </a:spcBef>
              <a:spcAft>
                <a:spcPts val="0"/>
              </a:spcAft>
              <a:buNone/>
            </a:pPr>
            <a:r>
              <a:rPr lang="en-GB"/>
              <a:t>Phènomène d’impuissance apprise, les femmes deviennent passives</a:t>
            </a:r>
            <a:endParaRPr/>
          </a:p>
          <a:p>
            <a:pPr marL="0" lvl="0" indent="0" algn="l" rtl="0">
              <a:spcBef>
                <a:spcPts val="360"/>
              </a:spcBef>
              <a:spcAft>
                <a:spcPts val="0"/>
              </a:spcAft>
              <a:buNone/>
            </a:pPr>
            <a:endParaRPr/>
          </a:p>
          <a:p>
            <a:pPr marL="0" lvl="0" indent="0" algn="l" rtl="0">
              <a:spcBef>
                <a:spcPts val="360"/>
              </a:spcBef>
              <a:spcAft>
                <a:spcPts val="0"/>
              </a:spcAft>
              <a:buNone/>
            </a:pPr>
            <a:r>
              <a:rPr lang="en-GB"/>
              <a:t>4 P: prévention, protection, poursuites, politiques intégrées (co-ordinated and comprehensive, in that they encompass all relevant measures to prevent and combat all forms of violence against women. )</a:t>
            </a:r>
            <a:endParaRPr/>
          </a:p>
          <a:p>
            <a:pPr marL="0" lvl="0" indent="0" algn="l" rtl="0">
              <a:spcBef>
                <a:spcPts val="360"/>
              </a:spcBef>
              <a:spcAft>
                <a:spcPts val="0"/>
              </a:spcAft>
              <a:buNone/>
            </a:pPr>
            <a:endParaRPr/>
          </a:p>
        </p:txBody>
      </p:sp>
      <p:sp>
        <p:nvSpPr>
          <p:cNvPr id="268" name="Google Shape;268;p24: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25: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Based on the idea that gender-based violence is a form of discrimination against women and links the achievement of gender equality to the eradication of violence against women, and vice versa</a:t>
            </a: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200"/>
              <a:buFont typeface="Arial"/>
              <a:buNone/>
            </a:pPr>
            <a:r>
              <a:rPr lang="en-GB" sz="1200">
                <a:latin typeface="Arial"/>
                <a:ea typeface="Arial"/>
                <a:cs typeface="Arial"/>
                <a:sym typeface="Arial"/>
              </a:rPr>
              <a:t>→ </a:t>
            </a:r>
            <a:r>
              <a:rPr lang="en-GB" sz="1200"/>
              <a:t>The Convention on the Elimination of All Forms of Discrimination Against Women (</a:t>
            </a:r>
            <a:r>
              <a:rPr lang="en-GB" sz="1200" b="1"/>
              <a:t>CEDAW</a:t>
            </a:r>
            <a:r>
              <a:rPr lang="en-GB" sz="1200"/>
              <a:t>) covers VAW through its General Recommendation No.35, updating General Recommendation No.19 </a:t>
            </a:r>
            <a:endParaRPr/>
          </a:p>
          <a:p>
            <a:pPr marL="0" lvl="0" indent="0" algn="l" rtl="0">
              <a:spcBef>
                <a:spcPts val="360"/>
              </a:spcBef>
              <a:spcAft>
                <a:spcPts val="0"/>
              </a:spcAft>
              <a:buClr>
                <a:schemeClr val="dk1"/>
              </a:buClr>
              <a:buSzPts val="1200"/>
              <a:buFont typeface="Arial"/>
              <a:buNone/>
            </a:pPr>
            <a:r>
              <a:rPr lang="en-GB" sz="1200">
                <a:latin typeface="Arial"/>
                <a:ea typeface="Arial"/>
                <a:cs typeface="Arial"/>
                <a:sym typeface="Arial"/>
              </a:rPr>
              <a:t>→ </a:t>
            </a:r>
            <a:r>
              <a:rPr lang="en-GB" sz="1200"/>
              <a:t>The 1993 </a:t>
            </a:r>
            <a:r>
              <a:rPr lang="en-GB" sz="1200" b="1"/>
              <a:t>UN Declaration on the Elimination of VAW </a:t>
            </a:r>
            <a:r>
              <a:rPr lang="en-GB" sz="1200"/>
              <a:t>addresses VAW and domestic violence but remains non-binding</a:t>
            </a:r>
            <a:endParaRPr/>
          </a:p>
          <a:p>
            <a:pPr marL="0" lvl="0" indent="0" algn="l" rtl="0">
              <a:spcBef>
                <a:spcPts val="120"/>
              </a:spcBef>
              <a:spcAft>
                <a:spcPts val="0"/>
              </a:spcAft>
              <a:buNone/>
            </a:pPr>
            <a:endParaRPr sz="400"/>
          </a:p>
          <a:p>
            <a:pPr marL="0" lvl="0" indent="0" algn="l" rtl="0">
              <a:spcBef>
                <a:spcPts val="360"/>
              </a:spcBef>
              <a:spcAft>
                <a:spcPts val="0"/>
              </a:spcAft>
              <a:buNone/>
            </a:pPr>
            <a:r>
              <a:rPr lang="en-GB" sz="1200" u="sng"/>
              <a:t>Other regional instruments </a:t>
            </a:r>
            <a:r>
              <a:rPr lang="en-GB" sz="1200"/>
              <a:t>already existed in Latin America and Africa </a:t>
            </a:r>
            <a:endParaRPr/>
          </a:p>
          <a:p>
            <a:pPr marL="0" lvl="0" indent="0" algn="l" rtl="0">
              <a:spcBef>
                <a:spcPts val="360"/>
              </a:spcBef>
              <a:spcAft>
                <a:spcPts val="0"/>
              </a:spcAft>
              <a:buClr>
                <a:schemeClr val="dk1"/>
              </a:buClr>
              <a:buSzPts val="1200"/>
              <a:buFont typeface="Arial"/>
              <a:buNone/>
            </a:pPr>
            <a:r>
              <a:rPr lang="en-GB" sz="1200">
                <a:latin typeface="Arial"/>
                <a:ea typeface="Arial"/>
                <a:cs typeface="Arial"/>
                <a:sym typeface="Arial"/>
              </a:rPr>
              <a:t>→</a:t>
            </a:r>
            <a:r>
              <a:rPr lang="en-GB" sz="1200"/>
              <a:t> The </a:t>
            </a:r>
            <a:r>
              <a:rPr lang="en-GB" sz="1200" b="1"/>
              <a:t>Belem do Para Convention </a:t>
            </a:r>
            <a:r>
              <a:rPr lang="en-GB" sz="1200"/>
              <a:t>signed within the Organisation of American States (OAS) in 1994</a:t>
            </a:r>
            <a:endParaRPr sz="1200" b="1"/>
          </a:p>
          <a:p>
            <a:pPr marL="0" lvl="0" indent="0" algn="l" rtl="0">
              <a:spcBef>
                <a:spcPts val="360"/>
              </a:spcBef>
              <a:spcAft>
                <a:spcPts val="0"/>
              </a:spcAft>
              <a:buClr>
                <a:schemeClr val="dk1"/>
              </a:buClr>
              <a:buSzPts val="1200"/>
              <a:buFont typeface="Arial"/>
              <a:buNone/>
            </a:pPr>
            <a:r>
              <a:rPr lang="en-GB" sz="1200">
                <a:latin typeface="Arial"/>
                <a:ea typeface="Arial"/>
                <a:cs typeface="Arial"/>
                <a:sym typeface="Arial"/>
              </a:rPr>
              <a:t>→</a:t>
            </a:r>
            <a:r>
              <a:rPr lang="en-GB" sz="1200"/>
              <a:t> The </a:t>
            </a:r>
            <a:r>
              <a:rPr lang="en-GB" sz="1200" b="1"/>
              <a:t>Maputo Protocol </a:t>
            </a:r>
            <a:r>
              <a:rPr lang="en-GB" sz="1200"/>
              <a:t>concluded within the African Union in 2003</a:t>
            </a:r>
            <a:endParaRPr/>
          </a:p>
        </p:txBody>
      </p:sp>
      <p:sp>
        <p:nvSpPr>
          <p:cNvPr id="283" name="Google Shape;283;p25: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81038" y="4722813"/>
            <a:ext cx="5443537" cy="4475162"/>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291" name="Google Shape;291;p26: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txBox="1">
            <a:spLocks noGrp="1"/>
          </p:cNvSpPr>
          <p:nvPr>
            <p:ph type="body" idx="1"/>
          </p:nvPr>
        </p:nvSpPr>
        <p:spPr>
          <a:xfrm>
            <a:off x="681038" y="4722813"/>
            <a:ext cx="5443537" cy="4475162"/>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302" name="Google Shape;302;p2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txBox="1">
            <a:spLocks noGrp="1"/>
          </p:cNvSpPr>
          <p:nvPr>
            <p:ph type="body" idx="1"/>
          </p:nvPr>
        </p:nvSpPr>
        <p:spPr>
          <a:xfrm>
            <a:off x="681038" y="4722813"/>
            <a:ext cx="5443537" cy="4475162"/>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302" name="Google Shape;302;p2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1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1038" y="4722813"/>
            <a:ext cx="5443537" cy="4475162"/>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64" name="Google Shape;64;p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Google Shape;72;p4: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Greece 12,5%</a:t>
            </a:r>
            <a:endParaRPr/>
          </a:p>
        </p:txBody>
      </p:sp>
      <p:sp>
        <p:nvSpPr>
          <p:cNvPr id="73" name="Google Shape;73;p4: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82" name="Google Shape;82;p5: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6: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91" name="Google Shape;91;p6: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7: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GB"/>
              <a:t>Greece 25%</a:t>
            </a:r>
            <a:endParaRPr/>
          </a:p>
        </p:txBody>
      </p:sp>
      <p:sp>
        <p:nvSpPr>
          <p:cNvPr id="100" name="Google Shape;100;p7: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p8: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609600" lvl="0" indent="-609600" algn="l" rtl="0">
              <a:lnSpc>
                <a:spcPct val="80000"/>
              </a:lnSpc>
              <a:spcBef>
                <a:spcPts val="0"/>
              </a:spcBef>
              <a:spcAft>
                <a:spcPts val="0"/>
              </a:spcAft>
              <a:buNone/>
            </a:pPr>
            <a:r>
              <a:rPr lang="en-GB">
                <a:solidFill>
                  <a:srgbClr val="003399"/>
                </a:solidFill>
              </a:rPr>
              <a:t>En quoi l’inégalité est problématique…</a:t>
            </a:r>
            <a:endParaRPr/>
          </a:p>
        </p:txBody>
      </p:sp>
      <p:sp>
        <p:nvSpPr>
          <p:cNvPr id="108" name="Google Shape;108;p8: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9:notes"/>
          <p:cNvSpPr txBox="1">
            <a:spLocks noGrp="1"/>
          </p:cNvSpPr>
          <p:nvPr>
            <p:ph type="body" idx="1"/>
          </p:nvPr>
        </p:nvSpPr>
        <p:spPr>
          <a:xfrm>
            <a:off x="681038" y="4722813"/>
            <a:ext cx="5443537" cy="4475162"/>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16" name="Google Shape;116;p9:notes"/>
          <p:cNvSpPr txBox="1">
            <a:spLocks noGrp="1"/>
          </p:cNvSpPr>
          <p:nvPr>
            <p:ph type="sldNum" idx="12"/>
          </p:nvPr>
        </p:nvSpPr>
        <p:spPr>
          <a:xfrm>
            <a:off x="3854450" y="9445625"/>
            <a:ext cx="2949575" cy="496888"/>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1pPr>
            <a:lvl2pPr marL="0" marR="0" lvl="1"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2pPr>
            <a:lvl3pPr marL="0" marR="0" lvl="2"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3pPr>
            <a:lvl4pPr marL="0" marR="0" lvl="3"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4pPr>
            <a:lvl5pPr marL="0" marR="0" lvl="4"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5pPr>
            <a:lvl6pPr marL="0" marR="0" lvl="5"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6pPr>
            <a:lvl7pPr marL="0" marR="0" lvl="6"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7pPr>
            <a:lvl8pPr marL="0" marR="0" lvl="7"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8pPr>
            <a:lvl9pPr marL="0" marR="0" lvl="8"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4471988" y="274638"/>
            <a:ext cx="4214812" cy="504825"/>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1400"/>
              <a:buNone/>
              <a:defRPr/>
            </a:lvl1pPr>
            <a:lvl2pPr lvl="1" algn="r">
              <a:lnSpc>
                <a:spcPct val="90000"/>
              </a:lnSpc>
              <a:spcBef>
                <a:spcPts val="0"/>
              </a:spcBef>
              <a:spcAft>
                <a:spcPts val="0"/>
              </a:spcAft>
              <a:buSzPts val="1400"/>
              <a:buNone/>
              <a:defRPr/>
            </a:lvl2pPr>
            <a:lvl3pPr lvl="2" algn="r">
              <a:lnSpc>
                <a:spcPct val="90000"/>
              </a:lnSpc>
              <a:spcBef>
                <a:spcPts val="0"/>
              </a:spcBef>
              <a:spcAft>
                <a:spcPts val="0"/>
              </a:spcAft>
              <a:buSzPts val="1400"/>
              <a:buNone/>
              <a:defRPr/>
            </a:lvl3pPr>
            <a:lvl4pPr lvl="3" algn="r">
              <a:lnSpc>
                <a:spcPct val="90000"/>
              </a:lnSpc>
              <a:spcBef>
                <a:spcPts val="0"/>
              </a:spcBef>
              <a:spcAft>
                <a:spcPts val="0"/>
              </a:spcAft>
              <a:buSzPts val="1400"/>
              <a:buNone/>
              <a:defRPr/>
            </a:lvl4pPr>
            <a:lvl5pPr lvl="4" algn="r">
              <a:lnSpc>
                <a:spcPct val="90000"/>
              </a:lnSpc>
              <a:spcBef>
                <a:spcPts val="0"/>
              </a:spcBef>
              <a:spcAft>
                <a:spcPts val="0"/>
              </a:spcAft>
              <a:buSzPts val="1400"/>
              <a:buNone/>
              <a:defRPr/>
            </a:lvl5pPr>
            <a:lvl6pPr lvl="5" algn="r">
              <a:lnSpc>
                <a:spcPct val="90000"/>
              </a:lnSpc>
              <a:spcBef>
                <a:spcPts val="0"/>
              </a:spcBef>
              <a:spcAft>
                <a:spcPts val="0"/>
              </a:spcAft>
              <a:buSzPts val="1400"/>
              <a:buNone/>
              <a:defRPr/>
            </a:lvl6pPr>
            <a:lvl7pPr lvl="6" algn="r">
              <a:lnSpc>
                <a:spcPct val="90000"/>
              </a:lnSpc>
              <a:spcBef>
                <a:spcPts val="0"/>
              </a:spcBef>
              <a:spcAft>
                <a:spcPts val="0"/>
              </a:spcAft>
              <a:buSzPts val="1400"/>
              <a:buNone/>
              <a:defRPr/>
            </a:lvl7pPr>
            <a:lvl8pPr lvl="7" algn="r">
              <a:lnSpc>
                <a:spcPct val="90000"/>
              </a:lnSpc>
              <a:spcBef>
                <a:spcPts val="0"/>
              </a:spcBef>
              <a:spcAft>
                <a:spcPts val="0"/>
              </a:spcAft>
              <a:buSzPts val="1400"/>
              <a:buNone/>
              <a:defRPr/>
            </a:lvl8pPr>
            <a:lvl9pPr lvl="8" algn="r">
              <a:lnSpc>
                <a:spcPct val="90000"/>
              </a:lnSpc>
              <a:spcBef>
                <a:spcPts val="0"/>
              </a:spcBef>
              <a:spcAft>
                <a:spcPts val="0"/>
              </a:spcAft>
              <a:buSzPts val="1400"/>
              <a:buNone/>
              <a:defRPr/>
            </a:lvl9pPr>
          </a:lstStyle>
          <a:p>
            <a:endParaRPr/>
          </a:p>
        </p:txBody>
      </p:sp>
      <p:sp>
        <p:nvSpPr>
          <p:cNvPr id="20" name="Google Shape;20;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1pPr>
            <a:lvl2pPr marL="0" marR="0" lvl="1"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2pPr>
            <a:lvl3pPr marL="0" marR="0" lvl="2"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3pPr>
            <a:lvl4pPr marL="0" marR="0" lvl="3"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4pPr>
            <a:lvl5pPr marL="0" marR="0" lvl="4"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5pPr>
            <a:lvl6pPr marL="0" marR="0" lvl="5"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6pPr>
            <a:lvl7pPr marL="0" marR="0" lvl="6"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7pPr>
            <a:lvl8pPr marL="0" marR="0" lvl="7"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8pPr>
            <a:lvl9pPr marL="0" marR="0" lvl="8" indent="0" algn="r">
              <a:spcBef>
                <a:spcPts val="0"/>
              </a:spcBef>
              <a:spcAft>
                <a:spcPts val="0"/>
              </a:spcAft>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6"/>
        <p:cNvGrpSpPr/>
        <p:nvPr/>
      </p:nvGrpSpPr>
      <p:grpSpPr>
        <a:xfrm>
          <a:off x="0" y="0"/>
          <a:ext cx="0" cy="0"/>
          <a:chOff x="0" y="0"/>
          <a:chExt cx="0" cy="0"/>
        </a:xfrm>
      </p:grpSpPr>
      <p:sp>
        <p:nvSpPr>
          <p:cNvPr id="27" name="Google Shape;2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32"/>
        <p:cNvGrpSpPr/>
        <p:nvPr/>
      </p:nvGrpSpPr>
      <p:grpSpPr>
        <a:xfrm>
          <a:off x="0" y="0"/>
          <a:ext cx="0" cy="0"/>
          <a:chOff x="0" y="0"/>
          <a:chExt cx="0" cy="0"/>
        </a:xfrm>
      </p:grpSpPr>
      <p:sp>
        <p:nvSpPr>
          <p:cNvPr id="33" name="Google Shape;3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40"/>
        <p:cNvGrpSpPr/>
        <p:nvPr/>
      </p:nvGrpSpPr>
      <p:grpSpPr>
        <a:xfrm>
          <a:off x="0" y="0"/>
          <a:ext cx="0" cy="0"/>
          <a:chOff x="0" y="0"/>
          <a:chExt cx="0" cy="0"/>
        </a:xfrm>
      </p:grpSpPr>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1pPr>
            <a:lvl2pPr marL="0" marR="0" lvl="1"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2pPr>
            <a:lvl3pPr marL="0" marR="0" lvl="2"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3pPr>
            <a:lvl4pPr marL="0" marR="0" lvl="3"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4pPr>
            <a:lvl5pPr marL="0" marR="0" lvl="4"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5pPr>
            <a:lvl6pPr marL="0" marR="0" lvl="5"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6pPr>
            <a:lvl7pPr marL="0" marR="0" lvl="6"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7pPr>
            <a:lvl8pPr marL="0" marR="0" lvl="7"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8pPr>
            <a:lvl9pPr marL="0" marR="0" lvl="8" indent="0" algn="r" rtl="0">
              <a:spcBef>
                <a:spcPts val="0"/>
              </a:spcBef>
              <a:spcAft>
                <a:spcPts val="0"/>
              </a:spcAft>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28"/>
          <p:cNvSpPr txBox="1">
            <a:spLocks noGrp="1"/>
          </p:cNvSpPr>
          <p:nvPr>
            <p:ph type="title"/>
          </p:nvPr>
        </p:nvSpPr>
        <p:spPr>
          <a:xfrm>
            <a:off x="4471988" y="274638"/>
            <a:ext cx="4214812" cy="504825"/>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1pPr>
            <a:lvl2pPr marR="0" lvl="1"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2pPr>
            <a:lvl3pPr marR="0" lvl="2"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3pPr>
            <a:lvl4pPr marR="0" lvl="3"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4pPr>
            <a:lvl5pPr marR="0" lvl="4"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5pPr>
            <a:lvl6pPr marR="0" lvl="5"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6pPr>
            <a:lvl7pPr marR="0" lvl="6"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7pPr>
            <a:lvl8pPr marR="0" lvl="7"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8pPr>
            <a:lvl9pPr marR="0" lvl="8" algn="r" rtl="0">
              <a:lnSpc>
                <a:spcPct val="90000"/>
              </a:lnSpc>
              <a:spcBef>
                <a:spcPts val="0"/>
              </a:spcBef>
              <a:spcAft>
                <a:spcPts val="0"/>
              </a:spcAft>
              <a:buSzPts val="1400"/>
              <a:buNone/>
              <a:defRPr sz="2000" b="0" i="0" u="none" strike="noStrike" cap="none">
                <a:solidFill>
                  <a:schemeClr val="lt1"/>
                </a:solidFill>
                <a:latin typeface="Arial Narrow"/>
                <a:ea typeface="Arial Narrow"/>
                <a:cs typeface="Arial Narrow"/>
                <a:sym typeface="Arial Narr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rtl="0">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rtl="0">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rtl="0">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rtl="0">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rtl="0">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rtl="0">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rtl="0">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rtl="0">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rtl="0">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rtl="0">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rtl="0">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rtl="0">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rtl="0">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rtl="0">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rtl="0">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rtl="0">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4471988" y="274638"/>
            <a:ext cx="4214812" cy="504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1pPr>
            <a:lvl2pPr marR="0" lvl="1"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2pPr>
            <a:lvl3pPr marR="0" lvl="2"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3pPr>
            <a:lvl4pPr marR="0" lvl="3"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4pPr>
            <a:lvl5pPr marR="0" lvl="4"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5pPr>
            <a:lvl6pPr marR="0" lvl="5"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6pPr>
            <a:lvl7pPr marR="0" lvl="6"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7pPr>
            <a:lvl8pPr marR="0" lvl="7"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8pPr>
            <a:lvl9pPr marR="0" lvl="8" algn="r" rtl="0">
              <a:spcBef>
                <a:spcPts val="0"/>
              </a:spcBef>
              <a:spcAft>
                <a:spcPts val="0"/>
              </a:spcAft>
              <a:buSzPts val="1400"/>
              <a:buNone/>
              <a:defRPr sz="2000" b="0" i="0" u="none" strike="noStrike" cap="none">
                <a:solidFill>
                  <a:srgbClr val="FFFFFF"/>
                </a:solidFill>
                <a:latin typeface="Arial Narrow"/>
                <a:ea typeface="Arial Narrow"/>
                <a:cs typeface="Arial Narrow"/>
                <a:sym typeface="Arial Narrow"/>
              </a:defRPr>
            </a:lvl9pPr>
          </a:lstStyle>
          <a:p>
            <a:endParaRPr/>
          </a:p>
        </p:txBody>
      </p:sp>
      <p:sp>
        <p:nvSpPr>
          <p:cNvPr id="38" name="Google Shape;3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Narrow"/>
                <a:ea typeface="Arial Narrow"/>
                <a:cs typeface="Arial Narrow"/>
                <a:sym typeface="Arial Narrow"/>
              </a:defRPr>
            </a:lvl1pPr>
            <a:lvl2pPr marL="0" marR="0" lvl="1" indent="0" algn="r" rtl="0">
              <a:spcBef>
                <a:spcPts val="0"/>
              </a:spcBef>
              <a:spcAft>
                <a:spcPts val="0"/>
              </a:spcAft>
              <a:buNone/>
              <a:defRPr sz="1000">
                <a:solidFill>
                  <a:srgbClr val="888888"/>
                </a:solidFill>
                <a:latin typeface="Arial Narrow"/>
                <a:ea typeface="Arial Narrow"/>
                <a:cs typeface="Arial Narrow"/>
                <a:sym typeface="Arial Narrow"/>
              </a:defRPr>
            </a:lvl2pPr>
            <a:lvl3pPr marL="0" marR="0" lvl="2" indent="0" algn="r" rtl="0">
              <a:spcBef>
                <a:spcPts val="0"/>
              </a:spcBef>
              <a:spcAft>
                <a:spcPts val="0"/>
              </a:spcAft>
              <a:buNone/>
              <a:defRPr sz="1000">
                <a:solidFill>
                  <a:srgbClr val="888888"/>
                </a:solidFill>
                <a:latin typeface="Arial Narrow"/>
                <a:ea typeface="Arial Narrow"/>
                <a:cs typeface="Arial Narrow"/>
                <a:sym typeface="Arial Narrow"/>
              </a:defRPr>
            </a:lvl3pPr>
            <a:lvl4pPr marL="0" marR="0" lvl="3" indent="0" algn="r" rtl="0">
              <a:spcBef>
                <a:spcPts val="0"/>
              </a:spcBef>
              <a:spcAft>
                <a:spcPts val="0"/>
              </a:spcAft>
              <a:buNone/>
              <a:defRPr sz="1000">
                <a:solidFill>
                  <a:srgbClr val="888888"/>
                </a:solidFill>
                <a:latin typeface="Arial Narrow"/>
                <a:ea typeface="Arial Narrow"/>
                <a:cs typeface="Arial Narrow"/>
                <a:sym typeface="Arial Narrow"/>
              </a:defRPr>
            </a:lvl4pPr>
            <a:lvl5pPr marL="0" marR="0" lvl="4" indent="0" algn="r" rtl="0">
              <a:spcBef>
                <a:spcPts val="0"/>
              </a:spcBef>
              <a:spcAft>
                <a:spcPts val="0"/>
              </a:spcAft>
              <a:buNone/>
              <a:defRPr sz="1000">
                <a:solidFill>
                  <a:srgbClr val="888888"/>
                </a:solidFill>
                <a:latin typeface="Arial Narrow"/>
                <a:ea typeface="Arial Narrow"/>
                <a:cs typeface="Arial Narrow"/>
                <a:sym typeface="Arial Narrow"/>
              </a:defRPr>
            </a:lvl5pPr>
            <a:lvl6pPr marL="0" marR="0" lvl="5" indent="0" algn="r" rtl="0">
              <a:spcBef>
                <a:spcPts val="0"/>
              </a:spcBef>
              <a:spcAft>
                <a:spcPts val="0"/>
              </a:spcAft>
              <a:buNone/>
              <a:defRPr sz="1000">
                <a:solidFill>
                  <a:srgbClr val="888888"/>
                </a:solidFill>
                <a:latin typeface="Arial Narrow"/>
                <a:ea typeface="Arial Narrow"/>
                <a:cs typeface="Arial Narrow"/>
                <a:sym typeface="Arial Narrow"/>
              </a:defRPr>
            </a:lvl6pPr>
            <a:lvl7pPr marL="0" marR="0" lvl="6" indent="0" algn="r" rtl="0">
              <a:spcBef>
                <a:spcPts val="0"/>
              </a:spcBef>
              <a:spcAft>
                <a:spcPts val="0"/>
              </a:spcAft>
              <a:buNone/>
              <a:defRPr sz="1000">
                <a:solidFill>
                  <a:srgbClr val="888888"/>
                </a:solidFill>
                <a:latin typeface="Arial Narrow"/>
                <a:ea typeface="Arial Narrow"/>
                <a:cs typeface="Arial Narrow"/>
                <a:sym typeface="Arial Narrow"/>
              </a:defRPr>
            </a:lvl7pPr>
            <a:lvl8pPr marL="0" marR="0" lvl="7" indent="0" algn="r" rtl="0">
              <a:spcBef>
                <a:spcPts val="0"/>
              </a:spcBef>
              <a:spcAft>
                <a:spcPts val="0"/>
              </a:spcAft>
              <a:buNone/>
              <a:defRPr sz="1000">
                <a:solidFill>
                  <a:srgbClr val="888888"/>
                </a:solidFill>
                <a:latin typeface="Arial Narrow"/>
                <a:ea typeface="Arial Narrow"/>
                <a:cs typeface="Arial Narrow"/>
                <a:sym typeface="Arial Narrow"/>
              </a:defRPr>
            </a:lvl8pPr>
            <a:lvl9pPr marL="0" marR="0" lvl="8" indent="0" algn="r" rtl="0">
              <a:spcBef>
                <a:spcPts val="0"/>
              </a:spcBef>
              <a:spcAft>
                <a:spcPts val="0"/>
              </a:spcAft>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cus-on-men.eu/resource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313083" y="615086"/>
            <a:ext cx="8229600" cy="48307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4800"/>
              <a:buNone/>
            </a:pPr>
            <a:r>
              <a:rPr lang="en-GB" sz="4800" b="1"/>
              <a:t>GENDER EQUALITY &amp; Combatting Gender Based Violence – a cross cutting challenge for all – migrants and locals!</a:t>
            </a:r>
            <a:endParaRPr/>
          </a:p>
        </p:txBody>
      </p:sp>
      <p:pic>
        <p:nvPicPr>
          <p:cNvPr id="48" name="Google Shape;48;p1"/>
          <p:cNvPicPr preferRelativeResize="0"/>
          <p:nvPr/>
        </p:nvPicPr>
        <p:blipFill rotWithShape="1">
          <a:blip r:embed="rId3">
            <a:alphaModFix/>
          </a:blip>
          <a:srcRect r="713" b="1167"/>
          <a:stretch/>
        </p:blipFill>
        <p:spPr>
          <a:xfrm>
            <a:off x="7505527" y="96764"/>
            <a:ext cx="1325390" cy="1036644"/>
          </a:xfrm>
          <a:prstGeom prst="rect">
            <a:avLst/>
          </a:prstGeom>
          <a:noFill/>
          <a:ln>
            <a:noFill/>
          </a:ln>
        </p:spPr>
      </p:pic>
      <p:pic>
        <p:nvPicPr>
          <p:cNvPr id="49" name="Google Shape;49;p1" descr="Text&#10;&#10;Description automatically generated"/>
          <p:cNvPicPr preferRelativeResize="0"/>
          <p:nvPr/>
        </p:nvPicPr>
        <p:blipFill rotWithShape="1">
          <a:blip r:embed="rId4">
            <a:alphaModFix/>
          </a:blip>
          <a:srcRect/>
          <a:stretch/>
        </p:blipFill>
        <p:spPr>
          <a:xfrm>
            <a:off x="313083" y="345393"/>
            <a:ext cx="2416167" cy="539387"/>
          </a:xfrm>
          <a:prstGeom prst="rect">
            <a:avLst/>
          </a:prstGeom>
          <a:noFill/>
          <a:ln>
            <a:noFill/>
          </a:ln>
        </p:spPr>
      </p:pic>
      <p:sp>
        <p:nvSpPr>
          <p:cNvPr id="50" name="Google Shape;50;p1"/>
          <p:cNvSpPr txBox="1"/>
          <p:nvPr/>
        </p:nvSpPr>
        <p:spPr>
          <a:xfrm>
            <a:off x="1206889" y="5809178"/>
            <a:ext cx="3815327"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00"/>
              <a:buFont typeface="Calibri"/>
              <a:buNone/>
            </a:pPr>
            <a:r>
              <a:rPr lang="en-GB" sz="1000" b="0" i="1" u="none" strike="noStrike" cap="none">
                <a:solidFill>
                  <a:schemeClr val="dk1"/>
                </a:solidFill>
                <a:latin typeface="Calibri"/>
                <a:ea typeface="Calibri"/>
                <a:cs typeface="Calibri"/>
                <a:sym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b="0" i="1" u="none" strike="noStrike" cap="none">
              <a:solidFill>
                <a:schemeClr val="dk1"/>
              </a:solidFill>
              <a:latin typeface="Calibri"/>
              <a:ea typeface="Calibri"/>
              <a:cs typeface="Calibri"/>
              <a:sym typeface="Calibri"/>
            </a:endParaRPr>
          </a:p>
        </p:txBody>
      </p:sp>
      <p:pic>
        <p:nvPicPr>
          <p:cNvPr id="51" name="Google Shape;51;p1" descr="A close-up of a sign&#10;&#10;Description automatically generated with low confidence"/>
          <p:cNvPicPr preferRelativeResize="0"/>
          <p:nvPr/>
        </p:nvPicPr>
        <p:blipFill rotWithShape="1">
          <a:blip r:embed="rId5">
            <a:alphaModFix/>
          </a:blip>
          <a:srcRect/>
          <a:stretch/>
        </p:blipFill>
        <p:spPr>
          <a:xfrm>
            <a:off x="313083" y="5763233"/>
            <a:ext cx="893806" cy="893806"/>
          </a:xfrm>
          <a:prstGeom prst="rect">
            <a:avLst/>
          </a:prstGeom>
          <a:noFill/>
          <a:ln>
            <a:noFill/>
          </a:ln>
        </p:spPr>
      </p:pic>
      <p:pic>
        <p:nvPicPr>
          <p:cNvPr id="3" name="Picture 2">
            <a:extLst>
              <a:ext uri="{FF2B5EF4-FFF2-40B4-BE49-F238E27FC236}">
                <a16:creationId xmlns:a16="http://schemas.microsoft.com/office/drawing/2014/main" id="{052F8DCD-2C2D-45B7-A771-E3800663FD3E}"/>
              </a:ext>
            </a:extLst>
          </p:cNvPr>
          <p:cNvPicPr>
            <a:picLocks noChangeAspect="1"/>
          </p:cNvPicPr>
          <p:nvPr/>
        </p:nvPicPr>
        <p:blipFill>
          <a:blip r:embed="rId6"/>
          <a:stretch>
            <a:fillRect/>
          </a:stretch>
        </p:blipFill>
        <p:spPr>
          <a:xfrm>
            <a:off x="7241812" y="5914894"/>
            <a:ext cx="1390598" cy="742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755650" y="303989"/>
            <a:ext cx="7632700" cy="1444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br>
              <a:rPr lang="en-GB" b="1">
                <a:solidFill>
                  <a:srgbClr val="004489"/>
                </a:solidFill>
              </a:rPr>
            </a:br>
            <a:br>
              <a:rPr lang="en-GB" b="1">
                <a:solidFill>
                  <a:srgbClr val="004489"/>
                </a:solidFill>
              </a:rPr>
            </a:br>
            <a:r>
              <a:rPr lang="en-GB" sz="3000" b="1">
                <a:solidFill>
                  <a:srgbClr val="004489"/>
                </a:solidFill>
              </a:rPr>
              <a:t>Combat gender stereotypes and sexism</a:t>
            </a:r>
            <a:br>
              <a:rPr lang="en-GB" b="1" u="sng"/>
            </a:br>
            <a:br>
              <a:rPr lang="en-GB" b="1" u="sng"/>
            </a:br>
            <a:endParaRPr b="1" u="sng"/>
          </a:p>
        </p:txBody>
      </p:sp>
      <p:sp>
        <p:nvSpPr>
          <p:cNvPr id="128" name="Google Shape;128;p10"/>
          <p:cNvSpPr txBox="1">
            <a:spLocks noGrp="1"/>
          </p:cNvSpPr>
          <p:nvPr>
            <p:ph type="body" idx="1"/>
          </p:nvPr>
        </p:nvSpPr>
        <p:spPr>
          <a:xfrm>
            <a:off x="336884" y="692944"/>
            <a:ext cx="8051466" cy="54721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Font typeface="Noto Sans Symbols"/>
              <a:buChar char="✔"/>
            </a:pPr>
            <a:r>
              <a:rPr lang="en-GB" sz="2400"/>
              <a:t>Gender stereotypes are present in </a:t>
            </a:r>
            <a:r>
              <a:rPr lang="en-GB" sz="2400" b="1">
                <a:solidFill>
                  <a:srgbClr val="004489"/>
                </a:solidFill>
              </a:rPr>
              <a:t>all areas of life Obstacle</a:t>
            </a:r>
            <a:r>
              <a:rPr lang="en-GB" sz="2400"/>
              <a:t> to gender equality &amp; feeds into </a:t>
            </a:r>
            <a:r>
              <a:rPr lang="en-GB" sz="2400" b="1">
                <a:solidFill>
                  <a:srgbClr val="004489"/>
                </a:solidFill>
              </a:rPr>
              <a:t>gender discrimination</a:t>
            </a:r>
            <a:endParaRPr/>
          </a:p>
          <a:p>
            <a:pPr marL="228600" lvl="0" indent="-228600" algn="l" rtl="0">
              <a:lnSpc>
                <a:spcPct val="90000"/>
              </a:lnSpc>
              <a:spcBef>
                <a:spcPts val="1000"/>
              </a:spcBef>
              <a:spcAft>
                <a:spcPts val="0"/>
              </a:spcAft>
              <a:buClr>
                <a:srgbClr val="004489"/>
              </a:buClr>
              <a:buSzPts val="2600"/>
              <a:buFont typeface="Noto Sans Symbols"/>
              <a:buChar char="✔"/>
            </a:pPr>
            <a:r>
              <a:rPr lang="en-GB" sz="2600" b="1">
                <a:solidFill>
                  <a:srgbClr val="004489"/>
                </a:solidFill>
              </a:rPr>
              <a:t>Gender stereotypes in education: </a:t>
            </a:r>
            <a:r>
              <a:rPr lang="en-GB" sz="2600"/>
              <a:t>content of teaching material, curricula, teaching methods, career and study advice etc</a:t>
            </a:r>
            <a:endParaRPr sz="2600"/>
          </a:p>
          <a:p>
            <a:pPr marL="228600" lvl="0" indent="-228600" algn="l" rtl="0">
              <a:lnSpc>
                <a:spcPct val="90000"/>
              </a:lnSpc>
              <a:spcBef>
                <a:spcPts val="1000"/>
              </a:spcBef>
              <a:spcAft>
                <a:spcPts val="0"/>
              </a:spcAft>
              <a:buClr>
                <a:srgbClr val="336699"/>
              </a:buClr>
              <a:buSzPts val="2400"/>
              <a:buFont typeface="Noto Sans Symbols"/>
              <a:buChar char="✔"/>
            </a:pPr>
            <a:r>
              <a:rPr lang="en-GB" sz="2400" b="1">
                <a:solidFill>
                  <a:srgbClr val="336699"/>
                </a:solidFill>
              </a:rPr>
              <a:t>Media</a:t>
            </a:r>
            <a:r>
              <a:rPr lang="en-GB" sz="2400"/>
              <a:t>: women </a:t>
            </a:r>
            <a:r>
              <a:rPr lang="en-GB" sz="2400" b="1">
                <a:solidFill>
                  <a:srgbClr val="004489"/>
                </a:solidFill>
              </a:rPr>
              <a:t>24% of the persons</a:t>
            </a:r>
            <a:r>
              <a:rPr lang="en-GB" sz="2400"/>
              <a:t> heard, read about or seen in the news - even less as </a:t>
            </a:r>
            <a:r>
              <a:rPr lang="en-GB" sz="2400" b="1">
                <a:solidFill>
                  <a:srgbClr val="004489"/>
                </a:solidFill>
              </a:rPr>
              <a:t>experts: 17%</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Looking at </a:t>
            </a:r>
            <a:r>
              <a:rPr lang="en-GB" sz="2400" b="1">
                <a:solidFill>
                  <a:srgbClr val="004489"/>
                </a:solidFill>
              </a:rPr>
              <a:t>regulatory frameworks on the content of media </a:t>
            </a:r>
            <a:r>
              <a:rPr lang="en-GB" sz="2400"/>
              <a:t>in  relation to human dignity, gender equality, violence against women+ encourage </a:t>
            </a:r>
            <a:r>
              <a:rPr lang="en-GB" sz="2400" b="1">
                <a:solidFill>
                  <a:srgbClr val="004489"/>
                </a:solidFill>
              </a:rPr>
              <a:t>media auto regulation </a:t>
            </a:r>
            <a:r>
              <a:rPr lang="en-GB" sz="2400"/>
              <a:t>(Istanbul Convention)</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Media as a profession: more women but </a:t>
            </a:r>
            <a:r>
              <a:rPr lang="en-GB" sz="2400" b="1">
                <a:solidFill>
                  <a:srgbClr val="004489"/>
                </a:solidFill>
              </a:rPr>
              <a:t>under-represented in decision-making and ownership</a:t>
            </a:r>
            <a:endParaRPr sz="2400"/>
          </a:p>
          <a:p>
            <a:pPr marL="228600" lvl="0" indent="-63500" algn="l" rtl="0">
              <a:lnSpc>
                <a:spcPct val="90000"/>
              </a:lnSpc>
              <a:spcBef>
                <a:spcPts val="1000"/>
              </a:spcBef>
              <a:spcAft>
                <a:spcPts val="0"/>
              </a:spcAft>
              <a:buClr>
                <a:schemeClr val="dk1"/>
              </a:buClr>
              <a:buSzPts val="2600"/>
              <a:buFont typeface="Noto Sans Symbols"/>
              <a:buNone/>
            </a:pPr>
            <a:endParaRPr sz="2600" b="1">
              <a:solidFill>
                <a:srgbClr val="004489"/>
              </a:solidFill>
            </a:endParaRPr>
          </a:p>
          <a:p>
            <a:pPr marL="0" lvl="0" indent="0" algn="l" rtl="0">
              <a:lnSpc>
                <a:spcPct val="90000"/>
              </a:lnSpc>
              <a:spcBef>
                <a:spcPts val="1000"/>
              </a:spcBef>
              <a:spcAft>
                <a:spcPts val="0"/>
              </a:spcAft>
              <a:buClr>
                <a:schemeClr val="dk1"/>
              </a:buClr>
              <a:buSzPts val="2800"/>
              <a:buNone/>
            </a:pPr>
            <a:endParaRPr/>
          </a:p>
        </p:txBody>
      </p:sp>
      <p:cxnSp>
        <p:nvCxnSpPr>
          <p:cNvPr id="129" name="Google Shape;129;p10"/>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30" name="Google Shape;130;p10"/>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title"/>
          </p:nvPr>
        </p:nvSpPr>
        <p:spPr>
          <a:xfrm>
            <a:off x="827088" y="3349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2800" b="1">
                <a:solidFill>
                  <a:srgbClr val="004489"/>
                </a:solidFill>
              </a:rPr>
              <a:t>Ensuring women’s equal access to justice</a:t>
            </a:r>
            <a:endParaRPr sz="2800" b="1">
              <a:solidFill>
                <a:srgbClr val="004489"/>
              </a:solidFill>
            </a:endParaRPr>
          </a:p>
        </p:txBody>
      </p:sp>
      <p:sp>
        <p:nvSpPr>
          <p:cNvPr id="137" name="Google Shape;137;p11"/>
          <p:cNvSpPr txBox="1">
            <a:spLocks noGrp="1"/>
          </p:cNvSpPr>
          <p:nvPr>
            <p:ph type="body" idx="1"/>
          </p:nvPr>
        </p:nvSpPr>
        <p:spPr>
          <a:xfrm>
            <a:off x="862807" y="911225"/>
            <a:ext cx="7561262" cy="5184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4489"/>
              </a:buClr>
              <a:buSzPts val="2800"/>
              <a:buFont typeface="Calibri"/>
              <a:buNone/>
            </a:pPr>
            <a:r>
              <a:rPr lang="en-GB" b="1">
                <a:solidFill>
                  <a:srgbClr val="004489"/>
                </a:solidFill>
              </a:rPr>
              <a:t>Obstacles</a:t>
            </a:r>
            <a:r>
              <a:rPr lang="en-GB"/>
              <a:t> to women’s access to justice : </a:t>
            </a:r>
            <a:endParaRPr>
              <a:latin typeface="Tahoma"/>
              <a:ea typeface="Tahoma"/>
              <a:cs typeface="Tahoma"/>
              <a:sym typeface="Tahoma"/>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Limited use of </a:t>
            </a:r>
            <a:r>
              <a:rPr lang="en-GB" sz="2700" b="1">
                <a:solidFill>
                  <a:srgbClr val="004489"/>
                </a:solidFill>
              </a:rPr>
              <a:t>international standards in judicial decisions </a:t>
            </a:r>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Low awareness of and limited remedies for </a:t>
            </a:r>
            <a:r>
              <a:rPr lang="en-GB" sz="2700" b="1">
                <a:solidFill>
                  <a:srgbClr val="004489"/>
                </a:solidFill>
              </a:rPr>
              <a:t>indirect discrimination </a:t>
            </a:r>
            <a:r>
              <a:rPr lang="en-GB" sz="2700"/>
              <a:t>of women </a:t>
            </a:r>
            <a:endParaRPr/>
          </a:p>
          <a:p>
            <a:pPr marL="228600" lvl="0" indent="-228600" algn="l" rtl="0">
              <a:lnSpc>
                <a:spcPct val="90000"/>
              </a:lnSpc>
              <a:spcBef>
                <a:spcPts val="0"/>
              </a:spcBef>
              <a:spcAft>
                <a:spcPts val="0"/>
              </a:spcAft>
              <a:buClr>
                <a:srgbClr val="004489"/>
              </a:buClr>
              <a:buSzPts val="2700"/>
              <a:buFont typeface="Noto Sans Symbols"/>
              <a:buChar char="✔"/>
            </a:pPr>
            <a:r>
              <a:rPr lang="en-GB" sz="2700" b="1">
                <a:solidFill>
                  <a:srgbClr val="004489"/>
                </a:solidFill>
              </a:rPr>
              <a:t>Violence against women</a:t>
            </a:r>
            <a:r>
              <a:rPr lang="en-GB" sz="2700"/>
              <a:t>: not all forms are criminalised; severe under-reporting of crimes of violence against women; </a:t>
            </a:r>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Scarce or </a:t>
            </a:r>
            <a:r>
              <a:rPr lang="en-GB" sz="2700" b="1">
                <a:solidFill>
                  <a:srgbClr val="004489"/>
                </a:solidFill>
              </a:rPr>
              <a:t>no state funding for support services</a:t>
            </a:r>
            <a:r>
              <a:rPr lang="en-GB" sz="2700"/>
              <a:t> in some countries </a:t>
            </a:r>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Europe: equal number of women and men judges but </a:t>
            </a:r>
            <a:r>
              <a:rPr lang="en-GB" sz="2700" b="1">
                <a:solidFill>
                  <a:srgbClr val="004489"/>
                </a:solidFill>
              </a:rPr>
              <a:t>glass ceiling in the judiciary</a:t>
            </a:r>
            <a:endParaRPr/>
          </a:p>
          <a:p>
            <a:pPr marL="228600" lvl="0" indent="-57150" algn="l" rtl="0">
              <a:lnSpc>
                <a:spcPct val="90000"/>
              </a:lnSpc>
              <a:spcBef>
                <a:spcPts val="0"/>
              </a:spcBef>
              <a:spcAft>
                <a:spcPts val="0"/>
              </a:spcAft>
              <a:buClr>
                <a:schemeClr val="dk1"/>
              </a:buClr>
              <a:buSzPts val="2700"/>
              <a:buFont typeface="Noto Sans Symbols"/>
              <a:buNone/>
            </a:pPr>
            <a:endParaRPr sz="2700"/>
          </a:p>
          <a:p>
            <a:pPr marL="228600" lvl="0" indent="-50800" algn="l" rtl="0">
              <a:lnSpc>
                <a:spcPct val="90000"/>
              </a:lnSpc>
              <a:spcBef>
                <a:spcPts val="0"/>
              </a:spcBef>
              <a:spcAft>
                <a:spcPts val="0"/>
              </a:spcAft>
              <a:buClr>
                <a:schemeClr val="dk1"/>
              </a:buClr>
              <a:buSzPts val="2800"/>
              <a:buFont typeface="Noto Sans Symbols"/>
              <a:buNone/>
            </a:pPr>
            <a:endParaRPr b="1">
              <a:solidFill>
                <a:srgbClr val="004489"/>
              </a:solidFill>
              <a:latin typeface="Tahoma"/>
              <a:ea typeface="Tahoma"/>
              <a:cs typeface="Tahoma"/>
              <a:sym typeface="Tahoma"/>
            </a:endParaRPr>
          </a:p>
          <a:p>
            <a:pPr marL="228600" lvl="0" indent="-50800" algn="l" rtl="0">
              <a:lnSpc>
                <a:spcPct val="90000"/>
              </a:lnSpc>
              <a:spcBef>
                <a:spcPts val="0"/>
              </a:spcBef>
              <a:spcAft>
                <a:spcPts val="0"/>
              </a:spcAft>
              <a:buClr>
                <a:schemeClr val="dk1"/>
              </a:buClr>
              <a:buSzPts val="2800"/>
              <a:buFont typeface="Noto Sans Symbols"/>
              <a:buNone/>
            </a:pPr>
            <a:endParaRPr>
              <a:latin typeface="Tahoma"/>
              <a:ea typeface="Tahoma"/>
              <a:cs typeface="Tahoma"/>
              <a:sym typeface="Tahoma"/>
            </a:endParaRPr>
          </a:p>
          <a:p>
            <a:pPr marL="0" lvl="0" indent="0" algn="l" rtl="0">
              <a:lnSpc>
                <a:spcPct val="90000"/>
              </a:lnSpc>
              <a:spcBef>
                <a:spcPts val="1000"/>
              </a:spcBef>
              <a:spcAft>
                <a:spcPts val="0"/>
              </a:spcAft>
              <a:buClr>
                <a:schemeClr val="dk1"/>
              </a:buClr>
              <a:buSzPts val="2800"/>
              <a:buFont typeface="Calibri"/>
              <a:buNone/>
            </a:pPr>
            <a:endParaRPr/>
          </a:p>
        </p:txBody>
      </p:sp>
      <p:cxnSp>
        <p:nvCxnSpPr>
          <p:cNvPr id="138" name="Google Shape;138;p1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39" name="Google Shape;139;p11"/>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815975" y="313532"/>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000" b="1">
                <a:solidFill>
                  <a:srgbClr val="004489"/>
                </a:solidFill>
              </a:rPr>
              <a:t>Ensuring women’s equal access to justice</a:t>
            </a:r>
            <a:endParaRPr sz="2800" b="1">
              <a:solidFill>
                <a:srgbClr val="004489"/>
              </a:solidFill>
            </a:endParaRPr>
          </a:p>
        </p:txBody>
      </p:sp>
      <p:sp>
        <p:nvSpPr>
          <p:cNvPr id="146" name="Google Shape;146;p12"/>
          <p:cNvSpPr txBox="1">
            <a:spLocks noGrp="1"/>
          </p:cNvSpPr>
          <p:nvPr>
            <p:ph type="body" idx="1"/>
          </p:nvPr>
        </p:nvSpPr>
        <p:spPr>
          <a:xfrm>
            <a:off x="719931" y="889794"/>
            <a:ext cx="7704137" cy="5184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en-GB"/>
              <a:t>Important obstacle: </a:t>
            </a:r>
            <a:r>
              <a:rPr lang="en-GB" b="1">
                <a:solidFill>
                  <a:srgbClr val="004489"/>
                </a:solidFill>
              </a:rPr>
              <a:t>Judicial stereotyping</a:t>
            </a:r>
            <a:r>
              <a:rPr lang="en-GB"/>
              <a:t>:</a:t>
            </a:r>
            <a:endParaRPr/>
          </a:p>
          <a:p>
            <a:pPr marL="0" lvl="0" indent="0" algn="l" rtl="0">
              <a:lnSpc>
                <a:spcPct val="90000"/>
              </a:lnSpc>
              <a:spcBef>
                <a:spcPts val="1000"/>
              </a:spcBef>
              <a:spcAft>
                <a:spcPts val="0"/>
              </a:spcAft>
              <a:buClr>
                <a:schemeClr val="dk1"/>
              </a:buClr>
              <a:buSzPts val="2800"/>
              <a:buFont typeface="Calibri"/>
              <a:buNone/>
            </a:pPr>
            <a:r>
              <a:rPr lang="en-GB" i="1"/>
              <a:t>“The practice of applying a stereotypical belief to an individual member of the subject group”</a:t>
            </a:r>
            <a:endParaRPr/>
          </a:p>
          <a:p>
            <a:pPr marL="0" lvl="0" indent="0" algn="ctr" rtl="0">
              <a:lnSpc>
                <a:spcPct val="90000"/>
              </a:lnSpc>
              <a:spcBef>
                <a:spcPts val="1000"/>
              </a:spcBef>
              <a:spcAft>
                <a:spcPts val="0"/>
              </a:spcAft>
              <a:buClr>
                <a:schemeClr val="dk1"/>
              </a:buClr>
              <a:buSzPts val="800"/>
              <a:buFont typeface="Calibri"/>
              <a:buNone/>
            </a:pPr>
            <a:endParaRPr sz="800"/>
          </a:p>
          <a:p>
            <a:pPr marL="0" lvl="0" indent="0" algn="ctr" rtl="0">
              <a:lnSpc>
                <a:spcPct val="90000"/>
              </a:lnSpc>
              <a:spcBef>
                <a:spcPts val="1000"/>
              </a:spcBef>
              <a:spcAft>
                <a:spcPts val="0"/>
              </a:spcAft>
              <a:buClr>
                <a:schemeClr val="dk1"/>
              </a:buClr>
              <a:buSzPts val="2600"/>
              <a:buFont typeface="Calibri"/>
              <a:buNone/>
            </a:pPr>
            <a:r>
              <a:rPr lang="en-GB" sz="2600"/>
              <a:t>Stereotype: Generalised  belief or preconception about </a:t>
            </a:r>
            <a:r>
              <a:rPr lang="en-GB" sz="2600" b="1">
                <a:solidFill>
                  <a:srgbClr val="004489"/>
                </a:solidFill>
              </a:rPr>
              <a:t>sex or gender</a:t>
            </a:r>
            <a:endParaRPr/>
          </a:p>
          <a:p>
            <a:pPr marL="0" lvl="0" indent="0" algn="ctr" rtl="0">
              <a:lnSpc>
                <a:spcPct val="90000"/>
              </a:lnSpc>
              <a:spcBef>
                <a:spcPts val="1000"/>
              </a:spcBef>
              <a:spcAft>
                <a:spcPts val="0"/>
              </a:spcAft>
              <a:buClr>
                <a:schemeClr val="dk1"/>
              </a:buClr>
              <a:buSzPts val="1400"/>
              <a:buFont typeface="Calibri"/>
              <a:buNone/>
            </a:pPr>
            <a:endParaRPr sz="1400"/>
          </a:p>
          <a:p>
            <a:pPr marL="0" lvl="0" indent="0" algn="ctr" rtl="0">
              <a:lnSpc>
                <a:spcPct val="90000"/>
              </a:lnSpc>
              <a:spcBef>
                <a:spcPts val="1000"/>
              </a:spcBef>
              <a:spcAft>
                <a:spcPts val="0"/>
              </a:spcAft>
              <a:buClr>
                <a:schemeClr val="dk1"/>
              </a:buClr>
              <a:buSzPts val="2600"/>
              <a:buFont typeface="Calibri"/>
              <a:buNone/>
            </a:pPr>
            <a:r>
              <a:rPr lang="en-GB" sz="2600"/>
              <a:t>Assumptions about the attributes, characteristics and roles of women and men as a </a:t>
            </a:r>
            <a:r>
              <a:rPr lang="en-GB" sz="2600" b="1">
                <a:solidFill>
                  <a:srgbClr val="004489"/>
                </a:solidFill>
              </a:rPr>
              <a:t>group</a:t>
            </a:r>
            <a:endParaRPr/>
          </a:p>
          <a:p>
            <a:pPr marL="0" lvl="0" indent="0" algn="ctr" rtl="0">
              <a:lnSpc>
                <a:spcPct val="90000"/>
              </a:lnSpc>
              <a:spcBef>
                <a:spcPts val="1000"/>
              </a:spcBef>
              <a:spcAft>
                <a:spcPts val="0"/>
              </a:spcAft>
              <a:buClr>
                <a:schemeClr val="dk1"/>
              </a:buClr>
              <a:buSzPts val="1400"/>
              <a:buFont typeface="Calibri"/>
              <a:buNone/>
            </a:pPr>
            <a:endParaRPr sz="1400"/>
          </a:p>
          <a:p>
            <a:pPr marL="0" lvl="0" indent="0" algn="ctr" rtl="0">
              <a:lnSpc>
                <a:spcPct val="90000"/>
              </a:lnSpc>
              <a:spcBef>
                <a:spcPts val="1000"/>
              </a:spcBef>
              <a:spcAft>
                <a:spcPts val="0"/>
              </a:spcAft>
              <a:buClr>
                <a:schemeClr val="dk1"/>
              </a:buClr>
              <a:buSzPts val="2600"/>
              <a:buFont typeface="Calibri"/>
              <a:buNone/>
            </a:pPr>
            <a:r>
              <a:rPr lang="en-GB" sz="2600"/>
              <a:t>Inferences about </a:t>
            </a:r>
            <a:r>
              <a:rPr lang="en-GB" sz="2600" b="1">
                <a:solidFill>
                  <a:srgbClr val="004489"/>
                </a:solidFill>
              </a:rPr>
              <a:t>individual women and men</a:t>
            </a:r>
            <a:endParaRPr/>
          </a:p>
          <a:p>
            <a:pPr marL="0" lvl="0" indent="0" algn="l" rtl="0">
              <a:lnSpc>
                <a:spcPct val="90000"/>
              </a:lnSpc>
              <a:spcBef>
                <a:spcPts val="1000"/>
              </a:spcBef>
              <a:spcAft>
                <a:spcPts val="0"/>
              </a:spcAft>
              <a:buClr>
                <a:schemeClr val="dk1"/>
              </a:buClr>
              <a:buSzPts val="2800"/>
              <a:buFont typeface="Calibri"/>
              <a:buNone/>
            </a:pPr>
            <a:endParaRPr/>
          </a:p>
        </p:txBody>
      </p:sp>
      <p:sp>
        <p:nvSpPr>
          <p:cNvPr id="147" name="Google Shape;147;p12"/>
          <p:cNvSpPr/>
          <p:nvPr/>
        </p:nvSpPr>
        <p:spPr>
          <a:xfrm>
            <a:off x="4594225" y="4221163"/>
            <a:ext cx="250825" cy="296862"/>
          </a:xfrm>
          <a:prstGeom prst="downArrow">
            <a:avLst>
              <a:gd name="adj1" fmla="val 50000"/>
              <a:gd name="adj2" fmla="val 50000"/>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2"/>
          <p:cNvSpPr/>
          <p:nvPr/>
        </p:nvSpPr>
        <p:spPr>
          <a:xfrm>
            <a:off x="4632325" y="5426075"/>
            <a:ext cx="250825" cy="295275"/>
          </a:xfrm>
          <a:prstGeom prst="downArrow">
            <a:avLst>
              <a:gd name="adj1" fmla="val 50000"/>
              <a:gd name="adj2" fmla="val 50000"/>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9" name="Google Shape;149;p1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50" name="Google Shape;150;p12"/>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827088" y="332557"/>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000" b="1">
                <a:solidFill>
                  <a:srgbClr val="004489"/>
                </a:solidFill>
              </a:rPr>
              <a:t>Ensuring women’s equal access to justice</a:t>
            </a:r>
            <a:endParaRPr sz="2800" b="1">
              <a:solidFill>
                <a:srgbClr val="004489"/>
              </a:solidFill>
            </a:endParaRPr>
          </a:p>
        </p:txBody>
      </p:sp>
      <p:grpSp>
        <p:nvGrpSpPr>
          <p:cNvPr id="157" name="Google Shape;157;p13"/>
          <p:cNvGrpSpPr/>
          <p:nvPr/>
        </p:nvGrpSpPr>
        <p:grpSpPr>
          <a:xfrm>
            <a:off x="862807" y="910000"/>
            <a:ext cx="7561262" cy="4426786"/>
            <a:chOff x="0" y="1181"/>
            <a:chExt cx="7561262" cy="4426786"/>
          </a:xfrm>
        </p:grpSpPr>
        <p:sp>
          <p:nvSpPr>
            <p:cNvPr id="158" name="Google Shape;158;p13"/>
            <p:cNvSpPr/>
            <p:nvPr/>
          </p:nvSpPr>
          <p:spPr>
            <a:xfrm>
              <a:off x="0" y="2748371"/>
              <a:ext cx="7561262" cy="1679596"/>
            </a:xfrm>
            <a:prstGeom prst="rect">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txBox="1"/>
            <p:nvPr/>
          </p:nvSpPr>
          <p:spPr>
            <a:xfrm>
              <a:off x="0" y="2748371"/>
              <a:ext cx="7561262" cy="906981"/>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385623"/>
                </a:buClr>
                <a:buSzPts val="1900"/>
                <a:buFont typeface="Calibri"/>
                <a:buNone/>
              </a:pPr>
              <a:r>
                <a:rPr lang="en-GB" sz="1900" b="1" i="0" u="none" strike="noStrike" cap="none">
                  <a:solidFill>
                    <a:srgbClr val="385623"/>
                  </a:solidFill>
                  <a:latin typeface="Calibri"/>
                  <a:ea typeface="Calibri"/>
                  <a:cs typeface="Calibri"/>
                  <a:sym typeface="Calibri"/>
                </a:rPr>
                <a:t>Possible conclusions in a court:</a:t>
              </a:r>
              <a:endParaRPr sz="1900" b="1" i="0" u="none" strike="noStrike" cap="none">
                <a:solidFill>
                  <a:srgbClr val="385623"/>
                </a:solidFill>
                <a:latin typeface="Calibri"/>
                <a:ea typeface="Calibri"/>
                <a:cs typeface="Calibri"/>
                <a:sym typeface="Calibri"/>
              </a:endParaRPr>
            </a:p>
          </p:txBody>
        </p:sp>
        <p:sp>
          <p:nvSpPr>
            <p:cNvPr id="160" name="Google Shape;160;p13"/>
            <p:cNvSpPr/>
            <p:nvPr/>
          </p:nvSpPr>
          <p:spPr>
            <a:xfrm>
              <a:off x="0" y="3421038"/>
              <a:ext cx="3780631" cy="796532"/>
            </a:xfrm>
            <a:prstGeom prst="rect">
              <a:avLst/>
            </a:prstGeom>
            <a:solidFill>
              <a:srgbClr val="A8D08C">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txBox="1"/>
            <p:nvPr/>
          </p:nvSpPr>
          <p:spPr>
            <a:xfrm>
              <a:off x="0" y="3421038"/>
              <a:ext cx="3780631" cy="796532"/>
            </a:xfrm>
            <a:prstGeom prst="rect">
              <a:avLst/>
            </a:prstGeom>
            <a:noFill/>
            <a:ln>
              <a:noFill/>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385623"/>
                </a:buClr>
                <a:buSzPts val="1600"/>
                <a:buFont typeface="Calibri"/>
                <a:buNone/>
              </a:pPr>
              <a:r>
                <a:rPr lang="en-GB" sz="1600" b="0" i="0" u="none" strike="noStrike" cap="none">
                  <a:solidFill>
                    <a:srgbClr val="385623"/>
                  </a:solidFill>
                  <a:latin typeface="Calibri"/>
                  <a:ea typeface="Calibri"/>
                  <a:cs typeface="Calibri"/>
                  <a:sym typeface="Calibri"/>
                </a:rPr>
                <a:t>A woman walking in the street at night ‘provoked’ sexual assault and must accept blame</a:t>
              </a:r>
              <a:endParaRPr sz="1600" b="0" i="0" u="none" strike="noStrike" cap="none">
                <a:solidFill>
                  <a:srgbClr val="385623"/>
                </a:solidFill>
                <a:latin typeface="Calibri"/>
                <a:ea typeface="Calibri"/>
                <a:cs typeface="Calibri"/>
                <a:sym typeface="Calibri"/>
              </a:endParaRPr>
            </a:p>
          </p:txBody>
        </p:sp>
        <p:sp>
          <p:nvSpPr>
            <p:cNvPr id="162" name="Google Shape;162;p13"/>
            <p:cNvSpPr/>
            <p:nvPr/>
          </p:nvSpPr>
          <p:spPr>
            <a:xfrm>
              <a:off x="3780631" y="3421038"/>
              <a:ext cx="3780631" cy="802580"/>
            </a:xfrm>
            <a:prstGeom prst="rect">
              <a:avLst/>
            </a:prstGeom>
            <a:solidFill>
              <a:srgbClr val="A8D08C">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txBox="1"/>
            <p:nvPr/>
          </p:nvSpPr>
          <p:spPr>
            <a:xfrm>
              <a:off x="3780631" y="3421038"/>
              <a:ext cx="3780631" cy="802580"/>
            </a:xfrm>
            <a:prstGeom prst="rect">
              <a:avLst/>
            </a:prstGeom>
            <a:noFill/>
            <a:ln>
              <a:noFill/>
            </a:ln>
          </p:spPr>
          <p:txBody>
            <a:bodyPr spcFirstLastPara="1" wrap="square" lIns="156450" tIns="27925" rIns="156450" bIns="27925" anchor="ctr" anchorCtr="0">
              <a:noAutofit/>
            </a:bodyPr>
            <a:lstStyle/>
            <a:p>
              <a:pPr marL="0" marR="0" lvl="0" indent="0" algn="ctr" rtl="0">
                <a:lnSpc>
                  <a:spcPct val="90000"/>
                </a:lnSpc>
                <a:spcBef>
                  <a:spcPts val="0"/>
                </a:spcBef>
                <a:spcAft>
                  <a:spcPts val="0"/>
                </a:spcAft>
                <a:buClr>
                  <a:srgbClr val="385623"/>
                </a:buClr>
                <a:buSzPts val="2200"/>
                <a:buFont typeface="Calibri"/>
                <a:buNone/>
              </a:pPr>
              <a:r>
                <a:rPr lang="en-GB" sz="2200" b="0" i="0" u="none" strike="noStrike" cap="none">
                  <a:solidFill>
                    <a:srgbClr val="385623"/>
                  </a:solidFill>
                  <a:latin typeface="Calibri"/>
                  <a:ea typeface="Calibri"/>
                  <a:cs typeface="Calibri"/>
                  <a:sym typeface="Calibri"/>
                </a:rPr>
                <a:t>A women having this attitude is a less credible witness</a:t>
              </a:r>
              <a:r>
                <a:rPr lang="en-GB" sz="2200" b="0" i="0" u="none" strike="noStrike" cap="none">
                  <a:solidFill>
                    <a:schemeClr val="lt1"/>
                  </a:solidFill>
                  <a:latin typeface="Calibri"/>
                  <a:ea typeface="Calibri"/>
                  <a:cs typeface="Calibri"/>
                  <a:sym typeface="Calibri"/>
                </a:rPr>
                <a:t>.</a:t>
              </a:r>
              <a:endParaRPr sz="2200" b="0" i="0" u="none" strike="noStrike" cap="none">
                <a:solidFill>
                  <a:schemeClr val="lt1"/>
                </a:solidFill>
                <a:latin typeface="Calibri"/>
                <a:ea typeface="Calibri"/>
                <a:cs typeface="Calibri"/>
                <a:sym typeface="Calibri"/>
              </a:endParaRPr>
            </a:p>
          </p:txBody>
        </p:sp>
        <p:sp>
          <p:nvSpPr>
            <p:cNvPr id="164" name="Google Shape;164;p13"/>
            <p:cNvSpPr/>
            <p:nvPr/>
          </p:nvSpPr>
          <p:spPr>
            <a:xfrm rot="10800000">
              <a:off x="0" y="1409258"/>
              <a:ext cx="7561262" cy="1352980"/>
            </a:xfrm>
            <a:prstGeom prst="upArrowCallout">
              <a:avLst>
                <a:gd name="adj1" fmla="val 25000"/>
                <a:gd name="adj2" fmla="val 25000"/>
                <a:gd name="adj3" fmla="val 25000"/>
                <a:gd name="adj4" fmla="val 64977"/>
              </a:avLst>
            </a:prstGeom>
            <a:solidFill>
              <a:srgbClr val="C4E0B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txBox="1"/>
            <p:nvPr/>
          </p:nvSpPr>
          <p:spPr>
            <a:xfrm>
              <a:off x="0" y="1409258"/>
              <a:ext cx="7561262" cy="879126"/>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385623"/>
                </a:buClr>
                <a:buSzPts val="1900"/>
                <a:buFont typeface="Calibri"/>
                <a:buNone/>
              </a:pPr>
              <a:r>
                <a:rPr lang="en-GB" sz="1900" b="1" i="0" u="none" strike="noStrike" cap="none">
                  <a:solidFill>
                    <a:srgbClr val="385623"/>
                  </a:solidFill>
                  <a:latin typeface="Calibri"/>
                  <a:ea typeface="Calibri"/>
                  <a:cs typeface="Calibri"/>
                  <a:sym typeface="Calibri"/>
                </a:rPr>
                <a:t>Assumptions about women as a group: women should avoid the public space, especially if they are alone and/or at night</a:t>
              </a:r>
              <a:endParaRPr sz="1900" b="1" i="0" u="none" strike="noStrike" cap="none">
                <a:solidFill>
                  <a:srgbClr val="385623"/>
                </a:solidFill>
                <a:latin typeface="Calibri"/>
                <a:ea typeface="Calibri"/>
                <a:cs typeface="Calibri"/>
                <a:sym typeface="Calibri"/>
              </a:endParaRPr>
            </a:p>
          </p:txBody>
        </p:sp>
        <p:sp>
          <p:nvSpPr>
            <p:cNvPr id="166" name="Google Shape;166;p13"/>
            <p:cNvSpPr/>
            <p:nvPr/>
          </p:nvSpPr>
          <p:spPr>
            <a:xfrm rot="10800000">
              <a:off x="0" y="1181"/>
              <a:ext cx="7561262" cy="1421944"/>
            </a:xfrm>
            <a:prstGeom prst="upArrowCallout">
              <a:avLst>
                <a:gd name="adj1" fmla="val 25000"/>
                <a:gd name="adj2" fmla="val 25000"/>
                <a:gd name="adj3" fmla="val 25000"/>
                <a:gd name="adj4" fmla="val 64977"/>
              </a:avLst>
            </a:prstGeom>
            <a:solidFill>
              <a:srgbClr val="E1EF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txBox="1"/>
            <p:nvPr/>
          </p:nvSpPr>
          <p:spPr>
            <a:xfrm>
              <a:off x="0" y="1181"/>
              <a:ext cx="7561262" cy="923937"/>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385623"/>
                </a:buClr>
                <a:buSzPts val="1900"/>
                <a:buFont typeface="Calibri"/>
                <a:buNone/>
              </a:pPr>
              <a:r>
                <a:rPr lang="en-GB" sz="1900" b="1" i="0" u="none" strike="noStrike" cap="none">
                  <a:solidFill>
                    <a:srgbClr val="385623"/>
                  </a:solidFill>
                  <a:latin typeface="Calibri"/>
                  <a:ea typeface="Calibri"/>
                  <a:cs typeface="Calibri"/>
                  <a:sym typeface="Calibri"/>
                </a:rPr>
                <a:t>Stereotype: women belong in the home</a:t>
              </a:r>
              <a:endParaRPr sz="1900" b="1" i="0" u="none" strike="noStrike" cap="none">
                <a:solidFill>
                  <a:srgbClr val="385623"/>
                </a:solidFill>
                <a:latin typeface="Calibri"/>
                <a:ea typeface="Calibri"/>
                <a:cs typeface="Calibri"/>
                <a:sym typeface="Calibri"/>
              </a:endParaRPr>
            </a:p>
          </p:txBody>
        </p:sp>
      </p:grpSp>
      <p:cxnSp>
        <p:nvCxnSpPr>
          <p:cNvPr id="168" name="Google Shape;168;p1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69" name="Google Shape;169;p13"/>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xfrm>
            <a:off x="755650" y="4238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000" b="1">
                <a:solidFill>
                  <a:srgbClr val="004489"/>
                </a:solidFill>
              </a:rPr>
              <a:t>Ensuring women’s equal access to justice</a:t>
            </a:r>
            <a:endParaRPr sz="2800" b="1">
              <a:solidFill>
                <a:srgbClr val="004489"/>
              </a:solidFill>
            </a:endParaRPr>
          </a:p>
        </p:txBody>
      </p:sp>
      <p:sp>
        <p:nvSpPr>
          <p:cNvPr id="176" name="Google Shape;176;p14"/>
          <p:cNvSpPr txBox="1">
            <a:spLocks noGrp="1"/>
          </p:cNvSpPr>
          <p:nvPr>
            <p:ph type="body" idx="1"/>
          </p:nvPr>
        </p:nvSpPr>
        <p:spPr>
          <a:xfrm>
            <a:off x="755650" y="1096963"/>
            <a:ext cx="7669212" cy="5184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4489"/>
              </a:buClr>
              <a:buSzPts val="2800"/>
              <a:buFont typeface="Calibri"/>
              <a:buNone/>
            </a:pPr>
            <a:r>
              <a:rPr lang="en-GB" b="1">
                <a:solidFill>
                  <a:srgbClr val="004489"/>
                </a:solidFill>
              </a:rPr>
              <a:t>Effects </a:t>
            </a:r>
            <a:r>
              <a:rPr lang="en-GB"/>
              <a:t>of judicial stereotyping:</a:t>
            </a:r>
            <a:endParaRPr/>
          </a:p>
          <a:p>
            <a:pPr marL="228600" lvl="0" indent="-228600" algn="l" rtl="0">
              <a:lnSpc>
                <a:spcPct val="90000"/>
              </a:lnSpc>
              <a:spcBef>
                <a:spcPts val="1000"/>
              </a:spcBef>
              <a:spcAft>
                <a:spcPts val="0"/>
              </a:spcAft>
              <a:buClr>
                <a:schemeClr val="dk1"/>
              </a:buClr>
              <a:buSzPts val="2800"/>
              <a:buChar char="•"/>
            </a:pPr>
            <a:r>
              <a:rPr lang="en-GB"/>
              <a:t>Stereotyping can </a:t>
            </a:r>
            <a:r>
              <a:rPr lang="en-GB" b="1">
                <a:solidFill>
                  <a:srgbClr val="004489"/>
                </a:solidFill>
              </a:rPr>
              <a:t>compromise the impartiality </a:t>
            </a:r>
            <a:r>
              <a:rPr lang="en-GB"/>
              <a:t>of judges’ decisions</a:t>
            </a:r>
            <a:endParaRPr/>
          </a:p>
          <a:p>
            <a:pPr marL="228600" lvl="0" indent="-228600" algn="l" rtl="0">
              <a:lnSpc>
                <a:spcPct val="90000"/>
              </a:lnSpc>
              <a:spcBef>
                <a:spcPts val="1000"/>
              </a:spcBef>
              <a:spcAft>
                <a:spcPts val="0"/>
              </a:spcAft>
              <a:buClr>
                <a:schemeClr val="dk1"/>
              </a:buClr>
              <a:buSzPts val="2800"/>
              <a:buChar char="•"/>
            </a:pPr>
            <a:r>
              <a:rPr lang="en-GB"/>
              <a:t>Stereotyping can affect the views of judges about </a:t>
            </a:r>
            <a:r>
              <a:rPr lang="en-GB" b="1">
                <a:solidFill>
                  <a:srgbClr val="004489"/>
                </a:solidFill>
              </a:rPr>
              <a:t>witness credibility and legal capacity</a:t>
            </a:r>
            <a:endParaRPr b="1">
              <a:solidFill>
                <a:srgbClr val="004489"/>
              </a:solidFill>
            </a:endParaRPr>
          </a:p>
          <a:p>
            <a:pPr marL="228600" lvl="0" indent="-228600" algn="l" rtl="0">
              <a:lnSpc>
                <a:spcPct val="90000"/>
              </a:lnSpc>
              <a:spcBef>
                <a:spcPts val="1000"/>
              </a:spcBef>
              <a:spcAft>
                <a:spcPts val="0"/>
              </a:spcAft>
              <a:buClr>
                <a:schemeClr val="dk1"/>
              </a:buClr>
              <a:buSzPts val="2800"/>
              <a:buChar char="•"/>
            </a:pPr>
            <a:r>
              <a:rPr lang="en-GB"/>
              <a:t>Stereotyping can stop judges holding </a:t>
            </a:r>
            <a:r>
              <a:rPr lang="en-GB" b="1">
                <a:solidFill>
                  <a:srgbClr val="004489"/>
                </a:solidFill>
              </a:rPr>
              <a:t>offenders legally accountable</a:t>
            </a:r>
            <a:endParaRPr b="1">
              <a:solidFill>
                <a:srgbClr val="004489"/>
              </a:solidFill>
            </a:endParaRPr>
          </a:p>
          <a:p>
            <a:pPr marL="228600" lvl="0" indent="-228600" algn="l" rtl="0">
              <a:lnSpc>
                <a:spcPct val="90000"/>
              </a:lnSpc>
              <a:spcBef>
                <a:spcPts val="1000"/>
              </a:spcBef>
              <a:spcAft>
                <a:spcPts val="0"/>
              </a:spcAft>
              <a:buClr>
                <a:schemeClr val="dk1"/>
              </a:buClr>
              <a:buSzPts val="2800"/>
              <a:buChar char="•"/>
            </a:pPr>
            <a:r>
              <a:rPr lang="en-GB"/>
              <a:t>Stereotyping can in </a:t>
            </a:r>
            <a:r>
              <a:rPr lang="en-GB" b="1">
                <a:solidFill>
                  <a:srgbClr val="004489"/>
                </a:solidFill>
              </a:rPr>
              <a:t>practice block access to legal rights</a:t>
            </a:r>
            <a:r>
              <a:rPr lang="en-GB"/>
              <a:t> and protection</a:t>
            </a:r>
            <a:endParaRPr/>
          </a:p>
        </p:txBody>
      </p:sp>
      <p:cxnSp>
        <p:nvCxnSpPr>
          <p:cNvPr id="177" name="Google Shape;177;p1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78" name="Google Shape;178;p14"/>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755650" y="303989"/>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000" b="1">
                <a:solidFill>
                  <a:srgbClr val="004489"/>
                </a:solidFill>
              </a:rPr>
              <a:t>Ensuring women’s equal access to justice</a:t>
            </a:r>
            <a:endParaRPr sz="2800">
              <a:solidFill>
                <a:srgbClr val="004489"/>
              </a:solidFill>
            </a:endParaRPr>
          </a:p>
        </p:txBody>
      </p:sp>
      <p:sp>
        <p:nvSpPr>
          <p:cNvPr id="185" name="Google Shape;185;p15"/>
          <p:cNvSpPr txBox="1">
            <a:spLocks noGrp="1"/>
          </p:cNvSpPr>
          <p:nvPr>
            <p:ph type="body" idx="1"/>
          </p:nvPr>
        </p:nvSpPr>
        <p:spPr>
          <a:xfrm>
            <a:off x="819150" y="995363"/>
            <a:ext cx="7632700" cy="5184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Font typeface="Calibri"/>
              <a:buNone/>
            </a:pPr>
            <a:r>
              <a:rPr lang="en-GB" sz="2600"/>
              <a:t>Suggested </a:t>
            </a:r>
            <a:r>
              <a:rPr lang="en-GB" sz="2600" b="1">
                <a:solidFill>
                  <a:srgbClr val="004489"/>
                </a:solidFill>
              </a:rPr>
              <a:t>actions</a:t>
            </a:r>
            <a:r>
              <a:rPr lang="en-GB" sz="2600"/>
              <a:t>:</a:t>
            </a:r>
            <a:endParaRPr/>
          </a:p>
          <a:p>
            <a:pPr marL="228600" lvl="0" indent="-228600" algn="l" rtl="0">
              <a:lnSpc>
                <a:spcPct val="90000"/>
              </a:lnSpc>
              <a:spcBef>
                <a:spcPts val="1000"/>
              </a:spcBef>
              <a:spcAft>
                <a:spcPts val="0"/>
              </a:spcAft>
              <a:buClr>
                <a:schemeClr val="dk1"/>
              </a:buClr>
              <a:buSzPts val="2600"/>
              <a:buFont typeface="Noto Sans Symbols"/>
              <a:buChar char="✔"/>
            </a:pPr>
            <a:r>
              <a:rPr lang="en-GB" sz="2600"/>
              <a:t>Ensure the full </a:t>
            </a:r>
            <a:r>
              <a:rPr lang="en-GB" sz="2600" b="1">
                <a:solidFill>
                  <a:srgbClr val="004489"/>
                </a:solidFill>
              </a:rPr>
              <a:t>implementation of legislation</a:t>
            </a:r>
            <a:endParaRPr/>
          </a:p>
          <a:p>
            <a:pPr marL="228600" lvl="0" indent="-228600" algn="l" rtl="0">
              <a:lnSpc>
                <a:spcPct val="90000"/>
              </a:lnSpc>
              <a:spcBef>
                <a:spcPts val="1000"/>
              </a:spcBef>
              <a:spcAft>
                <a:spcPts val="0"/>
              </a:spcAft>
              <a:buClr>
                <a:schemeClr val="dk1"/>
              </a:buClr>
              <a:buSzPts val="2600"/>
              <a:buFont typeface="Noto Sans Symbols"/>
              <a:buChar char="✔"/>
            </a:pPr>
            <a:r>
              <a:rPr lang="en-GB" sz="2600"/>
              <a:t>Measures to address </a:t>
            </a:r>
            <a:r>
              <a:rPr lang="en-GB" sz="2600" b="1">
                <a:solidFill>
                  <a:srgbClr val="004489"/>
                </a:solidFill>
              </a:rPr>
              <a:t>judicial stereotyping </a:t>
            </a:r>
            <a:r>
              <a:rPr lang="en-GB" sz="2600"/>
              <a:t>(research, monitoring, education)</a:t>
            </a:r>
            <a:endParaRPr/>
          </a:p>
          <a:p>
            <a:pPr marL="228600" lvl="0" indent="-228600" algn="l" rtl="0">
              <a:lnSpc>
                <a:spcPct val="90000"/>
              </a:lnSpc>
              <a:spcBef>
                <a:spcPts val="1000"/>
              </a:spcBef>
              <a:spcAft>
                <a:spcPts val="0"/>
              </a:spcAft>
              <a:buClr>
                <a:schemeClr val="dk1"/>
              </a:buClr>
              <a:buSzPts val="2600"/>
              <a:buFont typeface="Noto Sans Symbols"/>
              <a:buChar char="✔"/>
            </a:pPr>
            <a:r>
              <a:rPr lang="en-GB" sz="2600"/>
              <a:t>Secure access to appropriate </a:t>
            </a:r>
            <a:r>
              <a:rPr lang="en-GB" sz="2600" b="1">
                <a:solidFill>
                  <a:srgbClr val="004489"/>
                </a:solidFill>
              </a:rPr>
              <a:t>legal aid and representation</a:t>
            </a:r>
            <a:r>
              <a:rPr lang="en-GB" sz="2600"/>
              <a:t> for women, in particular victims of gender-based violence;</a:t>
            </a:r>
            <a:endParaRPr/>
          </a:p>
          <a:p>
            <a:pPr marL="228600" lvl="0" indent="-228600" algn="l" rtl="0">
              <a:lnSpc>
                <a:spcPct val="90000"/>
              </a:lnSpc>
              <a:spcBef>
                <a:spcPts val="1000"/>
              </a:spcBef>
              <a:spcAft>
                <a:spcPts val="0"/>
              </a:spcAft>
              <a:buClr>
                <a:schemeClr val="dk1"/>
              </a:buClr>
              <a:buSzPts val="2600"/>
              <a:buFont typeface="Noto Sans Symbols"/>
              <a:buChar char="✔"/>
            </a:pPr>
            <a:r>
              <a:rPr lang="en-GB" sz="2600"/>
              <a:t>Develop and deliver </a:t>
            </a:r>
            <a:r>
              <a:rPr lang="en-GB" sz="2600" b="1">
                <a:solidFill>
                  <a:srgbClr val="004489"/>
                </a:solidFill>
              </a:rPr>
              <a:t>training</a:t>
            </a:r>
            <a:r>
              <a:rPr lang="en-GB" sz="2600"/>
              <a:t> on gender-based violence, gender equality and women’s human rights, tailored to the </a:t>
            </a:r>
            <a:r>
              <a:rPr lang="en-GB" sz="2600" b="1">
                <a:solidFill>
                  <a:srgbClr val="004489"/>
                </a:solidFill>
              </a:rPr>
              <a:t>needs of justice professionals</a:t>
            </a:r>
            <a:r>
              <a:rPr lang="en-GB" sz="2600"/>
              <a:t> </a:t>
            </a:r>
            <a:endParaRPr/>
          </a:p>
        </p:txBody>
      </p:sp>
      <p:cxnSp>
        <p:nvCxnSpPr>
          <p:cNvPr id="186" name="Google Shape;186;p1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87" name="Google Shape;187;p15"/>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827088" y="11604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0D347D"/>
                </a:solidFill>
                <a:latin typeface="Calibri"/>
                <a:ea typeface="Calibri"/>
                <a:cs typeface="Calibri"/>
                <a:sym typeface="Calibri"/>
              </a:rPr>
              <a:t>Balanced participation of women and men in decision making</a:t>
            </a:r>
            <a:endParaRPr sz="3000" b="1">
              <a:solidFill>
                <a:srgbClr val="0D347D"/>
              </a:solidFill>
              <a:latin typeface="Calibri"/>
              <a:ea typeface="Calibri"/>
              <a:cs typeface="Calibri"/>
              <a:sym typeface="Calibri"/>
            </a:endParaRPr>
          </a:p>
        </p:txBody>
      </p:sp>
      <p:sp>
        <p:nvSpPr>
          <p:cNvPr id="194" name="Google Shape;194;p16"/>
          <p:cNvSpPr txBox="1">
            <a:spLocks noGrp="1"/>
          </p:cNvSpPr>
          <p:nvPr>
            <p:ph type="body" idx="1"/>
          </p:nvPr>
        </p:nvSpPr>
        <p:spPr>
          <a:xfrm>
            <a:off x="827088" y="1808163"/>
            <a:ext cx="7561262" cy="5184775"/>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0"/>
              </a:spcBef>
              <a:spcAft>
                <a:spcPts val="0"/>
              </a:spcAft>
              <a:buClr>
                <a:schemeClr val="dk1"/>
              </a:buClr>
              <a:buSzPts val="2800"/>
              <a:buFont typeface="Calibri"/>
              <a:buNone/>
            </a:pPr>
            <a:endParaRPr b="1">
              <a:solidFill>
                <a:srgbClr val="004489"/>
              </a:solidFill>
            </a:endParaRPr>
          </a:p>
          <a:p>
            <a:pPr marL="57150" lvl="0" indent="0" algn="l" rtl="0">
              <a:lnSpc>
                <a:spcPct val="90000"/>
              </a:lnSpc>
              <a:spcBef>
                <a:spcPts val="1000"/>
              </a:spcBef>
              <a:spcAft>
                <a:spcPts val="0"/>
              </a:spcAft>
              <a:buClr>
                <a:srgbClr val="004489"/>
              </a:buClr>
              <a:buSzPts val="2800"/>
              <a:buFont typeface="Calibri"/>
              <a:buNone/>
            </a:pPr>
            <a:r>
              <a:rPr lang="en-GB" b="1">
                <a:solidFill>
                  <a:srgbClr val="004489"/>
                </a:solidFill>
              </a:rPr>
              <a:t>Political decision- making</a:t>
            </a:r>
            <a:r>
              <a:rPr lang="en-GB"/>
              <a:t>:</a:t>
            </a:r>
            <a:endParaRPr/>
          </a:p>
          <a:p>
            <a:pPr marL="685800" lvl="1" indent="-228600" algn="l" rtl="0">
              <a:lnSpc>
                <a:spcPct val="90000"/>
              </a:lnSpc>
              <a:spcBef>
                <a:spcPts val="500"/>
              </a:spcBef>
              <a:spcAft>
                <a:spcPts val="0"/>
              </a:spcAft>
              <a:buClr>
                <a:srgbClr val="004489"/>
              </a:buClr>
              <a:buSzPts val="2400"/>
              <a:buFont typeface="Noto Sans Symbols"/>
              <a:buChar char="✔"/>
            </a:pPr>
            <a:r>
              <a:rPr lang="en-GB" b="1">
                <a:solidFill>
                  <a:srgbClr val="004489"/>
                </a:solidFill>
              </a:rPr>
              <a:t>Parliaments: 25% </a:t>
            </a:r>
            <a:r>
              <a:rPr lang="en-GB"/>
              <a:t>women</a:t>
            </a:r>
            <a:endParaRPr/>
          </a:p>
          <a:p>
            <a:pPr marL="685800" lvl="1" indent="-228600" algn="l" rtl="0">
              <a:lnSpc>
                <a:spcPct val="90000"/>
              </a:lnSpc>
              <a:spcBef>
                <a:spcPts val="500"/>
              </a:spcBef>
              <a:spcAft>
                <a:spcPts val="0"/>
              </a:spcAft>
              <a:buClr>
                <a:srgbClr val="004489"/>
              </a:buClr>
              <a:buSzPts val="2400"/>
              <a:buFont typeface="Noto Sans Symbols"/>
              <a:buChar char="✔"/>
            </a:pPr>
            <a:r>
              <a:rPr lang="en-GB" b="1">
                <a:solidFill>
                  <a:srgbClr val="004489"/>
                </a:solidFill>
              </a:rPr>
              <a:t>Ministers: 25% </a:t>
            </a:r>
            <a:r>
              <a:rPr lang="en-GB"/>
              <a:t>women</a:t>
            </a:r>
            <a:endParaRPr/>
          </a:p>
          <a:p>
            <a:pPr marL="685800" lvl="1" indent="-228600" algn="l" rtl="0">
              <a:lnSpc>
                <a:spcPct val="90000"/>
              </a:lnSpc>
              <a:spcBef>
                <a:spcPts val="500"/>
              </a:spcBef>
              <a:spcAft>
                <a:spcPts val="0"/>
              </a:spcAft>
              <a:buClr>
                <a:srgbClr val="004489"/>
              </a:buClr>
              <a:buSzPts val="2400"/>
              <a:buFont typeface="Noto Sans Symbols"/>
              <a:buChar char="✔"/>
            </a:pPr>
            <a:r>
              <a:rPr lang="en-GB" b="1">
                <a:solidFill>
                  <a:srgbClr val="004489"/>
                </a:solidFill>
              </a:rPr>
              <a:t>Mayors: 15 % </a:t>
            </a:r>
            <a:r>
              <a:rPr lang="en-GB"/>
              <a:t>women (EU countries)</a:t>
            </a:r>
            <a:endParaRPr/>
          </a:p>
          <a:p>
            <a:pPr marL="685800" lvl="1" indent="-228600" algn="l" rtl="0">
              <a:lnSpc>
                <a:spcPct val="90000"/>
              </a:lnSpc>
              <a:spcBef>
                <a:spcPts val="500"/>
              </a:spcBef>
              <a:spcAft>
                <a:spcPts val="0"/>
              </a:spcAft>
              <a:buClr>
                <a:schemeClr val="dk1"/>
              </a:buClr>
              <a:buSzPts val="2400"/>
              <a:buFont typeface="Noto Sans Symbols"/>
              <a:buChar char="✔"/>
            </a:pPr>
            <a:r>
              <a:rPr lang="en-GB"/>
              <a:t>17 countries have introduced </a:t>
            </a:r>
            <a:r>
              <a:rPr lang="en-GB" b="1">
                <a:solidFill>
                  <a:srgbClr val="004489"/>
                </a:solidFill>
              </a:rPr>
              <a:t>legislative electoral quotas</a:t>
            </a:r>
            <a:endParaRPr/>
          </a:p>
          <a:p>
            <a:pPr marL="685800" lvl="1" indent="-228600" algn="l" rtl="0">
              <a:lnSpc>
                <a:spcPct val="90000"/>
              </a:lnSpc>
              <a:spcBef>
                <a:spcPts val="500"/>
              </a:spcBef>
              <a:spcAft>
                <a:spcPts val="0"/>
              </a:spcAft>
              <a:buClr>
                <a:schemeClr val="dk1"/>
              </a:buClr>
              <a:buSzPts val="2400"/>
              <a:buFont typeface="Noto Sans Symbols"/>
              <a:buChar char="✔"/>
            </a:pPr>
            <a:r>
              <a:rPr lang="en-GB"/>
              <a:t>In 17 countries, some or all </a:t>
            </a:r>
            <a:r>
              <a:rPr lang="en-GB" b="1">
                <a:solidFill>
                  <a:srgbClr val="004489"/>
                </a:solidFill>
              </a:rPr>
              <a:t>political parties</a:t>
            </a:r>
            <a:r>
              <a:rPr lang="en-GB"/>
              <a:t> have introduced voluntary quotas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195" name="Google Shape;195;p1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96" name="Google Shape;196;p16"/>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827088" y="4365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0D347D"/>
                </a:solidFill>
              </a:rPr>
              <a:t>Balanced participation of women and men in decision making</a:t>
            </a:r>
            <a:endParaRPr sz="3000" b="1">
              <a:solidFill>
                <a:srgbClr val="0D347D"/>
              </a:solidFill>
            </a:endParaRPr>
          </a:p>
        </p:txBody>
      </p:sp>
      <p:sp>
        <p:nvSpPr>
          <p:cNvPr id="203" name="Google Shape;203;p17"/>
          <p:cNvSpPr txBox="1">
            <a:spLocks noGrp="1"/>
          </p:cNvSpPr>
          <p:nvPr>
            <p:ph type="body" idx="1"/>
          </p:nvPr>
        </p:nvSpPr>
        <p:spPr>
          <a:xfrm>
            <a:off x="898526" y="858837"/>
            <a:ext cx="7561262" cy="5184775"/>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0"/>
              </a:spcBef>
              <a:spcAft>
                <a:spcPts val="0"/>
              </a:spcAft>
              <a:buClr>
                <a:schemeClr val="dk1"/>
              </a:buClr>
              <a:buSzPts val="2800"/>
              <a:buFont typeface="Calibri"/>
              <a:buNone/>
            </a:pPr>
            <a:endParaRPr b="1">
              <a:solidFill>
                <a:srgbClr val="004489"/>
              </a:solidFill>
            </a:endParaRPr>
          </a:p>
          <a:p>
            <a:pPr marL="57150" lvl="0" indent="0" algn="l" rtl="0">
              <a:lnSpc>
                <a:spcPct val="90000"/>
              </a:lnSpc>
              <a:spcBef>
                <a:spcPts val="1000"/>
              </a:spcBef>
              <a:spcAft>
                <a:spcPts val="0"/>
              </a:spcAft>
              <a:buClr>
                <a:srgbClr val="004489"/>
              </a:buClr>
              <a:buSzPts val="2800"/>
              <a:buFont typeface="Calibri"/>
              <a:buNone/>
            </a:pPr>
            <a:r>
              <a:rPr lang="en-GB" b="1">
                <a:solidFill>
                  <a:srgbClr val="004489"/>
                </a:solidFill>
              </a:rPr>
              <a:t>Other areas </a:t>
            </a:r>
            <a:r>
              <a:rPr lang="en-GB"/>
              <a:t>of decision-making:</a:t>
            </a:r>
            <a:endParaRPr/>
          </a:p>
          <a:p>
            <a:pPr marL="228600" lvl="0" indent="-228600" algn="l" rtl="0">
              <a:lnSpc>
                <a:spcPct val="90000"/>
              </a:lnSpc>
              <a:spcBef>
                <a:spcPts val="1000"/>
              </a:spcBef>
              <a:spcAft>
                <a:spcPts val="0"/>
              </a:spcAft>
              <a:buClr>
                <a:schemeClr val="dk1"/>
              </a:buClr>
              <a:buSzPts val="2800"/>
              <a:buFont typeface="Noto Sans Symbols"/>
              <a:buChar char="✔"/>
            </a:pPr>
            <a:r>
              <a:rPr lang="en-GB"/>
              <a:t>Women on </a:t>
            </a:r>
            <a:r>
              <a:rPr lang="en-GB" b="1">
                <a:solidFill>
                  <a:srgbClr val="004489"/>
                </a:solidFill>
              </a:rPr>
              <a:t>boards</a:t>
            </a:r>
            <a:r>
              <a:rPr lang="en-GB"/>
              <a:t> (large publicly listed </a:t>
            </a:r>
            <a:r>
              <a:rPr lang="en-GB" b="1">
                <a:solidFill>
                  <a:srgbClr val="004489"/>
                </a:solidFill>
              </a:rPr>
              <a:t>companies</a:t>
            </a:r>
            <a:r>
              <a:rPr lang="en-GB"/>
              <a:t>): from 11.9 % in 2010 to </a:t>
            </a:r>
            <a:r>
              <a:rPr lang="en-GB" b="1">
                <a:solidFill>
                  <a:srgbClr val="0D347D"/>
                </a:solidFill>
              </a:rPr>
              <a:t>30 % in 2020 </a:t>
            </a:r>
            <a:r>
              <a:rPr lang="en-GB"/>
              <a:t>(EU countries)</a:t>
            </a:r>
            <a:endParaRPr/>
          </a:p>
          <a:p>
            <a:pPr marL="228600" lvl="0" indent="-228600" algn="l" rtl="0">
              <a:lnSpc>
                <a:spcPct val="90000"/>
              </a:lnSpc>
              <a:spcBef>
                <a:spcPts val="1000"/>
              </a:spcBef>
              <a:spcAft>
                <a:spcPts val="0"/>
              </a:spcAft>
              <a:buClr>
                <a:srgbClr val="004489"/>
              </a:buClr>
              <a:buSzPts val="2800"/>
              <a:buFont typeface="Noto Sans Symbols"/>
              <a:buChar char="✔"/>
            </a:pPr>
            <a:r>
              <a:rPr lang="en-GB" b="1">
                <a:solidFill>
                  <a:srgbClr val="004489"/>
                </a:solidFill>
              </a:rPr>
              <a:t>Senior administrators </a:t>
            </a:r>
            <a:r>
              <a:rPr lang="en-GB"/>
              <a:t>in public administration: </a:t>
            </a:r>
            <a:r>
              <a:rPr lang="en-GB" b="1">
                <a:solidFill>
                  <a:srgbClr val="0D347D"/>
                </a:solidFill>
              </a:rPr>
              <a:t>34% women </a:t>
            </a:r>
            <a:r>
              <a:rPr lang="en-GB"/>
              <a:t>(EU countries)</a:t>
            </a:r>
            <a:endParaRPr/>
          </a:p>
          <a:p>
            <a:pPr marL="228600" lvl="0" indent="-228600" algn="l" rtl="0">
              <a:lnSpc>
                <a:spcPct val="90000"/>
              </a:lnSpc>
              <a:spcBef>
                <a:spcPts val="1000"/>
              </a:spcBef>
              <a:spcAft>
                <a:spcPts val="0"/>
              </a:spcAft>
              <a:buClr>
                <a:schemeClr val="dk1"/>
              </a:buClr>
              <a:buSzPts val="2800"/>
              <a:buFont typeface="Noto Sans Symbols"/>
              <a:buChar char="✔"/>
            </a:pPr>
            <a:r>
              <a:rPr lang="en-GB"/>
              <a:t>Media sector -  </a:t>
            </a:r>
            <a:r>
              <a:rPr lang="en-GB" b="1">
                <a:solidFill>
                  <a:srgbClr val="0D347D"/>
                </a:solidFill>
              </a:rPr>
              <a:t>public broadcasters</a:t>
            </a:r>
            <a:r>
              <a:rPr lang="en-GB"/>
              <a:t>: presidents and members of the board/council : </a:t>
            </a:r>
            <a:r>
              <a:rPr lang="en-GB" b="1">
                <a:solidFill>
                  <a:srgbClr val="0D347D"/>
                </a:solidFill>
              </a:rPr>
              <a:t>37% women </a:t>
            </a:r>
            <a:r>
              <a:rPr lang="en-GB"/>
              <a:t>(EU countries)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204" name="Google Shape;204;p1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05" name="Google Shape;205;p17"/>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827088" y="11604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336699"/>
                </a:solidFill>
              </a:rPr>
              <a:t>Balanced participation of women and men in decision making</a:t>
            </a:r>
            <a:endParaRPr sz="3000" b="1">
              <a:solidFill>
                <a:srgbClr val="336699"/>
              </a:solidFill>
            </a:endParaRPr>
          </a:p>
        </p:txBody>
      </p:sp>
      <p:sp>
        <p:nvSpPr>
          <p:cNvPr id="212" name="Google Shape;212;p18"/>
          <p:cNvSpPr txBox="1">
            <a:spLocks noGrp="1"/>
          </p:cNvSpPr>
          <p:nvPr>
            <p:ph type="body" idx="1"/>
          </p:nvPr>
        </p:nvSpPr>
        <p:spPr>
          <a:xfrm>
            <a:off x="827088" y="1808163"/>
            <a:ext cx="7561262" cy="5184775"/>
          </a:xfrm>
          <a:prstGeom prst="rect">
            <a:avLst/>
          </a:prstGeom>
          <a:noFill/>
          <a:ln>
            <a:noFill/>
          </a:ln>
        </p:spPr>
        <p:txBody>
          <a:bodyPr spcFirstLastPara="1" wrap="square" lIns="91425" tIns="45700" rIns="91425" bIns="45700" anchor="t" anchorCtr="0">
            <a:noAutofit/>
          </a:bodyPr>
          <a:lstStyle/>
          <a:p>
            <a:pPr marL="228600" lvl="0" indent="-158750" algn="l" rtl="0">
              <a:lnSpc>
                <a:spcPct val="90000"/>
              </a:lnSpc>
              <a:spcBef>
                <a:spcPts val="0"/>
              </a:spcBef>
              <a:spcAft>
                <a:spcPts val="0"/>
              </a:spcAft>
              <a:buClr>
                <a:schemeClr val="dk1"/>
              </a:buClr>
              <a:buSzPts val="1100"/>
              <a:buFont typeface="Noto Sans Symbols"/>
              <a:buNone/>
            </a:pPr>
            <a:endParaRPr sz="1100"/>
          </a:p>
          <a:p>
            <a:pPr marL="228600" lvl="0" indent="-228600" algn="l" rtl="0">
              <a:lnSpc>
                <a:spcPct val="90000"/>
              </a:lnSpc>
              <a:spcBef>
                <a:spcPts val="1000"/>
              </a:spcBef>
              <a:spcAft>
                <a:spcPts val="0"/>
              </a:spcAft>
              <a:buClr>
                <a:srgbClr val="004489"/>
              </a:buClr>
              <a:buSzPts val="2800"/>
              <a:buFont typeface="Noto Sans Symbols"/>
              <a:buChar char="✔"/>
            </a:pPr>
            <a:r>
              <a:rPr lang="en-GB" b="1">
                <a:solidFill>
                  <a:srgbClr val="004489"/>
                </a:solidFill>
              </a:rPr>
              <a:t>Gender equality </a:t>
            </a:r>
            <a:r>
              <a:rPr lang="en-GB"/>
              <a:t>in decision-making = primarily a question of </a:t>
            </a:r>
            <a:r>
              <a:rPr lang="en-GB" b="1">
                <a:solidFill>
                  <a:srgbClr val="004489"/>
                </a:solidFill>
              </a:rPr>
              <a:t>justice</a:t>
            </a:r>
            <a:endParaRPr/>
          </a:p>
          <a:p>
            <a:pPr marL="228600" lvl="0" indent="-228600" algn="l" rtl="0">
              <a:lnSpc>
                <a:spcPct val="90000"/>
              </a:lnSpc>
              <a:spcBef>
                <a:spcPts val="1000"/>
              </a:spcBef>
              <a:spcAft>
                <a:spcPts val="0"/>
              </a:spcAft>
              <a:buClr>
                <a:schemeClr val="dk1"/>
              </a:buClr>
              <a:buSzPts val="2800"/>
              <a:buFont typeface="Noto Sans Symbols"/>
              <a:buChar char="✔"/>
            </a:pPr>
            <a:r>
              <a:rPr lang="en-GB" b="1"/>
              <a:t>Council of Europe </a:t>
            </a:r>
            <a:r>
              <a:rPr lang="en-GB" b="1">
                <a:solidFill>
                  <a:srgbClr val="004489"/>
                </a:solidFill>
              </a:rPr>
              <a:t>Recommendation </a:t>
            </a:r>
            <a:r>
              <a:rPr lang="en-GB"/>
              <a:t>(2003)3 on balanced participation of women and men in political and public decision making: </a:t>
            </a:r>
            <a:r>
              <a:rPr lang="en-GB" b="1">
                <a:solidFill>
                  <a:srgbClr val="004489"/>
                </a:solidFill>
              </a:rPr>
              <a:t>neither sex </a:t>
            </a:r>
            <a:r>
              <a:rPr lang="en-GB"/>
              <a:t>should be represented in a political or public decision-making body at a level </a:t>
            </a:r>
            <a:r>
              <a:rPr lang="en-GB" b="1">
                <a:solidFill>
                  <a:srgbClr val="004489"/>
                </a:solidFill>
              </a:rPr>
              <a:t>below 40%</a:t>
            </a:r>
            <a:endParaRPr/>
          </a:p>
          <a:p>
            <a:pPr marL="0" lvl="0" indent="0" algn="l" rtl="0">
              <a:lnSpc>
                <a:spcPct val="90000"/>
              </a:lnSpc>
              <a:spcBef>
                <a:spcPts val="1000"/>
              </a:spcBef>
              <a:spcAft>
                <a:spcPts val="0"/>
              </a:spcAft>
              <a:buClr>
                <a:schemeClr val="dk1"/>
              </a:buClr>
              <a:buSzPts val="2800"/>
              <a:buFont typeface="Calibri"/>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213" name="Google Shape;213;p18"/>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14" name="Google Shape;214;p18"/>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755650" y="703263"/>
            <a:ext cx="7632700" cy="576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br>
              <a:rPr lang="en-GB" sz="3200" b="1">
                <a:solidFill>
                  <a:srgbClr val="0066CC"/>
                </a:solidFill>
              </a:rPr>
            </a:br>
            <a:r>
              <a:rPr lang="en-GB" sz="3200" b="1">
                <a:solidFill>
                  <a:srgbClr val="336699"/>
                </a:solidFill>
              </a:rPr>
              <a:t>Balanced participation of women and men in decision making</a:t>
            </a:r>
            <a:br>
              <a:rPr lang="en-GB" sz="3200" b="1">
                <a:solidFill>
                  <a:srgbClr val="336699"/>
                </a:solidFill>
              </a:rPr>
            </a:br>
            <a:endParaRPr sz="3000" b="1">
              <a:solidFill>
                <a:srgbClr val="336699"/>
              </a:solidFill>
            </a:endParaRPr>
          </a:p>
        </p:txBody>
      </p:sp>
      <p:sp>
        <p:nvSpPr>
          <p:cNvPr id="221" name="Google Shape;221;p19"/>
          <p:cNvSpPr txBox="1">
            <a:spLocks noGrp="1"/>
          </p:cNvSpPr>
          <p:nvPr>
            <p:ph type="body" idx="1"/>
          </p:nvPr>
        </p:nvSpPr>
        <p:spPr>
          <a:xfrm>
            <a:off x="629444" y="1369236"/>
            <a:ext cx="7885112" cy="5184775"/>
          </a:xfrm>
          <a:prstGeom prst="rect">
            <a:avLst/>
          </a:prstGeom>
          <a:noFill/>
          <a:ln>
            <a:noFill/>
          </a:ln>
        </p:spPr>
        <p:txBody>
          <a:bodyPr spcFirstLastPara="1" wrap="square" lIns="91425" tIns="45700" rIns="91425" bIns="45700" anchor="t" anchorCtr="0">
            <a:noAutofit/>
          </a:bodyPr>
          <a:lstStyle/>
          <a:p>
            <a:pPr marL="228600" lvl="0" indent="-57150" algn="l" rtl="0">
              <a:lnSpc>
                <a:spcPct val="90000"/>
              </a:lnSpc>
              <a:spcBef>
                <a:spcPts val="0"/>
              </a:spcBef>
              <a:spcAft>
                <a:spcPts val="0"/>
              </a:spcAft>
              <a:buClr>
                <a:schemeClr val="dk1"/>
              </a:buClr>
              <a:buSzPts val="2700"/>
              <a:buFont typeface="Noto Sans Symbols"/>
              <a:buNone/>
            </a:pPr>
            <a:endParaRPr sz="2700" b="1">
              <a:solidFill>
                <a:srgbClr val="004489"/>
              </a:solidFill>
            </a:endParaRPr>
          </a:p>
          <a:p>
            <a:pPr marL="228600" lvl="0" indent="-228600" algn="l" rtl="0">
              <a:lnSpc>
                <a:spcPct val="90000"/>
              </a:lnSpc>
              <a:spcBef>
                <a:spcPts val="0"/>
              </a:spcBef>
              <a:spcAft>
                <a:spcPts val="0"/>
              </a:spcAft>
              <a:buClr>
                <a:srgbClr val="004489"/>
              </a:buClr>
              <a:buSzPts val="2700"/>
              <a:buFont typeface="Noto Sans Symbols"/>
              <a:buChar char="✔"/>
            </a:pPr>
            <a:r>
              <a:rPr lang="en-GB" sz="2700" b="1">
                <a:solidFill>
                  <a:srgbClr val="004489"/>
                </a:solidFill>
              </a:rPr>
              <a:t>Gender quotas/parity </a:t>
            </a:r>
            <a:r>
              <a:rPr lang="en-GB" sz="2700"/>
              <a:t>measures are introduced in more and more countries and are effective</a:t>
            </a:r>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Factors to be addressed:</a:t>
            </a:r>
            <a:endParaRPr/>
          </a:p>
          <a:p>
            <a:pPr marL="685800" lvl="1" indent="-228600" algn="l" rtl="0">
              <a:lnSpc>
                <a:spcPct val="90000"/>
              </a:lnSpc>
              <a:spcBef>
                <a:spcPts val="0"/>
              </a:spcBef>
              <a:spcAft>
                <a:spcPts val="0"/>
              </a:spcAft>
              <a:buClr>
                <a:schemeClr val="dk1"/>
              </a:buClr>
              <a:buSzPts val="2700"/>
              <a:buFont typeface="Arial"/>
              <a:buChar char="•"/>
            </a:pPr>
            <a:r>
              <a:rPr lang="en-GB" sz="2700">
                <a:latin typeface="Calibri"/>
                <a:ea typeface="Calibri"/>
                <a:cs typeface="Calibri"/>
                <a:sym typeface="Calibri"/>
              </a:rPr>
              <a:t>Electoral systems</a:t>
            </a:r>
            <a:endParaRPr/>
          </a:p>
          <a:p>
            <a:pPr marL="685800" lvl="1" indent="-228600" algn="l" rtl="0">
              <a:lnSpc>
                <a:spcPct val="90000"/>
              </a:lnSpc>
              <a:spcBef>
                <a:spcPts val="0"/>
              </a:spcBef>
              <a:spcAft>
                <a:spcPts val="0"/>
              </a:spcAft>
              <a:buClr>
                <a:srgbClr val="004489"/>
              </a:buClr>
              <a:buSzPts val="2700"/>
              <a:buFont typeface="Arial"/>
              <a:buChar char="•"/>
            </a:pPr>
            <a:r>
              <a:rPr lang="en-GB" sz="2700" b="1">
                <a:solidFill>
                  <a:srgbClr val="004489"/>
                </a:solidFill>
                <a:latin typeface="Calibri"/>
                <a:ea typeface="Calibri"/>
                <a:cs typeface="Calibri"/>
                <a:sym typeface="Calibri"/>
              </a:rPr>
              <a:t>Political parties </a:t>
            </a:r>
            <a:r>
              <a:rPr lang="en-GB" sz="2700">
                <a:latin typeface="Calibri"/>
                <a:ea typeface="Calibri"/>
                <a:cs typeface="Calibri"/>
                <a:sym typeface="Calibri"/>
              </a:rPr>
              <a:t>as gatekeepers</a:t>
            </a:r>
            <a:endParaRPr/>
          </a:p>
          <a:p>
            <a:pPr marL="685800" lvl="1" indent="-228600" algn="l" rtl="0">
              <a:lnSpc>
                <a:spcPct val="90000"/>
              </a:lnSpc>
              <a:spcBef>
                <a:spcPts val="0"/>
              </a:spcBef>
              <a:spcAft>
                <a:spcPts val="0"/>
              </a:spcAft>
              <a:buClr>
                <a:schemeClr val="dk1"/>
              </a:buClr>
              <a:buSzPts val="2700"/>
              <a:buFont typeface="Arial"/>
              <a:buChar char="•"/>
            </a:pPr>
            <a:r>
              <a:rPr lang="en-GB" sz="2700">
                <a:latin typeface="Calibri"/>
                <a:ea typeface="Calibri"/>
                <a:cs typeface="Calibri"/>
                <a:sym typeface="Calibri"/>
              </a:rPr>
              <a:t>Functioning of political life</a:t>
            </a:r>
            <a:endParaRPr/>
          </a:p>
          <a:p>
            <a:pPr marL="685800" lvl="1" indent="-228600" algn="l" rtl="0">
              <a:lnSpc>
                <a:spcPct val="90000"/>
              </a:lnSpc>
              <a:spcBef>
                <a:spcPts val="0"/>
              </a:spcBef>
              <a:spcAft>
                <a:spcPts val="0"/>
              </a:spcAft>
              <a:buClr>
                <a:schemeClr val="dk1"/>
              </a:buClr>
              <a:buSzPts val="2700"/>
              <a:buFont typeface="Arial"/>
              <a:buChar char="•"/>
            </a:pPr>
            <a:r>
              <a:rPr lang="en-GB" sz="2700">
                <a:latin typeface="Calibri"/>
                <a:ea typeface="Calibri"/>
                <a:cs typeface="Calibri"/>
                <a:sym typeface="Calibri"/>
              </a:rPr>
              <a:t>Promotion and quotas in companies</a:t>
            </a:r>
            <a:endParaRPr/>
          </a:p>
          <a:p>
            <a:pPr marL="685800" lvl="1" indent="-228600" algn="l" rtl="0">
              <a:lnSpc>
                <a:spcPct val="90000"/>
              </a:lnSpc>
              <a:spcBef>
                <a:spcPts val="0"/>
              </a:spcBef>
              <a:spcAft>
                <a:spcPts val="0"/>
              </a:spcAft>
              <a:buClr>
                <a:srgbClr val="004489"/>
              </a:buClr>
              <a:buSzPts val="2700"/>
              <a:buFont typeface="Arial"/>
              <a:buChar char="•"/>
            </a:pPr>
            <a:r>
              <a:rPr lang="en-GB" sz="2700" b="1">
                <a:solidFill>
                  <a:srgbClr val="004489"/>
                </a:solidFill>
                <a:latin typeface="Calibri"/>
                <a:ea typeface="Calibri"/>
                <a:cs typeface="Calibri"/>
                <a:sym typeface="Calibri"/>
              </a:rPr>
              <a:t>Norms and expectations </a:t>
            </a:r>
            <a:r>
              <a:rPr lang="en-GB" sz="2700">
                <a:latin typeface="Calibri"/>
                <a:ea typeface="Calibri"/>
                <a:cs typeface="Calibri"/>
                <a:sym typeface="Calibri"/>
              </a:rPr>
              <a:t>regarding women and men</a:t>
            </a:r>
            <a:endParaRPr/>
          </a:p>
          <a:p>
            <a:pPr marL="228600" lvl="0" indent="-228600" algn="l" rtl="0">
              <a:lnSpc>
                <a:spcPct val="90000"/>
              </a:lnSpc>
              <a:spcBef>
                <a:spcPts val="0"/>
              </a:spcBef>
              <a:spcAft>
                <a:spcPts val="0"/>
              </a:spcAft>
              <a:buClr>
                <a:schemeClr val="dk1"/>
              </a:buClr>
              <a:buSzPts val="2700"/>
              <a:buFont typeface="Noto Sans Symbols"/>
              <a:buChar char="✔"/>
            </a:pPr>
            <a:r>
              <a:rPr lang="en-GB" sz="2700"/>
              <a:t>Going </a:t>
            </a:r>
            <a:r>
              <a:rPr lang="en-GB" sz="2700" b="1">
                <a:solidFill>
                  <a:srgbClr val="004489"/>
                </a:solidFill>
              </a:rPr>
              <a:t>beyond numbers </a:t>
            </a:r>
            <a:r>
              <a:rPr lang="en-GB" sz="2700"/>
              <a:t>and changing policies!</a:t>
            </a:r>
            <a:endParaRPr/>
          </a:p>
          <a:p>
            <a:pPr marL="0" lvl="0" indent="0" algn="l" rtl="0">
              <a:lnSpc>
                <a:spcPct val="90000"/>
              </a:lnSpc>
              <a:spcBef>
                <a:spcPts val="1000"/>
              </a:spcBef>
              <a:spcAft>
                <a:spcPts val="0"/>
              </a:spcAft>
              <a:buClr>
                <a:schemeClr val="dk1"/>
              </a:buClr>
              <a:buSzPts val="2800"/>
              <a:buFont typeface="Calibri"/>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222" name="Google Shape;222;p19"/>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23" name="Google Shape;223;p19"/>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827088" y="1376363"/>
            <a:ext cx="7632700" cy="3603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300" b="1">
                <a:solidFill>
                  <a:srgbClr val="004489"/>
                </a:solidFill>
              </a:rPr>
              <a:t>Gender equality</a:t>
            </a:r>
            <a:endParaRPr/>
          </a:p>
        </p:txBody>
      </p:sp>
      <p:sp>
        <p:nvSpPr>
          <p:cNvPr id="58" name="Google Shape;58;p2"/>
          <p:cNvSpPr txBox="1">
            <a:spLocks noGrp="1"/>
          </p:cNvSpPr>
          <p:nvPr>
            <p:ph type="body" idx="1"/>
          </p:nvPr>
        </p:nvSpPr>
        <p:spPr>
          <a:xfrm>
            <a:off x="827088" y="1844675"/>
            <a:ext cx="5400675" cy="5184775"/>
          </a:xfrm>
          <a:prstGeom prst="rect">
            <a:avLst/>
          </a:prstGeom>
          <a:noFill/>
          <a:ln>
            <a:noFill/>
          </a:ln>
        </p:spPr>
        <p:txBody>
          <a:bodyPr spcFirstLastPara="1" wrap="square" lIns="91425" tIns="45700" rIns="91425" bIns="45700" anchor="t" anchorCtr="0">
            <a:noAutofit/>
          </a:bodyPr>
          <a:lstStyle/>
          <a:p>
            <a:pPr marL="228600" lvl="0" indent="-177800" algn="l" rtl="0">
              <a:lnSpc>
                <a:spcPct val="90000"/>
              </a:lnSpc>
              <a:spcBef>
                <a:spcPts val="0"/>
              </a:spcBef>
              <a:spcAft>
                <a:spcPts val="0"/>
              </a:spcAft>
              <a:buClr>
                <a:schemeClr val="dk1"/>
              </a:buClr>
              <a:buSzPts val="800"/>
              <a:buFont typeface="Noto Sans Symbols"/>
              <a:buNone/>
            </a:pPr>
            <a:endParaRPr sz="800"/>
          </a:p>
          <a:p>
            <a:pPr marL="228600" lvl="0" indent="-165100" algn="l" rtl="0">
              <a:lnSpc>
                <a:spcPct val="90000"/>
              </a:lnSpc>
              <a:spcBef>
                <a:spcPts val="1000"/>
              </a:spcBef>
              <a:spcAft>
                <a:spcPts val="0"/>
              </a:spcAft>
              <a:buClr>
                <a:schemeClr val="dk1"/>
              </a:buClr>
              <a:buSzPts val="1000"/>
              <a:buFont typeface="Noto Sans Symbols"/>
              <a:buNone/>
            </a:pPr>
            <a:endParaRPr sz="1000"/>
          </a:p>
          <a:p>
            <a:pPr marL="228600" lvl="0" indent="-228600" algn="l" rtl="0">
              <a:lnSpc>
                <a:spcPct val="90000"/>
              </a:lnSpc>
              <a:spcBef>
                <a:spcPts val="1000"/>
              </a:spcBef>
              <a:spcAft>
                <a:spcPts val="0"/>
              </a:spcAft>
              <a:buClr>
                <a:schemeClr val="dk1"/>
              </a:buClr>
              <a:buSzPts val="2900"/>
              <a:buFont typeface="Noto Sans Symbols"/>
              <a:buChar char="✔"/>
            </a:pPr>
            <a:r>
              <a:rPr lang="en-GB" sz="2900"/>
              <a:t>Equality between women and men: an </a:t>
            </a:r>
            <a:r>
              <a:rPr lang="en-GB" sz="2900" b="1">
                <a:solidFill>
                  <a:srgbClr val="004489"/>
                </a:solidFill>
              </a:rPr>
              <a:t>important area</a:t>
            </a:r>
            <a:r>
              <a:rPr lang="en-GB" sz="2900"/>
              <a:t> for the EU, UN, etc for a long time</a:t>
            </a:r>
            <a:endParaRPr/>
          </a:p>
          <a:p>
            <a:pPr marL="228600" lvl="0" indent="-228600" algn="l" rtl="0">
              <a:lnSpc>
                <a:spcPct val="90000"/>
              </a:lnSpc>
              <a:spcBef>
                <a:spcPts val="1000"/>
              </a:spcBef>
              <a:spcAft>
                <a:spcPts val="0"/>
              </a:spcAft>
              <a:buClr>
                <a:srgbClr val="004489"/>
              </a:buClr>
              <a:buSzPts val="2900"/>
              <a:buFont typeface="Noto Sans Symbols"/>
              <a:buChar char="✔"/>
            </a:pPr>
            <a:r>
              <a:rPr lang="en-GB" sz="2900" b="1">
                <a:solidFill>
                  <a:srgbClr val="004489"/>
                </a:solidFill>
              </a:rPr>
              <a:t>Legal status </a:t>
            </a:r>
            <a:r>
              <a:rPr lang="en-GB" sz="2900"/>
              <a:t>of women in Europe has greatly </a:t>
            </a:r>
            <a:r>
              <a:rPr lang="en-GB" sz="2900" b="1">
                <a:solidFill>
                  <a:srgbClr val="004489"/>
                </a:solidFill>
              </a:rPr>
              <a:t>improved</a:t>
            </a:r>
            <a:r>
              <a:rPr lang="en-GB" sz="2900"/>
              <a:t>, but </a:t>
            </a:r>
            <a:r>
              <a:rPr lang="en-GB" sz="2900" b="1">
                <a:solidFill>
                  <a:srgbClr val="004489"/>
                </a:solidFill>
              </a:rPr>
              <a:t>no </a:t>
            </a:r>
            <a:r>
              <a:rPr lang="en-GB" sz="2900" b="1" i="1">
                <a:solidFill>
                  <a:srgbClr val="004489"/>
                </a:solidFill>
              </a:rPr>
              <a:t>de facto </a:t>
            </a:r>
            <a:r>
              <a:rPr lang="en-GB" sz="2900" b="1">
                <a:solidFill>
                  <a:srgbClr val="004489"/>
                </a:solidFill>
              </a:rPr>
              <a:t>equality </a:t>
            </a:r>
            <a:r>
              <a:rPr lang="en-GB" sz="2900"/>
              <a:t>between women and men</a:t>
            </a:r>
            <a:endParaRPr/>
          </a:p>
          <a:p>
            <a:pPr marL="0" lvl="0" indent="0" algn="l" rtl="0">
              <a:lnSpc>
                <a:spcPct val="90000"/>
              </a:lnSpc>
              <a:spcBef>
                <a:spcPts val="1000"/>
              </a:spcBef>
              <a:spcAft>
                <a:spcPts val="0"/>
              </a:spcAft>
              <a:buClr>
                <a:schemeClr val="dk1"/>
              </a:buClr>
              <a:buSzPts val="2800"/>
              <a:buFont typeface="Calibri"/>
              <a:buNone/>
            </a:pPr>
            <a:endParaRPr/>
          </a:p>
        </p:txBody>
      </p:sp>
      <p:pic>
        <p:nvPicPr>
          <p:cNvPr id="59" name="Google Shape;59;p2" descr="la photo de profil de Manu Eds"/>
          <p:cNvPicPr preferRelativeResize="0"/>
          <p:nvPr/>
        </p:nvPicPr>
        <p:blipFill rotWithShape="1">
          <a:blip r:embed="rId3">
            <a:alphaModFix/>
          </a:blip>
          <a:srcRect/>
          <a:stretch/>
        </p:blipFill>
        <p:spPr>
          <a:xfrm rot="1894189">
            <a:off x="6415088" y="2744788"/>
            <a:ext cx="2297112" cy="2297112"/>
          </a:xfrm>
          <a:prstGeom prst="rect">
            <a:avLst/>
          </a:prstGeom>
          <a:noFill/>
          <a:ln>
            <a:noFill/>
          </a:ln>
        </p:spPr>
      </p:pic>
      <p:cxnSp>
        <p:nvCxnSpPr>
          <p:cNvPr id="60" name="Google Shape;60;p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1" name="Google Shape;61;p2"/>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00"/>
              <a:buFont typeface="Arial Narrow"/>
              <a:buNone/>
            </a:pPr>
            <a:fld id="{00000000-1234-1234-1234-123412341234}" type="slidenum">
              <a:rPr lang="en-GB" sz="1000" b="0" i="0" u="none" strike="noStrike" cap="none">
                <a:solidFill>
                  <a:srgbClr val="888888"/>
                </a:solidFill>
                <a:latin typeface="Arial Narrow"/>
                <a:ea typeface="Arial Narrow"/>
                <a:cs typeface="Arial Narrow"/>
                <a:sym typeface="Arial Narrow"/>
              </a:rPr>
              <a:t>20</a:t>
            </a:fld>
            <a:endParaRPr sz="1000" b="0" i="0" u="none" strike="noStrike" cap="none">
              <a:solidFill>
                <a:srgbClr val="888888"/>
              </a:solidFill>
              <a:latin typeface="Arial Narrow"/>
              <a:ea typeface="Arial Narrow"/>
              <a:cs typeface="Arial Narrow"/>
              <a:sym typeface="Arial Narrow"/>
            </a:endParaRPr>
          </a:p>
        </p:txBody>
      </p:sp>
      <p:sp>
        <p:nvSpPr>
          <p:cNvPr id="230" name="Google Shape;230;p20"/>
          <p:cNvSpPr txBox="1"/>
          <p:nvPr/>
        </p:nvSpPr>
        <p:spPr>
          <a:xfrm>
            <a:off x="4472174" y="274638"/>
            <a:ext cx="4214625" cy="504459"/>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r" rtl="0">
              <a:lnSpc>
                <a:spcPct val="100000"/>
              </a:lnSpc>
              <a:spcBef>
                <a:spcPts val="0"/>
              </a:spcBef>
              <a:spcAft>
                <a:spcPts val="0"/>
              </a:spcAft>
              <a:buClr>
                <a:srgbClr val="FFFFFF"/>
              </a:buClr>
              <a:buSzPct val="100000"/>
              <a:buFont typeface="Arial Narrow"/>
              <a:buNone/>
            </a:pPr>
            <a:r>
              <a:rPr lang="en-GB" sz="2400" b="0" i="0" u="none" strike="noStrike" cap="none">
                <a:solidFill>
                  <a:srgbClr val="FFFFFF"/>
                </a:solidFill>
                <a:latin typeface="Arial Narrow"/>
                <a:ea typeface="Arial Narrow"/>
                <a:cs typeface="Arial Narrow"/>
                <a:sym typeface="Arial Narrow"/>
              </a:rPr>
              <a:t>Gender mainstreaming at the Council of Europe</a:t>
            </a:r>
            <a:endParaRPr/>
          </a:p>
        </p:txBody>
      </p:sp>
      <p:sp>
        <p:nvSpPr>
          <p:cNvPr id="231" name="Google Shape;231;p20"/>
          <p:cNvSpPr/>
          <p:nvPr/>
        </p:nvSpPr>
        <p:spPr>
          <a:xfrm>
            <a:off x="1768730" y="3105835"/>
            <a:ext cx="508927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32" name="Google Shape;232;p20"/>
          <p:cNvPicPr preferRelativeResize="0"/>
          <p:nvPr/>
        </p:nvPicPr>
        <p:blipFill rotWithShape="1">
          <a:blip r:embed="rId3">
            <a:alphaModFix/>
          </a:blip>
          <a:srcRect/>
          <a:stretch/>
        </p:blipFill>
        <p:spPr>
          <a:xfrm>
            <a:off x="971422" y="378628"/>
            <a:ext cx="7173190" cy="5414159"/>
          </a:xfrm>
          <a:prstGeom prst="rect">
            <a:avLst/>
          </a:prstGeom>
          <a:noFill/>
          <a:ln>
            <a:noFill/>
          </a:ln>
        </p:spPr>
      </p:pic>
      <p:cxnSp>
        <p:nvCxnSpPr>
          <p:cNvPr id="233" name="Google Shape;233;p20"/>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34" name="Google Shape;234;p20"/>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00"/>
              <a:buFont typeface="Arial Narrow"/>
              <a:buNone/>
            </a:pPr>
            <a:fld id="{00000000-1234-1234-1234-123412341234}" type="slidenum">
              <a:rPr lang="en-GB" sz="1000" b="0" i="0" u="none" strike="noStrike" cap="none">
                <a:solidFill>
                  <a:srgbClr val="888888"/>
                </a:solidFill>
                <a:latin typeface="Arial Narrow"/>
                <a:ea typeface="Arial Narrow"/>
                <a:cs typeface="Arial Narrow"/>
                <a:sym typeface="Arial Narrow"/>
              </a:rPr>
              <a:t>21</a:t>
            </a:fld>
            <a:endParaRPr sz="1000" b="0" i="0" u="none" strike="noStrike" cap="none">
              <a:solidFill>
                <a:srgbClr val="888888"/>
              </a:solidFill>
              <a:latin typeface="Arial Narrow"/>
              <a:ea typeface="Arial Narrow"/>
              <a:cs typeface="Arial Narrow"/>
              <a:sym typeface="Arial Narrow"/>
            </a:endParaRPr>
          </a:p>
        </p:txBody>
      </p:sp>
      <p:sp>
        <p:nvSpPr>
          <p:cNvPr id="241" name="Google Shape;241;p21"/>
          <p:cNvSpPr txBox="1"/>
          <p:nvPr/>
        </p:nvSpPr>
        <p:spPr>
          <a:xfrm>
            <a:off x="4472174" y="274638"/>
            <a:ext cx="4214625" cy="504459"/>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r" rtl="0">
              <a:lnSpc>
                <a:spcPct val="100000"/>
              </a:lnSpc>
              <a:spcBef>
                <a:spcPts val="0"/>
              </a:spcBef>
              <a:spcAft>
                <a:spcPts val="0"/>
              </a:spcAft>
              <a:buClr>
                <a:srgbClr val="FFFFFF"/>
              </a:buClr>
              <a:buSzPct val="100000"/>
              <a:buFont typeface="Arial Narrow"/>
              <a:buNone/>
            </a:pPr>
            <a:r>
              <a:rPr lang="en-GB" sz="2400" b="0" i="0" u="none" strike="noStrike" cap="none">
                <a:solidFill>
                  <a:srgbClr val="FFFFFF"/>
                </a:solidFill>
                <a:latin typeface="Arial Narrow"/>
                <a:ea typeface="Arial Narrow"/>
                <a:cs typeface="Arial Narrow"/>
                <a:sym typeface="Arial Narrow"/>
              </a:rPr>
              <a:t>Gender mainstreaming at the Council of Europe</a:t>
            </a:r>
            <a:endParaRPr/>
          </a:p>
        </p:txBody>
      </p:sp>
      <p:sp>
        <p:nvSpPr>
          <p:cNvPr id="242" name="Google Shape;242;p21"/>
          <p:cNvSpPr/>
          <p:nvPr/>
        </p:nvSpPr>
        <p:spPr>
          <a:xfrm>
            <a:off x="760888" y="1241448"/>
            <a:ext cx="7596885" cy="50167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CC"/>
              </a:buClr>
              <a:buSzPts val="2800"/>
              <a:buFont typeface="Arial"/>
              <a:buNone/>
            </a:pPr>
            <a:r>
              <a:rPr lang="en-GB" sz="2800" b="1" i="0" u="none" strike="noStrike" cap="none">
                <a:solidFill>
                  <a:srgbClr val="0066CC"/>
                </a:solidFill>
                <a:latin typeface="Arial"/>
                <a:ea typeface="Arial"/>
                <a:cs typeface="Arial"/>
                <a:sym typeface="Arial"/>
              </a:rPr>
              <a:t>Gender mainstreaming: why?</a:t>
            </a:r>
            <a:endParaRPr/>
          </a:p>
          <a:p>
            <a:pPr marL="0" marR="0" lvl="0" indent="0" algn="l" rtl="0">
              <a:lnSpc>
                <a:spcPct val="100000"/>
              </a:lnSpc>
              <a:spcBef>
                <a:spcPts val="0"/>
              </a:spcBef>
              <a:spcAft>
                <a:spcPts val="0"/>
              </a:spcAft>
              <a:buClr>
                <a:srgbClr val="0000CC"/>
              </a:buClr>
              <a:buSzPts val="1200"/>
              <a:buFont typeface="Calibri"/>
              <a:buNone/>
            </a:pPr>
            <a:endParaRPr sz="1200" b="0" i="0" u="none" strike="noStrike" cap="none">
              <a:solidFill>
                <a:srgbClr val="000000"/>
              </a:solidFill>
              <a:latin typeface="Arial"/>
              <a:ea typeface="Arial"/>
              <a:cs typeface="Arial"/>
              <a:sym typeface="Arial"/>
            </a:endParaRPr>
          </a:p>
          <a:p>
            <a:pPr marL="0" marR="0" lvl="0" indent="-177800" algn="l" rtl="0">
              <a:lnSpc>
                <a:spcPct val="100000"/>
              </a:lnSpc>
              <a:spcBef>
                <a:spcPts val="0"/>
              </a:spcBef>
              <a:spcAft>
                <a:spcPts val="0"/>
              </a:spcAft>
              <a:buClr>
                <a:srgbClr val="0066CC"/>
              </a:buClr>
              <a:buSzPts val="2800"/>
              <a:buFont typeface="Noto Sans Symbols"/>
              <a:buChar char="✔"/>
            </a:pPr>
            <a:r>
              <a:rPr lang="en-GB" sz="2800" b="0" i="0" u="none" strike="noStrike" cap="none">
                <a:solidFill>
                  <a:srgbClr val="000000"/>
                </a:solidFill>
                <a:latin typeface="Arial"/>
                <a:ea typeface="Arial"/>
                <a:cs typeface="Arial"/>
                <a:sym typeface="Arial"/>
              </a:rPr>
              <a:t>Research and statistics show that </a:t>
            </a:r>
            <a:r>
              <a:rPr lang="en-GB" sz="2800" b="1" i="0" u="none" strike="noStrike" cap="none">
                <a:solidFill>
                  <a:srgbClr val="0066CC"/>
                </a:solidFill>
                <a:latin typeface="Arial"/>
                <a:ea typeface="Arial"/>
                <a:cs typeface="Arial"/>
                <a:sym typeface="Arial"/>
              </a:rPr>
              <a:t>equality</a:t>
            </a:r>
            <a:r>
              <a:rPr lang="en-GB" sz="2800" b="0" i="0" u="none" strike="noStrike" cap="none">
                <a:solidFill>
                  <a:srgbClr val="0066CC"/>
                </a:solidFill>
                <a:latin typeface="Arial"/>
                <a:ea typeface="Arial"/>
                <a:cs typeface="Arial"/>
                <a:sym typeface="Arial"/>
              </a:rPr>
              <a:t> </a:t>
            </a:r>
            <a:r>
              <a:rPr lang="en-GB" sz="2800" b="0" i="0" u="none" strike="noStrike" cap="none">
                <a:solidFill>
                  <a:srgbClr val="000000"/>
                </a:solidFill>
                <a:latin typeface="Arial"/>
                <a:ea typeface="Arial"/>
                <a:cs typeface="Arial"/>
                <a:sym typeface="Arial"/>
              </a:rPr>
              <a:t>between women and men is </a:t>
            </a:r>
            <a:r>
              <a:rPr lang="en-GB" sz="2800" b="1" i="0" u="none" strike="noStrike" cap="none">
                <a:solidFill>
                  <a:srgbClr val="0066CC"/>
                </a:solidFill>
                <a:latin typeface="Arial"/>
                <a:ea typeface="Arial"/>
                <a:cs typeface="Arial"/>
                <a:sym typeface="Arial"/>
              </a:rPr>
              <a:t>not a reality </a:t>
            </a:r>
            <a:r>
              <a:rPr lang="en-GB" sz="2800" b="0" i="0" u="none" strike="noStrike" cap="none">
                <a:solidFill>
                  <a:srgbClr val="000000"/>
                </a:solidFill>
                <a:latin typeface="Arial"/>
                <a:ea typeface="Arial"/>
                <a:cs typeface="Arial"/>
                <a:sym typeface="Arial"/>
              </a:rPr>
              <a:t>in Europe today</a:t>
            </a:r>
            <a:endParaRPr/>
          </a:p>
          <a:p>
            <a:pPr marL="0" marR="0" lvl="0" indent="-177800" algn="l" rtl="0">
              <a:lnSpc>
                <a:spcPct val="100000"/>
              </a:lnSpc>
              <a:spcBef>
                <a:spcPts val="0"/>
              </a:spcBef>
              <a:spcAft>
                <a:spcPts val="0"/>
              </a:spcAft>
              <a:buClr>
                <a:srgbClr val="0066CC"/>
              </a:buClr>
              <a:buSzPts val="2800"/>
              <a:buFont typeface="Noto Sans Symbols"/>
              <a:buChar char="✔"/>
            </a:pPr>
            <a:r>
              <a:rPr lang="en-GB" sz="2800" b="0" i="0" u="none" strike="noStrike" cap="none">
                <a:solidFill>
                  <a:srgbClr val="000000"/>
                </a:solidFill>
                <a:latin typeface="Arial"/>
                <a:ea typeface="Arial"/>
                <a:cs typeface="Arial"/>
                <a:sym typeface="Arial"/>
              </a:rPr>
              <a:t>Making sure that women and men are </a:t>
            </a:r>
            <a:r>
              <a:rPr lang="en-GB" sz="2800" b="1" i="0" u="none" strike="noStrike" cap="none">
                <a:solidFill>
                  <a:srgbClr val="0066CC"/>
                </a:solidFill>
                <a:latin typeface="Arial"/>
                <a:ea typeface="Arial"/>
                <a:cs typeface="Arial"/>
                <a:sym typeface="Arial"/>
              </a:rPr>
              <a:t>equally represented</a:t>
            </a:r>
            <a:r>
              <a:rPr lang="en-GB" sz="2800" b="1" i="0" u="none" strike="noStrike" cap="none">
                <a:solidFill>
                  <a:srgbClr val="3333CC"/>
                </a:solidFill>
                <a:latin typeface="Arial"/>
                <a:ea typeface="Arial"/>
                <a:cs typeface="Arial"/>
                <a:sym typeface="Arial"/>
              </a:rPr>
              <a:t> </a:t>
            </a:r>
            <a:r>
              <a:rPr lang="en-GB" sz="2800" b="0" i="0" u="none" strike="noStrike" cap="none">
                <a:solidFill>
                  <a:srgbClr val="000000"/>
                </a:solidFill>
                <a:latin typeface="Arial"/>
                <a:ea typeface="Arial"/>
                <a:cs typeface="Arial"/>
                <a:sym typeface="Arial"/>
              </a:rPr>
              <a:t>in different bodies and institutions: a question of justice but </a:t>
            </a:r>
            <a:r>
              <a:rPr lang="en-GB" sz="2800" b="1" i="0" u="none" strike="noStrike" cap="none">
                <a:solidFill>
                  <a:srgbClr val="0066CC"/>
                </a:solidFill>
                <a:latin typeface="Arial"/>
                <a:ea typeface="Arial"/>
                <a:cs typeface="Arial"/>
                <a:sym typeface="Arial"/>
              </a:rPr>
              <a:t>not the only solution</a:t>
            </a:r>
            <a:endParaRPr/>
          </a:p>
          <a:p>
            <a:pPr marL="457200" marR="0" lvl="0" indent="-457200" algn="l" rtl="0">
              <a:lnSpc>
                <a:spcPct val="100000"/>
              </a:lnSpc>
              <a:spcBef>
                <a:spcPts val="0"/>
              </a:spcBef>
              <a:spcAft>
                <a:spcPts val="0"/>
              </a:spcAft>
              <a:buClr>
                <a:srgbClr val="0066CC"/>
              </a:buClr>
              <a:buSzPts val="2800"/>
              <a:buFont typeface="Noto Sans Symbols"/>
              <a:buChar char="✔"/>
            </a:pPr>
            <a:r>
              <a:rPr lang="en-GB" sz="2800" b="0" i="0" u="none" strike="noStrike" cap="none">
                <a:solidFill>
                  <a:srgbClr val="000000"/>
                </a:solidFill>
                <a:latin typeface="Arial"/>
                <a:ea typeface="Arial"/>
                <a:cs typeface="Arial"/>
                <a:sym typeface="Arial"/>
              </a:rPr>
              <a:t>We live in a society where </a:t>
            </a:r>
            <a:r>
              <a:rPr lang="en-GB" sz="2800" b="1" i="0" u="none" strike="noStrike" cap="none">
                <a:solidFill>
                  <a:srgbClr val="0066CC"/>
                </a:solidFill>
                <a:latin typeface="Arial"/>
                <a:ea typeface="Arial"/>
                <a:cs typeface="Arial"/>
                <a:sym typeface="Arial"/>
              </a:rPr>
              <a:t>gender</a:t>
            </a:r>
            <a:r>
              <a:rPr lang="en-GB" sz="2800" b="1" i="0" u="none" strike="noStrike" cap="none">
                <a:solidFill>
                  <a:srgbClr val="3333CC"/>
                </a:solidFill>
                <a:latin typeface="Arial"/>
                <a:ea typeface="Arial"/>
                <a:cs typeface="Arial"/>
                <a:sym typeface="Arial"/>
              </a:rPr>
              <a:t> </a:t>
            </a:r>
            <a:r>
              <a:rPr lang="en-GB" sz="2800" b="0" i="0" u="none" strike="noStrike" cap="none">
                <a:solidFill>
                  <a:srgbClr val="000000"/>
                </a:solidFill>
                <a:latin typeface="Arial"/>
                <a:ea typeface="Arial"/>
                <a:cs typeface="Arial"/>
                <a:sym typeface="Arial"/>
              </a:rPr>
              <a:t>plays a structuring role</a:t>
            </a:r>
            <a:endParaRPr/>
          </a:p>
          <a:p>
            <a:pPr marL="457200" marR="0" lvl="0" indent="-27940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p:txBody>
      </p:sp>
      <p:cxnSp>
        <p:nvCxnSpPr>
          <p:cNvPr id="243" name="Google Shape;243;p2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44" name="Google Shape;244;p21"/>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2"/>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00"/>
              <a:buFont typeface="Arial Narrow"/>
              <a:buNone/>
            </a:pPr>
            <a:fld id="{00000000-1234-1234-1234-123412341234}" type="slidenum">
              <a:rPr lang="en-GB" sz="1000" b="0" i="0" u="none" strike="noStrike" cap="none">
                <a:solidFill>
                  <a:srgbClr val="888888"/>
                </a:solidFill>
                <a:latin typeface="Arial Narrow"/>
                <a:ea typeface="Arial Narrow"/>
                <a:cs typeface="Arial Narrow"/>
                <a:sym typeface="Arial Narrow"/>
              </a:rPr>
              <a:t>22</a:t>
            </a:fld>
            <a:endParaRPr sz="1000" b="0" i="0" u="none" strike="noStrike" cap="none">
              <a:solidFill>
                <a:srgbClr val="888888"/>
              </a:solidFill>
              <a:latin typeface="Arial Narrow"/>
              <a:ea typeface="Arial Narrow"/>
              <a:cs typeface="Arial Narrow"/>
              <a:sym typeface="Arial Narrow"/>
            </a:endParaRPr>
          </a:p>
        </p:txBody>
      </p:sp>
      <p:sp>
        <p:nvSpPr>
          <p:cNvPr id="251" name="Google Shape;251;p22"/>
          <p:cNvSpPr txBox="1"/>
          <p:nvPr/>
        </p:nvSpPr>
        <p:spPr>
          <a:xfrm>
            <a:off x="4472174" y="274638"/>
            <a:ext cx="4214625" cy="504459"/>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r" rtl="0">
              <a:lnSpc>
                <a:spcPct val="100000"/>
              </a:lnSpc>
              <a:spcBef>
                <a:spcPts val="0"/>
              </a:spcBef>
              <a:spcAft>
                <a:spcPts val="0"/>
              </a:spcAft>
              <a:buClr>
                <a:srgbClr val="FFFFFF"/>
              </a:buClr>
              <a:buSzPct val="100000"/>
              <a:buFont typeface="Arial Narrow"/>
              <a:buNone/>
            </a:pPr>
            <a:r>
              <a:rPr lang="en-GB" sz="2400" b="0" i="0" u="none" strike="noStrike" cap="none">
                <a:solidFill>
                  <a:srgbClr val="FFFFFF"/>
                </a:solidFill>
                <a:latin typeface="Arial Narrow"/>
                <a:ea typeface="Arial Narrow"/>
                <a:cs typeface="Arial Narrow"/>
                <a:sym typeface="Arial Narrow"/>
              </a:rPr>
              <a:t>Gender mainstreaming at the Council of Europe</a:t>
            </a:r>
            <a:endParaRPr/>
          </a:p>
        </p:txBody>
      </p:sp>
      <p:sp>
        <p:nvSpPr>
          <p:cNvPr id="252" name="Google Shape;252;p22"/>
          <p:cNvSpPr/>
          <p:nvPr/>
        </p:nvSpPr>
        <p:spPr>
          <a:xfrm>
            <a:off x="1768730" y="3105835"/>
            <a:ext cx="508927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53" name="Google Shape;253;p22"/>
          <p:cNvPicPr preferRelativeResize="0"/>
          <p:nvPr/>
        </p:nvPicPr>
        <p:blipFill rotWithShape="1">
          <a:blip r:embed="rId3">
            <a:alphaModFix/>
          </a:blip>
          <a:srcRect/>
          <a:stretch/>
        </p:blipFill>
        <p:spPr>
          <a:xfrm>
            <a:off x="457201" y="660400"/>
            <a:ext cx="8249284" cy="4207503"/>
          </a:xfrm>
          <a:prstGeom prst="rect">
            <a:avLst/>
          </a:prstGeom>
          <a:noFill/>
          <a:ln>
            <a:noFill/>
          </a:ln>
        </p:spPr>
      </p:pic>
      <p:cxnSp>
        <p:nvCxnSpPr>
          <p:cNvPr id="254" name="Google Shape;254;p2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55" name="Google Shape;255;p22"/>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00"/>
              <a:buFont typeface="Arial Narrow"/>
              <a:buNone/>
            </a:pPr>
            <a:fld id="{00000000-1234-1234-1234-123412341234}" type="slidenum">
              <a:rPr lang="en-GB" sz="1000" b="0" i="0" u="none" strike="noStrike" cap="none">
                <a:solidFill>
                  <a:srgbClr val="888888"/>
                </a:solidFill>
                <a:latin typeface="Arial Narrow"/>
                <a:ea typeface="Arial Narrow"/>
                <a:cs typeface="Arial Narrow"/>
                <a:sym typeface="Arial Narrow"/>
              </a:rPr>
              <a:t>23</a:t>
            </a:fld>
            <a:endParaRPr sz="1000" b="0" i="0" u="none" strike="noStrike" cap="none">
              <a:solidFill>
                <a:srgbClr val="888888"/>
              </a:solidFill>
              <a:latin typeface="Arial Narrow"/>
              <a:ea typeface="Arial Narrow"/>
              <a:cs typeface="Arial Narrow"/>
              <a:sym typeface="Arial Narrow"/>
            </a:endParaRPr>
          </a:p>
        </p:txBody>
      </p:sp>
      <p:sp>
        <p:nvSpPr>
          <p:cNvPr id="262" name="Google Shape;262;p23"/>
          <p:cNvSpPr/>
          <p:nvPr/>
        </p:nvSpPr>
        <p:spPr>
          <a:xfrm>
            <a:off x="220257" y="1241449"/>
            <a:ext cx="8466542" cy="46782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66CC"/>
                </a:solidFill>
                <a:latin typeface="Arial"/>
                <a:ea typeface="Arial"/>
                <a:cs typeface="Arial"/>
                <a:sym typeface="Arial"/>
              </a:rPr>
              <a:t>What does Gender Mainstreaming mean? </a:t>
            </a:r>
            <a:endParaRPr/>
          </a:p>
          <a:p>
            <a:pPr marL="0" marR="0" lvl="0" indent="0" algn="just" rtl="0">
              <a:lnSpc>
                <a:spcPct val="100000"/>
              </a:lnSpc>
              <a:spcBef>
                <a:spcPts val="0"/>
              </a:spcBef>
              <a:spcAft>
                <a:spcPts val="0"/>
              </a:spcAft>
              <a:buClr>
                <a:srgbClr val="000000"/>
              </a:buClr>
              <a:buSzPts val="3000"/>
              <a:buFont typeface="Calibri"/>
              <a:buNone/>
            </a:pP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66CC"/>
              </a:buClr>
              <a:buSzPts val="3000"/>
              <a:buFont typeface="Noto Sans Symbols"/>
              <a:buChar char="✔"/>
            </a:pPr>
            <a:r>
              <a:rPr lang="en-GB" sz="3000" b="0" i="0" u="none" strike="noStrike" cap="none">
                <a:solidFill>
                  <a:srgbClr val="000000"/>
                </a:solidFill>
                <a:latin typeface="Arial"/>
                <a:ea typeface="Arial"/>
                <a:cs typeface="Arial"/>
                <a:sym typeface="Arial"/>
              </a:rPr>
              <a:t>Grounding policies on the </a:t>
            </a:r>
            <a:r>
              <a:rPr lang="en-GB" sz="3000" b="1" i="0" u="none" strike="noStrike" cap="none">
                <a:solidFill>
                  <a:srgbClr val="0066CC"/>
                </a:solidFill>
                <a:latin typeface="Arial"/>
                <a:ea typeface="Arial"/>
                <a:cs typeface="Arial"/>
                <a:sym typeface="Arial"/>
              </a:rPr>
              <a:t>concrete situation and needs</a:t>
            </a:r>
            <a:r>
              <a:rPr lang="en-GB" sz="3000" b="0" i="0" u="none" strike="noStrike" cap="none">
                <a:solidFill>
                  <a:srgbClr val="000000"/>
                </a:solidFill>
                <a:latin typeface="Arial"/>
                <a:ea typeface="Arial"/>
                <a:cs typeface="Arial"/>
                <a:sym typeface="Arial"/>
              </a:rPr>
              <a:t> of both women and men</a:t>
            </a:r>
            <a:endParaRPr/>
          </a:p>
          <a:p>
            <a:pPr marL="457200" marR="0" lvl="0" indent="-457200" algn="l" rtl="0">
              <a:lnSpc>
                <a:spcPct val="100000"/>
              </a:lnSpc>
              <a:spcBef>
                <a:spcPts val="0"/>
              </a:spcBef>
              <a:spcAft>
                <a:spcPts val="0"/>
              </a:spcAft>
              <a:buClr>
                <a:srgbClr val="0066CC"/>
              </a:buClr>
              <a:buSzPts val="3000"/>
              <a:buFont typeface="Noto Sans Symbols"/>
              <a:buChar char="✔"/>
            </a:pPr>
            <a:r>
              <a:rPr lang="en-GB" sz="3000" b="1" i="0" u="none" strike="noStrike" cap="none">
                <a:solidFill>
                  <a:srgbClr val="0066CC"/>
                </a:solidFill>
                <a:latin typeface="Arial"/>
                <a:ea typeface="Arial"/>
                <a:cs typeface="Arial"/>
                <a:sym typeface="Arial"/>
              </a:rPr>
              <a:t>Better informed </a:t>
            </a:r>
            <a:r>
              <a:rPr lang="en-GB" sz="3000" b="0" i="0" u="none" strike="noStrike" cap="none">
                <a:solidFill>
                  <a:srgbClr val="000000"/>
                </a:solidFill>
                <a:latin typeface="Arial"/>
                <a:ea typeface="Arial"/>
                <a:cs typeface="Arial"/>
                <a:sym typeface="Arial"/>
              </a:rPr>
              <a:t>policy-making</a:t>
            </a:r>
            <a:endParaRPr/>
          </a:p>
          <a:p>
            <a:pPr marL="457200" marR="0" lvl="0" indent="-457200" algn="l" rtl="0">
              <a:lnSpc>
                <a:spcPct val="100000"/>
              </a:lnSpc>
              <a:spcBef>
                <a:spcPts val="0"/>
              </a:spcBef>
              <a:spcAft>
                <a:spcPts val="0"/>
              </a:spcAft>
              <a:buClr>
                <a:srgbClr val="0066CC"/>
              </a:buClr>
              <a:buSzPts val="3000"/>
              <a:buFont typeface="Noto Sans Symbols"/>
              <a:buChar char="✔"/>
            </a:pPr>
            <a:r>
              <a:rPr lang="en-GB" sz="3000" b="1" i="0" u="none" strike="noStrike" cap="none">
                <a:solidFill>
                  <a:srgbClr val="0066CC"/>
                </a:solidFill>
                <a:latin typeface="Arial"/>
                <a:ea typeface="Arial"/>
                <a:cs typeface="Arial"/>
                <a:sym typeface="Arial"/>
              </a:rPr>
              <a:t>Challenging </a:t>
            </a:r>
            <a:r>
              <a:rPr lang="en-GB" sz="3000" b="0" i="0" u="none" strike="noStrike" cap="none">
                <a:solidFill>
                  <a:srgbClr val="000000"/>
                </a:solidFill>
                <a:latin typeface="Arial"/>
                <a:ea typeface="Arial"/>
                <a:cs typeface="Arial"/>
                <a:sym typeface="Arial"/>
              </a:rPr>
              <a:t>the</a:t>
            </a:r>
            <a:r>
              <a:rPr lang="en-GB" sz="3000" b="1" i="0" u="none" strike="noStrike" cap="none">
                <a:solidFill>
                  <a:srgbClr val="0066CC"/>
                </a:solidFill>
                <a:latin typeface="Arial"/>
                <a:ea typeface="Arial"/>
                <a:cs typeface="Arial"/>
                <a:sym typeface="Arial"/>
              </a:rPr>
              <a:t> </a:t>
            </a:r>
            <a:r>
              <a:rPr lang="en-GB" sz="3000" b="1" i="1" u="none" strike="noStrike" cap="none">
                <a:solidFill>
                  <a:srgbClr val="0066CC"/>
                </a:solidFill>
                <a:latin typeface="Arial"/>
                <a:ea typeface="Arial"/>
                <a:cs typeface="Arial"/>
                <a:sym typeface="Arial"/>
              </a:rPr>
              <a:t>gender neutrality</a:t>
            </a:r>
            <a:r>
              <a:rPr lang="en-GB" sz="3000" b="0" i="1" u="none" strike="noStrike" cap="none">
                <a:solidFill>
                  <a:srgbClr val="000000"/>
                </a:solidFill>
                <a:latin typeface="Arial"/>
                <a:ea typeface="Arial"/>
                <a:cs typeface="Arial"/>
                <a:sym typeface="Arial"/>
              </a:rPr>
              <a:t> </a:t>
            </a:r>
            <a:r>
              <a:rPr lang="en-GB" sz="3000" b="0" i="0" u="none" strike="noStrike" cap="none">
                <a:solidFill>
                  <a:srgbClr val="000000"/>
                </a:solidFill>
                <a:latin typeface="Arial"/>
                <a:ea typeface="Arial"/>
                <a:cs typeface="Arial"/>
                <a:sym typeface="Arial"/>
              </a:rPr>
              <a:t>of policies</a:t>
            </a:r>
            <a:endParaRPr/>
          </a:p>
          <a:p>
            <a:pPr marL="0" marR="0" lvl="0" indent="0" algn="just" rtl="0">
              <a:lnSpc>
                <a:spcPct val="100000"/>
              </a:lnSpc>
              <a:spcBef>
                <a:spcPts val="0"/>
              </a:spcBef>
              <a:spcAft>
                <a:spcPts val="0"/>
              </a:spcAft>
              <a:buClr>
                <a:srgbClr val="0D347D"/>
              </a:buClr>
              <a:buSzPts val="3000"/>
              <a:buFont typeface="Calibri"/>
              <a:buNone/>
            </a:pPr>
            <a:endParaRPr sz="30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D347D"/>
              </a:buClr>
              <a:buSzPts val="3000"/>
              <a:buFont typeface="Arial"/>
              <a:buNone/>
            </a:pPr>
            <a:r>
              <a:rPr lang="en-GB" sz="3000" b="0" i="1" u="none" strike="noStrike" cap="none">
                <a:solidFill>
                  <a:srgbClr val="000000"/>
                </a:solidFill>
                <a:latin typeface="Arial"/>
                <a:ea typeface="Arial"/>
                <a:cs typeface="Arial"/>
                <a:sym typeface="Arial"/>
              </a:rPr>
              <a:t>Not an end in itself, the final aim is to </a:t>
            </a:r>
            <a:r>
              <a:rPr lang="en-GB" sz="3000" b="1" i="1" u="none" strike="noStrike" cap="none">
                <a:solidFill>
                  <a:srgbClr val="0066CC"/>
                </a:solidFill>
                <a:latin typeface="Arial"/>
                <a:ea typeface="Arial"/>
                <a:cs typeface="Arial"/>
                <a:sym typeface="Arial"/>
              </a:rPr>
              <a:t>promote gender equality</a:t>
            </a:r>
            <a:endParaRPr/>
          </a:p>
          <a:p>
            <a:pPr marL="457200" marR="0" lvl="0" indent="-27940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p:txBody>
      </p:sp>
      <p:cxnSp>
        <p:nvCxnSpPr>
          <p:cNvPr id="263" name="Google Shape;263;p2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64" name="Google Shape;264;p23"/>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title"/>
          </p:nvPr>
        </p:nvSpPr>
        <p:spPr>
          <a:xfrm>
            <a:off x="298451" y="788090"/>
            <a:ext cx="5586798" cy="3681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000" b="1">
                <a:solidFill>
                  <a:srgbClr val="0066CC"/>
                </a:solidFill>
              </a:rPr>
              <a:t>Prevent and combat violence against women</a:t>
            </a:r>
            <a:endParaRPr sz="3000" b="1">
              <a:solidFill>
                <a:srgbClr val="0066CC"/>
              </a:solidFill>
              <a:latin typeface="Arial"/>
              <a:ea typeface="Arial"/>
              <a:cs typeface="Arial"/>
              <a:sym typeface="Arial"/>
            </a:endParaRPr>
          </a:p>
        </p:txBody>
      </p:sp>
      <p:sp>
        <p:nvSpPr>
          <p:cNvPr id="271" name="Google Shape;271;p24"/>
          <p:cNvSpPr txBox="1">
            <a:spLocks noGrp="1"/>
          </p:cNvSpPr>
          <p:nvPr>
            <p:ph type="body" idx="1"/>
          </p:nvPr>
        </p:nvSpPr>
        <p:spPr>
          <a:xfrm>
            <a:off x="829508" y="957262"/>
            <a:ext cx="3841750" cy="4800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4489"/>
              </a:buClr>
              <a:buSzPts val="2800"/>
              <a:buFont typeface="Noto Sans Symbols"/>
              <a:buNone/>
            </a:pPr>
            <a:endParaRPr/>
          </a:p>
          <a:p>
            <a:pPr marL="0" lvl="0" indent="0" algn="l" rtl="0">
              <a:lnSpc>
                <a:spcPct val="90000"/>
              </a:lnSpc>
              <a:spcBef>
                <a:spcPts val="1000"/>
              </a:spcBef>
              <a:spcAft>
                <a:spcPts val="0"/>
              </a:spcAft>
              <a:buClr>
                <a:srgbClr val="004489"/>
              </a:buClr>
              <a:buSzPts val="2800"/>
              <a:buFont typeface="Calibri"/>
              <a:buNone/>
            </a:pPr>
            <a:endParaRPr/>
          </a:p>
          <a:p>
            <a:pPr marL="228600" lvl="0" indent="-228600" algn="l" rtl="0">
              <a:lnSpc>
                <a:spcPct val="90000"/>
              </a:lnSpc>
              <a:spcBef>
                <a:spcPts val="1000"/>
              </a:spcBef>
              <a:spcAft>
                <a:spcPts val="0"/>
              </a:spcAft>
              <a:buClr>
                <a:srgbClr val="004489"/>
              </a:buClr>
              <a:buSzPts val="2800"/>
              <a:buFont typeface="Noto Sans Symbols"/>
              <a:buChar char="✔"/>
            </a:pPr>
            <a:r>
              <a:rPr lang="en-GB" b="1">
                <a:solidFill>
                  <a:srgbClr val="0066CC"/>
                </a:solidFill>
              </a:rPr>
              <a:t>1 woman in 3 </a:t>
            </a:r>
            <a:r>
              <a:rPr lang="en-GB"/>
              <a:t>confronted with violence since she was 15</a:t>
            </a:r>
            <a:endParaRPr/>
          </a:p>
          <a:p>
            <a:pPr marL="228600" lvl="0" indent="-228600" algn="l" rtl="0">
              <a:lnSpc>
                <a:spcPct val="90000"/>
              </a:lnSpc>
              <a:spcBef>
                <a:spcPts val="1000"/>
              </a:spcBef>
              <a:spcAft>
                <a:spcPts val="0"/>
              </a:spcAft>
              <a:buClr>
                <a:srgbClr val="004489"/>
              </a:buClr>
              <a:buSzPts val="2800"/>
              <a:buFont typeface="Noto Sans Symbols"/>
              <a:buChar char="✔"/>
            </a:pPr>
            <a:r>
              <a:rPr lang="en-GB" b="1">
                <a:solidFill>
                  <a:srgbClr val="0066CC"/>
                </a:solidFill>
              </a:rPr>
              <a:t>Continuum</a:t>
            </a:r>
            <a:r>
              <a:rPr lang="en-GB"/>
              <a:t> of violence</a:t>
            </a:r>
            <a:endParaRPr/>
          </a:p>
          <a:p>
            <a:pPr marL="228600" lvl="0" indent="-228600" algn="l" rtl="0">
              <a:lnSpc>
                <a:spcPct val="90000"/>
              </a:lnSpc>
              <a:spcBef>
                <a:spcPts val="1000"/>
              </a:spcBef>
              <a:spcAft>
                <a:spcPts val="0"/>
              </a:spcAft>
              <a:buClr>
                <a:srgbClr val="004489"/>
              </a:buClr>
              <a:buSzPts val="2800"/>
              <a:buFont typeface="Noto Sans Symbols"/>
              <a:buChar char="✔"/>
            </a:pPr>
            <a:r>
              <a:rPr lang="en-GB"/>
              <a:t>Present in </a:t>
            </a:r>
            <a:r>
              <a:rPr lang="en-GB" b="1">
                <a:solidFill>
                  <a:srgbClr val="0066CC"/>
                </a:solidFill>
              </a:rPr>
              <a:t>all areas</a:t>
            </a:r>
            <a:endParaRPr/>
          </a:p>
        </p:txBody>
      </p:sp>
      <p:sp>
        <p:nvSpPr>
          <p:cNvPr id="272" name="Google Shape;272;p2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Open Sans"/>
              <a:buNone/>
            </a:pPr>
            <a:endParaRPr sz="1800" b="0" i="0" u="none" strike="noStrike" cap="none">
              <a:solidFill>
                <a:srgbClr val="000000"/>
              </a:solidFill>
              <a:latin typeface="Arial"/>
              <a:ea typeface="Arial"/>
              <a:cs typeface="Arial"/>
              <a:sym typeface="Arial"/>
            </a:endParaRPr>
          </a:p>
        </p:txBody>
      </p:sp>
      <p:sp>
        <p:nvSpPr>
          <p:cNvPr id="273" name="Google Shape;273;p2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Open Sans"/>
              <a:buNone/>
            </a:pPr>
            <a:endParaRPr sz="1800" b="0" i="0" u="none" strike="noStrike" cap="none">
              <a:solidFill>
                <a:srgbClr val="000000"/>
              </a:solidFill>
              <a:latin typeface="Arial"/>
              <a:ea typeface="Arial"/>
              <a:cs typeface="Arial"/>
              <a:sym typeface="Arial"/>
            </a:endParaRPr>
          </a:p>
        </p:txBody>
      </p:sp>
      <p:pic>
        <p:nvPicPr>
          <p:cNvPr id="274" name="Google Shape;274;p24"/>
          <p:cNvPicPr preferRelativeResize="0"/>
          <p:nvPr/>
        </p:nvPicPr>
        <p:blipFill rotWithShape="1">
          <a:blip r:embed="rId3">
            <a:alphaModFix/>
          </a:blip>
          <a:srcRect/>
          <a:stretch/>
        </p:blipFill>
        <p:spPr>
          <a:xfrm>
            <a:off x="4831672" y="359973"/>
            <a:ext cx="3321146" cy="6194038"/>
          </a:xfrm>
          <a:prstGeom prst="rect">
            <a:avLst/>
          </a:prstGeom>
          <a:noFill/>
          <a:ln>
            <a:noFill/>
          </a:ln>
        </p:spPr>
      </p:pic>
      <p:sp>
        <p:nvSpPr>
          <p:cNvPr id="275" name="Google Shape;275;p24"/>
          <p:cNvSpPr txBox="1"/>
          <p:nvPr/>
        </p:nvSpPr>
        <p:spPr>
          <a:xfrm>
            <a:off x="2286000" y="3172896"/>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a:t>
            </a:r>
            <a:endParaRPr/>
          </a:p>
        </p:txBody>
      </p:sp>
      <p:sp>
        <p:nvSpPr>
          <p:cNvPr id="276" name="Google Shape;276;p24"/>
          <p:cNvSpPr txBox="1"/>
          <p:nvPr/>
        </p:nvSpPr>
        <p:spPr>
          <a:xfrm>
            <a:off x="2286000" y="3172896"/>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p:txBody>
      </p:sp>
      <p:sp>
        <p:nvSpPr>
          <p:cNvPr id="277" name="Google Shape;277;p24"/>
          <p:cNvSpPr txBox="1"/>
          <p:nvPr/>
        </p:nvSpPr>
        <p:spPr>
          <a:xfrm>
            <a:off x="2286000" y="3172896"/>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p:txBody>
      </p:sp>
      <p:cxnSp>
        <p:nvCxnSpPr>
          <p:cNvPr id="278" name="Google Shape;278;p2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79" name="Google Shape;279;p24"/>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905522" y="834501"/>
            <a:ext cx="7554266" cy="7279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489"/>
              </a:buClr>
              <a:buSzPts val="3200"/>
              <a:buFont typeface="Arial Narrow"/>
              <a:buNone/>
            </a:pPr>
            <a:r>
              <a:rPr lang="en-GB" sz="3200" b="1">
                <a:solidFill>
                  <a:srgbClr val="336699"/>
                </a:solidFill>
              </a:rPr>
              <a:t>Istanbul Convention (2011)</a:t>
            </a:r>
            <a:r>
              <a:rPr lang="en-GB" sz="3200">
                <a:solidFill>
                  <a:srgbClr val="336699"/>
                </a:solidFill>
              </a:rPr>
              <a:t>: </a:t>
            </a:r>
            <a:endParaRPr/>
          </a:p>
        </p:txBody>
      </p:sp>
      <p:sp>
        <p:nvSpPr>
          <p:cNvPr id="286" name="Google Shape;286;p25"/>
          <p:cNvSpPr txBox="1">
            <a:spLocks noGrp="1"/>
          </p:cNvSpPr>
          <p:nvPr>
            <p:ph type="body" idx="1"/>
          </p:nvPr>
        </p:nvSpPr>
        <p:spPr>
          <a:xfrm>
            <a:off x="568171" y="1864311"/>
            <a:ext cx="7820179" cy="46603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6CC"/>
              </a:buClr>
              <a:buSzPts val="2700"/>
              <a:buFont typeface="Noto Sans Symbols"/>
              <a:buChar char="✔"/>
            </a:pPr>
            <a:r>
              <a:rPr lang="en-GB" sz="2700" b="1" u="sng"/>
              <a:t>A grey area: </a:t>
            </a:r>
            <a:r>
              <a:rPr lang="en-GB" sz="2700"/>
              <a:t>no legally-binding instrument on violence against women (VAW) in Europe </a:t>
            </a:r>
            <a:endParaRPr/>
          </a:p>
          <a:p>
            <a:pPr marL="228600" lvl="0" indent="-228600" algn="l" rtl="0">
              <a:lnSpc>
                <a:spcPct val="90000"/>
              </a:lnSpc>
              <a:spcBef>
                <a:spcPts val="1000"/>
              </a:spcBef>
              <a:spcAft>
                <a:spcPts val="0"/>
              </a:spcAft>
              <a:buClr>
                <a:srgbClr val="0066CC"/>
              </a:buClr>
              <a:buSzPts val="2700"/>
              <a:buFont typeface="Noto Sans Symbols"/>
              <a:buChar char="✔"/>
            </a:pPr>
            <a:r>
              <a:rPr lang="en-GB" sz="2700"/>
              <a:t> The </a:t>
            </a:r>
            <a:r>
              <a:rPr lang="en-GB" sz="2700" b="1" u="sng"/>
              <a:t>absence of a global instrument</a:t>
            </a:r>
            <a:r>
              <a:rPr lang="en-GB" sz="2700"/>
              <a:t>, such as a UN treaty to establish States’ positive obligations to prevent, prohibit and punish VAW. </a:t>
            </a:r>
            <a:endParaRPr/>
          </a:p>
          <a:p>
            <a:pPr marL="228600" lvl="0" indent="-228600" algn="l" rtl="0">
              <a:lnSpc>
                <a:spcPct val="90000"/>
              </a:lnSpc>
              <a:spcBef>
                <a:spcPts val="1000"/>
              </a:spcBef>
              <a:spcAft>
                <a:spcPts val="0"/>
              </a:spcAft>
              <a:buClr>
                <a:srgbClr val="0066CC"/>
              </a:buClr>
              <a:buSzPts val="2700"/>
              <a:buFont typeface="Noto Sans Symbols"/>
              <a:buChar char="✔"/>
            </a:pPr>
            <a:r>
              <a:rPr lang="en-GB" sz="2700"/>
              <a:t>EU signature in 2017</a:t>
            </a:r>
            <a:endParaRPr/>
          </a:p>
          <a:p>
            <a:pPr marL="228600" lvl="0" indent="-228600" algn="l" rtl="0">
              <a:lnSpc>
                <a:spcPct val="90000"/>
              </a:lnSpc>
              <a:spcBef>
                <a:spcPts val="0"/>
              </a:spcBef>
              <a:spcAft>
                <a:spcPts val="0"/>
              </a:spcAft>
              <a:buClr>
                <a:srgbClr val="0066CC"/>
              </a:buClr>
              <a:buSzPts val="2700"/>
              <a:buFont typeface="Noto Sans Symbols"/>
              <a:buChar char="✔"/>
            </a:pPr>
            <a:r>
              <a:rPr lang="en-GB" sz="2700"/>
              <a:t>Criminalises different forms of VAW</a:t>
            </a:r>
            <a:endParaRPr/>
          </a:p>
          <a:p>
            <a:pPr marL="228600" lvl="0" indent="-228600" algn="l" rtl="0">
              <a:lnSpc>
                <a:spcPct val="90000"/>
              </a:lnSpc>
              <a:spcBef>
                <a:spcPts val="0"/>
              </a:spcBef>
              <a:spcAft>
                <a:spcPts val="0"/>
              </a:spcAft>
              <a:buClr>
                <a:srgbClr val="0066CC"/>
              </a:buClr>
              <a:buSzPts val="2700"/>
              <a:buFont typeface="Noto Sans Symbols"/>
              <a:buChar char="✔"/>
            </a:pPr>
            <a:r>
              <a:rPr lang="en-GB" sz="2700"/>
              <a:t>Based on 4 p’s approach: prevention, protection, prosecution, integrated policies</a:t>
            </a:r>
            <a:endParaRPr/>
          </a:p>
        </p:txBody>
      </p:sp>
      <p:cxnSp>
        <p:nvCxnSpPr>
          <p:cNvPr id="287" name="Google Shape;287;p2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88" name="Google Shape;288;p25"/>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a:spLocks noGrp="1"/>
          </p:cNvSpPr>
          <p:nvPr>
            <p:ph type="title"/>
          </p:nvPr>
        </p:nvSpPr>
        <p:spPr>
          <a:xfrm>
            <a:off x="539552" y="836712"/>
            <a:ext cx="8003232"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600" b="1">
                <a:solidFill>
                  <a:schemeClr val="dk1"/>
                </a:solidFill>
                <a:latin typeface="Calibri"/>
                <a:ea typeface="Calibri"/>
                <a:cs typeface="Calibri"/>
                <a:sym typeface="Calibri"/>
              </a:rPr>
              <a:t>The Istanbul Convention: an Intersectional lens </a:t>
            </a:r>
            <a:endParaRPr sz="3600" b="1">
              <a:solidFill>
                <a:schemeClr val="dk1"/>
              </a:solidFill>
              <a:latin typeface="Calibri"/>
              <a:ea typeface="Calibri"/>
              <a:cs typeface="Calibri"/>
              <a:sym typeface="Calibri"/>
            </a:endParaRPr>
          </a:p>
        </p:txBody>
      </p:sp>
      <p:sp>
        <p:nvSpPr>
          <p:cNvPr id="294" name="Google Shape;294;p26"/>
          <p:cNvSpPr txBox="1">
            <a:spLocks noGrp="1"/>
          </p:cNvSpPr>
          <p:nvPr>
            <p:ph type="body" idx="1"/>
          </p:nvPr>
        </p:nvSpPr>
        <p:spPr>
          <a:xfrm>
            <a:off x="216035" y="2063996"/>
            <a:ext cx="4680520" cy="41810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sz="2200" b="1"/>
              <a:t>• </a:t>
            </a:r>
            <a:r>
              <a:rPr lang="en-GB" sz="2000" b="1" u="sng"/>
              <a:t>The Principle of non-discrimination</a:t>
            </a:r>
            <a:endParaRPr/>
          </a:p>
          <a:p>
            <a:pPr marL="228600" lvl="0" indent="-228600" algn="l" rtl="0">
              <a:lnSpc>
                <a:spcPct val="90000"/>
              </a:lnSpc>
              <a:spcBef>
                <a:spcPts val="1000"/>
              </a:spcBef>
              <a:spcAft>
                <a:spcPts val="0"/>
              </a:spcAft>
              <a:buClr>
                <a:schemeClr val="dk1"/>
              </a:buClr>
              <a:buSzPts val="1800"/>
              <a:buChar char="•"/>
            </a:pPr>
            <a:r>
              <a:rPr lang="en-GB" sz="1800"/>
              <a:t>Article 4 ensures that the Istanbul Convention protects ALL women, irrespective of who they are and where they come from. When serving victims of VAW, there shall be no discrimination on the basis of their:   </a:t>
            </a:r>
            <a:endParaRPr/>
          </a:p>
          <a:p>
            <a:pPr marL="228600" lvl="0" indent="-114300" algn="l" rtl="0">
              <a:lnSpc>
                <a:spcPct val="90000"/>
              </a:lnSpc>
              <a:spcBef>
                <a:spcPts val="1000"/>
              </a:spcBef>
              <a:spcAft>
                <a:spcPts val="0"/>
              </a:spcAft>
              <a:buClr>
                <a:schemeClr val="dk1"/>
              </a:buClr>
              <a:buSzPts val="1800"/>
              <a:buNone/>
            </a:pPr>
            <a:endParaRPr sz="1800"/>
          </a:p>
          <a:p>
            <a:pPr marL="109728" lvl="0" indent="0" algn="l" rtl="0">
              <a:lnSpc>
                <a:spcPct val="90000"/>
              </a:lnSpc>
              <a:spcBef>
                <a:spcPts val="1000"/>
              </a:spcBef>
              <a:spcAft>
                <a:spcPts val="0"/>
              </a:spcAft>
              <a:buClr>
                <a:schemeClr val="dk1"/>
              </a:buClr>
              <a:buSzPts val="1800"/>
              <a:buNone/>
            </a:pPr>
            <a:r>
              <a:rPr lang="en-GB" sz="1800" b="1"/>
              <a:t>Special measures </a:t>
            </a:r>
            <a:r>
              <a:rPr lang="en-GB" sz="1800"/>
              <a:t>aiming to prevent VAW and protect women victims shall </a:t>
            </a:r>
            <a:r>
              <a:rPr lang="en-GB" sz="1800" b="1"/>
              <a:t>not be considered as ‘discrimination’ </a:t>
            </a:r>
            <a:r>
              <a:rPr lang="en-GB" sz="1800"/>
              <a:t>under the terms of the Convention</a:t>
            </a:r>
            <a:endParaRPr/>
          </a:p>
        </p:txBody>
      </p:sp>
      <p:pic>
        <p:nvPicPr>
          <p:cNvPr id="295" name="Google Shape;295;p26"/>
          <p:cNvPicPr preferRelativeResize="0"/>
          <p:nvPr/>
        </p:nvPicPr>
        <p:blipFill rotWithShape="1">
          <a:blip r:embed="rId3">
            <a:alphaModFix/>
          </a:blip>
          <a:srcRect/>
          <a:stretch/>
        </p:blipFill>
        <p:spPr>
          <a:xfrm>
            <a:off x="4067944" y="5649530"/>
            <a:ext cx="3202599" cy="1191124"/>
          </a:xfrm>
          <a:prstGeom prst="rect">
            <a:avLst/>
          </a:prstGeom>
          <a:noFill/>
          <a:ln>
            <a:noFill/>
          </a:ln>
        </p:spPr>
      </p:pic>
      <p:sp>
        <p:nvSpPr>
          <p:cNvPr id="296" name="Google Shape;296;p26"/>
          <p:cNvSpPr/>
          <p:nvPr/>
        </p:nvSpPr>
        <p:spPr>
          <a:xfrm>
            <a:off x="5415814" y="2215958"/>
            <a:ext cx="2952328" cy="316835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sex, gender, race, colour, language, religion, political opinion, national/social origin, sexual orientation, association with a national minority, property, birth, sexual orientation, gender identity, age, state of health, disability, marital status, migrant or refugee status, or other status.</a:t>
            </a:r>
            <a:endParaRPr/>
          </a:p>
        </p:txBody>
      </p:sp>
      <p:sp>
        <p:nvSpPr>
          <p:cNvPr id="297" name="Google Shape;297;p26"/>
          <p:cNvSpPr/>
          <p:nvPr/>
        </p:nvSpPr>
        <p:spPr>
          <a:xfrm>
            <a:off x="3918147" y="4293096"/>
            <a:ext cx="978408" cy="36004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8" name="Google Shape;298;p2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99" name="Google Shape;299;p26"/>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984300" y="44624"/>
            <a:ext cx="6984776" cy="13727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GB" sz="2400" b="1">
                <a:solidFill>
                  <a:schemeClr val="dk1"/>
                </a:solidFill>
                <a:latin typeface="Calibri"/>
                <a:ea typeface="Calibri"/>
                <a:cs typeface="Calibri"/>
                <a:sym typeface="Calibri"/>
              </a:rPr>
              <a:t>Reducing migrant women’s dependence (art. 59)</a:t>
            </a:r>
            <a:br>
              <a:rPr lang="en-GB" sz="2400" b="1" i="1">
                <a:latin typeface="Calibri"/>
                <a:ea typeface="Calibri"/>
                <a:cs typeface="Calibri"/>
                <a:sym typeface="Calibri"/>
              </a:rPr>
            </a:br>
            <a:endParaRPr sz="2400" b="1">
              <a:latin typeface="Calibri"/>
              <a:ea typeface="Calibri"/>
              <a:cs typeface="Calibri"/>
              <a:sym typeface="Calibri"/>
            </a:endParaRPr>
          </a:p>
        </p:txBody>
      </p:sp>
      <p:sp>
        <p:nvSpPr>
          <p:cNvPr id="305" name="Google Shape;305;p27"/>
          <p:cNvSpPr txBox="1">
            <a:spLocks noGrp="1"/>
          </p:cNvSpPr>
          <p:nvPr>
            <p:ph type="body" idx="1"/>
          </p:nvPr>
        </p:nvSpPr>
        <p:spPr>
          <a:xfrm>
            <a:off x="549982" y="526220"/>
            <a:ext cx="8363272" cy="5594176"/>
          </a:xfrm>
          <a:prstGeom prst="rect">
            <a:avLst/>
          </a:prstGeom>
          <a:noFill/>
          <a:ln>
            <a:noFill/>
          </a:ln>
        </p:spPr>
        <p:txBody>
          <a:bodyPr spcFirstLastPara="1" wrap="square" lIns="91425" tIns="45700" rIns="91425" bIns="45700" anchor="t" anchorCtr="0">
            <a:normAutofit fontScale="77500" lnSpcReduction="20000"/>
          </a:bodyPr>
          <a:lstStyle/>
          <a:p>
            <a:pPr marL="228600" lvl="0" indent="-140017" algn="l" rtl="0">
              <a:lnSpc>
                <a:spcPct val="90000"/>
              </a:lnSpc>
              <a:spcBef>
                <a:spcPts val="0"/>
              </a:spcBef>
              <a:spcAft>
                <a:spcPts val="0"/>
              </a:spcAft>
              <a:buClr>
                <a:schemeClr val="dk1"/>
              </a:buClr>
              <a:buSzPct val="100000"/>
              <a:buNone/>
            </a:pPr>
            <a:endParaRPr sz="1800" b="1" u="sng"/>
          </a:p>
          <a:p>
            <a:pPr marL="228600" lvl="0" indent="-228600" algn="l" rtl="0">
              <a:lnSpc>
                <a:spcPct val="90000"/>
              </a:lnSpc>
              <a:spcBef>
                <a:spcPts val="1000"/>
              </a:spcBef>
              <a:spcAft>
                <a:spcPts val="0"/>
              </a:spcAft>
              <a:buClr>
                <a:schemeClr val="dk1"/>
              </a:buClr>
              <a:buSzPct val="100000"/>
              <a:buChar char="•"/>
            </a:pPr>
            <a:r>
              <a:rPr lang="en-GB" sz="2600" b="1" u="sng"/>
              <a:t>Article 59 </a:t>
            </a:r>
            <a:r>
              <a:rPr lang="en-GB" sz="2600"/>
              <a:t>introduces the </a:t>
            </a:r>
            <a:r>
              <a:rPr lang="en-GB" sz="2600" b="1"/>
              <a:t>possibility of granting independent residence status to migrant women victims of VAW</a:t>
            </a:r>
            <a:r>
              <a:rPr lang="en-GB" sz="2600"/>
              <a:t> who derive their residence permit from their abusive spouse or partner.</a:t>
            </a:r>
            <a:endParaRPr/>
          </a:p>
          <a:p>
            <a:pPr marL="228600" lvl="0" indent="-100647" algn="l" rtl="0">
              <a:lnSpc>
                <a:spcPct val="90000"/>
              </a:lnSpc>
              <a:spcBef>
                <a:spcPts val="1000"/>
              </a:spcBef>
              <a:spcAft>
                <a:spcPts val="0"/>
              </a:spcAft>
              <a:buClr>
                <a:schemeClr val="dk1"/>
              </a:buClr>
              <a:buSzPct val="100000"/>
              <a:buNone/>
            </a:pPr>
            <a:endParaRPr sz="2600" b="1" u="sng"/>
          </a:p>
          <a:p>
            <a:pPr marL="228600" lvl="0" indent="-228600" algn="l" rtl="0">
              <a:lnSpc>
                <a:spcPct val="90000"/>
              </a:lnSpc>
              <a:spcBef>
                <a:spcPts val="1000"/>
              </a:spcBef>
              <a:spcAft>
                <a:spcPts val="0"/>
              </a:spcAft>
              <a:buClr>
                <a:schemeClr val="dk1"/>
              </a:buClr>
              <a:buSzPct val="100000"/>
              <a:buChar char="•"/>
            </a:pPr>
            <a:r>
              <a:rPr lang="en-GB" sz="2600"/>
              <a:t>It also requires States to </a:t>
            </a:r>
            <a:r>
              <a:rPr lang="en-GB" sz="2600" b="1"/>
              <a:t>suspend any expulsion proceedings </a:t>
            </a:r>
            <a:r>
              <a:rPr lang="en-GB" sz="2600"/>
              <a:t>originally initiated against their abusive spouses but which affect their victims too, and to enable victims to </a:t>
            </a:r>
            <a:r>
              <a:rPr lang="en-GB" sz="2600" b="1"/>
              <a:t>apply for an autonomous residence permit.</a:t>
            </a:r>
            <a:endParaRPr/>
          </a:p>
          <a:p>
            <a:pPr marL="228600" lvl="0" indent="-100647" algn="l" rtl="0">
              <a:lnSpc>
                <a:spcPct val="90000"/>
              </a:lnSpc>
              <a:spcBef>
                <a:spcPts val="1000"/>
              </a:spcBef>
              <a:spcAft>
                <a:spcPts val="0"/>
              </a:spcAft>
              <a:buClr>
                <a:schemeClr val="dk1"/>
              </a:buClr>
              <a:buSzPct val="100000"/>
              <a:buNone/>
            </a:pPr>
            <a:endParaRPr sz="2600"/>
          </a:p>
          <a:p>
            <a:pPr marL="228600" lvl="0" indent="-228600" algn="l" rtl="0">
              <a:lnSpc>
                <a:spcPct val="90000"/>
              </a:lnSpc>
              <a:spcBef>
                <a:spcPts val="1000"/>
              </a:spcBef>
              <a:spcAft>
                <a:spcPts val="0"/>
              </a:spcAft>
              <a:buClr>
                <a:schemeClr val="dk1"/>
              </a:buClr>
              <a:buSzPct val="100000"/>
              <a:buChar char="•"/>
            </a:pPr>
            <a:r>
              <a:rPr lang="en-GB" sz="2600"/>
              <a:t>Two situations justify </a:t>
            </a:r>
            <a:r>
              <a:rPr lang="en-GB" sz="2600" b="1"/>
              <a:t>an independent residence permit</a:t>
            </a:r>
            <a:r>
              <a:rPr lang="en-GB" sz="2600"/>
              <a:t>: if the competent authority consider the victims’ stay as :</a:t>
            </a:r>
            <a:endParaRPr/>
          </a:p>
          <a:p>
            <a:pPr marL="228600" lvl="0" indent="-228600" algn="l" rtl="0">
              <a:lnSpc>
                <a:spcPct val="90000"/>
              </a:lnSpc>
              <a:spcBef>
                <a:spcPts val="1000"/>
              </a:spcBef>
              <a:spcAft>
                <a:spcPts val="0"/>
              </a:spcAft>
              <a:buClr>
                <a:schemeClr val="dk1"/>
              </a:buClr>
              <a:buSzPct val="100000"/>
              <a:buChar char="•"/>
            </a:pPr>
            <a:r>
              <a:rPr lang="en-GB" sz="2600"/>
              <a:t>- necessary due to the </a:t>
            </a:r>
            <a:r>
              <a:rPr lang="en-GB" sz="2600" b="1"/>
              <a:t>victim’s personal situation</a:t>
            </a:r>
            <a:endParaRPr/>
          </a:p>
          <a:p>
            <a:pPr marL="228600" lvl="0" indent="-228600" algn="l" rtl="0">
              <a:lnSpc>
                <a:spcPct val="90000"/>
              </a:lnSpc>
              <a:spcBef>
                <a:spcPts val="1000"/>
              </a:spcBef>
              <a:spcAft>
                <a:spcPts val="0"/>
              </a:spcAft>
              <a:buClr>
                <a:schemeClr val="dk1"/>
              </a:buClr>
              <a:buSzPct val="100000"/>
              <a:buChar char="•"/>
            </a:pPr>
            <a:r>
              <a:rPr lang="en-GB" sz="2600"/>
              <a:t>- necessary for the conduct of the </a:t>
            </a:r>
            <a:r>
              <a:rPr lang="en-GB" sz="2600" b="1"/>
              <a:t>investigation and the criminal proceedings </a:t>
            </a:r>
            <a:endParaRPr/>
          </a:p>
          <a:p>
            <a:pPr marL="228600" lvl="0" indent="-100647" algn="l" rtl="0">
              <a:lnSpc>
                <a:spcPct val="90000"/>
              </a:lnSpc>
              <a:spcBef>
                <a:spcPts val="1000"/>
              </a:spcBef>
              <a:spcAft>
                <a:spcPts val="0"/>
              </a:spcAft>
              <a:buClr>
                <a:schemeClr val="dk1"/>
              </a:buClr>
              <a:buSzPct val="100000"/>
              <a:buNone/>
            </a:pPr>
            <a:endParaRPr sz="2600"/>
          </a:p>
          <a:p>
            <a:pPr marL="228600" lvl="0" indent="-228600" algn="l" rtl="0">
              <a:lnSpc>
                <a:spcPct val="90000"/>
              </a:lnSpc>
              <a:spcBef>
                <a:spcPts val="1000"/>
              </a:spcBef>
              <a:spcAft>
                <a:spcPts val="0"/>
              </a:spcAft>
              <a:buClr>
                <a:schemeClr val="dk1"/>
              </a:buClr>
              <a:buSzPct val="100000"/>
              <a:buChar char="•"/>
            </a:pPr>
            <a:r>
              <a:rPr lang="en-GB" sz="2600"/>
              <a:t>States shall also adopt measures for  </a:t>
            </a:r>
            <a:r>
              <a:rPr lang="en-GB" sz="2600" u="sng"/>
              <a:t>victims of forced marriage who, by being forced to live abroad, have lost their residence statu</a:t>
            </a:r>
            <a:r>
              <a:rPr lang="en-GB" sz="2600"/>
              <a:t>s in the country where they usually reside by helping them to re-obtain it.</a:t>
            </a:r>
            <a:endParaRPr/>
          </a:p>
          <a:p>
            <a:pPr marL="109728" lvl="0" indent="0" algn="l" rtl="0">
              <a:lnSpc>
                <a:spcPct val="90000"/>
              </a:lnSpc>
              <a:spcBef>
                <a:spcPts val="1000"/>
              </a:spcBef>
              <a:spcAft>
                <a:spcPts val="0"/>
              </a:spcAft>
              <a:buClr>
                <a:schemeClr val="dk1"/>
              </a:buClr>
              <a:buSzPct val="100000"/>
              <a:buNone/>
            </a:pPr>
            <a:endParaRPr sz="2100" b="1"/>
          </a:p>
        </p:txBody>
      </p:sp>
      <p:cxnSp>
        <p:nvCxnSpPr>
          <p:cNvPr id="306" name="Google Shape;306;p2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07" name="Google Shape;307;p27"/>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984300" y="44624"/>
            <a:ext cx="6984776" cy="12558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hr-HR" sz="2400" b="1" i="1" dirty="0">
                <a:solidFill>
                  <a:schemeClr val="dk1"/>
                </a:solidFill>
                <a:latin typeface="Calibri"/>
                <a:ea typeface="Calibri"/>
                <a:cs typeface="Calibri"/>
                <a:sym typeface="Calibri"/>
              </a:rPr>
              <a:t>An alternative way of teaching about gender equality</a:t>
            </a:r>
            <a:br>
              <a:rPr lang="en-GB" sz="2400" b="1" i="1" dirty="0">
                <a:latin typeface="Calibri"/>
                <a:ea typeface="Calibri"/>
                <a:cs typeface="Calibri"/>
                <a:sym typeface="Calibri"/>
              </a:rPr>
            </a:br>
            <a:endParaRPr sz="2400" b="1" dirty="0">
              <a:latin typeface="Calibri"/>
              <a:ea typeface="Calibri"/>
              <a:cs typeface="Calibri"/>
              <a:sym typeface="Calibri"/>
            </a:endParaRPr>
          </a:p>
        </p:txBody>
      </p:sp>
      <p:sp>
        <p:nvSpPr>
          <p:cNvPr id="305" name="Google Shape;305;p27"/>
          <p:cNvSpPr txBox="1">
            <a:spLocks noGrp="1"/>
          </p:cNvSpPr>
          <p:nvPr>
            <p:ph type="body" idx="1"/>
          </p:nvPr>
        </p:nvSpPr>
        <p:spPr>
          <a:xfrm>
            <a:off x="549982" y="487680"/>
            <a:ext cx="8363272" cy="5632716"/>
          </a:xfrm>
          <a:prstGeom prst="rect">
            <a:avLst/>
          </a:prstGeom>
          <a:noFill/>
          <a:ln>
            <a:noFill/>
          </a:ln>
        </p:spPr>
        <p:txBody>
          <a:bodyPr spcFirstLastPara="1" wrap="square" lIns="91425" tIns="45700" rIns="91425" bIns="45700" anchor="t" anchorCtr="0">
            <a:normAutofit/>
          </a:bodyPr>
          <a:lstStyle/>
          <a:p>
            <a:pPr marL="228600" lvl="0" indent="-140017" algn="l" rtl="0">
              <a:lnSpc>
                <a:spcPct val="90000"/>
              </a:lnSpc>
              <a:spcBef>
                <a:spcPts val="0"/>
              </a:spcBef>
              <a:spcAft>
                <a:spcPts val="0"/>
              </a:spcAft>
              <a:buClr>
                <a:schemeClr val="dk1"/>
              </a:buClr>
              <a:buSzPct val="100000"/>
              <a:buNone/>
            </a:pPr>
            <a:endParaRPr sz="1800" b="1" u="sng" dirty="0"/>
          </a:p>
          <a:p>
            <a:pPr marL="452628">
              <a:buSzPct val="100000"/>
            </a:pPr>
            <a:r>
              <a:rPr lang="hr-HR" sz="1900" dirty="0"/>
              <a:t>see materials from European project FOMEN and use them if you chose to do trainings targeting specifically men: </a:t>
            </a:r>
          </a:p>
          <a:p>
            <a:pPr marL="452628">
              <a:buSzPct val="100000"/>
            </a:pPr>
            <a:r>
              <a:rPr lang="hr-HR" sz="1900" dirty="0"/>
              <a:t>project FOMEN focused on </a:t>
            </a:r>
            <a:r>
              <a:rPr lang="en-US" sz="1900" dirty="0"/>
              <a:t>gender sensitivity and prevention of gender-based violence following intersectional approaches. </a:t>
            </a:r>
            <a:r>
              <a:rPr lang="hr-HR" sz="1900" dirty="0"/>
              <a:t>The project focused its work on primarily m</a:t>
            </a:r>
            <a:r>
              <a:rPr lang="en-US" sz="1900" dirty="0" err="1"/>
              <a:t>en</a:t>
            </a:r>
            <a:r>
              <a:rPr lang="en-US" sz="1900" dirty="0"/>
              <a:t> with international family history (migrants and refugees)</a:t>
            </a:r>
            <a:r>
              <a:rPr lang="hr-HR" sz="1900" dirty="0"/>
              <a:t>*, that</a:t>
            </a:r>
            <a:r>
              <a:rPr lang="en-US" sz="1900" dirty="0"/>
              <a:t> </a:t>
            </a:r>
            <a:r>
              <a:rPr lang="hr-HR" sz="1900" dirty="0"/>
              <a:t>were </a:t>
            </a:r>
            <a:r>
              <a:rPr lang="en-US" sz="1900" dirty="0"/>
              <a:t>reached through participatory intervention and capacity building programs</a:t>
            </a:r>
            <a:endParaRPr lang="hr-HR" sz="1900" dirty="0"/>
          </a:p>
          <a:p>
            <a:pPr marL="452628">
              <a:buSzPct val="100000"/>
            </a:pPr>
            <a:r>
              <a:rPr lang="hr-HR" sz="1900" b="1" dirty="0"/>
              <a:t>materials for trainings </a:t>
            </a:r>
            <a:r>
              <a:rPr lang="hr-HR" sz="1900" dirty="0"/>
              <a:t>(with methodological approaches) available here: </a:t>
            </a:r>
            <a:r>
              <a:rPr lang="hr-HR" sz="1900" dirty="0">
                <a:hlinkClick r:id="rId3"/>
              </a:rPr>
              <a:t>https://focus-on-men.eu/resources.html</a:t>
            </a:r>
            <a:r>
              <a:rPr lang="hr-HR" sz="1900" dirty="0"/>
              <a:t> Material available in English, Greek, German, Italian, Spanish, Croatian; check both </a:t>
            </a:r>
            <a:r>
              <a:rPr lang="fr-FR" sz="1900" dirty="0"/>
              <a:t>Education Intervention Programme Module Description</a:t>
            </a:r>
            <a:r>
              <a:rPr lang="hr-HR" sz="1900" dirty="0"/>
              <a:t> and the Education Intervention Programme Toolkit documents, and optionally the Manual document too – there is many methods to cover the topics of modules noted below</a:t>
            </a:r>
          </a:p>
          <a:p>
            <a:pPr marL="452628">
              <a:buSzPct val="100000"/>
            </a:pPr>
            <a:r>
              <a:rPr lang="hr-HR" sz="1900" b="1" dirty="0"/>
              <a:t>8 modules: Welcome, Migration, Gender and Masculinity, Social and Intimate Relationships, Self Care, Violence, Violence Prevention, Conclusion</a:t>
            </a:r>
          </a:p>
          <a:p>
            <a:pPr marL="452628">
              <a:buSzPct val="100000"/>
            </a:pPr>
            <a:r>
              <a:rPr lang="hr-HR" sz="1900" b="1" dirty="0"/>
              <a:t>*CPS suggestion: if you take this approach, we strongly advise to expand your groups to include also local men, not only migrants! </a:t>
            </a:r>
          </a:p>
          <a:p>
            <a:pPr marL="452628">
              <a:buSzPct val="100000"/>
            </a:pPr>
            <a:endParaRPr lang="hr-HR" sz="2100" b="1" dirty="0"/>
          </a:p>
          <a:p>
            <a:pPr marL="452628" lvl="0" algn="l" rtl="0">
              <a:lnSpc>
                <a:spcPct val="90000"/>
              </a:lnSpc>
              <a:spcBef>
                <a:spcPts val="1000"/>
              </a:spcBef>
              <a:spcAft>
                <a:spcPts val="0"/>
              </a:spcAft>
              <a:buClr>
                <a:schemeClr val="dk1"/>
              </a:buClr>
              <a:buSzPct val="100000"/>
              <a:buFont typeface="Arial" panose="020B0604020202020204" pitchFamily="34" charset="0"/>
              <a:buChar char="•"/>
            </a:pPr>
            <a:endParaRPr lang="hr-HR" sz="2100" b="1" dirty="0"/>
          </a:p>
          <a:p>
            <a:pPr marL="109728" lvl="0" indent="0" algn="l" rtl="0">
              <a:lnSpc>
                <a:spcPct val="90000"/>
              </a:lnSpc>
              <a:spcBef>
                <a:spcPts val="1000"/>
              </a:spcBef>
              <a:spcAft>
                <a:spcPts val="0"/>
              </a:spcAft>
              <a:buClr>
                <a:schemeClr val="dk1"/>
              </a:buClr>
              <a:buSzPct val="100000"/>
              <a:buNone/>
            </a:pPr>
            <a:endParaRPr sz="2100" b="1" dirty="0"/>
          </a:p>
        </p:txBody>
      </p:sp>
      <p:cxnSp>
        <p:nvCxnSpPr>
          <p:cNvPr id="306" name="Google Shape;306;p2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07" name="Google Shape;307;p27"/>
          <p:cNvPicPr preferRelativeResize="0"/>
          <p:nvPr/>
        </p:nvPicPr>
        <p:blipFill rotWithShape="1">
          <a:blip r:embed="rId4">
            <a:alphaModFix/>
          </a:blip>
          <a:srcRect/>
          <a:stretch/>
        </p:blipFill>
        <p:spPr>
          <a:xfrm>
            <a:off x="6512560" y="5602144"/>
            <a:ext cx="2631439" cy="1255856"/>
          </a:xfrm>
          <a:prstGeom prst="rect">
            <a:avLst/>
          </a:prstGeom>
          <a:noFill/>
          <a:ln>
            <a:noFill/>
          </a:ln>
        </p:spPr>
      </p:pic>
    </p:spTree>
    <p:extLst>
      <p:ext uri="{BB962C8B-B14F-4D97-AF65-F5344CB8AC3E}">
        <p14:creationId xmlns:p14="http://schemas.microsoft.com/office/powerpoint/2010/main" val="54011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413816" y="944563"/>
            <a:ext cx="8190434" cy="7040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2800" b="1">
                <a:solidFill>
                  <a:srgbClr val="0066CC"/>
                </a:solidFill>
              </a:rPr>
              <a:t>Migrant, refugee and asylum-seeking women and girls </a:t>
            </a:r>
            <a:endParaRPr/>
          </a:p>
        </p:txBody>
      </p:sp>
      <p:sp>
        <p:nvSpPr>
          <p:cNvPr id="67" name="Google Shape;67;p3"/>
          <p:cNvSpPr txBox="1">
            <a:spLocks noGrp="1"/>
          </p:cNvSpPr>
          <p:nvPr>
            <p:ph type="body" idx="1"/>
          </p:nvPr>
        </p:nvSpPr>
        <p:spPr>
          <a:xfrm>
            <a:off x="292963" y="1580225"/>
            <a:ext cx="8563700" cy="53412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Noto Sans Symbols"/>
              <a:buChar char="✔"/>
            </a:pPr>
            <a:r>
              <a:rPr lang="en-GB"/>
              <a:t>Exposed to </a:t>
            </a:r>
            <a:r>
              <a:rPr lang="en-GB" b="1">
                <a:solidFill>
                  <a:srgbClr val="0D347D"/>
                </a:solidFill>
              </a:rPr>
              <a:t>gender-based violence </a:t>
            </a:r>
            <a:r>
              <a:rPr lang="en-GB"/>
              <a:t>in their country of origin, during the journey to Europe, or upon arrival</a:t>
            </a:r>
            <a:endParaRPr/>
          </a:p>
          <a:p>
            <a:pPr marL="342900" lvl="0" indent="-342900" algn="l" rtl="0">
              <a:lnSpc>
                <a:spcPct val="90000"/>
              </a:lnSpc>
              <a:spcBef>
                <a:spcPts val="1000"/>
              </a:spcBef>
              <a:spcAft>
                <a:spcPts val="0"/>
              </a:spcAft>
              <a:buClr>
                <a:srgbClr val="0070C0"/>
              </a:buClr>
              <a:buSzPts val="2800"/>
              <a:buFont typeface="Noto Sans Symbols"/>
              <a:buChar char="✔"/>
            </a:pPr>
            <a:r>
              <a:rPr lang="en-GB" b="1">
                <a:solidFill>
                  <a:srgbClr val="0066CC"/>
                </a:solidFill>
              </a:rPr>
              <a:t>Protection &amp; reception:</a:t>
            </a:r>
            <a:r>
              <a:rPr lang="en-GB"/>
              <a:t> Victims of violence against women and domestic, of trafficking, gender-sensitive asylum procedures and reception facilities</a:t>
            </a:r>
            <a:endParaRPr/>
          </a:p>
          <a:p>
            <a:pPr marL="342900" lvl="0" indent="-342900" algn="l" rtl="0">
              <a:lnSpc>
                <a:spcPct val="90000"/>
              </a:lnSpc>
              <a:spcBef>
                <a:spcPts val="1000"/>
              </a:spcBef>
              <a:spcAft>
                <a:spcPts val="0"/>
              </a:spcAft>
              <a:buClr>
                <a:srgbClr val="0070C0"/>
              </a:buClr>
              <a:buSzPts val="2800"/>
              <a:buFont typeface="Noto Sans Symbols"/>
              <a:buChar char="✔"/>
            </a:pPr>
            <a:r>
              <a:rPr lang="en-GB" b="1">
                <a:solidFill>
                  <a:srgbClr val="0066CC"/>
                </a:solidFill>
              </a:rPr>
              <a:t>Residence and integration</a:t>
            </a:r>
            <a:r>
              <a:rPr lang="en-GB">
                <a:solidFill>
                  <a:srgbClr val="0066CC"/>
                </a:solidFill>
              </a:rPr>
              <a:t>: </a:t>
            </a:r>
            <a:r>
              <a:rPr lang="en-GB"/>
              <a:t>access to social services; social and political participation; employment; education &amp; training; integration policies; family reunification</a:t>
            </a:r>
            <a:endParaRPr/>
          </a:p>
        </p:txBody>
      </p:sp>
      <p:cxnSp>
        <p:nvCxnSpPr>
          <p:cNvPr id="68" name="Google Shape;68;p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9" name="Google Shape;69;p3"/>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body" idx="1"/>
          </p:nvPr>
        </p:nvSpPr>
        <p:spPr>
          <a:xfrm>
            <a:off x="647700" y="1268413"/>
            <a:ext cx="7740650" cy="57610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6CC"/>
              </a:buClr>
              <a:buSzPts val="3600"/>
              <a:buFont typeface="Calibri"/>
              <a:buNone/>
            </a:pPr>
            <a:r>
              <a:rPr lang="en-GB" sz="3600" b="1">
                <a:solidFill>
                  <a:srgbClr val="0066CC"/>
                </a:solidFill>
              </a:rPr>
              <a:t>What is the gender pay gap in Europe (EU)?</a:t>
            </a:r>
            <a:endParaRPr/>
          </a:p>
          <a:p>
            <a:pPr marL="0" lvl="0" indent="0" algn="l" rtl="0">
              <a:lnSpc>
                <a:spcPct val="90000"/>
              </a:lnSpc>
              <a:spcBef>
                <a:spcPts val="1000"/>
              </a:spcBef>
              <a:spcAft>
                <a:spcPts val="0"/>
              </a:spcAft>
              <a:buClr>
                <a:schemeClr val="dk1"/>
              </a:buClr>
              <a:buSzPts val="3600"/>
              <a:buFont typeface="Calibri"/>
              <a:buNone/>
            </a:pPr>
            <a:endParaRPr sz="3600"/>
          </a:p>
          <a:p>
            <a:pPr marL="457200" lvl="1" indent="0" algn="l" rtl="0">
              <a:lnSpc>
                <a:spcPct val="90000"/>
              </a:lnSpc>
              <a:spcBef>
                <a:spcPts val="500"/>
              </a:spcBef>
              <a:spcAft>
                <a:spcPts val="0"/>
              </a:spcAft>
              <a:buClr>
                <a:srgbClr val="C00000"/>
              </a:buClr>
              <a:buSzPts val="3600"/>
              <a:buFont typeface="Calibri"/>
              <a:buNone/>
            </a:pPr>
            <a:r>
              <a:rPr lang="en-GB" sz="3600" b="1">
                <a:solidFill>
                  <a:srgbClr val="C00000"/>
                </a:solidFill>
              </a:rPr>
              <a:t>9%</a:t>
            </a:r>
            <a:endParaRPr/>
          </a:p>
          <a:p>
            <a:pPr marL="457200" lvl="1" indent="0" algn="l" rtl="0">
              <a:lnSpc>
                <a:spcPct val="90000"/>
              </a:lnSpc>
              <a:spcBef>
                <a:spcPts val="500"/>
              </a:spcBef>
              <a:spcAft>
                <a:spcPts val="0"/>
              </a:spcAft>
              <a:buClr>
                <a:srgbClr val="0D347D"/>
              </a:buClr>
              <a:buSzPts val="3600"/>
              <a:buFont typeface="Calibri"/>
              <a:buNone/>
            </a:pPr>
            <a:r>
              <a:rPr lang="en-GB" sz="3600" b="1">
                <a:solidFill>
                  <a:srgbClr val="0D347D"/>
                </a:solidFill>
              </a:rPr>
              <a:t>16%</a:t>
            </a:r>
            <a:endParaRPr/>
          </a:p>
          <a:p>
            <a:pPr marL="457200" lvl="1" indent="0" algn="l" rtl="0">
              <a:lnSpc>
                <a:spcPct val="90000"/>
              </a:lnSpc>
              <a:spcBef>
                <a:spcPts val="500"/>
              </a:spcBef>
              <a:spcAft>
                <a:spcPts val="0"/>
              </a:spcAft>
              <a:buClr>
                <a:srgbClr val="548135"/>
              </a:buClr>
              <a:buSzPts val="3600"/>
              <a:buFont typeface="Calibri"/>
              <a:buNone/>
            </a:pPr>
            <a:r>
              <a:rPr lang="en-GB" sz="3600" b="1">
                <a:solidFill>
                  <a:srgbClr val="548135"/>
                </a:solidFill>
              </a:rPr>
              <a:t>44%</a:t>
            </a:r>
            <a:endParaRPr/>
          </a:p>
        </p:txBody>
      </p:sp>
      <p:sp>
        <p:nvSpPr>
          <p:cNvPr id="76" name="Google Shape;76;p4"/>
          <p:cNvSpPr/>
          <p:nvPr/>
        </p:nvSpPr>
        <p:spPr>
          <a:xfrm>
            <a:off x="720725" y="3497263"/>
            <a:ext cx="1835150" cy="574675"/>
          </a:xfrm>
          <a:prstGeom prst="ellipse">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77" name="Google Shape;77;p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8" name="Google Shape;78;p4"/>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body" idx="1"/>
          </p:nvPr>
        </p:nvSpPr>
        <p:spPr>
          <a:xfrm>
            <a:off x="608013" y="1141413"/>
            <a:ext cx="7780337" cy="58880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6CC"/>
              </a:buClr>
              <a:buSzPts val="3600"/>
              <a:buFont typeface="Calibri"/>
              <a:buNone/>
            </a:pPr>
            <a:r>
              <a:rPr lang="en-GB" sz="3600" b="1">
                <a:solidFill>
                  <a:srgbClr val="0066CC"/>
                </a:solidFill>
              </a:rPr>
              <a:t>How much time do women spend compared to men in household and care work in the world?</a:t>
            </a:r>
            <a:endParaRPr/>
          </a:p>
          <a:p>
            <a:pPr marL="0" lvl="0" indent="0" algn="l" rtl="0">
              <a:lnSpc>
                <a:spcPct val="90000"/>
              </a:lnSpc>
              <a:spcBef>
                <a:spcPts val="1000"/>
              </a:spcBef>
              <a:spcAft>
                <a:spcPts val="0"/>
              </a:spcAft>
              <a:buClr>
                <a:schemeClr val="dk1"/>
              </a:buClr>
              <a:buSzPts val="1800"/>
              <a:buFont typeface="Calibri"/>
              <a:buNone/>
            </a:pPr>
            <a:endParaRPr sz="1800" b="1"/>
          </a:p>
          <a:p>
            <a:pPr marL="0" lvl="0" indent="0" algn="l" rtl="0">
              <a:lnSpc>
                <a:spcPct val="90000"/>
              </a:lnSpc>
              <a:spcBef>
                <a:spcPts val="1000"/>
              </a:spcBef>
              <a:spcAft>
                <a:spcPts val="0"/>
              </a:spcAft>
              <a:buClr>
                <a:srgbClr val="C00000"/>
              </a:buClr>
              <a:buSzPts val="3600"/>
              <a:buFont typeface="Calibri"/>
              <a:buNone/>
            </a:pPr>
            <a:r>
              <a:rPr lang="en-GB" sz="3600" b="1">
                <a:solidFill>
                  <a:srgbClr val="C00000"/>
                </a:solidFill>
              </a:rPr>
              <a:t>The same time</a:t>
            </a:r>
            <a:endParaRPr/>
          </a:p>
          <a:p>
            <a:pPr marL="0" lvl="0" indent="0" algn="l" rtl="0">
              <a:lnSpc>
                <a:spcPct val="90000"/>
              </a:lnSpc>
              <a:spcBef>
                <a:spcPts val="1000"/>
              </a:spcBef>
              <a:spcAft>
                <a:spcPts val="0"/>
              </a:spcAft>
              <a:buClr>
                <a:srgbClr val="0D347D"/>
              </a:buClr>
              <a:buSzPts val="3600"/>
              <a:buFont typeface="Calibri"/>
              <a:buNone/>
            </a:pPr>
            <a:r>
              <a:rPr lang="en-GB" sz="3600" b="1">
                <a:solidFill>
                  <a:srgbClr val="0D347D"/>
                </a:solidFill>
              </a:rPr>
              <a:t>2,5 times more</a:t>
            </a:r>
            <a:endParaRPr/>
          </a:p>
          <a:p>
            <a:pPr marL="0" lvl="0" indent="0" algn="l" rtl="0">
              <a:lnSpc>
                <a:spcPct val="90000"/>
              </a:lnSpc>
              <a:spcBef>
                <a:spcPts val="1000"/>
              </a:spcBef>
              <a:spcAft>
                <a:spcPts val="0"/>
              </a:spcAft>
              <a:buClr>
                <a:srgbClr val="548135"/>
              </a:buClr>
              <a:buSzPts val="3600"/>
              <a:buFont typeface="Calibri"/>
              <a:buNone/>
            </a:pPr>
            <a:r>
              <a:rPr lang="en-GB" sz="3600" b="1">
                <a:solidFill>
                  <a:srgbClr val="548135"/>
                </a:solidFill>
              </a:rPr>
              <a:t>4 times more</a:t>
            </a:r>
            <a:endParaRPr/>
          </a:p>
          <a:p>
            <a:pPr marL="0" lvl="0" indent="0" algn="l" rtl="0">
              <a:lnSpc>
                <a:spcPct val="90000"/>
              </a:lnSpc>
              <a:spcBef>
                <a:spcPts val="1000"/>
              </a:spcBef>
              <a:spcAft>
                <a:spcPts val="0"/>
              </a:spcAft>
              <a:buClr>
                <a:schemeClr val="dk1"/>
              </a:buClr>
              <a:buSzPts val="2600"/>
              <a:buFont typeface="Calibri"/>
              <a:buNone/>
            </a:pPr>
            <a:endParaRPr sz="2600"/>
          </a:p>
        </p:txBody>
      </p:sp>
      <p:sp>
        <p:nvSpPr>
          <p:cNvPr id="85" name="Google Shape;85;p5"/>
          <p:cNvSpPr/>
          <p:nvPr/>
        </p:nvSpPr>
        <p:spPr>
          <a:xfrm rot="10800000" flipH="1">
            <a:off x="493713" y="3708400"/>
            <a:ext cx="3363912" cy="750888"/>
          </a:xfrm>
          <a:prstGeom prst="ellipse">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86" name="Google Shape;86;p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87" name="Google Shape;87;p5"/>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body" idx="1"/>
          </p:nvPr>
        </p:nvSpPr>
        <p:spPr>
          <a:xfrm>
            <a:off x="654050" y="1314450"/>
            <a:ext cx="7734300" cy="5715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6CC"/>
              </a:buClr>
              <a:buSzPts val="3600"/>
              <a:buFont typeface="Arial"/>
              <a:buNone/>
            </a:pPr>
            <a:r>
              <a:rPr lang="en-GB" sz="3600" b="1">
                <a:solidFill>
                  <a:srgbClr val="0066CC"/>
                </a:solidFill>
              </a:rPr>
              <a:t>How many women in the EU have experienced in the EU-27 have experienced sexual harassment since the age of 15?</a:t>
            </a:r>
            <a:endParaRPr/>
          </a:p>
          <a:p>
            <a:pPr marL="0" lvl="0" indent="0" algn="l" rtl="0">
              <a:lnSpc>
                <a:spcPct val="90000"/>
              </a:lnSpc>
              <a:spcBef>
                <a:spcPts val="1000"/>
              </a:spcBef>
              <a:spcAft>
                <a:spcPts val="0"/>
              </a:spcAft>
              <a:buClr>
                <a:schemeClr val="dk1"/>
              </a:buClr>
              <a:buSzPts val="3600"/>
              <a:buFont typeface="Arial"/>
              <a:buNone/>
            </a:pPr>
            <a:endParaRPr sz="3600"/>
          </a:p>
          <a:p>
            <a:pPr marL="1371600" lvl="3" indent="0" algn="l" rtl="0">
              <a:lnSpc>
                <a:spcPct val="90000"/>
              </a:lnSpc>
              <a:spcBef>
                <a:spcPts val="500"/>
              </a:spcBef>
              <a:spcAft>
                <a:spcPts val="0"/>
              </a:spcAft>
              <a:buClr>
                <a:srgbClr val="C00000"/>
              </a:buClr>
              <a:buSzPts val="3600"/>
              <a:buFont typeface="Calibri"/>
              <a:buNone/>
            </a:pPr>
            <a:r>
              <a:rPr lang="en-GB" sz="3600" b="1">
                <a:solidFill>
                  <a:srgbClr val="C00000"/>
                </a:solidFill>
              </a:rPr>
              <a:t>1/5</a:t>
            </a:r>
            <a:endParaRPr/>
          </a:p>
          <a:p>
            <a:pPr marL="1371600" lvl="3" indent="0" algn="l" rtl="0">
              <a:lnSpc>
                <a:spcPct val="90000"/>
              </a:lnSpc>
              <a:spcBef>
                <a:spcPts val="500"/>
              </a:spcBef>
              <a:spcAft>
                <a:spcPts val="0"/>
              </a:spcAft>
              <a:buClr>
                <a:srgbClr val="0D347D"/>
              </a:buClr>
              <a:buSzPts val="3600"/>
              <a:buFont typeface="Calibri"/>
              <a:buNone/>
            </a:pPr>
            <a:r>
              <a:rPr lang="en-GB" sz="3600" b="1">
                <a:solidFill>
                  <a:srgbClr val="0D347D"/>
                </a:solidFill>
              </a:rPr>
              <a:t>1/3</a:t>
            </a:r>
            <a:endParaRPr/>
          </a:p>
          <a:p>
            <a:pPr marL="1371600" lvl="3" indent="0" algn="l" rtl="0">
              <a:lnSpc>
                <a:spcPct val="90000"/>
              </a:lnSpc>
              <a:spcBef>
                <a:spcPts val="500"/>
              </a:spcBef>
              <a:spcAft>
                <a:spcPts val="0"/>
              </a:spcAft>
              <a:buClr>
                <a:srgbClr val="548135"/>
              </a:buClr>
              <a:buSzPts val="3600"/>
              <a:buFont typeface="Calibri"/>
              <a:buNone/>
            </a:pPr>
            <a:r>
              <a:rPr lang="en-GB" sz="3600" b="1">
                <a:solidFill>
                  <a:srgbClr val="548135"/>
                </a:solidFill>
              </a:rPr>
              <a:t>1/2</a:t>
            </a:r>
            <a:endParaRPr/>
          </a:p>
          <a:p>
            <a:pPr marL="0" lvl="0" indent="0" algn="l" rtl="0">
              <a:lnSpc>
                <a:spcPct val="90000"/>
              </a:lnSpc>
              <a:spcBef>
                <a:spcPts val="1000"/>
              </a:spcBef>
              <a:spcAft>
                <a:spcPts val="0"/>
              </a:spcAft>
              <a:buClr>
                <a:schemeClr val="dk1"/>
              </a:buClr>
              <a:buSzPts val="2600"/>
              <a:buFont typeface="Arial"/>
              <a:buNone/>
            </a:pPr>
            <a:endParaRPr sz="2600"/>
          </a:p>
        </p:txBody>
      </p:sp>
      <p:sp>
        <p:nvSpPr>
          <p:cNvPr id="94" name="Google Shape;94;p6"/>
          <p:cNvSpPr/>
          <p:nvPr/>
        </p:nvSpPr>
        <p:spPr>
          <a:xfrm>
            <a:off x="1631950" y="5114925"/>
            <a:ext cx="1541463" cy="525463"/>
          </a:xfrm>
          <a:prstGeom prst="ellipse">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5" name="Google Shape;95;p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96" name="Google Shape;96;p6"/>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7"/>
          <p:cNvPicPr preferRelativeResize="0">
            <a:picLocks noGrp="1"/>
          </p:cNvPicPr>
          <p:nvPr>
            <p:ph type="body" idx="1"/>
          </p:nvPr>
        </p:nvPicPr>
        <p:blipFill rotWithShape="1">
          <a:blip r:embed="rId3">
            <a:alphaModFix/>
          </a:blip>
          <a:srcRect/>
          <a:stretch/>
        </p:blipFill>
        <p:spPr>
          <a:xfrm>
            <a:off x="700088" y="1003300"/>
            <a:ext cx="7096125" cy="5802313"/>
          </a:xfrm>
          <a:prstGeom prst="rect">
            <a:avLst/>
          </a:prstGeom>
          <a:noFill/>
          <a:ln>
            <a:noFill/>
          </a:ln>
        </p:spPr>
      </p:pic>
      <p:cxnSp>
        <p:nvCxnSpPr>
          <p:cNvPr id="103" name="Google Shape;103;p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04" name="Google Shape;104;p7"/>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8"/>
          <p:cNvPicPr preferRelativeResize="0">
            <a:picLocks noGrp="1"/>
          </p:cNvPicPr>
          <p:nvPr>
            <p:ph type="body" idx="1"/>
          </p:nvPr>
        </p:nvPicPr>
        <p:blipFill rotWithShape="1">
          <a:blip r:embed="rId3">
            <a:alphaModFix/>
          </a:blip>
          <a:srcRect/>
          <a:stretch/>
        </p:blipFill>
        <p:spPr>
          <a:xfrm>
            <a:off x="541338" y="392113"/>
            <a:ext cx="8202612" cy="5616575"/>
          </a:xfrm>
          <a:prstGeom prst="rect">
            <a:avLst/>
          </a:prstGeom>
          <a:noFill/>
          <a:ln>
            <a:noFill/>
          </a:ln>
        </p:spPr>
      </p:pic>
      <p:cxnSp>
        <p:nvCxnSpPr>
          <p:cNvPr id="111" name="Google Shape;111;p8"/>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12" name="Google Shape;112;p8"/>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827088" y="301625"/>
            <a:ext cx="7632700" cy="64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004489"/>
                </a:solidFill>
              </a:rPr>
              <a:t>Gender equality</a:t>
            </a:r>
            <a:endParaRPr/>
          </a:p>
        </p:txBody>
      </p:sp>
      <p:sp>
        <p:nvSpPr>
          <p:cNvPr id="119" name="Google Shape;119;p9"/>
          <p:cNvSpPr txBox="1">
            <a:spLocks noGrp="1"/>
          </p:cNvSpPr>
          <p:nvPr>
            <p:ph type="body" idx="1"/>
          </p:nvPr>
        </p:nvSpPr>
        <p:spPr>
          <a:xfrm>
            <a:off x="827088" y="720725"/>
            <a:ext cx="7561262" cy="5184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00"/>
              <a:buFont typeface="Calibri"/>
              <a:buNone/>
            </a:pPr>
            <a:endParaRPr sz="1000"/>
          </a:p>
          <a:p>
            <a:pPr marL="0" lvl="0" indent="0" algn="l" rtl="0">
              <a:lnSpc>
                <a:spcPct val="90000"/>
              </a:lnSpc>
              <a:spcBef>
                <a:spcPts val="1000"/>
              </a:spcBef>
              <a:spcAft>
                <a:spcPts val="0"/>
              </a:spcAft>
              <a:buClr>
                <a:schemeClr val="dk1"/>
              </a:buClr>
              <a:buSzPts val="2400"/>
              <a:buFont typeface="Calibri"/>
              <a:buNone/>
            </a:pPr>
            <a:r>
              <a:rPr lang="en-GB" sz="2400"/>
              <a:t>How to </a:t>
            </a:r>
            <a:r>
              <a:rPr lang="en-GB" sz="2400" b="1">
                <a:solidFill>
                  <a:srgbClr val="004489"/>
                </a:solidFill>
              </a:rPr>
              <a:t>understand gender inequalities</a:t>
            </a:r>
            <a:r>
              <a:rPr lang="en-GB" sz="2400"/>
              <a:t>?</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We have </a:t>
            </a:r>
            <a:r>
              <a:rPr lang="en-GB" sz="2400" b="1">
                <a:solidFill>
                  <a:srgbClr val="004489"/>
                </a:solidFill>
              </a:rPr>
              <a:t>not achieved gender equality</a:t>
            </a:r>
            <a:r>
              <a:rPr lang="en-GB" sz="2400"/>
              <a:t>. This is supported by research and statistics. </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Gender is an area of </a:t>
            </a:r>
            <a:r>
              <a:rPr lang="en-GB" sz="2400" b="1">
                <a:solidFill>
                  <a:srgbClr val="004489"/>
                </a:solidFill>
              </a:rPr>
              <a:t>knowledge</a:t>
            </a:r>
            <a:r>
              <a:rPr lang="en-GB" sz="2400"/>
              <a:t>. There is also a research field: gender studies. </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Important to look at both the </a:t>
            </a:r>
            <a:r>
              <a:rPr lang="en-GB" sz="2400" b="1">
                <a:solidFill>
                  <a:srgbClr val="004489"/>
                </a:solidFill>
              </a:rPr>
              <a:t>public and private sphere</a:t>
            </a:r>
            <a:r>
              <a:rPr lang="en-GB" sz="2400"/>
              <a:t>, including unpaid care work</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Need for an </a:t>
            </a:r>
            <a:r>
              <a:rPr lang="en-GB" sz="2400" b="1">
                <a:solidFill>
                  <a:srgbClr val="0D347D"/>
                </a:solidFill>
              </a:rPr>
              <a:t>intersectional perspective</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Gender equality concerns both women and men. </a:t>
            </a:r>
            <a:r>
              <a:rPr lang="en-GB" sz="2400" b="1">
                <a:solidFill>
                  <a:srgbClr val="004489"/>
                </a:solidFill>
              </a:rPr>
              <a:t>Not only a women issue</a:t>
            </a:r>
            <a:r>
              <a:rPr lang="en-GB" sz="2400" b="1"/>
              <a:t>! </a:t>
            </a:r>
            <a:endParaRPr/>
          </a:p>
          <a:p>
            <a:pPr marL="228600" lvl="0" indent="-228600" algn="l" rtl="0">
              <a:lnSpc>
                <a:spcPct val="90000"/>
              </a:lnSpc>
              <a:spcBef>
                <a:spcPts val="1000"/>
              </a:spcBef>
              <a:spcAft>
                <a:spcPts val="0"/>
              </a:spcAft>
              <a:buClr>
                <a:schemeClr val="dk1"/>
              </a:buClr>
              <a:buSzPts val="2400"/>
              <a:buFont typeface="Noto Sans Symbols"/>
              <a:buChar char="✔"/>
            </a:pPr>
            <a:r>
              <a:rPr lang="en-GB" sz="2400"/>
              <a:t>Gender equality concerns </a:t>
            </a:r>
            <a:r>
              <a:rPr lang="en-GB" sz="2400" b="1">
                <a:solidFill>
                  <a:srgbClr val="004489"/>
                </a:solidFill>
              </a:rPr>
              <a:t>all institutions and all areas</a:t>
            </a:r>
            <a:endParaRPr/>
          </a:p>
          <a:p>
            <a:pPr marL="0" lvl="0" indent="0" algn="l" rtl="0">
              <a:lnSpc>
                <a:spcPct val="90000"/>
              </a:lnSpc>
              <a:spcBef>
                <a:spcPts val="1000"/>
              </a:spcBef>
              <a:spcAft>
                <a:spcPts val="0"/>
              </a:spcAft>
              <a:buClr>
                <a:schemeClr val="dk1"/>
              </a:buClr>
              <a:buSzPts val="2800"/>
              <a:buFont typeface="Calibri"/>
              <a:buNone/>
            </a:pPr>
            <a:endParaRPr/>
          </a:p>
        </p:txBody>
      </p:sp>
      <p:cxnSp>
        <p:nvCxnSpPr>
          <p:cNvPr id="120" name="Google Shape;120;p9"/>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21" name="Google Shape;121;p9"/>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4_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2269</Words>
  <Application>Microsoft Office PowerPoint</Application>
  <PresentationFormat>On-screen Show (4:3)</PresentationFormat>
  <Paragraphs>234</Paragraphs>
  <Slides>28</Slides>
  <Notes>28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 Narrow</vt:lpstr>
      <vt:lpstr>Open Sans</vt:lpstr>
      <vt:lpstr>Century Gothic</vt:lpstr>
      <vt:lpstr>Calibri</vt:lpstr>
      <vt:lpstr>Tahoma</vt:lpstr>
      <vt:lpstr>Noto Sans Symbols</vt:lpstr>
      <vt:lpstr>Arial</vt:lpstr>
      <vt:lpstr>4_Conception personnalisée</vt:lpstr>
      <vt:lpstr>1_Conception personnalisée</vt:lpstr>
      <vt:lpstr>Conception personnalisée</vt:lpstr>
      <vt:lpstr>3_Conception personnalisée</vt:lpstr>
      <vt:lpstr>PowerPoint Presentation</vt:lpstr>
      <vt:lpstr>Gender equality</vt:lpstr>
      <vt:lpstr>Migrant, refugee and asylum-seeking women and girls </vt:lpstr>
      <vt:lpstr>PowerPoint Presentation</vt:lpstr>
      <vt:lpstr>PowerPoint Presentation</vt:lpstr>
      <vt:lpstr>PowerPoint Presentation</vt:lpstr>
      <vt:lpstr>PowerPoint Presentation</vt:lpstr>
      <vt:lpstr>PowerPoint Presentation</vt:lpstr>
      <vt:lpstr>Gender equality</vt:lpstr>
      <vt:lpstr>  Combat gender stereotypes and sexism  </vt:lpstr>
      <vt:lpstr>Ensuring women’s equal access to justice</vt:lpstr>
      <vt:lpstr>Ensuring women’s equal access to justice</vt:lpstr>
      <vt:lpstr>Ensuring women’s equal access to justice</vt:lpstr>
      <vt:lpstr>Ensuring women’s equal access to justice</vt:lpstr>
      <vt:lpstr>Ensuring women’s equal access to justice</vt:lpstr>
      <vt:lpstr>Balanced participation of women and men in decision making</vt:lpstr>
      <vt:lpstr>Balanced participation of women and men in decision making</vt:lpstr>
      <vt:lpstr>Balanced participation of women and men in decision making</vt:lpstr>
      <vt:lpstr> Balanced participation of women and men in decision making </vt:lpstr>
      <vt:lpstr>PowerPoint Presentation</vt:lpstr>
      <vt:lpstr>PowerPoint Presentation</vt:lpstr>
      <vt:lpstr>PowerPoint Presentation</vt:lpstr>
      <vt:lpstr>PowerPoint Presentation</vt:lpstr>
      <vt:lpstr>Prevent and combat violence against women</vt:lpstr>
      <vt:lpstr>Istanbul Convention (2011): </vt:lpstr>
      <vt:lpstr>The Istanbul Convention: an Intersectional lens </vt:lpstr>
      <vt:lpstr>Reducing migrant women’s dependence (art. 59) </vt:lpstr>
      <vt:lpstr>An alternative way of teaching about gender equality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Luka Kos</cp:lastModifiedBy>
  <cp:revision>8</cp:revision>
  <dcterms:created xsi:type="dcterms:W3CDTF">2015-12-09T08:37:49Z</dcterms:created>
  <dcterms:modified xsi:type="dcterms:W3CDTF">2024-12-09T14:09:26Z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y fmtid="{D5CDD505-2E9C-101B-9397-08002B2CF9AE}" pid="3" name="Order">
    <vt:r8>1930100</vt:r8>
  </property>
  <property fmtid="{D5CDD505-2E9C-101B-9397-08002B2CF9AE}" pid="4" name="_ExtendedDescription">
    <vt:lpwstr/>
  </property>
  <property fmtid="{D5CDD505-2E9C-101B-9397-08002B2CF9AE}" pid="5" name="ComplianceAssetId">
    <vt:lpwstr/>
  </property>
</Properties>
</file>