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7XyWFXaS3hGB9SMnFN9ruOu5K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isnik" initials="K" lastIdx="1" clrIdx="0">
    <p:extLst>
      <p:ext uri="{19B8F6BF-5375-455C-9EA6-DF929625EA0E}">
        <p15:presenceInfo xmlns:p15="http://schemas.microsoft.com/office/powerpoint/2012/main" userId="Koris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F0C6DC-02B2-46FB-BE54-FD73C4FD9EEC}">
  <a:tblStyle styleId="{ECF0C6DC-02B2-46FB-BE54-FD73C4FD9EE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acronym boxes are hyperlinks in the presentation view (except CMW)</a:t>
            </a:r>
            <a:endParaRPr/>
          </a:p>
        </p:txBody>
      </p:sp>
      <p:sp>
        <p:nvSpPr>
          <p:cNvPr id="327" name="Google Shape;3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42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sng"/>
          </a:p>
          <a:p>
            <a:pPr marL="0" lvl="0" indent="0" algn="l" rtl="0">
              <a:spcBef>
                <a:spcPts val="0"/>
              </a:spcBef>
              <a:spcAft>
                <a:spcPts val="0"/>
              </a:spcAft>
              <a:buNone/>
            </a:pPr>
            <a:endParaRPr/>
          </a:p>
        </p:txBody>
      </p:sp>
      <p:sp>
        <p:nvSpPr>
          <p:cNvPr id="193" name="Google Shape;19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In addition to persecution and conflict, today, the reasons that  compel movement include poverty, discrimination, lack of access to rights, including education and health, lack of access to decent work, violence, gender inequality, the wide-ranging consequences of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climate change and environmental degradation, and </a:t>
            </a:r>
            <a:r>
              <a:rPr lang="en-US"/>
              <a:t>separation from family.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Migrants who move out of necessity rather than free choice are at greater risk of human rights violations throughout their migration, are less likely to be able to formulate exit strategies if migration does not go to plan, and are therefore more likely to migrate in conditions which do not respect the dignity of the human being.</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90"/>
        <p:cNvGrpSpPr/>
        <p:nvPr/>
      </p:nvGrpSpPr>
      <p:grpSpPr>
        <a:xfrm>
          <a:off x="0" y="0"/>
          <a:ext cx="0" cy="0"/>
          <a:chOff x="0" y="0"/>
          <a:chExt cx="0" cy="0"/>
        </a:xfrm>
      </p:grpSpPr>
      <p:sp>
        <p:nvSpPr>
          <p:cNvPr id="91" name="Google Shape;9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96"/>
        <p:cNvGrpSpPr/>
        <p:nvPr/>
      </p:nvGrpSpPr>
      <p:grpSpPr>
        <a:xfrm>
          <a:off x="0" y="0"/>
          <a:ext cx="0" cy="0"/>
          <a:chOff x="0" y="0"/>
          <a:chExt cx="0" cy="0"/>
        </a:xfrm>
      </p:grpSpPr>
      <p:sp>
        <p:nvSpPr>
          <p:cNvPr id="97" name="Google Shape;97;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02"/>
        <p:cNvGrpSpPr/>
        <p:nvPr/>
      </p:nvGrpSpPr>
      <p:grpSpPr>
        <a:xfrm>
          <a:off x="0" y="0"/>
          <a:ext cx="0" cy="0"/>
          <a:chOff x="0" y="0"/>
          <a:chExt cx="0" cy="0"/>
        </a:xfrm>
      </p:grpSpPr>
      <p:sp>
        <p:nvSpPr>
          <p:cNvPr id="103" name="Google Shape;103;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08"/>
        <p:cNvGrpSpPr/>
        <p:nvPr/>
      </p:nvGrpSpPr>
      <p:grpSpPr>
        <a:xfrm>
          <a:off x="0" y="0"/>
          <a:ext cx="0" cy="0"/>
          <a:chOff x="0" y="0"/>
          <a:chExt cx="0" cy="0"/>
        </a:xfrm>
      </p:grpSpPr>
      <p:sp>
        <p:nvSpPr>
          <p:cNvPr id="109" name="Google Shape;109;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15"/>
        <p:cNvGrpSpPr/>
        <p:nvPr/>
      </p:nvGrpSpPr>
      <p:grpSpPr>
        <a:xfrm>
          <a:off x="0" y="0"/>
          <a:ext cx="0" cy="0"/>
          <a:chOff x="0" y="0"/>
          <a:chExt cx="0" cy="0"/>
        </a:xfrm>
      </p:grpSpPr>
      <p:sp>
        <p:nvSpPr>
          <p:cNvPr id="116" name="Google Shape;116;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124"/>
        <p:cNvGrpSpPr/>
        <p:nvPr/>
      </p:nvGrpSpPr>
      <p:grpSpPr>
        <a:xfrm>
          <a:off x="0" y="0"/>
          <a:ext cx="0" cy="0"/>
          <a:chOff x="0" y="0"/>
          <a:chExt cx="0" cy="0"/>
        </a:xfrm>
      </p:grpSpPr>
      <p:sp>
        <p:nvSpPr>
          <p:cNvPr id="125" name="Google Shape;12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129"/>
        <p:cNvGrpSpPr/>
        <p:nvPr/>
      </p:nvGrpSpPr>
      <p:grpSpPr>
        <a:xfrm>
          <a:off x="0" y="0"/>
          <a:ext cx="0" cy="0"/>
          <a:chOff x="0" y="0"/>
          <a:chExt cx="0" cy="0"/>
        </a:xfrm>
      </p:grpSpPr>
      <p:sp>
        <p:nvSpPr>
          <p:cNvPr id="130" name="Google Shape;130;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33"/>
        <p:cNvGrpSpPr/>
        <p:nvPr/>
      </p:nvGrpSpPr>
      <p:grpSpPr>
        <a:xfrm>
          <a:off x="0" y="0"/>
          <a:ext cx="0" cy="0"/>
          <a:chOff x="0" y="0"/>
          <a:chExt cx="0" cy="0"/>
        </a:xfrm>
      </p:grpSpPr>
      <p:sp>
        <p:nvSpPr>
          <p:cNvPr id="134" name="Google Shape;134;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40"/>
        <p:cNvGrpSpPr/>
        <p:nvPr/>
      </p:nvGrpSpPr>
      <p:grpSpPr>
        <a:xfrm>
          <a:off x="0" y="0"/>
          <a:ext cx="0" cy="0"/>
          <a:chOff x="0" y="0"/>
          <a:chExt cx="0" cy="0"/>
        </a:xfrm>
      </p:grpSpPr>
      <p:sp>
        <p:nvSpPr>
          <p:cNvPr id="141" name="Google Shape;141;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3"/>
          <p:cNvSpPr>
            <a:spLocks noGrp="1"/>
          </p:cNvSpPr>
          <p:nvPr>
            <p:ph type="pic" idx="2"/>
          </p:nvPr>
        </p:nvSpPr>
        <p:spPr>
          <a:xfrm>
            <a:off x="5183188" y="987425"/>
            <a:ext cx="6172200" cy="4873625"/>
          </a:xfrm>
          <a:prstGeom prst="rect">
            <a:avLst/>
          </a:prstGeom>
          <a:noFill/>
          <a:ln>
            <a:noFill/>
          </a:ln>
        </p:spPr>
      </p:sp>
      <p:sp>
        <p:nvSpPr>
          <p:cNvPr id="143" name="Google Shape;143;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47"/>
        <p:cNvGrpSpPr/>
        <p:nvPr/>
      </p:nvGrpSpPr>
      <p:grpSpPr>
        <a:xfrm>
          <a:off x="0" y="0"/>
          <a:ext cx="0" cy="0"/>
          <a:chOff x="0" y="0"/>
          <a:chExt cx="0" cy="0"/>
        </a:xfrm>
      </p:grpSpPr>
      <p:sp>
        <p:nvSpPr>
          <p:cNvPr id="148" name="Google Shape;14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53"/>
        <p:cNvGrpSpPr/>
        <p:nvPr/>
      </p:nvGrpSpPr>
      <p:grpSpPr>
        <a:xfrm>
          <a:off x="0" y="0"/>
          <a:ext cx="0" cy="0"/>
          <a:chOff x="0" y="0"/>
          <a:chExt cx="0" cy="0"/>
        </a:xfrm>
      </p:grpSpPr>
      <p:sp>
        <p:nvSpPr>
          <p:cNvPr id="154" name="Google Shape;154;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5"/>
            <a:ext cx="6172200" cy="4873625"/>
          </a:xfrm>
          <a:prstGeom prst="rect">
            <a:avLst/>
          </a:prstGeom>
          <a:noFill/>
          <a:ln>
            <a:noFill/>
          </a:ln>
        </p:spPr>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hl-databases.icrc.org/applic/ihl/ihl.nsf/vwTreaties1949.x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refugeesmigrants.un.org/new-york-declaration-refugees-and-migrants-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jmonnet.symbiosis.org.gr/en/notebooks-educational-tool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5.pn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582797" y="1651504"/>
            <a:ext cx="10951977"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F3864"/>
              </a:buClr>
              <a:buSzPts val="4800"/>
              <a:buFont typeface="Calibri"/>
              <a:buNone/>
            </a:pPr>
            <a:r>
              <a:rPr lang="en-US" sz="4800" b="1">
                <a:solidFill>
                  <a:srgbClr val="1F3864"/>
                </a:solidFill>
                <a:latin typeface="Calibri"/>
                <a:ea typeface="Calibri"/>
                <a:cs typeface="Calibri"/>
                <a:sym typeface="Calibri"/>
              </a:rPr>
              <a:t>Migrants’ and Refugees’ Rights</a:t>
            </a:r>
            <a:endParaRPr sz="4800" b="1">
              <a:solidFill>
                <a:srgbClr val="1F3864"/>
              </a:solidFill>
              <a:latin typeface="Calibri"/>
              <a:ea typeface="Calibri"/>
              <a:cs typeface="Calibri"/>
              <a:sym typeface="Calibri"/>
            </a:endParaRPr>
          </a:p>
        </p:txBody>
      </p:sp>
      <p:pic>
        <p:nvPicPr>
          <p:cNvPr id="164" name="Google Shape;164;p1"/>
          <p:cNvPicPr preferRelativeResize="0"/>
          <p:nvPr/>
        </p:nvPicPr>
        <p:blipFill rotWithShape="1">
          <a:blip r:embed="rId3">
            <a:alphaModFix/>
          </a:blip>
          <a:srcRect r="713" b="1167"/>
          <a:stretch/>
        </p:blipFill>
        <p:spPr>
          <a:xfrm>
            <a:off x="10209384" y="231498"/>
            <a:ext cx="1325390" cy="1036644"/>
          </a:xfrm>
          <a:prstGeom prst="rect">
            <a:avLst/>
          </a:prstGeom>
          <a:noFill/>
          <a:ln>
            <a:noFill/>
          </a:ln>
        </p:spPr>
      </p:pic>
      <p:pic>
        <p:nvPicPr>
          <p:cNvPr id="165" name="Google Shape;165;p1" descr="Text&#10;&#10;Description automatically generated"/>
          <p:cNvPicPr preferRelativeResize="0"/>
          <p:nvPr/>
        </p:nvPicPr>
        <p:blipFill rotWithShape="1">
          <a:blip r:embed="rId4">
            <a:alphaModFix/>
          </a:blip>
          <a:srcRect/>
          <a:stretch/>
        </p:blipFill>
        <p:spPr>
          <a:xfrm>
            <a:off x="582797" y="345393"/>
            <a:ext cx="2416167" cy="539387"/>
          </a:xfrm>
          <a:prstGeom prst="rect">
            <a:avLst/>
          </a:prstGeom>
          <a:noFill/>
          <a:ln>
            <a:noFill/>
          </a:ln>
        </p:spPr>
      </p:pic>
      <p:sp>
        <p:nvSpPr>
          <p:cNvPr id="166" name="Google Shape;166;p1"/>
          <p:cNvSpPr txBox="1"/>
          <p:nvPr/>
        </p:nvSpPr>
        <p:spPr>
          <a:xfrm>
            <a:off x="1476603" y="4805828"/>
            <a:ext cx="3968700"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000"/>
              <a:buFont typeface="Calibri"/>
              <a:buNone/>
            </a:pPr>
            <a:r>
              <a:rPr lang="en-US" sz="1000" b="0" i="1" u="none" strike="noStrike" cap="none">
                <a:solidFill>
                  <a:schemeClr val="dk1"/>
                </a:solidFill>
                <a:latin typeface="Calibri"/>
                <a:ea typeface="Calibri"/>
                <a:cs typeface="Calibri"/>
                <a:sym typeface="Calibri"/>
              </a:rPr>
              <a:t>The project is co-funded by the European Unions‘ Asylum, Migration and Integration Fund. The content of this presentation represents the views of the EMVI project partnership only and is their sole responsibility. The European Commission does not accept any responsibility for use that may be made of the information it contains.</a:t>
            </a:r>
            <a:endParaRPr sz="1000" b="0" i="1" u="none" strike="noStrike" cap="none">
              <a:solidFill>
                <a:schemeClr val="dk1"/>
              </a:solidFill>
              <a:latin typeface="Calibri"/>
              <a:ea typeface="Calibri"/>
              <a:cs typeface="Calibri"/>
              <a:sym typeface="Calibri"/>
            </a:endParaRPr>
          </a:p>
        </p:txBody>
      </p:sp>
      <p:pic>
        <p:nvPicPr>
          <p:cNvPr id="167" name="Google Shape;167;p1" descr="A close-up of a sign&#10;&#10;Description automatically generated with low confidence"/>
          <p:cNvPicPr preferRelativeResize="0"/>
          <p:nvPr/>
        </p:nvPicPr>
        <p:blipFill rotWithShape="1">
          <a:blip r:embed="rId5">
            <a:alphaModFix/>
          </a:blip>
          <a:srcRect/>
          <a:stretch/>
        </p:blipFill>
        <p:spPr>
          <a:xfrm>
            <a:off x="582797" y="4805828"/>
            <a:ext cx="893806" cy="893806"/>
          </a:xfrm>
          <a:prstGeom prst="rect">
            <a:avLst/>
          </a:prstGeom>
          <a:noFill/>
          <a:ln>
            <a:noFill/>
          </a:ln>
        </p:spPr>
      </p:pic>
      <p:pic>
        <p:nvPicPr>
          <p:cNvPr id="3" name="Picture 2">
            <a:extLst>
              <a:ext uri="{FF2B5EF4-FFF2-40B4-BE49-F238E27FC236}">
                <a16:creationId xmlns:a16="http://schemas.microsoft.com/office/drawing/2014/main" id="{667C7952-A59D-4E43-9B6E-68A8ADF71A8D}"/>
              </a:ext>
            </a:extLst>
          </p:cNvPr>
          <p:cNvPicPr>
            <a:picLocks noChangeAspect="1"/>
          </p:cNvPicPr>
          <p:nvPr/>
        </p:nvPicPr>
        <p:blipFill>
          <a:blip r:embed="rId6"/>
          <a:stretch>
            <a:fillRect/>
          </a:stretch>
        </p:blipFill>
        <p:spPr>
          <a:xfrm>
            <a:off x="403241" y="5798438"/>
            <a:ext cx="1387639" cy="7405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International Legal Protection Framework includes …</a:t>
            </a:r>
            <a:endParaRPr/>
          </a:p>
        </p:txBody>
      </p:sp>
      <p:sp>
        <p:nvSpPr>
          <p:cNvPr id="311" name="Google Shape;311;p10"/>
          <p:cNvSpPr/>
          <p:nvPr/>
        </p:nvSpPr>
        <p:spPr>
          <a:xfrm>
            <a:off x="2207568" y="3124200"/>
            <a:ext cx="7632848" cy="1832606"/>
          </a:xfrm>
          <a:prstGeom prst="roundRect">
            <a:avLst>
              <a:gd name="adj" fmla="val 16667"/>
            </a:avLst>
          </a:prstGeom>
          <a:gradFill>
            <a:gsLst>
              <a:gs pos="0">
                <a:srgbClr val="5F82CA"/>
              </a:gs>
              <a:gs pos="50000">
                <a:srgbClr val="3C70CA"/>
              </a:gs>
              <a:gs pos="100000">
                <a:srgbClr val="2E60B9"/>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i="0" u="none" strike="noStrike" cap="none">
                <a:solidFill>
                  <a:srgbClr val="191919"/>
                </a:solidFill>
                <a:latin typeface="Calibri"/>
                <a:ea typeface="Calibri"/>
                <a:cs typeface="Calibri"/>
                <a:sym typeface="Calibri"/>
              </a:rPr>
              <a:t>International Human Rights Law</a:t>
            </a:r>
            <a:endParaRPr/>
          </a:p>
          <a:p>
            <a:pPr marL="0" marR="0" lvl="0" indent="0" algn="ctr" rtl="0">
              <a:spcBef>
                <a:spcPts val="0"/>
              </a:spcBef>
              <a:spcAft>
                <a:spcPts val="0"/>
              </a:spcAft>
              <a:buNone/>
            </a:pPr>
            <a:endParaRPr sz="1100" b="1" i="0" u="none" strike="noStrike" cap="none">
              <a:solidFill>
                <a:srgbClr val="141414"/>
              </a:solidFill>
              <a:latin typeface="Calibri"/>
              <a:ea typeface="Calibri"/>
              <a:cs typeface="Calibri"/>
              <a:sym typeface="Calibri"/>
            </a:endParaRPr>
          </a:p>
          <a:p>
            <a:pPr marL="0" marR="0" lvl="0" indent="0" algn="ctr" rtl="0">
              <a:spcBef>
                <a:spcPts val="0"/>
              </a:spcBef>
              <a:spcAft>
                <a:spcPts val="0"/>
              </a:spcAft>
              <a:buNone/>
            </a:pPr>
            <a:r>
              <a:rPr lang="en-US" sz="2400" b="1" i="0" u="none" strike="noStrike" cap="none">
                <a:solidFill>
                  <a:srgbClr val="141414"/>
                </a:solidFill>
                <a:latin typeface="Calibri"/>
                <a:ea typeface="Calibri"/>
                <a:cs typeface="Calibri"/>
                <a:sym typeface="Calibri"/>
              </a:rPr>
              <a:t>Without discrimination</a:t>
            </a:r>
            <a:endParaRPr sz="2000" b="1" i="0" u="none" strike="noStrike" cap="none">
              <a:solidFill>
                <a:srgbClr val="141414"/>
              </a:solidFill>
              <a:latin typeface="Calibri"/>
              <a:ea typeface="Calibri"/>
              <a:cs typeface="Calibri"/>
              <a:sym typeface="Calibri"/>
            </a:endParaRPr>
          </a:p>
        </p:txBody>
      </p:sp>
      <p:grpSp>
        <p:nvGrpSpPr>
          <p:cNvPr id="312" name="Google Shape;312;p10"/>
          <p:cNvGrpSpPr/>
          <p:nvPr/>
        </p:nvGrpSpPr>
        <p:grpSpPr>
          <a:xfrm>
            <a:off x="2279577" y="4236728"/>
            <a:ext cx="7484845" cy="754729"/>
            <a:chOff x="713714" y="5229200"/>
            <a:chExt cx="7484845" cy="754729"/>
          </a:xfrm>
        </p:grpSpPr>
        <p:pic>
          <p:nvPicPr>
            <p:cNvPr id="313" name="Google Shape;313;p10" descr="C:\Users\Genevieve.Sauberli\AppData\Local\Microsoft\Windows\Temporary Internet Files\Content.IE5\THL05YS5\Icon_people.svg[1].png"/>
            <p:cNvPicPr preferRelativeResize="0"/>
            <p:nvPr/>
          </p:nvPicPr>
          <p:blipFill rotWithShape="1">
            <a:blip r:embed="rId3">
              <a:alphaModFix/>
            </a:blip>
            <a:srcRect/>
            <a:stretch/>
          </p:blipFill>
          <p:spPr>
            <a:xfrm>
              <a:off x="713714" y="5241631"/>
              <a:ext cx="1260942" cy="727750"/>
            </a:xfrm>
            <a:prstGeom prst="rect">
              <a:avLst/>
            </a:prstGeom>
            <a:noFill/>
            <a:ln>
              <a:noFill/>
            </a:ln>
          </p:spPr>
        </p:pic>
        <p:pic>
          <p:nvPicPr>
            <p:cNvPr id="314" name="Google Shape;314;p10" descr="C:\Users\Genevieve.Sauberli\AppData\Local\Microsoft\Windows\Temporary Internet Files\Content.IE5\THL05YS5\Icon_people.svg[1].png"/>
            <p:cNvPicPr preferRelativeResize="0"/>
            <p:nvPr/>
          </p:nvPicPr>
          <p:blipFill rotWithShape="1">
            <a:blip r:embed="rId3">
              <a:alphaModFix/>
            </a:blip>
            <a:srcRect/>
            <a:stretch/>
          </p:blipFill>
          <p:spPr>
            <a:xfrm>
              <a:off x="1972633" y="5252960"/>
              <a:ext cx="1260942" cy="727750"/>
            </a:xfrm>
            <a:prstGeom prst="rect">
              <a:avLst/>
            </a:prstGeom>
            <a:noFill/>
            <a:ln>
              <a:noFill/>
            </a:ln>
          </p:spPr>
        </p:pic>
        <p:pic>
          <p:nvPicPr>
            <p:cNvPr id="315" name="Google Shape;315;p10" descr="C:\Users\Genevieve.Sauberli\AppData\Local\Microsoft\Windows\Temporary Internet Files\Content.IE5\THL05YS5\Icon_people.svg[1].png"/>
            <p:cNvPicPr preferRelativeResize="0"/>
            <p:nvPr/>
          </p:nvPicPr>
          <p:blipFill rotWithShape="1">
            <a:blip r:embed="rId3">
              <a:alphaModFix/>
            </a:blip>
            <a:srcRect/>
            <a:stretch/>
          </p:blipFill>
          <p:spPr>
            <a:xfrm>
              <a:off x="3169065" y="5244850"/>
              <a:ext cx="1260942" cy="727750"/>
            </a:xfrm>
            <a:prstGeom prst="rect">
              <a:avLst/>
            </a:prstGeom>
            <a:noFill/>
            <a:ln>
              <a:noFill/>
            </a:ln>
          </p:spPr>
        </p:pic>
        <p:pic>
          <p:nvPicPr>
            <p:cNvPr id="316" name="Google Shape;316;p10" descr="C:\Users\Genevieve.Sauberli\AppData\Local\Microsoft\Windows\Temporary Internet Files\Content.IE5\THL05YS5\Icon_people.svg[1].png"/>
            <p:cNvPicPr preferRelativeResize="0"/>
            <p:nvPr/>
          </p:nvPicPr>
          <p:blipFill rotWithShape="1">
            <a:blip r:embed="rId3">
              <a:alphaModFix/>
            </a:blip>
            <a:srcRect/>
            <a:stretch/>
          </p:blipFill>
          <p:spPr>
            <a:xfrm>
              <a:off x="4427984" y="5256179"/>
              <a:ext cx="1260942" cy="727750"/>
            </a:xfrm>
            <a:prstGeom prst="rect">
              <a:avLst/>
            </a:prstGeom>
            <a:noFill/>
            <a:ln>
              <a:noFill/>
            </a:ln>
          </p:spPr>
        </p:pic>
        <p:pic>
          <p:nvPicPr>
            <p:cNvPr id="317" name="Google Shape;317;p10" descr="C:\Users\Genevieve.Sauberli\AppData\Local\Microsoft\Windows\Temporary Internet Files\Content.IE5\THL05YS5\Icon_people.svg[1].png"/>
            <p:cNvPicPr preferRelativeResize="0"/>
            <p:nvPr/>
          </p:nvPicPr>
          <p:blipFill rotWithShape="1">
            <a:blip r:embed="rId3">
              <a:alphaModFix/>
            </a:blip>
            <a:srcRect/>
            <a:stretch/>
          </p:blipFill>
          <p:spPr>
            <a:xfrm>
              <a:off x="5678698" y="5229200"/>
              <a:ext cx="1260942" cy="727750"/>
            </a:xfrm>
            <a:prstGeom prst="rect">
              <a:avLst/>
            </a:prstGeom>
            <a:noFill/>
            <a:ln>
              <a:noFill/>
            </a:ln>
          </p:spPr>
        </p:pic>
        <p:pic>
          <p:nvPicPr>
            <p:cNvPr id="318" name="Google Shape;318;p10" descr="C:\Users\Genevieve.Sauberli\AppData\Local\Microsoft\Windows\Temporary Internet Files\Content.IE5\THL05YS5\Icon_people.svg[1].png"/>
            <p:cNvPicPr preferRelativeResize="0"/>
            <p:nvPr/>
          </p:nvPicPr>
          <p:blipFill rotWithShape="1">
            <a:blip r:embed="rId3">
              <a:alphaModFix/>
            </a:blip>
            <a:srcRect/>
            <a:stretch/>
          </p:blipFill>
          <p:spPr>
            <a:xfrm>
              <a:off x="6937617" y="5240529"/>
              <a:ext cx="1260942" cy="727750"/>
            </a:xfrm>
            <a:prstGeom prst="rect">
              <a:avLst/>
            </a:prstGeom>
            <a:noFill/>
            <a:ln>
              <a:noFill/>
            </a:ln>
          </p:spPr>
        </p:pic>
      </p:grpSp>
      <p:sp>
        <p:nvSpPr>
          <p:cNvPr id="319" name="Google Shape;319;p10"/>
          <p:cNvSpPr/>
          <p:nvPr/>
        </p:nvSpPr>
        <p:spPr>
          <a:xfrm>
            <a:off x="2207568" y="1556793"/>
            <a:ext cx="1754832" cy="3407685"/>
          </a:xfrm>
          <a:prstGeom prst="roundRect">
            <a:avLst>
              <a:gd name="adj" fmla="val 16667"/>
            </a:avLst>
          </a:prstGeom>
          <a:solidFill>
            <a:srgbClr val="009900">
              <a:alpha val="44705"/>
            </a:srgbClr>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rgbClr val="FFFFFF"/>
                </a:solidFill>
                <a:latin typeface="Calibri"/>
                <a:ea typeface="Calibri"/>
                <a:cs typeface="Calibri"/>
                <a:sym typeface="Calibri"/>
              </a:rPr>
              <a:t>Refugee Law</a:t>
            </a:r>
            <a:endParaRPr/>
          </a:p>
          <a:p>
            <a:pPr marL="0" marR="0" lvl="0" indent="0" algn="ctr" rtl="0">
              <a:spcBef>
                <a:spcPts val="0"/>
              </a:spcBef>
              <a:spcAft>
                <a:spcPts val="0"/>
              </a:spcAft>
              <a:buNone/>
            </a:pPr>
            <a:endParaRPr sz="2000" b="1">
              <a:solidFill>
                <a:srgbClr val="FFFFFF"/>
              </a:solidFill>
              <a:latin typeface="Calibri"/>
              <a:ea typeface="Calibri"/>
              <a:cs typeface="Calibri"/>
              <a:sym typeface="Calibri"/>
            </a:endParaRPr>
          </a:p>
        </p:txBody>
      </p:sp>
      <p:sp>
        <p:nvSpPr>
          <p:cNvPr id="320" name="Google Shape;320;p10"/>
          <p:cNvSpPr/>
          <p:nvPr/>
        </p:nvSpPr>
        <p:spPr>
          <a:xfrm>
            <a:off x="8153401" y="1559764"/>
            <a:ext cx="1687015" cy="3407685"/>
          </a:xfrm>
          <a:prstGeom prst="roundRect">
            <a:avLst>
              <a:gd name="adj" fmla="val 16667"/>
            </a:avLst>
          </a:prstGeom>
          <a:solidFill>
            <a:srgbClr val="C9C9C9">
              <a:alpha val="44705"/>
            </a:srgbClr>
          </a:solidFill>
          <a:ln w="9525" cap="flat" cmpd="sng">
            <a:solidFill>
              <a:schemeClr val="accent1"/>
            </a:solidFill>
            <a:prstDash val="solid"/>
            <a:miter lim="800000"/>
            <a:headEnd type="none" w="sm" len="sm"/>
            <a:tailEnd type="none" w="sm" len="sm"/>
          </a:ln>
        </p:spPr>
        <p:txBody>
          <a:bodyPr spcFirstLastPara="1" wrap="square" lIns="108000" tIns="45700" rIns="0" bIns="45700" anchor="t" anchorCtr="0">
            <a:noAutofit/>
          </a:bodyPr>
          <a:lstStyle/>
          <a:p>
            <a:pPr marL="0" marR="0" lvl="0" indent="0" algn="l" rtl="0">
              <a:spcBef>
                <a:spcPts val="0"/>
              </a:spcBef>
              <a:spcAft>
                <a:spcPts val="0"/>
              </a:spcAft>
              <a:buNone/>
            </a:pPr>
            <a:r>
              <a:rPr lang="en-US" sz="2400" b="1">
                <a:solidFill>
                  <a:srgbClr val="FFFFFF"/>
                </a:solidFill>
                <a:latin typeface="Calibri"/>
                <a:ea typeface="Calibri"/>
                <a:cs typeface="Calibri"/>
                <a:sym typeface="Calibri"/>
              </a:rPr>
              <a:t>International labour law</a:t>
            </a:r>
            <a:endParaRPr/>
          </a:p>
        </p:txBody>
      </p:sp>
      <p:sp>
        <p:nvSpPr>
          <p:cNvPr id="321" name="Google Shape;321;p10"/>
          <p:cNvSpPr/>
          <p:nvPr/>
        </p:nvSpPr>
        <p:spPr>
          <a:xfrm>
            <a:off x="3657600" y="1556792"/>
            <a:ext cx="4847902" cy="1703842"/>
          </a:xfrm>
          <a:prstGeom prst="roundRect">
            <a:avLst>
              <a:gd name="adj" fmla="val 16667"/>
            </a:avLst>
          </a:prstGeom>
          <a:solidFill>
            <a:srgbClr val="A8D08C">
              <a:alpha val="49803"/>
            </a:srgbClr>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Calibri"/>
                <a:ea typeface="Calibri"/>
                <a:cs typeface="Calibri"/>
                <a:sym typeface="Calibri"/>
              </a:rPr>
              <a:t>International Humanitarian Law</a:t>
            </a:r>
            <a:endParaRPr/>
          </a:p>
          <a:p>
            <a:pPr marL="0" marR="0" lvl="0" indent="0" algn="ctr" rtl="0">
              <a:spcBef>
                <a:spcPts val="0"/>
              </a:spcBef>
              <a:spcAft>
                <a:spcPts val="0"/>
              </a:spcAft>
              <a:buNone/>
            </a:pPr>
            <a:r>
              <a:rPr lang="en-US" sz="2400" b="1">
                <a:solidFill>
                  <a:srgbClr val="FFFFFF"/>
                </a:solidFill>
                <a:latin typeface="Calibri"/>
                <a:ea typeface="Calibri"/>
                <a:cs typeface="Calibri"/>
                <a:sym typeface="Calibri"/>
              </a:rPr>
              <a:t>Law of the Seas</a:t>
            </a:r>
            <a:endParaRPr/>
          </a:p>
          <a:p>
            <a:pPr marL="0" marR="0" lvl="0" indent="0" algn="ctr" rtl="0">
              <a:spcBef>
                <a:spcPts val="0"/>
              </a:spcBef>
              <a:spcAft>
                <a:spcPts val="0"/>
              </a:spcAft>
              <a:buNone/>
            </a:pPr>
            <a:r>
              <a:rPr lang="en-US" sz="2400" b="1">
                <a:solidFill>
                  <a:srgbClr val="FFFFFF"/>
                </a:solidFill>
                <a:latin typeface="Calibri"/>
                <a:ea typeface="Calibri"/>
                <a:cs typeface="Calibri"/>
                <a:sym typeface="Calibri"/>
              </a:rPr>
              <a:t>UNTOC + Protocols</a:t>
            </a:r>
            <a:endParaRPr/>
          </a:p>
          <a:p>
            <a:pPr marL="0" marR="0" lvl="0" indent="0" algn="ctr" rtl="0">
              <a:spcBef>
                <a:spcPts val="0"/>
              </a:spcBef>
              <a:spcAft>
                <a:spcPts val="0"/>
              </a:spcAft>
              <a:buNone/>
            </a:pPr>
            <a:r>
              <a:rPr lang="en-US" sz="2400" b="1">
                <a:solidFill>
                  <a:srgbClr val="FFFFFF"/>
                </a:solidFill>
                <a:latin typeface="Calibri"/>
                <a:ea typeface="Calibri"/>
                <a:cs typeface="Calibri"/>
                <a:sym typeface="Calibri"/>
              </a:rPr>
              <a:t>Statelessness Conventions</a:t>
            </a:r>
            <a:endParaRPr sz="2400" b="1">
              <a:solidFill>
                <a:srgbClr val="FFFFFF"/>
              </a:solidFill>
              <a:latin typeface="Calibri"/>
              <a:ea typeface="Calibri"/>
              <a:cs typeface="Calibri"/>
              <a:sym typeface="Calibri"/>
            </a:endParaRPr>
          </a:p>
        </p:txBody>
      </p:sp>
      <p:cxnSp>
        <p:nvCxnSpPr>
          <p:cNvPr id="322" name="Google Shape;322;p10"/>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23" name="Google Shape;323;p10"/>
          <p:cNvPicPr preferRelativeResize="0"/>
          <p:nvPr/>
        </p:nvPicPr>
        <p:blipFill rotWithShape="1">
          <a:blip r:embed="rId4">
            <a:alphaModFix/>
          </a:blip>
          <a:srcRect/>
          <a:stretch/>
        </p:blipFill>
        <p:spPr>
          <a:xfrm>
            <a:off x="9144000" y="5229225"/>
            <a:ext cx="304800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sz="2400"/>
              <a:t>Core International Human Rights Instruments</a:t>
            </a:r>
            <a:br>
              <a:rPr lang="en-US" sz="1800"/>
            </a:br>
            <a:endParaRPr sz="1800"/>
          </a:p>
        </p:txBody>
      </p:sp>
      <p:grpSp>
        <p:nvGrpSpPr>
          <p:cNvPr id="330" name="Google Shape;330;p11"/>
          <p:cNvGrpSpPr/>
          <p:nvPr/>
        </p:nvGrpSpPr>
        <p:grpSpPr>
          <a:xfrm>
            <a:off x="2069810" y="1208498"/>
            <a:ext cx="7957133" cy="5208503"/>
            <a:chOff x="-195554" y="3153"/>
            <a:chExt cx="7957133" cy="5208503"/>
          </a:xfrm>
        </p:grpSpPr>
        <p:cxnSp>
          <p:nvCxnSpPr>
            <p:cNvPr id="331" name="Google Shape;331;p11"/>
            <p:cNvCxnSpPr/>
            <p:nvPr/>
          </p:nvCxnSpPr>
          <p:spPr>
            <a:xfrm>
              <a:off x="-195554" y="5203813"/>
              <a:ext cx="7566025" cy="0"/>
            </a:xfrm>
            <a:prstGeom prst="straightConnector1">
              <a:avLst/>
            </a:prstGeom>
            <a:noFill/>
            <a:ln w="12700" cap="flat" cmpd="sng">
              <a:solidFill>
                <a:srgbClr val="345A99"/>
              </a:solidFill>
              <a:prstDash val="solid"/>
              <a:miter lim="800000"/>
              <a:headEnd type="none" w="sm" len="sm"/>
              <a:tailEnd type="none" w="sm" len="sm"/>
            </a:ln>
          </p:spPr>
        </p:cxnSp>
        <p:cxnSp>
          <p:nvCxnSpPr>
            <p:cNvPr id="332" name="Google Shape;332;p11"/>
            <p:cNvCxnSpPr/>
            <p:nvPr/>
          </p:nvCxnSpPr>
          <p:spPr>
            <a:xfrm>
              <a:off x="-134806" y="4606824"/>
              <a:ext cx="7566025" cy="0"/>
            </a:xfrm>
            <a:prstGeom prst="straightConnector1">
              <a:avLst/>
            </a:prstGeom>
            <a:noFill/>
            <a:ln w="12700" cap="flat" cmpd="sng">
              <a:solidFill>
                <a:srgbClr val="345A99"/>
              </a:solidFill>
              <a:prstDash val="solid"/>
              <a:miter lim="800000"/>
              <a:headEnd type="none" w="sm" len="sm"/>
              <a:tailEnd type="none" w="sm" len="sm"/>
            </a:ln>
          </p:spPr>
        </p:cxnSp>
        <p:cxnSp>
          <p:nvCxnSpPr>
            <p:cNvPr id="333" name="Google Shape;333;p11"/>
            <p:cNvCxnSpPr/>
            <p:nvPr/>
          </p:nvCxnSpPr>
          <p:spPr>
            <a:xfrm>
              <a:off x="-134806" y="4028500"/>
              <a:ext cx="7566025" cy="0"/>
            </a:xfrm>
            <a:prstGeom prst="straightConnector1">
              <a:avLst/>
            </a:prstGeom>
            <a:noFill/>
            <a:ln w="12700" cap="flat" cmpd="sng">
              <a:solidFill>
                <a:srgbClr val="345A99"/>
              </a:solidFill>
              <a:prstDash val="solid"/>
              <a:miter lim="800000"/>
              <a:headEnd type="none" w="sm" len="sm"/>
              <a:tailEnd type="none" w="sm" len="sm"/>
            </a:ln>
          </p:spPr>
        </p:cxnSp>
        <p:cxnSp>
          <p:nvCxnSpPr>
            <p:cNvPr id="334" name="Google Shape;334;p11"/>
            <p:cNvCxnSpPr/>
            <p:nvPr/>
          </p:nvCxnSpPr>
          <p:spPr>
            <a:xfrm>
              <a:off x="-134806" y="3449893"/>
              <a:ext cx="7566025" cy="0"/>
            </a:xfrm>
            <a:prstGeom prst="straightConnector1">
              <a:avLst/>
            </a:prstGeom>
            <a:noFill/>
            <a:ln w="12700" cap="flat" cmpd="sng">
              <a:solidFill>
                <a:srgbClr val="345A99"/>
              </a:solidFill>
              <a:prstDash val="solid"/>
              <a:miter lim="800000"/>
              <a:headEnd type="none" w="sm" len="sm"/>
              <a:tailEnd type="none" w="sm" len="sm"/>
            </a:ln>
          </p:spPr>
        </p:cxnSp>
        <p:cxnSp>
          <p:nvCxnSpPr>
            <p:cNvPr id="335" name="Google Shape;335;p11"/>
            <p:cNvCxnSpPr/>
            <p:nvPr/>
          </p:nvCxnSpPr>
          <p:spPr>
            <a:xfrm>
              <a:off x="-134806" y="2870932"/>
              <a:ext cx="7566025" cy="0"/>
            </a:xfrm>
            <a:prstGeom prst="straightConnector1">
              <a:avLst/>
            </a:prstGeom>
            <a:noFill/>
            <a:ln w="12700" cap="flat" cmpd="sng">
              <a:solidFill>
                <a:srgbClr val="345A99"/>
              </a:solidFill>
              <a:prstDash val="solid"/>
              <a:miter lim="800000"/>
              <a:headEnd type="none" w="sm" len="sm"/>
              <a:tailEnd type="none" w="sm" len="sm"/>
            </a:ln>
          </p:spPr>
        </p:cxnSp>
        <p:cxnSp>
          <p:nvCxnSpPr>
            <p:cNvPr id="336" name="Google Shape;336;p11"/>
            <p:cNvCxnSpPr/>
            <p:nvPr/>
          </p:nvCxnSpPr>
          <p:spPr>
            <a:xfrm>
              <a:off x="-134806" y="2291526"/>
              <a:ext cx="7566025" cy="0"/>
            </a:xfrm>
            <a:prstGeom prst="straightConnector1">
              <a:avLst/>
            </a:prstGeom>
            <a:noFill/>
            <a:ln w="12700" cap="flat" cmpd="sng">
              <a:solidFill>
                <a:srgbClr val="345A99"/>
              </a:solidFill>
              <a:prstDash val="solid"/>
              <a:miter lim="800000"/>
              <a:headEnd type="none" w="sm" len="sm"/>
              <a:tailEnd type="none" w="sm" len="sm"/>
            </a:ln>
          </p:spPr>
        </p:cxnSp>
        <p:cxnSp>
          <p:nvCxnSpPr>
            <p:cNvPr id="337" name="Google Shape;337;p11"/>
            <p:cNvCxnSpPr/>
            <p:nvPr/>
          </p:nvCxnSpPr>
          <p:spPr>
            <a:xfrm>
              <a:off x="-135058" y="1703413"/>
              <a:ext cx="7566025" cy="0"/>
            </a:xfrm>
            <a:prstGeom prst="straightConnector1">
              <a:avLst/>
            </a:prstGeom>
            <a:noFill/>
            <a:ln w="12700" cap="flat" cmpd="sng">
              <a:solidFill>
                <a:srgbClr val="345A99"/>
              </a:solidFill>
              <a:prstDash val="solid"/>
              <a:miter lim="800000"/>
              <a:headEnd type="none" w="sm" len="sm"/>
              <a:tailEnd type="none" w="sm" len="sm"/>
            </a:ln>
          </p:spPr>
        </p:cxnSp>
        <p:cxnSp>
          <p:nvCxnSpPr>
            <p:cNvPr id="338" name="Google Shape;338;p11"/>
            <p:cNvCxnSpPr/>
            <p:nvPr/>
          </p:nvCxnSpPr>
          <p:spPr>
            <a:xfrm>
              <a:off x="-134806" y="1113540"/>
              <a:ext cx="7566025" cy="0"/>
            </a:xfrm>
            <a:prstGeom prst="straightConnector1">
              <a:avLst/>
            </a:prstGeom>
            <a:noFill/>
            <a:ln w="12700" cap="flat" cmpd="sng">
              <a:solidFill>
                <a:srgbClr val="345A99"/>
              </a:solidFill>
              <a:prstDash val="solid"/>
              <a:miter lim="800000"/>
              <a:headEnd type="none" w="sm" len="sm"/>
              <a:tailEnd type="none" w="sm" len="sm"/>
            </a:ln>
          </p:spPr>
        </p:cxnSp>
        <p:cxnSp>
          <p:nvCxnSpPr>
            <p:cNvPr id="339" name="Google Shape;339;p11"/>
            <p:cNvCxnSpPr/>
            <p:nvPr/>
          </p:nvCxnSpPr>
          <p:spPr>
            <a:xfrm>
              <a:off x="-142938" y="508701"/>
              <a:ext cx="7566025" cy="0"/>
            </a:xfrm>
            <a:prstGeom prst="straightConnector1">
              <a:avLst/>
            </a:prstGeom>
            <a:noFill/>
            <a:ln w="12700" cap="flat" cmpd="sng">
              <a:solidFill>
                <a:srgbClr val="345A99"/>
              </a:solidFill>
              <a:prstDash val="solid"/>
              <a:miter lim="800000"/>
              <a:headEnd type="none" w="sm" len="sm"/>
              <a:tailEnd type="none" w="sm" len="sm"/>
            </a:ln>
          </p:spPr>
        </p:cxnSp>
        <p:sp>
          <p:nvSpPr>
            <p:cNvPr id="340" name="Google Shape;340;p11"/>
            <p:cNvSpPr/>
            <p:nvPr/>
          </p:nvSpPr>
          <p:spPr>
            <a:xfrm>
              <a:off x="1392219" y="3153"/>
              <a:ext cx="6170613"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txBox="1"/>
            <p:nvPr/>
          </p:nvSpPr>
          <p:spPr>
            <a:xfrm>
              <a:off x="1392219" y="3153"/>
              <a:ext cx="6170613" cy="505548"/>
            </a:xfrm>
            <a:prstGeom prst="rect">
              <a:avLst/>
            </a:prstGeom>
            <a:noFill/>
            <a:ln>
              <a:noFill/>
            </a:ln>
          </p:spPr>
          <p:txBody>
            <a:bodyPr spcFirstLastPara="1" wrap="square" lIns="32375" tIns="32375" rIns="32375" bIns="32375"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International Covenant on Civil and Political Rights (1966) </a:t>
              </a:r>
              <a:endParaRPr sz="1700" b="1">
                <a:solidFill>
                  <a:schemeClr val="dk1"/>
                </a:solidFill>
                <a:latin typeface="Calibri"/>
                <a:ea typeface="Calibri"/>
                <a:cs typeface="Calibri"/>
                <a:sym typeface="Calibri"/>
              </a:endParaRPr>
            </a:p>
          </p:txBody>
        </p:sp>
        <p:sp>
          <p:nvSpPr>
            <p:cNvPr id="342" name="Google Shape;342;p11"/>
            <p:cNvSpPr/>
            <p:nvPr/>
          </p:nvSpPr>
          <p:spPr>
            <a:xfrm>
              <a:off x="0" y="3153"/>
              <a:ext cx="1173591" cy="50554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txBox="1"/>
            <p:nvPr/>
          </p:nvSpPr>
          <p:spPr>
            <a:xfrm>
              <a:off x="24683" y="27836"/>
              <a:ext cx="1124225" cy="480865"/>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u="none">
                  <a:solidFill>
                    <a:schemeClr val="lt1"/>
                  </a:solidFill>
                  <a:latin typeface="Calibri"/>
                  <a:ea typeface="Calibri"/>
                  <a:cs typeface="Calibri"/>
                  <a:sym typeface="Calibri"/>
                </a:rPr>
                <a:t>ICCPR</a:t>
              </a:r>
              <a:endParaRPr sz="1800">
                <a:solidFill>
                  <a:schemeClr val="lt1"/>
                </a:solidFill>
                <a:latin typeface="Calibri"/>
                <a:ea typeface="Calibri"/>
                <a:cs typeface="Calibri"/>
                <a:sym typeface="Calibri"/>
              </a:endParaRPr>
            </a:p>
          </p:txBody>
        </p:sp>
        <p:sp>
          <p:nvSpPr>
            <p:cNvPr id="344" name="Google Shape;344;p11"/>
            <p:cNvSpPr/>
            <p:nvPr/>
          </p:nvSpPr>
          <p:spPr>
            <a:xfrm>
              <a:off x="0" y="508701"/>
              <a:ext cx="7566025" cy="740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txBox="1"/>
            <p:nvPr/>
          </p:nvSpPr>
          <p:spPr>
            <a:xfrm>
              <a:off x="0" y="508701"/>
              <a:ext cx="7566025" cy="74013"/>
            </a:xfrm>
            <a:prstGeom prst="rect">
              <a:avLst/>
            </a:prstGeom>
            <a:noFill/>
            <a:ln>
              <a:noFill/>
            </a:ln>
          </p:spPr>
          <p:txBody>
            <a:bodyPr spcFirstLastPara="1" wrap="square" lIns="9525" tIns="9525" rIns="9525" bIns="9525" anchor="t" anchorCtr="0">
              <a:noAutofit/>
            </a:bodyPr>
            <a:lstStyle/>
            <a:p>
              <a:pPr marL="57150" marR="0" lvl="1" indent="-57150" algn="l" rtl="0">
                <a:lnSpc>
                  <a:spcPct val="90000"/>
                </a:lnSpc>
                <a:spcBef>
                  <a:spcPts val="0"/>
                </a:spcBef>
                <a:spcAft>
                  <a:spcPts val="0"/>
                </a:spcAft>
                <a:buClr>
                  <a:schemeClr val="dk1"/>
                </a:buClr>
                <a:buSzPts val="400"/>
                <a:buFont typeface="Calibri"/>
                <a:buChar char="•"/>
              </a:pPr>
              <a:r>
                <a:rPr lang="en-US" sz="400" b="0" i="0" u="none" strike="noStrike" cap="none">
                  <a:solidFill>
                    <a:schemeClr val="dk1"/>
                  </a:solidFill>
                  <a:latin typeface="Calibri"/>
                  <a:ea typeface="Calibri"/>
                  <a:cs typeface="Calibri"/>
                  <a:sym typeface="Calibri"/>
                </a:rPr>
                <a:t> </a:t>
              </a:r>
              <a:endParaRPr/>
            </a:p>
          </p:txBody>
        </p:sp>
        <p:sp>
          <p:nvSpPr>
            <p:cNvPr id="346" name="Google Shape;346;p11"/>
            <p:cNvSpPr/>
            <p:nvPr/>
          </p:nvSpPr>
          <p:spPr>
            <a:xfrm>
              <a:off x="1372609" y="607992"/>
              <a:ext cx="6138084"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txBox="1"/>
            <p:nvPr/>
          </p:nvSpPr>
          <p:spPr>
            <a:xfrm>
              <a:off x="1372609" y="607992"/>
              <a:ext cx="6138084" cy="505548"/>
            </a:xfrm>
            <a:prstGeom prst="rect">
              <a:avLst/>
            </a:prstGeom>
            <a:noFill/>
            <a:ln>
              <a:noFill/>
            </a:ln>
          </p:spPr>
          <p:txBody>
            <a:bodyPr spcFirstLastPara="1" wrap="square" lIns="32375" tIns="32375" rIns="32375" bIns="32375"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International Covenant on Economic, Social and Cultural Rights (1966)</a:t>
              </a:r>
              <a:endParaRPr sz="1700" b="1">
                <a:solidFill>
                  <a:schemeClr val="dk1"/>
                </a:solidFill>
                <a:latin typeface="Calibri"/>
                <a:ea typeface="Calibri"/>
                <a:cs typeface="Calibri"/>
                <a:sym typeface="Calibri"/>
              </a:endParaRPr>
            </a:p>
          </p:txBody>
        </p:sp>
        <p:sp>
          <p:nvSpPr>
            <p:cNvPr id="348" name="Google Shape;348;p11"/>
            <p:cNvSpPr/>
            <p:nvPr/>
          </p:nvSpPr>
          <p:spPr>
            <a:xfrm>
              <a:off x="0" y="607992"/>
              <a:ext cx="1173454" cy="50554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txBox="1"/>
            <p:nvPr/>
          </p:nvSpPr>
          <p:spPr>
            <a:xfrm>
              <a:off x="24683" y="632675"/>
              <a:ext cx="1124088" cy="480865"/>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u="none">
                  <a:solidFill>
                    <a:schemeClr val="lt1"/>
                  </a:solidFill>
                  <a:latin typeface="Calibri"/>
                  <a:ea typeface="Calibri"/>
                  <a:cs typeface="Calibri"/>
                  <a:sym typeface="Calibri"/>
                </a:rPr>
                <a:t>ICESCR</a:t>
              </a:r>
              <a:endParaRPr/>
            </a:p>
          </p:txBody>
        </p:sp>
        <p:sp>
          <p:nvSpPr>
            <p:cNvPr id="350" name="Google Shape;350;p11"/>
            <p:cNvSpPr/>
            <p:nvPr/>
          </p:nvSpPr>
          <p:spPr>
            <a:xfrm rot="10800000" flipH="1">
              <a:off x="0" y="1113540"/>
              <a:ext cx="7566025" cy="59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txBox="1"/>
            <p:nvPr/>
          </p:nvSpPr>
          <p:spPr>
            <a:xfrm rot="10800000">
              <a:off x="0" y="1113540"/>
              <a:ext cx="7566025" cy="59046"/>
            </a:xfrm>
            <a:prstGeom prst="rect">
              <a:avLst/>
            </a:prstGeom>
            <a:noFill/>
            <a:ln>
              <a:noFill/>
            </a:ln>
          </p:spPr>
          <p:txBody>
            <a:bodyPr spcFirstLastPara="1" wrap="square" lIns="30475" tIns="30475" rIns="30475" bIns="30475" anchor="t" anchorCtr="0">
              <a:noAutofit/>
            </a:bodyPr>
            <a:lstStyle/>
            <a:p>
              <a:pPr marL="171450" marR="0" lvl="1" indent="-69850" algn="l" rtl="0">
                <a:lnSpc>
                  <a:spcPct val="9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352" name="Google Shape;352;p11"/>
            <p:cNvSpPr/>
            <p:nvPr/>
          </p:nvSpPr>
          <p:spPr>
            <a:xfrm>
              <a:off x="1392233" y="1240285"/>
              <a:ext cx="6139092"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txBox="1"/>
            <p:nvPr/>
          </p:nvSpPr>
          <p:spPr>
            <a:xfrm>
              <a:off x="1392233" y="1240285"/>
              <a:ext cx="6139092" cy="505548"/>
            </a:xfrm>
            <a:prstGeom prst="rect">
              <a:avLst/>
            </a:prstGeom>
            <a:noFill/>
            <a:ln>
              <a:noFill/>
            </a:ln>
          </p:spPr>
          <p:txBody>
            <a:bodyPr spcFirstLastPara="1" wrap="square" lIns="32375" tIns="32375" rIns="32375" bIns="32375" anchor="b"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The Convention on the Elimination of All Forms  of Racial Discrimination (1965)</a:t>
              </a:r>
              <a:endParaRPr sz="1700" b="1">
                <a:solidFill>
                  <a:schemeClr val="dk1"/>
                </a:solidFill>
                <a:latin typeface="Calibri"/>
                <a:ea typeface="Calibri"/>
                <a:cs typeface="Calibri"/>
                <a:sym typeface="Calibri"/>
              </a:endParaRPr>
            </a:p>
          </p:txBody>
        </p:sp>
        <p:sp>
          <p:nvSpPr>
            <p:cNvPr id="354" name="Google Shape;354;p11"/>
            <p:cNvSpPr/>
            <p:nvPr/>
          </p:nvSpPr>
          <p:spPr>
            <a:xfrm>
              <a:off x="0" y="1197864"/>
              <a:ext cx="1173591" cy="50554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txBox="1"/>
            <p:nvPr/>
          </p:nvSpPr>
          <p:spPr>
            <a:xfrm>
              <a:off x="24683" y="1222547"/>
              <a:ext cx="1124225" cy="480865"/>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CERD</a:t>
              </a:r>
              <a:endParaRPr/>
            </a:p>
          </p:txBody>
        </p:sp>
        <p:sp>
          <p:nvSpPr>
            <p:cNvPr id="356" name="Google Shape;356;p11"/>
            <p:cNvSpPr/>
            <p:nvPr/>
          </p:nvSpPr>
          <p:spPr>
            <a:xfrm>
              <a:off x="0" y="1703413"/>
              <a:ext cx="7566025" cy="572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0" y="1703413"/>
              <a:ext cx="7566025" cy="57287"/>
            </a:xfrm>
            <a:prstGeom prst="rect">
              <a:avLst/>
            </a:prstGeom>
            <a:noFill/>
            <a:ln>
              <a:noFill/>
            </a:ln>
          </p:spPr>
          <p:txBody>
            <a:bodyPr spcFirstLastPara="1" wrap="square" lIns="32375" tIns="32375" rIns="32375" bIns="32375" anchor="t" anchorCtr="0">
              <a:noAutofit/>
            </a:bodyPr>
            <a:lstStyle/>
            <a:p>
              <a:pPr marL="171450" marR="0" lvl="1" indent="-63500" algn="l" rtl="0">
                <a:lnSpc>
                  <a:spcPct val="90000"/>
                </a:lnSpc>
                <a:spcBef>
                  <a:spcPts val="0"/>
                </a:spcBef>
                <a:spcAft>
                  <a:spcPts val="0"/>
                </a:spcAft>
                <a:buClr>
                  <a:schemeClr val="dk1"/>
                </a:buClr>
                <a:buSzPts val="1700"/>
                <a:buFont typeface="Calibri"/>
                <a:buNone/>
              </a:pPr>
              <a:endParaRPr sz="1700" b="1" i="0" u="none" strike="noStrike" cap="none">
                <a:solidFill>
                  <a:schemeClr val="dk1"/>
                </a:solidFill>
                <a:latin typeface="Calibri"/>
                <a:ea typeface="Calibri"/>
                <a:cs typeface="Calibri"/>
                <a:sym typeface="Calibri"/>
              </a:endParaRPr>
            </a:p>
          </p:txBody>
        </p:sp>
        <p:sp>
          <p:nvSpPr>
            <p:cNvPr id="358" name="Google Shape;358;p11"/>
            <p:cNvSpPr/>
            <p:nvPr/>
          </p:nvSpPr>
          <p:spPr>
            <a:xfrm>
              <a:off x="1372609" y="1785977"/>
              <a:ext cx="6138084"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txBox="1"/>
            <p:nvPr/>
          </p:nvSpPr>
          <p:spPr>
            <a:xfrm>
              <a:off x="1372609" y="1785977"/>
              <a:ext cx="6138084" cy="505548"/>
            </a:xfrm>
            <a:prstGeom prst="rect">
              <a:avLst/>
            </a:prstGeom>
            <a:noFill/>
            <a:ln>
              <a:noFill/>
            </a:ln>
          </p:spPr>
          <p:txBody>
            <a:bodyPr spcFirstLastPara="1" wrap="square" lIns="32375" tIns="32375" rIns="32375" bIns="32375"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Convention on the Elimination of All Forms of Discrimination against Women (1979)</a:t>
              </a:r>
              <a:endParaRPr sz="1700" b="1">
                <a:solidFill>
                  <a:schemeClr val="dk1"/>
                </a:solidFill>
                <a:latin typeface="Calibri"/>
                <a:ea typeface="Calibri"/>
                <a:cs typeface="Calibri"/>
                <a:sym typeface="Calibri"/>
              </a:endParaRPr>
            </a:p>
          </p:txBody>
        </p:sp>
        <p:sp>
          <p:nvSpPr>
            <p:cNvPr id="360" name="Google Shape;360;p11"/>
            <p:cNvSpPr/>
            <p:nvPr/>
          </p:nvSpPr>
          <p:spPr>
            <a:xfrm>
              <a:off x="0" y="1785977"/>
              <a:ext cx="1173454" cy="50554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txBox="1"/>
            <p:nvPr/>
          </p:nvSpPr>
          <p:spPr>
            <a:xfrm>
              <a:off x="24683" y="1810660"/>
              <a:ext cx="1124088" cy="480865"/>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CEDAW</a:t>
              </a:r>
              <a:endParaRPr/>
            </a:p>
          </p:txBody>
        </p:sp>
        <p:sp>
          <p:nvSpPr>
            <p:cNvPr id="362" name="Google Shape;362;p11"/>
            <p:cNvSpPr/>
            <p:nvPr/>
          </p:nvSpPr>
          <p:spPr>
            <a:xfrm rot="10800000" flipH="1">
              <a:off x="0" y="2291526"/>
              <a:ext cx="7566025" cy="485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txBox="1"/>
            <p:nvPr/>
          </p:nvSpPr>
          <p:spPr>
            <a:xfrm rot="10800000">
              <a:off x="0" y="2291526"/>
              <a:ext cx="7566025" cy="48580"/>
            </a:xfrm>
            <a:prstGeom prst="rect">
              <a:avLst/>
            </a:prstGeom>
            <a:noFill/>
            <a:ln>
              <a:noFill/>
            </a:ln>
          </p:spPr>
          <p:txBody>
            <a:bodyPr spcFirstLastPara="1" wrap="square" lIns="9525" tIns="9525" rIns="9525" bIns="9525" anchor="t" anchorCtr="0">
              <a:noAutofit/>
            </a:bodyPr>
            <a:lstStyle/>
            <a:p>
              <a:pPr marL="57150" marR="0" lvl="1" indent="-31750" algn="l"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Calibri"/>
                <a:ea typeface="Calibri"/>
                <a:cs typeface="Calibri"/>
                <a:sym typeface="Calibri"/>
              </a:endParaRPr>
            </a:p>
          </p:txBody>
        </p:sp>
        <p:sp>
          <p:nvSpPr>
            <p:cNvPr id="364" name="Google Shape;364;p11"/>
            <p:cNvSpPr/>
            <p:nvPr/>
          </p:nvSpPr>
          <p:spPr>
            <a:xfrm>
              <a:off x="1372609" y="2365383"/>
              <a:ext cx="6138084"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txBox="1"/>
            <p:nvPr/>
          </p:nvSpPr>
          <p:spPr>
            <a:xfrm>
              <a:off x="1372609" y="2365383"/>
              <a:ext cx="6138084" cy="505548"/>
            </a:xfrm>
            <a:prstGeom prst="rect">
              <a:avLst/>
            </a:prstGeom>
            <a:noFill/>
            <a:ln>
              <a:noFill/>
            </a:ln>
          </p:spPr>
          <p:txBody>
            <a:bodyPr spcFirstLastPara="1" wrap="square" lIns="32375" tIns="32375" rIns="32375" bIns="32375"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Convention against Torture and Other Cruel, Inhuman or Degrading Treatment or Punishment (1984)</a:t>
              </a:r>
              <a:endParaRPr sz="1700" b="1">
                <a:solidFill>
                  <a:schemeClr val="dk1"/>
                </a:solidFill>
                <a:latin typeface="Calibri"/>
                <a:ea typeface="Calibri"/>
                <a:cs typeface="Calibri"/>
                <a:sym typeface="Calibri"/>
              </a:endParaRPr>
            </a:p>
          </p:txBody>
        </p:sp>
        <p:sp>
          <p:nvSpPr>
            <p:cNvPr id="366" name="Google Shape;366;p11"/>
            <p:cNvSpPr/>
            <p:nvPr/>
          </p:nvSpPr>
          <p:spPr>
            <a:xfrm>
              <a:off x="0" y="2365383"/>
              <a:ext cx="1173454" cy="50554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txBox="1"/>
            <p:nvPr/>
          </p:nvSpPr>
          <p:spPr>
            <a:xfrm>
              <a:off x="24683" y="2390066"/>
              <a:ext cx="1124088" cy="480865"/>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CAT</a:t>
              </a:r>
              <a:endParaRPr/>
            </a:p>
          </p:txBody>
        </p:sp>
        <p:sp>
          <p:nvSpPr>
            <p:cNvPr id="368" name="Google Shape;368;p11"/>
            <p:cNvSpPr/>
            <p:nvPr/>
          </p:nvSpPr>
          <p:spPr>
            <a:xfrm>
              <a:off x="0" y="2870932"/>
              <a:ext cx="7566025" cy="481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txBox="1"/>
            <p:nvPr/>
          </p:nvSpPr>
          <p:spPr>
            <a:xfrm>
              <a:off x="0" y="2870932"/>
              <a:ext cx="7566025" cy="48135"/>
            </a:xfrm>
            <a:prstGeom prst="rect">
              <a:avLst/>
            </a:prstGeom>
            <a:noFill/>
            <a:ln>
              <a:noFill/>
            </a:ln>
          </p:spPr>
          <p:txBody>
            <a:bodyPr spcFirstLastPara="1" wrap="square" lIns="9525" tIns="9525" rIns="9525" bIns="9525" anchor="t" anchorCtr="0">
              <a:noAutofit/>
            </a:bodyPr>
            <a:lstStyle/>
            <a:p>
              <a:pPr marL="57150" marR="0" lvl="1" indent="-31750" algn="l"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Calibri"/>
                <a:ea typeface="Calibri"/>
                <a:cs typeface="Calibri"/>
                <a:sym typeface="Calibri"/>
              </a:endParaRPr>
            </a:p>
          </p:txBody>
        </p:sp>
        <p:sp>
          <p:nvSpPr>
            <p:cNvPr id="370" name="Google Shape;370;p11"/>
            <p:cNvSpPr/>
            <p:nvPr/>
          </p:nvSpPr>
          <p:spPr>
            <a:xfrm>
              <a:off x="1372609" y="2944345"/>
              <a:ext cx="6138084"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txBox="1"/>
            <p:nvPr/>
          </p:nvSpPr>
          <p:spPr>
            <a:xfrm>
              <a:off x="1372609" y="2944345"/>
              <a:ext cx="6138084" cy="505548"/>
            </a:xfrm>
            <a:prstGeom prst="rect">
              <a:avLst/>
            </a:prstGeom>
            <a:noFill/>
            <a:ln>
              <a:noFill/>
            </a:ln>
          </p:spPr>
          <p:txBody>
            <a:bodyPr spcFirstLastPara="1" wrap="square" lIns="32375" tIns="32375" rIns="32375" bIns="32375"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Convention on the Rights of the Child (1989)</a:t>
              </a:r>
              <a:endParaRPr sz="1700" b="1">
                <a:solidFill>
                  <a:schemeClr val="dk1"/>
                </a:solidFill>
                <a:latin typeface="Calibri"/>
                <a:ea typeface="Calibri"/>
                <a:cs typeface="Calibri"/>
                <a:sym typeface="Calibri"/>
              </a:endParaRPr>
            </a:p>
          </p:txBody>
        </p:sp>
        <p:sp>
          <p:nvSpPr>
            <p:cNvPr id="372" name="Google Shape;372;p11"/>
            <p:cNvSpPr/>
            <p:nvPr/>
          </p:nvSpPr>
          <p:spPr>
            <a:xfrm>
              <a:off x="0" y="2944345"/>
              <a:ext cx="1173454" cy="50554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txBox="1"/>
            <p:nvPr/>
          </p:nvSpPr>
          <p:spPr>
            <a:xfrm>
              <a:off x="24683" y="2969028"/>
              <a:ext cx="1124088" cy="480865"/>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CRC</a:t>
              </a:r>
              <a:endParaRPr/>
            </a:p>
          </p:txBody>
        </p:sp>
        <p:sp>
          <p:nvSpPr>
            <p:cNvPr id="374" name="Google Shape;374;p11"/>
            <p:cNvSpPr/>
            <p:nvPr/>
          </p:nvSpPr>
          <p:spPr>
            <a:xfrm>
              <a:off x="0" y="3449893"/>
              <a:ext cx="7566025" cy="477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txBox="1"/>
            <p:nvPr/>
          </p:nvSpPr>
          <p:spPr>
            <a:xfrm>
              <a:off x="0" y="3449893"/>
              <a:ext cx="7566025" cy="47781"/>
            </a:xfrm>
            <a:prstGeom prst="rect">
              <a:avLst/>
            </a:prstGeom>
            <a:noFill/>
            <a:ln>
              <a:noFill/>
            </a:ln>
          </p:spPr>
          <p:txBody>
            <a:bodyPr spcFirstLastPara="1" wrap="square" lIns="9525" tIns="9525" rIns="9525" bIns="9525" anchor="t" anchorCtr="0">
              <a:noAutofit/>
            </a:bodyPr>
            <a:lstStyle/>
            <a:p>
              <a:pPr marL="57150" marR="0" lvl="1" indent="-31750" algn="l" rtl="0">
                <a:lnSpc>
                  <a:spcPct val="90000"/>
                </a:lnSpc>
                <a:spcBef>
                  <a:spcPts val="0"/>
                </a:spcBef>
                <a:spcAft>
                  <a:spcPts val="0"/>
                </a:spcAft>
                <a:buClr>
                  <a:schemeClr val="dk1"/>
                </a:buClr>
                <a:buSzPts val="400"/>
                <a:buFont typeface="Calibri"/>
                <a:buNone/>
              </a:pPr>
              <a:endParaRPr sz="400" b="0" i="0" u="none" strike="noStrike" cap="none">
                <a:solidFill>
                  <a:schemeClr val="dk1"/>
                </a:solidFill>
                <a:latin typeface="Calibri"/>
                <a:ea typeface="Calibri"/>
                <a:cs typeface="Calibri"/>
                <a:sym typeface="Calibri"/>
              </a:endParaRPr>
            </a:p>
          </p:txBody>
        </p:sp>
        <p:sp>
          <p:nvSpPr>
            <p:cNvPr id="376" name="Google Shape;376;p11"/>
            <p:cNvSpPr/>
            <p:nvPr/>
          </p:nvSpPr>
          <p:spPr>
            <a:xfrm>
              <a:off x="1372609" y="3522952"/>
              <a:ext cx="6138084"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txBox="1"/>
            <p:nvPr/>
          </p:nvSpPr>
          <p:spPr>
            <a:xfrm>
              <a:off x="1372609" y="3522952"/>
              <a:ext cx="6138084" cy="505548"/>
            </a:xfrm>
            <a:prstGeom prst="rect">
              <a:avLst/>
            </a:prstGeom>
            <a:noFill/>
            <a:ln>
              <a:noFill/>
            </a:ln>
          </p:spPr>
          <p:txBody>
            <a:bodyPr spcFirstLastPara="1" wrap="square" lIns="32375" tIns="32375" rIns="32375" bIns="32375"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International Convention on the Protection of the Rights of All Migrant Workers and Members of Their Families (1990)</a:t>
              </a:r>
              <a:endParaRPr sz="1700" b="1">
                <a:solidFill>
                  <a:schemeClr val="dk1"/>
                </a:solidFill>
                <a:latin typeface="Calibri"/>
                <a:ea typeface="Calibri"/>
                <a:cs typeface="Calibri"/>
                <a:sym typeface="Calibri"/>
              </a:endParaRPr>
            </a:p>
          </p:txBody>
        </p:sp>
        <p:sp>
          <p:nvSpPr>
            <p:cNvPr id="378" name="Google Shape;378;p11"/>
            <p:cNvSpPr/>
            <p:nvPr/>
          </p:nvSpPr>
          <p:spPr>
            <a:xfrm>
              <a:off x="0" y="3522952"/>
              <a:ext cx="1173454" cy="50554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txBox="1"/>
            <p:nvPr/>
          </p:nvSpPr>
          <p:spPr>
            <a:xfrm>
              <a:off x="24683" y="3547635"/>
              <a:ext cx="1124088" cy="480865"/>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ICRMW</a:t>
              </a:r>
              <a:endParaRPr/>
            </a:p>
          </p:txBody>
        </p:sp>
        <p:sp>
          <p:nvSpPr>
            <p:cNvPr id="380" name="Google Shape;380;p11"/>
            <p:cNvSpPr/>
            <p:nvPr/>
          </p:nvSpPr>
          <p:spPr>
            <a:xfrm>
              <a:off x="0" y="4028500"/>
              <a:ext cx="7566025" cy="474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txBox="1"/>
            <p:nvPr/>
          </p:nvSpPr>
          <p:spPr>
            <a:xfrm>
              <a:off x="0" y="4028500"/>
              <a:ext cx="7566025" cy="47498"/>
            </a:xfrm>
            <a:prstGeom prst="rect">
              <a:avLst/>
            </a:prstGeom>
            <a:noFill/>
            <a:ln>
              <a:noFill/>
            </a:ln>
          </p:spPr>
          <p:txBody>
            <a:bodyPr spcFirstLastPara="1" wrap="square" lIns="32375" tIns="32375" rIns="32375" bIns="32375" anchor="ctr" anchorCtr="0">
              <a:noAutofit/>
            </a:bodyPr>
            <a:lstStyle/>
            <a:p>
              <a:pPr marL="171450" marR="0" lvl="1" indent="-63500" algn="l" rtl="0">
                <a:lnSpc>
                  <a:spcPct val="90000"/>
                </a:lnSpc>
                <a:spcBef>
                  <a:spcPts val="0"/>
                </a:spcBef>
                <a:spcAft>
                  <a:spcPts val="0"/>
                </a:spcAft>
                <a:buClr>
                  <a:schemeClr val="dk1"/>
                </a:buClr>
                <a:buSzPts val="1700"/>
                <a:buFont typeface="Calibri"/>
                <a:buNone/>
              </a:pPr>
              <a:endParaRPr sz="1700" b="1" i="0" u="none" strike="noStrike" cap="none">
                <a:solidFill>
                  <a:schemeClr val="dk1"/>
                </a:solidFill>
                <a:latin typeface="Calibri"/>
                <a:ea typeface="Calibri"/>
                <a:cs typeface="Calibri"/>
                <a:sym typeface="Calibri"/>
              </a:endParaRPr>
            </a:p>
          </p:txBody>
        </p:sp>
        <p:sp>
          <p:nvSpPr>
            <p:cNvPr id="382" name="Google Shape;382;p11"/>
            <p:cNvSpPr/>
            <p:nvPr/>
          </p:nvSpPr>
          <p:spPr>
            <a:xfrm>
              <a:off x="1372609" y="4101276"/>
              <a:ext cx="6138084"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txBox="1"/>
            <p:nvPr/>
          </p:nvSpPr>
          <p:spPr>
            <a:xfrm>
              <a:off x="1372609" y="4101276"/>
              <a:ext cx="6138084" cy="505548"/>
            </a:xfrm>
            <a:prstGeom prst="rect">
              <a:avLst/>
            </a:prstGeom>
            <a:noFill/>
            <a:ln>
              <a:noFill/>
            </a:ln>
          </p:spPr>
          <p:txBody>
            <a:bodyPr spcFirstLastPara="1" wrap="square" lIns="32375" tIns="32375" rIns="32375" bIns="32375" anchor="ctr"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Convention on the Rights of Persons with Disabilities (2006)</a:t>
              </a:r>
              <a:endParaRPr sz="1700" b="1">
                <a:solidFill>
                  <a:schemeClr val="dk1"/>
                </a:solidFill>
                <a:latin typeface="Calibri"/>
                <a:ea typeface="Calibri"/>
                <a:cs typeface="Calibri"/>
                <a:sym typeface="Calibri"/>
              </a:endParaRPr>
            </a:p>
          </p:txBody>
        </p:sp>
        <p:sp>
          <p:nvSpPr>
            <p:cNvPr id="384" name="Google Shape;384;p11"/>
            <p:cNvSpPr/>
            <p:nvPr/>
          </p:nvSpPr>
          <p:spPr>
            <a:xfrm>
              <a:off x="0" y="4101276"/>
              <a:ext cx="1173454" cy="505548"/>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txBox="1"/>
            <p:nvPr/>
          </p:nvSpPr>
          <p:spPr>
            <a:xfrm>
              <a:off x="24683" y="4125959"/>
              <a:ext cx="1124088" cy="480865"/>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CRPD</a:t>
              </a:r>
              <a:endParaRPr/>
            </a:p>
          </p:txBody>
        </p:sp>
        <p:sp>
          <p:nvSpPr>
            <p:cNvPr id="386" name="Google Shape;386;p11"/>
            <p:cNvSpPr/>
            <p:nvPr/>
          </p:nvSpPr>
          <p:spPr>
            <a:xfrm rot="10800000" flipH="1">
              <a:off x="0" y="4606824"/>
              <a:ext cx="7566025" cy="610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txBox="1"/>
            <p:nvPr/>
          </p:nvSpPr>
          <p:spPr>
            <a:xfrm rot="10800000">
              <a:off x="0" y="4606824"/>
              <a:ext cx="7566025" cy="61049"/>
            </a:xfrm>
            <a:prstGeom prst="rect">
              <a:avLst/>
            </a:prstGeom>
            <a:noFill/>
            <a:ln>
              <a:noFill/>
            </a:ln>
          </p:spPr>
          <p:txBody>
            <a:bodyPr spcFirstLastPara="1" wrap="square" lIns="32375" tIns="32375" rIns="32375" bIns="32375" anchor="ctr" anchorCtr="0">
              <a:noAutofit/>
            </a:bodyPr>
            <a:lstStyle/>
            <a:p>
              <a:pPr marL="171450" marR="0" lvl="1" indent="-63500" algn="l" rtl="0">
                <a:lnSpc>
                  <a:spcPct val="90000"/>
                </a:lnSpc>
                <a:spcBef>
                  <a:spcPts val="0"/>
                </a:spcBef>
                <a:spcAft>
                  <a:spcPts val="0"/>
                </a:spcAft>
                <a:buClr>
                  <a:schemeClr val="dk1"/>
                </a:buClr>
                <a:buSzPts val="1700"/>
                <a:buFont typeface="Calibri"/>
                <a:buNone/>
              </a:pPr>
              <a:endParaRPr sz="1700" b="1" i="0" u="none" strike="noStrike" cap="none">
                <a:solidFill>
                  <a:schemeClr val="dk1"/>
                </a:solidFill>
                <a:latin typeface="Calibri"/>
                <a:ea typeface="Calibri"/>
                <a:cs typeface="Calibri"/>
                <a:sym typeface="Calibri"/>
              </a:endParaRPr>
            </a:p>
          </p:txBody>
        </p:sp>
        <p:sp>
          <p:nvSpPr>
            <p:cNvPr id="388" name="Google Shape;388;p11"/>
            <p:cNvSpPr/>
            <p:nvPr/>
          </p:nvSpPr>
          <p:spPr>
            <a:xfrm>
              <a:off x="1380504" y="4698264"/>
              <a:ext cx="6381075" cy="505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txBox="1"/>
            <p:nvPr/>
          </p:nvSpPr>
          <p:spPr>
            <a:xfrm>
              <a:off x="1380504" y="4698264"/>
              <a:ext cx="6381075" cy="505548"/>
            </a:xfrm>
            <a:prstGeom prst="rect">
              <a:avLst/>
            </a:prstGeom>
            <a:noFill/>
            <a:ln>
              <a:noFill/>
            </a:ln>
          </p:spPr>
          <p:txBody>
            <a:bodyPr spcFirstLastPara="1" wrap="square" lIns="32375" tIns="32375" rIns="32375" bIns="32375" anchor="b" anchorCtr="0">
              <a:noAutofit/>
            </a:bodyPr>
            <a:lstStyle/>
            <a:p>
              <a:pPr marL="0" marR="0" lvl="0" indent="0" algn="l" rtl="0">
                <a:lnSpc>
                  <a:spcPct val="90000"/>
                </a:lnSpc>
                <a:spcBef>
                  <a:spcPts val="0"/>
                </a:spcBef>
                <a:spcAft>
                  <a:spcPts val="0"/>
                </a:spcAft>
                <a:buClr>
                  <a:schemeClr val="dk1"/>
                </a:buClr>
                <a:buSzPts val="1700"/>
                <a:buFont typeface="Calibri"/>
                <a:buNone/>
              </a:pPr>
              <a:r>
                <a:rPr lang="en-US" sz="1700" b="1">
                  <a:solidFill>
                    <a:schemeClr val="dk1"/>
                  </a:solidFill>
                  <a:latin typeface="Calibri"/>
                  <a:ea typeface="Calibri"/>
                  <a:cs typeface="Calibri"/>
                  <a:sym typeface="Calibri"/>
                </a:rPr>
                <a:t>Convention on the Protection of all Persons from Enforced Disappearance (2006)</a:t>
              </a:r>
              <a:endParaRPr sz="1700" b="1">
                <a:solidFill>
                  <a:schemeClr val="dk1"/>
                </a:solidFill>
                <a:latin typeface="Calibri"/>
                <a:ea typeface="Calibri"/>
                <a:cs typeface="Calibri"/>
                <a:sym typeface="Calibri"/>
              </a:endParaRPr>
            </a:p>
          </p:txBody>
        </p:sp>
        <p:sp>
          <p:nvSpPr>
            <p:cNvPr id="390" name="Google Shape;390;p11"/>
            <p:cNvSpPr/>
            <p:nvPr/>
          </p:nvSpPr>
          <p:spPr>
            <a:xfrm>
              <a:off x="0" y="4695881"/>
              <a:ext cx="1173591" cy="515775"/>
            </a:xfrm>
            <a:prstGeom prst="round2SameRect">
              <a:avLst>
                <a:gd name="adj1" fmla="val 16670"/>
                <a:gd name="adj2" fmla="val 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txBox="1"/>
            <p:nvPr/>
          </p:nvSpPr>
          <p:spPr>
            <a:xfrm>
              <a:off x="25183" y="4721064"/>
              <a:ext cx="1123225" cy="490592"/>
            </a:xfrm>
            <a:prstGeom prst="rect">
              <a:avLst/>
            </a:prstGeom>
            <a:noFill/>
            <a:ln>
              <a:noFill/>
            </a:ln>
          </p:spPr>
          <p:txBody>
            <a:bodyPr spcFirstLastPara="1" wrap="square" lIns="32375" tIns="32375" rIns="32375" bIns="32375"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1700" b="1">
                  <a:solidFill>
                    <a:schemeClr val="lt1"/>
                  </a:solidFill>
                  <a:latin typeface="Calibri"/>
                  <a:ea typeface="Calibri"/>
                  <a:cs typeface="Calibri"/>
                  <a:sym typeface="Calibri"/>
                </a:rPr>
                <a:t>CED</a:t>
              </a:r>
              <a:endParaRPr/>
            </a:p>
          </p:txBody>
        </p:sp>
      </p:grpSp>
      <p:cxnSp>
        <p:nvCxnSpPr>
          <p:cNvPr id="392" name="Google Shape;392;p11"/>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93" name="Google Shape;393;p11"/>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Universal Declaration of Human Rights (1948)</a:t>
            </a:r>
            <a:endParaRPr/>
          </a:p>
        </p:txBody>
      </p:sp>
      <p:graphicFrame>
        <p:nvGraphicFramePr>
          <p:cNvPr id="400" name="Google Shape;400;p12"/>
          <p:cNvGraphicFramePr/>
          <p:nvPr/>
        </p:nvGraphicFramePr>
        <p:xfrm>
          <a:off x="3276600" y="1600200"/>
          <a:ext cx="5562600" cy="4114810"/>
        </p:xfrm>
        <a:graphic>
          <a:graphicData uri="http://schemas.openxmlformats.org/drawingml/2006/table">
            <a:tbl>
              <a:tblPr firstRow="1" bandRow="1">
                <a:noFill/>
                <a:tableStyleId>{ECF0C6DC-02B2-46FB-BE54-FD73C4FD9EEC}</a:tableStyleId>
              </a:tblPr>
              <a:tblGrid>
                <a:gridCol w="5562600">
                  <a:extLst>
                    <a:ext uri="{9D8B030D-6E8A-4147-A177-3AD203B41FA5}">
                      <a16:colId xmlns:a16="http://schemas.microsoft.com/office/drawing/2014/main" val="20000"/>
                    </a:ext>
                  </a:extLst>
                </a:gridCol>
              </a:tblGrid>
              <a:tr h="4038600">
                <a:tc>
                  <a:txBody>
                    <a:bodyPr/>
                    <a:lstStyle/>
                    <a:p>
                      <a:pPr marL="0" marR="0" lvl="0" indent="0" algn="l" rtl="0">
                        <a:spcBef>
                          <a:spcPts val="0"/>
                        </a:spcBef>
                        <a:spcAft>
                          <a:spcPts val="0"/>
                        </a:spcAft>
                        <a:buNone/>
                      </a:pPr>
                      <a:r>
                        <a:rPr lang="en-US" sz="2400" u="none" strike="noStrike" cap="none"/>
                        <a:t>Recognition of the inherent dignity and of the equal and inalienable rights of all </a:t>
                      </a:r>
                      <a:endParaRPr/>
                    </a:p>
                    <a:p>
                      <a:pPr marL="0" marR="0" lvl="0" indent="0" algn="l" rtl="0">
                        <a:spcBef>
                          <a:spcPts val="0"/>
                        </a:spcBef>
                        <a:spcAft>
                          <a:spcPts val="0"/>
                        </a:spcAft>
                        <a:buNone/>
                      </a:pPr>
                      <a:r>
                        <a:rPr lang="en-US" sz="2400"/>
                        <a:t>members of the human family (Preamble)</a:t>
                      </a:r>
                      <a:endParaRPr/>
                    </a:p>
                    <a:p>
                      <a:pPr marL="0" marR="0" lvl="0" indent="0" algn="l" rtl="0">
                        <a:spcBef>
                          <a:spcPts val="0"/>
                        </a:spcBef>
                        <a:spcAft>
                          <a:spcPts val="0"/>
                        </a:spcAft>
                        <a:buNone/>
                      </a:pPr>
                      <a:endParaRPr sz="2400"/>
                    </a:p>
                    <a:p>
                      <a:pPr marL="0" marR="0" lvl="0" indent="0" algn="l" rtl="0">
                        <a:spcBef>
                          <a:spcPts val="0"/>
                        </a:spcBef>
                        <a:spcAft>
                          <a:spcPts val="0"/>
                        </a:spcAft>
                        <a:buNone/>
                      </a:pPr>
                      <a:r>
                        <a:rPr lang="en-US" sz="2400"/>
                        <a:t>All human beings are born free and equal in dignity and rights (Article 1)</a:t>
                      </a:r>
                      <a:endParaRPr/>
                    </a:p>
                    <a:p>
                      <a:pPr marL="0" marR="0" lvl="0" indent="0" algn="l" rtl="0">
                        <a:spcBef>
                          <a:spcPts val="0"/>
                        </a:spcBef>
                        <a:spcAft>
                          <a:spcPts val="0"/>
                        </a:spcAft>
                        <a:buNone/>
                      </a:pPr>
                      <a:endParaRPr sz="2400"/>
                    </a:p>
                    <a:p>
                      <a:pPr marL="0" marR="0" lvl="0" indent="0" algn="l" rtl="0">
                        <a:spcBef>
                          <a:spcPts val="0"/>
                        </a:spcBef>
                        <a:spcAft>
                          <a:spcPts val="0"/>
                        </a:spcAft>
                        <a:buNone/>
                      </a:pPr>
                      <a:r>
                        <a:rPr lang="en-US" sz="2400"/>
                        <a:t>Everyone is entitled to all the rights and freedoms set forth in this Declaration, without distinction of any kind (Article 2)</a:t>
                      </a: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bl>
          </a:graphicData>
        </a:graphic>
      </p:graphicFrame>
      <p:sp>
        <p:nvSpPr>
          <p:cNvPr id="401" name="Google Shape;401;p12"/>
          <p:cNvSpPr/>
          <p:nvPr/>
        </p:nvSpPr>
        <p:spPr>
          <a:xfrm>
            <a:off x="8198768" y="1981200"/>
            <a:ext cx="2316832" cy="2286000"/>
          </a:xfrm>
          <a:prstGeom prst="star5">
            <a:avLst>
              <a:gd name="adj" fmla="val 20645"/>
              <a:gd name="hf" fmla="val 105146"/>
              <a:gd name="vf" fmla="val 110557"/>
            </a:avLst>
          </a:prstGeom>
          <a:solidFill>
            <a:schemeClr val="accen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CC3300"/>
                </a:solidFill>
                <a:latin typeface="Calibri"/>
                <a:ea typeface="Calibri"/>
                <a:cs typeface="Calibri"/>
                <a:sym typeface="Calibri"/>
              </a:rPr>
              <a:t>All human beings</a:t>
            </a:r>
            <a:endParaRPr sz="2000" b="1">
              <a:solidFill>
                <a:srgbClr val="CC3300"/>
              </a:solidFill>
              <a:latin typeface="Calibri"/>
              <a:ea typeface="Calibri"/>
              <a:cs typeface="Calibri"/>
              <a:sym typeface="Calibri"/>
            </a:endParaRPr>
          </a:p>
        </p:txBody>
      </p:sp>
      <p:sp>
        <p:nvSpPr>
          <p:cNvPr id="402" name="Google Shape;402;p12"/>
          <p:cNvSpPr/>
          <p:nvPr/>
        </p:nvSpPr>
        <p:spPr>
          <a:xfrm>
            <a:off x="1600200" y="4572000"/>
            <a:ext cx="2362200" cy="2209800"/>
          </a:xfrm>
          <a:prstGeom prst="star5">
            <a:avLst>
              <a:gd name="adj" fmla="val 22841"/>
              <a:gd name="hf" fmla="val 105146"/>
              <a:gd name="vf" fmla="val 110557"/>
            </a:avLst>
          </a:prstGeom>
          <a:solidFill>
            <a:schemeClr val="accen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660066"/>
                </a:solidFill>
                <a:latin typeface="Calibri"/>
                <a:ea typeface="Calibri"/>
                <a:cs typeface="Calibri"/>
                <a:sym typeface="Calibri"/>
              </a:rPr>
              <a:t>Everyone</a:t>
            </a:r>
            <a:endParaRPr sz="1800" b="1">
              <a:solidFill>
                <a:srgbClr val="660066"/>
              </a:solidFill>
              <a:latin typeface="Calibri"/>
              <a:ea typeface="Calibri"/>
              <a:cs typeface="Calibri"/>
              <a:sym typeface="Calibri"/>
            </a:endParaRPr>
          </a:p>
        </p:txBody>
      </p:sp>
      <p:cxnSp>
        <p:nvCxnSpPr>
          <p:cNvPr id="403" name="Google Shape;403;p12"/>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04" name="Google Shape;404;p12"/>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The case for principles and practical guidance</a:t>
            </a:r>
            <a:br>
              <a:rPr lang="en-US"/>
            </a:br>
            <a:endParaRPr/>
          </a:p>
        </p:txBody>
      </p:sp>
      <p:sp>
        <p:nvSpPr>
          <p:cNvPr id="410" name="Google Shape;410;p13"/>
          <p:cNvSpPr txBox="1">
            <a:spLocks noGrp="1"/>
          </p:cNvSpPr>
          <p:nvPr>
            <p:ph type="body" idx="1"/>
          </p:nvPr>
        </p:nvSpPr>
        <p:spPr>
          <a:xfrm>
            <a:off x="2207569" y="1512916"/>
            <a:ext cx="7567085" cy="474656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dirty="0"/>
              <a:t>An international legal framework exists that specifically protects the rights of all migrants.</a:t>
            </a:r>
            <a:endParaRPr dirty="0"/>
          </a:p>
          <a:p>
            <a:pPr marL="228600" lvl="0" indent="-228600" algn="l" rtl="0">
              <a:lnSpc>
                <a:spcPct val="90000"/>
              </a:lnSpc>
              <a:spcBef>
                <a:spcPts val="1000"/>
              </a:spcBef>
              <a:spcAft>
                <a:spcPts val="0"/>
              </a:spcAft>
              <a:buClr>
                <a:schemeClr val="dk1"/>
              </a:buClr>
              <a:buSzPct val="100000"/>
              <a:buChar char="•"/>
            </a:pPr>
            <a:r>
              <a:rPr lang="en-US" dirty="0"/>
              <a:t>However, more precise understanding of the human rights standards for migrants (in large movements), as well as of how </a:t>
            </a:r>
            <a:r>
              <a:rPr lang="hr-HR" dirty="0"/>
              <a:t>s</a:t>
            </a:r>
            <a:r>
              <a:rPr lang="en-US" dirty="0" err="1"/>
              <a:t>tates</a:t>
            </a:r>
            <a:r>
              <a:rPr lang="en-US" dirty="0"/>
              <a:t> (and other stakeholders) can operationalize these standards in practice, is lacking.</a:t>
            </a:r>
            <a:endParaRPr dirty="0"/>
          </a:p>
          <a:p>
            <a:pPr marL="228600" lvl="0" indent="-228600" algn="l" rtl="0">
              <a:lnSpc>
                <a:spcPct val="90000"/>
              </a:lnSpc>
              <a:spcBef>
                <a:spcPts val="1000"/>
              </a:spcBef>
              <a:spcAft>
                <a:spcPts val="0"/>
              </a:spcAft>
              <a:buClr>
                <a:schemeClr val="dk1"/>
              </a:buClr>
              <a:buSzPct val="100000"/>
              <a:buChar char="•"/>
            </a:pPr>
            <a:r>
              <a:rPr lang="en-US" dirty="0"/>
              <a:t>Need for particular understanding of the protection gaps experienced by migrants who will not benefit from refugee protection, but nonetheless are not moving voluntarily and/or in a protected manner. (e.g. climate-change induced migration)</a:t>
            </a:r>
            <a:endParaRPr dirty="0"/>
          </a:p>
        </p:txBody>
      </p:sp>
      <p:cxnSp>
        <p:nvCxnSpPr>
          <p:cNvPr id="411" name="Google Shape;411;p13"/>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12" name="Google Shape;412;p13"/>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4"/>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000"/>
              <a:t>Why rights matter in migration, displacement, humanitarian response and exile? </a:t>
            </a:r>
            <a:endParaRPr/>
          </a:p>
        </p:txBody>
      </p:sp>
      <p:sp>
        <p:nvSpPr>
          <p:cNvPr id="418" name="Google Shape;418;p14"/>
          <p:cNvSpPr txBox="1">
            <a:spLocks noGrp="1"/>
          </p:cNvSpPr>
          <p:nvPr>
            <p:ph type="body" idx="1"/>
          </p:nvPr>
        </p:nvSpPr>
        <p:spPr>
          <a:xfrm>
            <a:off x="441274" y="1321882"/>
            <a:ext cx="11309451" cy="475472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dirty="0"/>
              <a:t>Much of the debates centered around needs-based approaches to humanitarian assistance: </a:t>
            </a:r>
            <a:endParaRPr dirty="0"/>
          </a:p>
          <a:p>
            <a:pPr marL="685800" lvl="1" indent="-228600" algn="l" rtl="0">
              <a:lnSpc>
                <a:spcPct val="90000"/>
              </a:lnSpc>
              <a:spcBef>
                <a:spcPts val="500"/>
              </a:spcBef>
              <a:spcAft>
                <a:spcPts val="0"/>
              </a:spcAft>
              <a:buClr>
                <a:schemeClr val="dk1"/>
              </a:buClr>
              <a:buSzPct val="100000"/>
              <a:buChar char="•"/>
            </a:pPr>
            <a:r>
              <a:rPr lang="en-US" dirty="0"/>
              <a:t>Refugees and displaced persons viewed as recipients of charity and welfare</a:t>
            </a:r>
            <a:endParaRPr dirty="0"/>
          </a:p>
          <a:p>
            <a:pPr marL="685800" lvl="1" indent="-228600" algn="l" rtl="0">
              <a:lnSpc>
                <a:spcPct val="90000"/>
              </a:lnSpc>
              <a:spcBef>
                <a:spcPts val="500"/>
              </a:spcBef>
              <a:spcAft>
                <a:spcPts val="0"/>
              </a:spcAft>
              <a:buClr>
                <a:schemeClr val="dk1"/>
              </a:buClr>
              <a:buSzPct val="100000"/>
              <a:buChar char="•"/>
            </a:pPr>
            <a:r>
              <a:rPr lang="en-US" dirty="0"/>
              <a:t>Refugees viewed as “problems”  and “victims”</a:t>
            </a:r>
            <a:endParaRPr dirty="0"/>
          </a:p>
          <a:p>
            <a:pPr marL="685800" lvl="1" indent="-228600" algn="l" rtl="0">
              <a:lnSpc>
                <a:spcPct val="90000"/>
              </a:lnSpc>
              <a:spcBef>
                <a:spcPts val="500"/>
              </a:spcBef>
              <a:spcAft>
                <a:spcPts val="0"/>
              </a:spcAft>
              <a:buClr>
                <a:schemeClr val="dk1"/>
              </a:buClr>
              <a:buSzPct val="100000"/>
              <a:buChar char="•"/>
            </a:pPr>
            <a:r>
              <a:rPr lang="en-US" dirty="0"/>
              <a:t>Focus on “durable solutions”</a:t>
            </a:r>
            <a:endParaRPr dirty="0"/>
          </a:p>
          <a:p>
            <a:pPr marL="228600" lvl="0" indent="-228600" algn="l" rtl="0">
              <a:lnSpc>
                <a:spcPct val="90000"/>
              </a:lnSpc>
              <a:spcBef>
                <a:spcPts val="1000"/>
              </a:spcBef>
              <a:spcAft>
                <a:spcPts val="0"/>
              </a:spcAft>
              <a:buClr>
                <a:schemeClr val="dk1"/>
              </a:buClr>
              <a:buSzPct val="100000"/>
              <a:buChar char="•"/>
            </a:pPr>
            <a:r>
              <a:rPr lang="en-US" dirty="0"/>
              <a:t>Need to go beyond the physical needs of people encountering forced displacement</a:t>
            </a:r>
            <a:endParaRPr dirty="0"/>
          </a:p>
          <a:p>
            <a:pPr marL="685800" lvl="1" indent="-228600" algn="l" rtl="0">
              <a:lnSpc>
                <a:spcPct val="90000"/>
              </a:lnSpc>
              <a:spcBef>
                <a:spcPts val="500"/>
              </a:spcBef>
              <a:spcAft>
                <a:spcPts val="0"/>
              </a:spcAft>
              <a:buClr>
                <a:schemeClr val="dk1"/>
              </a:buClr>
              <a:buSzPct val="100000"/>
              <a:buChar char="•"/>
            </a:pPr>
            <a:r>
              <a:rPr lang="en-US" dirty="0"/>
              <a:t>Debates since the 1980s</a:t>
            </a:r>
            <a:endParaRPr dirty="0"/>
          </a:p>
          <a:p>
            <a:pPr marL="228600" lvl="0" indent="-228600" algn="l" rtl="0">
              <a:lnSpc>
                <a:spcPct val="90000"/>
              </a:lnSpc>
              <a:spcBef>
                <a:spcPts val="1000"/>
              </a:spcBef>
              <a:spcAft>
                <a:spcPts val="0"/>
              </a:spcAft>
              <a:buClr>
                <a:schemeClr val="dk1"/>
              </a:buClr>
              <a:buSzPct val="100000"/>
              <a:buChar char="•"/>
            </a:pPr>
            <a:r>
              <a:rPr lang="en-US" dirty="0"/>
              <a:t>Need to strengthen institutions which are supposed to protect and promote a wide range of rights</a:t>
            </a:r>
            <a:endParaRPr dirty="0"/>
          </a:p>
          <a:p>
            <a:pPr marL="685800" lvl="1" indent="-228600" algn="l" rtl="0">
              <a:lnSpc>
                <a:spcPct val="90000"/>
              </a:lnSpc>
              <a:spcBef>
                <a:spcPts val="500"/>
              </a:spcBef>
              <a:spcAft>
                <a:spcPts val="0"/>
              </a:spcAft>
              <a:buClr>
                <a:schemeClr val="dk1"/>
              </a:buClr>
              <a:buSzPct val="100000"/>
              <a:buChar char="•"/>
            </a:pPr>
            <a:r>
              <a:rPr lang="en-US" dirty="0"/>
              <a:t>to livelihood</a:t>
            </a:r>
            <a:endParaRPr dirty="0"/>
          </a:p>
          <a:p>
            <a:pPr marL="685800" lvl="1" indent="-228600" algn="l" rtl="0">
              <a:lnSpc>
                <a:spcPct val="90000"/>
              </a:lnSpc>
              <a:spcBef>
                <a:spcPts val="500"/>
              </a:spcBef>
              <a:spcAft>
                <a:spcPts val="0"/>
              </a:spcAft>
              <a:buClr>
                <a:schemeClr val="dk1"/>
              </a:buClr>
              <a:buSzPct val="100000"/>
              <a:buChar char="•"/>
            </a:pPr>
            <a:r>
              <a:rPr lang="en-US" dirty="0"/>
              <a:t>to survival</a:t>
            </a:r>
            <a:endParaRPr dirty="0"/>
          </a:p>
          <a:p>
            <a:pPr marL="685800" lvl="1" indent="-228600" algn="l" rtl="0">
              <a:lnSpc>
                <a:spcPct val="90000"/>
              </a:lnSpc>
              <a:spcBef>
                <a:spcPts val="500"/>
              </a:spcBef>
              <a:spcAft>
                <a:spcPts val="0"/>
              </a:spcAft>
              <a:buClr>
                <a:schemeClr val="dk1"/>
              </a:buClr>
              <a:buSzPct val="100000"/>
              <a:buChar char="•"/>
            </a:pPr>
            <a:r>
              <a:rPr lang="en-US" dirty="0"/>
              <a:t>to autonomy</a:t>
            </a:r>
            <a:endParaRPr dirty="0"/>
          </a:p>
          <a:p>
            <a:pPr marL="685800" lvl="1" indent="-228600" algn="l" rtl="0">
              <a:lnSpc>
                <a:spcPct val="90000"/>
              </a:lnSpc>
              <a:spcBef>
                <a:spcPts val="500"/>
              </a:spcBef>
              <a:spcAft>
                <a:spcPts val="0"/>
              </a:spcAft>
              <a:buClr>
                <a:schemeClr val="dk1"/>
              </a:buClr>
              <a:buSzPct val="100000"/>
              <a:buChar char="•"/>
            </a:pPr>
            <a:r>
              <a:rPr lang="en-US" dirty="0"/>
              <a:t>to wellbeing</a:t>
            </a:r>
            <a:endParaRPr dirty="0"/>
          </a:p>
          <a:p>
            <a:pPr marL="685800" lvl="1" indent="-228600" algn="l" rtl="0">
              <a:lnSpc>
                <a:spcPct val="90000"/>
              </a:lnSpc>
              <a:spcBef>
                <a:spcPts val="500"/>
              </a:spcBef>
              <a:spcAft>
                <a:spcPts val="0"/>
              </a:spcAft>
              <a:buClr>
                <a:schemeClr val="dk1"/>
              </a:buClr>
              <a:buSzPct val="100000"/>
              <a:buChar char="•"/>
            </a:pPr>
            <a:r>
              <a:rPr lang="hr-HR" dirty="0"/>
              <a:t>t</a:t>
            </a:r>
            <a:r>
              <a:rPr lang="en-US" dirty="0"/>
              <a:t>o social protection and </a:t>
            </a:r>
            <a:r>
              <a:rPr lang="en-US" dirty="0" err="1"/>
              <a:t>labour</a:t>
            </a:r>
            <a:r>
              <a:rPr lang="en-US" dirty="0"/>
              <a:t> rights</a:t>
            </a:r>
            <a:endParaRPr dirty="0"/>
          </a:p>
          <a:p>
            <a:pPr marL="685800" lvl="1" indent="-87630" algn="l" rtl="0">
              <a:lnSpc>
                <a:spcPct val="90000"/>
              </a:lnSpc>
              <a:spcBef>
                <a:spcPts val="5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p:txBody>
      </p:sp>
      <p:cxnSp>
        <p:nvCxnSpPr>
          <p:cNvPr id="419" name="Google Shape;419;p14"/>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20" name="Google Shape;420;p14"/>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5"/>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sz="4000" b="1" dirty="0"/>
            </a:br>
            <a:br>
              <a:rPr lang="en-US" sz="4000" b="1" dirty="0"/>
            </a:br>
            <a:r>
              <a:rPr lang="en-US" b="1" dirty="0"/>
              <a:t>The central claim: </a:t>
            </a:r>
            <a:r>
              <a:rPr lang="hr-HR" b="1" dirty="0"/>
              <a:t>m</a:t>
            </a:r>
            <a:r>
              <a:rPr lang="en-US" b="1" dirty="0" err="1"/>
              <a:t>igrant</a:t>
            </a:r>
            <a:r>
              <a:rPr lang="en-US" b="1" dirty="0"/>
              <a:t>/</a:t>
            </a:r>
            <a:r>
              <a:rPr lang="hr-HR" b="1" dirty="0"/>
              <a:t>r</a:t>
            </a:r>
            <a:r>
              <a:rPr lang="en-US" b="1" dirty="0" err="1"/>
              <a:t>efugee</a:t>
            </a:r>
            <a:r>
              <a:rPr lang="en-US" b="1" dirty="0"/>
              <a:t>-centered and rights-centered humanitarian response </a:t>
            </a:r>
            <a:br>
              <a:rPr lang="en-US" sz="4000" dirty="0"/>
            </a:br>
            <a:endParaRPr sz="4000" i="1" dirty="0"/>
          </a:p>
        </p:txBody>
      </p:sp>
      <p:sp>
        <p:nvSpPr>
          <p:cNvPr id="426" name="Google Shape;426;p15"/>
          <p:cNvSpPr txBox="1">
            <a:spLocks noGrp="1"/>
          </p:cNvSpPr>
          <p:nvPr>
            <p:ph type="body" idx="1"/>
          </p:nvPr>
        </p:nvSpPr>
        <p:spPr>
          <a:xfrm>
            <a:off x="441274" y="1321882"/>
            <a:ext cx="11309451" cy="4313972"/>
          </a:xfrm>
          <a:prstGeom prst="rect">
            <a:avLst/>
          </a:prstGeom>
          <a:noFill/>
          <a:ln>
            <a:noFill/>
          </a:ln>
        </p:spPr>
        <p:txBody>
          <a:bodyPr spcFirstLastPara="1" wrap="square" lIns="91425" tIns="45700" rIns="91425" bIns="45700" anchor="t" anchorCtr="0">
            <a:normAutofit/>
          </a:bodyPr>
          <a:lstStyle/>
          <a:p>
            <a:pPr marL="685800" lvl="1" indent="-76200" algn="l" rtl="0">
              <a:lnSpc>
                <a:spcPct val="90000"/>
              </a:lnSpc>
              <a:spcBef>
                <a:spcPts val="0"/>
              </a:spcBef>
              <a:spcAft>
                <a:spcPts val="0"/>
              </a:spcAft>
              <a:buClr>
                <a:schemeClr val="dk1"/>
              </a:buClr>
              <a:buSzPts val="2400"/>
              <a:buNone/>
            </a:pPr>
            <a:endParaRPr/>
          </a:p>
          <a:p>
            <a:pPr marL="457200" lvl="1" indent="0" algn="l" rtl="0">
              <a:lnSpc>
                <a:spcPct val="90000"/>
              </a:lnSpc>
              <a:spcBef>
                <a:spcPts val="500"/>
              </a:spcBef>
              <a:spcAft>
                <a:spcPts val="0"/>
              </a:spcAft>
              <a:buClr>
                <a:schemeClr val="dk1"/>
              </a:buClr>
              <a:buSzPts val="2400"/>
              <a:buNone/>
            </a:pPr>
            <a:endParaRPr/>
          </a:p>
          <a:p>
            <a:pPr marL="685800" lvl="1" indent="-228600" algn="l" rtl="0">
              <a:lnSpc>
                <a:spcPct val="90000"/>
              </a:lnSpc>
              <a:spcBef>
                <a:spcPts val="500"/>
              </a:spcBef>
              <a:spcAft>
                <a:spcPts val="0"/>
              </a:spcAft>
              <a:buClr>
                <a:schemeClr val="dk1"/>
              </a:buClr>
              <a:buSzPts val="2400"/>
              <a:buChar char="•"/>
            </a:pPr>
            <a:r>
              <a:rPr lang="en-US"/>
              <a:t>1949 Geneva Conventions, protocols and commentaries - the international humanitarian law </a:t>
            </a:r>
            <a:endParaRPr/>
          </a:p>
          <a:p>
            <a:pPr marL="457200" lvl="1" indent="0" algn="l" rtl="0">
              <a:lnSpc>
                <a:spcPct val="90000"/>
              </a:lnSpc>
              <a:spcBef>
                <a:spcPts val="500"/>
              </a:spcBef>
              <a:spcAft>
                <a:spcPts val="0"/>
              </a:spcAft>
              <a:buClr>
                <a:schemeClr val="dk1"/>
              </a:buClr>
              <a:buSzPts val="2400"/>
              <a:buNone/>
            </a:pPr>
            <a:r>
              <a:rPr lang="en-US"/>
              <a:t>(</a:t>
            </a:r>
            <a:r>
              <a:rPr lang="en-US" u="sng">
                <a:solidFill>
                  <a:schemeClr val="hlink"/>
                </a:solidFill>
                <a:hlinkClick r:id="rId3"/>
              </a:rPr>
              <a:t>https://ihl-databases.icrc.org/applic/ihl/ihl.nsf/vwTreaties1949.xsp</a:t>
            </a:r>
            <a:r>
              <a:rPr lang="en-US"/>
              <a:t>) </a:t>
            </a:r>
            <a:endParaRPr/>
          </a:p>
          <a:p>
            <a:pPr marL="685800" lvl="1" indent="-228600" algn="l" rtl="0">
              <a:lnSpc>
                <a:spcPct val="90000"/>
              </a:lnSpc>
              <a:spcBef>
                <a:spcPts val="500"/>
              </a:spcBef>
              <a:spcAft>
                <a:spcPts val="0"/>
              </a:spcAft>
              <a:buClr>
                <a:schemeClr val="dk1"/>
              </a:buClr>
              <a:buSzPts val="2400"/>
              <a:buChar char="•"/>
            </a:pPr>
            <a:r>
              <a:rPr lang="en-US"/>
              <a:t>The Refugee Convention of 1951 and 1954 Convention on Statelessness; </a:t>
            </a:r>
            <a:endParaRPr/>
          </a:p>
          <a:p>
            <a:pPr marL="228600" lvl="0" indent="-228600" algn="l" rtl="0">
              <a:lnSpc>
                <a:spcPct val="90000"/>
              </a:lnSpc>
              <a:spcBef>
                <a:spcPts val="1000"/>
              </a:spcBef>
              <a:spcAft>
                <a:spcPts val="0"/>
              </a:spcAft>
              <a:buClr>
                <a:schemeClr val="dk1"/>
              </a:buClr>
              <a:buSzPts val="2800"/>
              <a:buChar char="•"/>
            </a:pPr>
            <a:r>
              <a:rPr lang="en-US"/>
              <a:t>The debates in the 1980s</a:t>
            </a:r>
            <a:endParaRPr/>
          </a:p>
          <a:p>
            <a:pPr marL="228600" lvl="0" indent="-228600" algn="l" rtl="0">
              <a:lnSpc>
                <a:spcPct val="90000"/>
              </a:lnSpc>
              <a:spcBef>
                <a:spcPts val="1000"/>
              </a:spcBef>
              <a:spcAft>
                <a:spcPts val="0"/>
              </a:spcAft>
              <a:buClr>
                <a:schemeClr val="dk1"/>
              </a:buClr>
              <a:buSzPts val="2800"/>
              <a:buChar char="•"/>
            </a:pPr>
            <a:r>
              <a:rPr lang="en-US"/>
              <a:t>The main claims of Imposing Aid and the refugee focused response: </a:t>
            </a:r>
            <a:endParaRPr/>
          </a:p>
          <a:p>
            <a:pPr marL="685800" lvl="1" indent="-228600" algn="l" rtl="0">
              <a:lnSpc>
                <a:spcPct val="90000"/>
              </a:lnSpc>
              <a:spcBef>
                <a:spcPts val="500"/>
              </a:spcBef>
              <a:spcAft>
                <a:spcPts val="0"/>
              </a:spcAft>
              <a:buClr>
                <a:schemeClr val="dk1"/>
              </a:buClr>
              <a:buSzPts val="2400"/>
              <a:buChar char="•"/>
            </a:pPr>
            <a:r>
              <a:rPr lang="en-US"/>
              <a:t>Humanitarian aid as top-down and as charity</a:t>
            </a:r>
            <a:endParaRPr/>
          </a:p>
          <a:p>
            <a:pPr marL="685800" lvl="1" indent="-228600" algn="l" rtl="0">
              <a:lnSpc>
                <a:spcPct val="90000"/>
              </a:lnSpc>
              <a:spcBef>
                <a:spcPts val="500"/>
              </a:spcBef>
              <a:spcAft>
                <a:spcPts val="0"/>
              </a:spcAft>
              <a:buClr>
                <a:schemeClr val="dk1"/>
              </a:buClr>
              <a:buSzPts val="2400"/>
              <a:buChar char="•"/>
            </a:pPr>
            <a:r>
              <a:rPr lang="en-US"/>
              <a:t>Power and giving</a:t>
            </a:r>
            <a:endParaRPr/>
          </a:p>
        </p:txBody>
      </p:sp>
      <p:cxnSp>
        <p:nvCxnSpPr>
          <p:cNvPr id="427" name="Google Shape;427;p15"/>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28" name="Google Shape;428;p15"/>
          <p:cNvPicPr preferRelativeResize="0"/>
          <p:nvPr/>
        </p:nvPicPr>
        <p:blipFill rotWithShape="1">
          <a:blip r:embed="rId4">
            <a:alphaModFix/>
          </a:blip>
          <a:srcRect/>
          <a:stretch/>
        </p:blipFill>
        <p:spPr>
          <a:xfrm>
            <a:off x="9144000" y="5229225"/>
            <a:ext cx="3048000" cy="162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Integration/Protection </a:t>
            </a:r>
            <a:r>
              <a:rPr lang="en-US"/>
              <a:t>based on needs and in the context of power relations</a:t>
            </a:r>
            <a:endParaRPr/>
          </a:p>
        </p:txBody>
      </p:sp>
      <p:sp>
        <p:nvSpPr>
          <p:cNvPr id="434" name="Google Shape;434;p16"/>
          <p:cNvSpPr txBox="1">
            <a:spLocks noGrp="1"/>
          </p:cNvSpPr>
          <p:nvPr>
            <p:ph type="body" idx="1"/>
          </p:nvPr>
        </p:nvSpPr>
        <p:spPr>
          <a:xfrm>
            <a:off x="838200" y="2246049"/>
            <a:ext cx="10515600" cy="393091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Balanced reciprocity – only possible between those with equal status</a:t>
            </a:r>
            <a:endParaRPr dirty="0"/>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In the context of integration, whether or not they are aware of it, state and non state stakeholders stand in an asymmetrical relationship to migrants and refugees who are symbolically</a:t>
            </a:r>
            <a:r>
              <a:rPr lang="hr-HR" dirty="0"/>
              <a:t> and materially</a:t>
            </a:r>
            <a:r>
              <a:rPr lang="en-US" dirty="0"/>
              <a:t> disempowered through becoming clients of those upon whom they are dependent for the means of survival and security</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435" name="Google Shape;435;p16"/>
          <p:cNvSpPr txBox="1"/>
          <p:nvPr/>
        </p:nvSpPr>
        <p:spPr>
          <a:xfrm>
            <a:off x="736270" y="629392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36" name="Google Shape;436;p16"/>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37" name="Google Shape;437;p16"/>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7"/>
          <p:cNvSpPr txBox="1">
            <a:spLocks noGrp="1"/>
          </p:cNvSpPr>
          <p:nvPr>
            <p:ph type="title"/>
          </p:nvPr>
        </p:nvSpPr>
        <p:spPr>
          <a:xfrm>
            <a:off x="355599" y="365125"/>
            <a:ext cx="1171786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Accountability, humanitarian assistance and rights</a:t>
            </a:r>
            <a:endParaRPr/>
          </a:p>
        </p:txBody>
      </p:sp>
      <p:sp>
        <p:nvSpPr>
          <p:cNvPr id="443" name="Google Shape;443;p17"/>
          <p:cNvSpPr txBox="1">
            <a:spLocks noGrp="1"/>
          </p:cNvSpPr>
          <p:nvPr>
            <p:ph type="body" idx="1"/>
          </p:nvPr>
        </p:nvSpPr>
        <p:spPr>
          <a:xfrm>
            <a:off x="838200" y="1439333"/>
            <a:ext cx="10880324" cy="47376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Char char="•"/>
            </a:pPr>
            <a:r>
              <a:rPr lang="en-US" sz="2600" dirty="0"/>
              <a:t>Humanitarians -  who control the distribution of aid - view themselves as accountable to the donors rather than to the beneficiaries</a:t>
            </a:r>
            <a:endParaRPr lang="hr-HR" dirty="0"/>
          </a:p>
          <a:p>
            <a:pPr marL="0" lvl="0" indent="0" algn="l" rtl="0">
              <a:lnSpc>
                <a:spcPct val="90000"/>
              </a:lnSpc>
              <a:spcBef>
                <a:spcPts val="1000"/>
              </a:spcBef>
              <a:spcAft>
                <a:spcPts val="0"/>
              </a:spcAft>
              <a:buClr>
                <a:schemeClr val="dk1"/>
              </a:buClr>
              <a:buSzPts val="2600"/>
              <a:buNone/>
            </a:pPr>
            <a:endParaRPr lang="hr-HR" sz="2600" dirty="0"/>
          </a:p>
          <a:p>
            <a:pPr marL="228600" lvl="0" indent="-228600" algn="l" rtl="0">
              <a:lnSpc>
                <a:spcPct val="90000"/>
              </a:lnSpc>
              <a:spcBef>
                <a:spcPts val="1000"/>
              </a:spcBef>
              <a:spcAft>
                <a:spcPts val="0"/>
              </a:spcAft>
              <a:buClr>
                <a:schemeClr val="dk1"/>
              </a:buClr>
              <a:buSzPts val="2600"/>
              <a:buChar char="•"/>
            </a:pPr>
            <a:r>
              <a:rPr lang="en-US" sz="2600" dirty="0"/>
              <a:t>Giving assistance is generally regarded as charity</a:t>
            </a:r>
            <a:endParaRPr lang="hr-HR" dirty="0"/>
          </a:p>
          <a:p>
            <a:pPr marL="0" lvl="0" indent="0" algn="l" rtl="0">
              <a:lnSpc>
                <a:spcPct val="90000"/>
              </a:lnSpc>
              <a:spcBef>
                <a:spcPts val="1000"/>
              </a:spcBef>
              <a:spcAft>
                <a:spcPts val="0"/>
              </a:spcAft>
              <a:buClr>
                <a:schemeClr val="dk1"/>
              </a:buClr>
              <a:buSzPts val="2600"/>
              <a:buNone/>
            </a:pPr>
            <a:endParaRPr lang="hr-HR" sz="2600" dirty="0"/>
          </a:p>
          <a:p>
            <a:pPr marL="228600" lvl="0" indent="-228600" algn="l" rtl="0">
              <a:lnSpc>
                <a:spcPct val="90000"/>
              </a:lnSpc>
              <a:spcBef>
                <a:spcPts val="1000"/>
              </a:spcBef>
              <a:spcAft>
                <a:spcPts val="0"/>
              </a:spcAft>
              <a:buClr>
                <a:schemeClr val="dk1"/>
              </a:buClr>
              <a:buSzPts val="2600"/>
              <a:buChar char="•"/>
            </a:pPr>
            <a:r>
              <a:rPr lang="en-US" sz="2600" dirty="0"/>
              <a:t>Humanitarians assume the power to decide who is deserving</a:t>
            </a:r>
            <a:endParaRPr lang="hr-HR" dirty="0"/>
          </a:p>
          <a:p>
            <a:pPr marL="0" lvl="0" indent="0" algn="l" rtl="0">
              <a:lnSpc>
                <a:spcPct val="90000"/>
              </a:lnSpc>
              <a:spcBef>
                <a:spcPts val="1000"/>
              </a:spcBef>
              <a:spcAft>
                <a:spcPts val="0"/>
              </a:spcAft>
              <a:buClr>
                <a:schemeClr val="dk1"/>
              </a:buClr>
              <a:buSzPts val="2600"/>
              <a:buNone/>
            </a:pPr>
            <a:endParaRPr lang="hr-HR" sz="2600" dirty="0"/>
          </a:p>
          <a:p>
            <a:pPr marL="228600" lvl="0" indent="-228600" algn="l" rtl="0">
              <a:lnSpc>
                <a:spcPct val="90000"/>
              </a:lnSpc>
              <a:spcBef>
                <a:spcPts val="1000"/>
              </a:spcBef>
              <a:spcAft>
                <a:spcPts val="0"/>
              </a:spcAft>
              <a:buClr>
                <a:schemeClr val="dk1"/>
              </a:buClr>
              <a:buSzPts val="2600"/>
              <a:buChar char="•"/>
            </a:pPr>
            <a:r>
              <a:rPr lang="en-US" sz="2600" dirty="0"/>
              <a:t>Power trap: inclusion or exclusion based on personal views – those who express needs privileged rather than those who express their needs based on rights</a:t>
            </a:r>
            <a:endParaRPr dirty="0"/>
          </a:p>
        </p:txBody>
      </p:sp>
      <p:cxnSp>
        <p:nvCxnSpPr>
          <p:cNvPr id="444" name="Google Shape;444;p17"/>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45" name="Google Shape;445;p17"/>
          <p:cNvPicPr preferRelativeResize="0"/>
          <p:nvPr/>
        </p:nvPicPr>
        <p:blipFill rotWithShape="1">
          <a:blip r:embed="rId3">
            <a:alphaModFix/>
          </a:blip>
          <a:srcRect/>
          <a:stretch/>
        </p:blipFill>
        <p:spPr>
          <a:xfrm>
            <a:off x="9377680" y="5418667"/>
            <a:ext cx="2814319" cy="14393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8"/>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000"/>
              <a:t>Importance and key questions in rights-based approaches to humanitarian assistance</a:t>
            </a:r>
            <a:endParaRPr/>
          </a:p>
        </p:txBody>
      </p:sp>
      <p:sp>
        <p:nvSpPr>
          <p:cNvPr id="451" name="Google Shape;451;p18"/>
          <p:cNvSpPr txBox="1">
            <a:spLocks noGrp="1"/>
          </p:cNvSpPr>
          <p:nvPr>
            <p:ph type="body" idx="1"/>
          </p:nvPr>
        </p:nvSpPr>
        <p:spPr>
          <a:xfrm>
            <a:off x="441274" y="1493109"/>
            <a:ext cx="11309451" cy="4313972"/>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b="1" i="1"/>
              <a:t>Importance: </a:t>
            </a:r>
            <a:endParaRPr/>
          </a:p>
          <a:p>
            <a:pPr marL="685800" lvl="1" indent="-228600" algn="l" rtl="0">
              <a:lnSpc>
                <a:spcPct val="90000"/>
              </a:lnSpc>
              <a:spcBef>
                <a:spcPts val="500"/>
              </a:spcBef>
              <a:spcAft>
                <a:spcPts val="0"/>
              </a:spcAft>
              <a:buClr>
                <a:schemeClr val="dk1"/>
              </a:buClr>
              <a:buSzPct val="100000"/>
              <a:buChar char="•"/>
            </a:pPr>
            <a:r>
              <a:rPr lang="en-US"/>
              <a:t>Rights-based approaches – recognize the agency of displaced persons </a:t>
            </a:r>
            <a:endParaRPr/>
          </a:p>
          <a:p>
            <a:pPr marL="685800" lvl="1" indent="-228600" algn="l" rtl="0">
              <a:lnSpc>
                <a:spcPct val="90000"/>
              </a:lnSpc>
              <a:spcBef>
                <a:spcPts val="500"/>
              </a:spcBef>
              <a:spcAft>
                <a:spcPts val="0"/>
              </a:spcAft>
              <a:buClr>
                <a:schemeClr val="dk1"/>
              </a:buClr>
              <a:buSzPct val="100000"/>
              <a:buChar char="•"/>
            </a:pPr>
            <a:r>
              <a:rPr lang="en-US"/>
              <a:t>Focus on their rights – as human beings and protection based on rights rather than needs</a:t>
            </a:r>
            <a:endParaRPr/>
          </a:p>
          <a:p>
            <a:pPr marL="457200" lvl="1" indent="0" algn="l" rtl="0">
              <a:lnSpc>
                <a:spcPct val="90000"/>
              </a:lnSpc>
              <a:spcBef>
                <a:spcPts val="5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b="1" i="1"/>
              <a:t>Key questions </a:t>
            </a:r>
            <a:r>
              <a:rPr lang="en-US"/>
              <a:t>for rights-based humanitarian assistance in the international system: </a:t>
            </a:r>
            <a:endParaRPr/>
          </a:p>
          <a:p>
            <a:pPr marL="685800" lvl="1" indent="-228600" algn="l" rtl="0">
              <a:lnSpc>
                <a:spcPct val="90000"/>
              </a:lnSpc>
              <a:spcBef>
                <a:spcPts val="500"/>
              </a:spcBef>
              <a:spcAft>
                <a:spcPts val="0"/>
              </a:spcAft>
              <a:buClr>
                <a:schemeClr val="dk1"/>
              </a:buClr>
              <a:buSzPct val="100000"/>
              <a:buChar char="•"/>
            </a:pPr>
            <a:r>
              <a:rPr lang="en-US"/>
              <a:t>Who determines rights?</a:t>
            </a:r>
            <a:endParaRPr/>
          </a:p>
          <a:p>
            <a:pPr marL="685800" lvl="1" indent="-228600" algn="l" rtl="0">
              <a:lnSpc>
                <a:spcPct val="90000"/>
              </a:lnSpc>
              <a:spcBef>
                <a:spcPts val="500"/>
              </a:spcBef>
              <a:spcAft>
                <a:spcPts val="0"/>
              </a:spcAft>
              <a:buClr>
                <a:schemeClr val="dk1"/>
              </a:buClr>
              <a:buSzPct val="100000"/>
              <a:buChar char="•"/>
            </a:pPr>
            <a:r>
              <a:rPr lang="en-US"/>
              <a:t>Who guarantees them?</a:t>
            </a:r>
            <a:endParaRPr/>
          </a:p>
          <a:p>
            <a:pPr marL="685800" lvl="1" indent="-228600" algn="l" rtl="0">
              <a:lnSpc>
                <a:spcPct val="90000"/>
              </a:lnSpc>
              <a:spcBef>
                <a:spcPts val="500"/>
              </a:spcBef>
              <a:spcAft>
                <a:spcPts val="0"/>
              </a:spcAft>
              <a:buClr>
                <a:schemeClr val="dk1"/>
              </a:buClr>
              <a:buSzPct val="100000"/>
              <a:buChar char="•"/>
            </a:pPr>
            <a:r>
              <a:rPr lang="en-US"/>
              <a:t>Who is entitled to rights?</a:t>
            </a:r>
            <a:endParaRPr/>
          </a:p>
          <a:p>
            <a:pPr marL="685800" lvl="1" indent="-228600" algn="l" rtl="0">
              <a:lnSpc>
                <a:spcPct val="90000"/>
              </a:lnSpc>
              <a:spcBef>
                <a:spcPts val="500"/>
              </a:spcBef>
              <a:spcAft>
                <a:spcPts val="0"/>
              </a:spcAft>
              <a:buClr>
                <a:schemeClr val="dk1"/>
              </a:buClr>
              <a:buSzPct val="100000"/>
              <a:buChar char="•"/>
            </a:pPr>
            <a:r>
              <a:rPr lang="en-US"/>
              <a:t>Who bears the responsibility and accountability in implementing and providing rights?</a:t>
            </a:r>
            <a:endParaRPr/>
          </a:p>
        </p:txBody>
      </p:sp>
      <p:cxnSp>
        <p:nvCxnSpPr>
          <p:cNvPr id="452" name="Google Shape;452;p18"/>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53" name="Google Shape;453;p18"/>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9"/>
          <p:cNvSpPr txBox="1">
            <a:spLocks noGrp="1"/>
          </p:cNvSpPr>
          <p:nvPr>
            <p:ph type="ctrTitle"/>
          </p:nvPr>
        </p:nvSpPr>
        <p:spPr>
          <a:xfrm>
            <a:off x="1524000" y="0"/>
            <a:ext cx="9144000" cy="35099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Interactive discussion on who is ‘deserving’ of refugee status/permanent residence/benefits/residence permit/</a:t>
            </a:r>
            <a:endParaRPr/>
          </a:p>
        </p:txBody>
      </p:sp>
      <p:sp>
        <p:nvSpPr>
          <p:cNvPr id="459" name="Google Shape;459;p19"/>
          <p:cNvSpPr txBox="1">
            <a:spLocks noGrp="1"/>
          </p:cNvSpPr>
          <p:nvPr>
            <p:ph type="subTitle" idx="1"/>
          </p:nvPr>
        </p:nvSpPr>
        <p:spPr>
          <a:xfrm>
            <a:off x="1524000" y="4023360"/>
            <a:ext cx="9144000" cy="12344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b="1"/>
              <a:t>Please recall your own experiences and present your arguments as to who decides and how on one of the above?</a:t>
            </a:r>
            <a:endParaRPr/>
          </a:p>
        </p:txBody>
      </p:sp>
      <p:cxnSp>
        <p:nvCxnSpPr>
          <p:cNvPr id="460" name="Google Shape;460;p19"/>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61" name="Google Shape;461;p19"/>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In this presentation:</a:t>
            </a:r>
            <a:endParaRPr/>
          </a:p>
        </p:txBody>
      </p:sp>
      <p:sp>
        <p:nvSpPr>
          <p:cNvPr id="173" name="Google Shape;173;p2"/>
          <p:cNvSpPr txBox="1">
            <a:spLocks noGrp="1"/>
          </p:cNvSpPr>
          <p:nvPr>
            <p:ph type="body" idx="1"/>
          </p:nvPr>
        </p:nvSpPr>
        <p:spPr>
          <a:xfrm>
            <a:off x="441274" y="1321882"/>
            <a:ext cx="11309451" cy="431397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Definitions</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Why rights matter in migration, displacement and exile?</a:t>
            </a: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Humanitarian response and questions of rights</a:t>
            </a: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Move from refugee rights to protection</a:t>
            </a: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Withering the issues of rights in the context of privatization of asylum and criminalization of humanitarian assistance</a:t>
            </a:r>
            <a:endParaRPr/>
          </a:p>
        </p:txBody>
      </p:sp>
      <p:cxnSp>
        <p:nvCxnSpPr>
          <p:cNvPr id="174" name="Google Shape;174;p2"/>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75" name="Google Shape;175;p2"/>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has changed? </a:t>
            </a:r>
            <a:endParaRPr/>
          </a:p>
        </p:txBody>
      </p:sp>
      <p:sp>
        <p:nvSpPr>
          <p:cNvPr id="467" name="Google Shape;46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Focus on rights-based approaches to assistance and protection (2000s)</a:t>
            </a:r>
            <a:endParaRPr/>
          </a:p>
          <a:p>
            <a:pPr marL="228600" lvl="0" indent="-228600" algn="l" rtl="0">
              <a:lnSpc>
                <a:spcPct val="90000"/>
              </a:lnSpc>
              <a:spcBef>
                <a:spcPts val="1000"/>
              </a:spcBef>
              <a:spcAft>
                <a:spcPts val="0"/>
              </a:spcAft>
              <a:buClr>
                <a:schemeClr val="dk1"/>
              </a:buClr>
              <a:buSzPts val="2800"/>
              <a:buChar char="•"/>
            </a:pPr>
            <a:r>
              <a:rPr lang="en-US"/>
              <a:t>Localisation of aid and the recognising/seeing refugees as ‘agents’ of their own faith</a:t>
            </a:r>
            <a:endParaRPr/>
          </a:p>
          <a:p>
            <a:pPr marL="228600" lvl="0" indent="-228600" algn="l" rtl="0">
              <a:lnSpc>
                <a:spcPct val="90000"/>
              </a:lnSpc>
              <a:spcBef>
                <a:spcPts val="1000"/>
              </a:spcBef>
              <a:spcAft>
                <a:spcPts val="0"/>
              </a:spcAft>
              <a:buClr>
                <a:schemeClr val="dk1"/>
              </a:buClr>
              <a:buSzPts val="2800"/>
              <a:buChar char="•"/>
            </a:pPr>
            <a:r>
              <a:rPr lang="en-US"/>
              <a:t>Participatory approaches and rights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cxnSp>
        <p:nvCxnSpPr>
          <p:cNvPr id="468" name="Google Shape;468;p20"/>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69" name="Google Shape;469;p20"/>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Human rights perspective in global migration and refugee governance</a:t>
            </a:r>
            <a:endParaRPr/>
          </a:p>
        </p:txBody>
      </p:sp>
      <p:sp>
        <p:nvSpPr>
          <p:cNvPr id="475" name="Google Shape;47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Migration  including forced displacement is specifically highlighted in Sustainable Development Goals (&amp; the whole ‘2030 Agenda for Sustainable Development’) </a:t>
            </a:r>
            <a:endParaRPr/>
          </a:p>
          <a:p>
            <a:pPr marL="228600" lvl="0" indent="-228600" algn="l" rtl="0">
              <a:lnSpc>
                <a:spcPct val="100000"/>
              </a:lnSpc>
              <a:spcBef>
                <a:spcPts val="1000"/>
              </a:spcBef>
              <a:spcAft>
                <a:spcPts val="0"/>
              </a:spcAft>
              <a:buClr>
                <a:schemeClr val="dk1"/>
              </a:buClr>
              <a:buSzPts val="2800"/>
              <a:buChar char="•"/>
            </a:pPr>
            <a:r>
              <a:rPr lang="en-US"/>
              <a:t>And is also necessarily implied / covered / &amp;c. by many of the Goals</a:t>
            </a:r>
            <a:endParaRPr/>
          </a:p>
          <a:p>
            <a:pPr marL="228600" lvl="0" indent="-228600" algn="l" rtl="0">
              <a:lnSpc>
                <a:spcPct val="100000"/>
              </a:lnSpc>
              <a:spcBef>
                <a:spcPts val="1000"/>
              </a:spcBef>
              <a:spcAft>
                <a:spcPts val="0"/>
              </a:spcAft>
              <a:buClr>
                <a:schemeClr val="dk1"/>
              </a:buClr>
              <a:buSzPts val="2800"/>
              <a:buChar char="•"/>
            </a:pPr>
            <a:r>
              <a:rPr lang="en-US" b="1"/>
              <a:t>‘The 2030 Agenda makes clear, inter alia, that we will facilitate orderly, safe, regular and responsible migration and mobility of people, including through the implementation of planned and well-managed migration policies’ </a:t>
            </a:r>
            <a:r>
              <a:rPr lang="en-US"/>
              <a:t>(NY Declaration, para. 16)</a:t>
            </a:r>
            <a:endParaRPr/>
          </a:p>
        </p:txBody>
      </p:sp>
      <p:sp>
        <p:nvSpPr>
          <p:cNvPr id="476" name="Google Shape;47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cxnSp>
        <p:nvCxnSpPr>
          <p:cNvPr id="477" name="Google Shape;477;p21"/>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78" name="Google Shape;478;p21"/>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2"/>
          <p:cNvSpPr txBox="1">
            <a:spLocks noGrp="1"/>
          </p:cNvSpPr>
          <p:nvPr>
            <p:ph type="title"/>
          </p:nvPr>
        </p:nvSpPr>
        <p:spPr>
          <a:xfrm>
            <a:off x="838200" y="542673"/>
            <a:ext cx="10515600" cy="114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New York Declaration for Refugees and Migrants – 9/2016</a:t>
            </a:r>
            <a:br>
              <a:rPr lang="en-US"/>
            </a:br>
            <a:endParaRPr/>
          </a:p>
        </p:txBody>
      </p:sp>
      <p:sp>
        <p:nvSpPr>
          <p:cNvPr id="484" name="Google Shape;48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u="sng">
                <a:solidFill>
                  <a:schemeClr val="hlink"/>
                </a:solidFill>
                <a:hlinkClick r:id="rId3"/>
              </a:rPr>
              <a:t>http://refugeesmigrants.un.org/new-york-declaration-refugees-and-migrants-0</a:t>
            </a:r>
            <a:endParaRPr/>
          </a:p>
          <a:p>
            <a:pPr marL="228600" lvl="0" indent="-228600" algn="l" rtl="0">
              <a:lnSpc>
                <a:spcPct val="90000"/>
              </a:lnSpc>
              <a:spcBef>
                <a:spcPts val="1000"/>
              </a:spcBef>
              <a:spcAft>
                <a:spcPts val="0"/>
              </a:spcAft>
              <a:buClr>
                <a:schemeClr val="dk1"/>
              </a:buClr>
              <a:buSzPts val="2800"/>
              <a:buChar char="•"/>
            </a:pPr>
            <a:r>
              <a:rPr lang="en-US"/>
              <a:t>A 24 page UN General Assembly resolution</a:t>
            </a:r>
            <a:endParaRPr/>
          </a:p>
          <a:p>
            <a:pPr marL="228600" lvl="0" indent="-228600" algn="l" rtl="0">
              <a:lnSpc>
                <a:spcPct val="90000"/>
              </a:lnSpc>
              <a:spcBef>
                <a:spcPts val="1000"/>
              </a:spcBef>
              <a:spcAft>
                <a:spcPts val="0"/>
              </a:spcAft>
              <a:buClr>
                <a:schemeClr val="dk1"/>
              </a:buClr>
              <a:buSzPts val="2800"/>
              <a:buChar char="•"/>
            </a:pPr>
            <a:r>
              <a:rPr lang="en-US"/>
              <a:t>Adopted by 193 states</a:t>
            </a:r>
            <a:endParaRPr/>
          </a:p>
          <a:p>
            <a:pPr marL="228600" lvl="0" indent="-228600" algn="l" rtl="0">
              <a:lnSpc>
                <a:spcPct val="90000"/>
              </a:lnSpc>
              <a:spcBef>
                <a:spcPts val="1000"/>
              </a:spcBef>
              <a:spcAft>
                <a:spcPts val="0"/>
              </a:spcAft>
              <a:buClr>
                <a:schemeClr val="dk1"/>
              </a:buClr>
              <a:buSzPts val="2800"/>
              <a:buChar char="•"/>
            </a:pPr>
            <a:r>
              <a:rPr lang="en-US"/>
              <a:t>At a UN Summit of heads of state/government</a:t>
            </a:r>
            <a:endParaRPr/>
          </a:p>
          <a:p>
            <a:pPr marL="228600" lvl="0" indent="-228600" algn="l" rtl="0">
              <a:lnSpc>
                <a:spcPct val="90000"/>
              </a:lnSpc>
              <a:spcBef>
                <a:spcPts val="1000"/>
              </a:spcBef>
              <a:spcAft>
                <a:spcPts val="0"/>
              </a:spcAft>
              <a:buClr>
                <a:schemeClr val="dk1"/>
              </a:buClr>
              <a:buSzPts val="2800"/>
              <a:buChar char="•"/>
            </a:pPr>
            <a:r>
              <a:rPr lang="en-US"/>
              <a:t>In response to exceptional “large movements”, but aware that some points apply also for ‘</a:t>
            </a:r>
            <a:r>
              <a:rPr lang="en-US" i="1"/>
              <a:t>regular</a:t>
            </a:r>
            <a:r>
              <a:rPr lang="en-US"/>
              <a:t> migration’ (#21)</a:t>
            </a:r>
            <a:endParaRPr/>
          </a:p>
        </p:txBody>
      </p:sp>
      <p:sp>
        <p:nvSpPr>
          <p:cNvPr id="485" name="Google Shape;48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cxnSp>
        <p:nvCxnSpPr>
          <p:cNvPr id="486" name="Google Shape;486;p22"/>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87" name="Google Shape;487;p22"/>
          <p:cNvPicPr preferRelativeResize="0"/>
          <p:nvPr/>
        </p:nvPicPr>
        <p:blipFill rotWithShape="1">
          <a:blip r:embed="rId4">
            <a:alphaModFix/>
          </a:blip>
          <a:srcRect/>
          <a:stretch/>
        </p:blipFill>
        <p:spPr>
          <a:xfrm>
            <a:off x="9144000" y="5229225"/>
            <a:ext cx="3048000" cy="1628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3"/>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From rights to protection</a:t>
            </a:r>
            <a:endParaRPr/>
          </a:p>
        </p:txBody>
      </p:sp>
      <p:sp>
        <p:nvSpPr>
          <p:cNvPr id="493" name="Google Shape;493;p23"/>
          <p:cNvSpPr txBox="1">
            <a:spLocks noGrp="1"/>
          </p:cNvSpPr>
          <p:nvPr>
            <p:ph type="body" idx="1"/>
          </p:nvPr>
        </p:nvSpPr>
        <p:spPr>
          <a:xfrm>
            <a:off x="441274" y="1321882"/>
            <a:ext cx="11309451" cy="43139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2021 – 70 years of UNHCR Refugee Convention to protect refugees</a:t>
            </a:r>
            <a:endParaRPr/>
          </a:p>
          <a:p>
            <a:pPr marL="228600" lvl="0" indent="-228600" algn="l" rtl="0">
              <a:lnSpc>
                <a:spcPct val="90000"/>
              </a:lnSpc>
              <a:spcBef>
                <a:spcPts val="1000"/>
              </a:spcBef>
              <a:spcAft>
                <a:spcPts val="0"/>
              </a:spcAft>
              <a:buClr>
                <a:schemeClr val="dk1"/>
              </a:buClr>
              <a:buSzPts val="2800"/>
              <a:buChar char="•"/>
            </a:pPr>
            <a:r>
              <a:rPr lang="en-US"/>
              <a:t>Global Compact on Refugees 2018: </a:t>
            </a:r>
            <a:endParaRPr/>
          </a:p>
          <a:p>
            <a:pPr marL="685800" lvl="1" indent="-228600" algn="l" rtl="0">
              <a:lnSpc>
                <a:spcPct val="90000"/>
              </a:lnSpc>
              <a:spcBef>
                <a:spcPts val="500"/>
              </a:spcBef>
              <a:spcAft>
                <a:spcPts val="0"/>
              </a:spcAft>
              <a:buClr>
                <a:schemeClr val="dk1"/>
              </a:buClr>
              <a:buSzPts val="2400"/>
              <a:buChar char="•"/>
            </a:pPr>
            <a:r>
              <a:rPr lang="en-US"/>
              <a:t>Key principles : </a:t>
            </a:r>
            <a:endParaRPr/>
          </a:p>
          <a:p>
            <a:pPr marL="1143000" lvl="2" indent="-228600" algn="l" rtl="0">
              <a:lnSpc>
                <a:spcPct val="90000"/>
              </a:lnSpc>
              <a:spcBef>
                <a:spcPts val="500"/>
              </a:spcBef>
              <a:spcAft>
                <a:spcPts val="0"/>
              </a:spcAft>
              <a:buClr>
                <a:schemeClr val="dk1"/>
              </a:buClr>
              <a:buSzPts val="2000"/>
              <a:buChar char="•"/>
            </a:pPr>
            <a:r>
              <a:rPr lang="en-US"/>
              <a:t>Solidarity in responding to refugees and displaced</a:t>
            </a:r>
            <a:endParaRPr/>
          </a:p>
          <a:p>
            <a:pPr marL="1143000" lvl="2" indent="-228600" algn="l" rtl="0">
              <a:lnSpc>
                <a:spcPct val="90000"/>
              </a:lnSpc>
              <a:spcBef>
                <a:spcPts val="500"/>
              </a:spcBef>
              <a:spcAft>
                <a:spcPts val="0"/>
              </a:spcAft>
              <a:buClr>
                <a:schemeClr val="dk1"/>
              </a:buClr>
              <a:buSzPts val="2000"/>
              <a:buChar char="•"/>
            </a:pPr>
            <a:r>
              <a:rPr lang="en-US"/>
              <a:t>Equitable sharing and commitment to protecting refugees from danger and prosecution – 80 % of people hosted by developing</a:t>
            </a:r>
            <a:endParaRPr/>
          </a:p>
          <a:p>
            <a:pPr marL="457200" lvl="1" indent="0" algn="l" rtl="0">
              <a:lnSpc>
                <a:spcPct val="90000"/>
              </a:lnSpc>
              <a:spcBef>
                <a:spcPts val="500"/>
              </a:spcBef>
              <a:spcAft>
                <a:spcPts val="0"/>
              </a:spcAft>
              <a:buClr>
                <a:schemeClr val="dk1"/>
              </a:buClr>
              <a:buSzPts val="2400"/>
              <a:buNone/>
            </a:pPr>
            <a:r>
              <a:rPr lang="en-US"/>
              <a:t>Key aims : </a:t>
            </a:r>
            <a:endParaRPr/>
          </a:p>
          <a:p>
            <a:pPr marL="685800" lvl="1" indent="-228600" algn="l" rtl="0">
              <a:lnSpc>
                <a:spcPct val="90000"/>
              </a:lnSpc>
              <a:spcBef>
                <a:spcPts val="500"/>
              </a:spcBef>
              <a:spcAft>
                <a:spcPts val="0"/>
              </a:spcAft>
              <a:buClr>
                <a:schemeClr val="dk1"/>
              </a:buClr>
              <a:buSzPts val="2400"/>
              <a:buChar char="•"/>
            </a:pPr>
            <a:r>
              <a:rPr lang="en-US"/>
              <a:t>Easy pressure on host countries</a:t>
            </a:r>
            <a:endParaRPr/>
          </a:p>
          <a:p>
            <a:pPr marL="685800" lvl="1" indent="-228600" algn="l" rtl="0">
              <a:lnSpc>
                <a:spcPct val="90000"/>
              </a:lnSpc>
              <a:spcBef>
                <a:spcPts val="500"/>
              </a:spcBef>
              <a:spcAft>
                <a:spcPts val="0"/>
              </a:spcAft>
              <a:buClr>
                <a:schemeClr val="dk1"/>
              </a:buClr>
              <a:buSzPts val="2400"/>
              <a:buChar char="•"/>
            </a:pPr>
            <a:r>
              <a:rPr lang="en-US"/>
              <a:t>Enhance refugee access to self-reliance</a:t>
            </a:r>
            <a:endParaRPr/>
          </a:p>
          <a:p>
            <a:pPr marL="685800" lvl="1" indent="-228600" algn="l" rtl="0">
              <a:lnSpc>
                <a:spcPct val="90000"/>
              </a:lnSpc>
              <a:spcBef>
                <a:spcPts val="500"/>
              </a:spcBef>
              <a:spcAft>
                <a:spcPts val="0"/>
              </a:spcAft>
              <a:buClr>
                <a:schemeClr val="dk1"/>
              </a:buClr>
              <a:buSzPts val="2400"/>
              <a:buChar char="•"/>
            </a:pPr>
            <a:r>
              <a:rPr lang="en-US"/>
              <a:t>Expand access to 3</a:t>
            </a:r>
            <a:r>
              <a:rPr lang="en-US" baseline="30000"/>
              <a:t>rd</a:t>
            </a:r>
            <a:r>
              <a:rPr lang="en-US"/>
              <a:t> durable solutions</a:t>
            </a:r>
            <a:endParaRPr/>
          </a:p>
          <a:p>
            <a:pPr marL="685800" lvl="1" indent="-228600" algn="l" rtl="0">
              <a:lnSpc>
                <a:spcPct val="90000"/>
              </a:lnSpc>
              <a:spcBef>
                <a:spcPts val="500"/>
              </a:spcBef>
              <a:spcAft>
                <a:spcPts val="0"/>
              </a:spcAft>
              <a:buClr>
                <a:schemeClr val="dk1"/>
              </a:buClr>
              <a:buSzPts val="2400"/>
              <a:buChar char="•"/>
            </a:pPr>
            <a:r>
              <a:rPr lang="en-US"/>
              <a:t>Support safe conditions to reach resettlement destinations</a:t>
            </a:r>
            <a:endParaRPr/>
          </a:p>
        </p:txBody>
      </p:sp>
      <p:cxnSp>
        <p:nvCxnSpPr>
          <p:cNvPr id="494" name="Google Shape;494;p23"/>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95" name="Google Shape;495;p23"/>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4"/>
          <p:cNvSpPr txBox="1">
            <a:spLocks noGrp="1"/>
          </p:cNvSpPr>
          <p:nvPr>
            <p:ph type="title"/>
          </p:nvPr>
        </p:nvSpPr>
        <p:spPr>
          <a:xfrm>
            <a:off x="838200" y="365125"/>
            <a:ext cx="10515600" cy="49790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t>European Union policies on Migration</a:t>
            </a:r>
            <a:br>
              <a:rPr lang="en-US" b="1"/>
            </a:br>
            <a:br>
              <a:rPr lang="en-US" b="1"/>
            </a:br>
            <a:r>
              <a:rPr lang="en-US" b="1" u="sng">
                <a:solidFill>
                  <a:schemeClr val="hlink"/>
                </a:solidFill>
                <a:hlinkClick r:id="rId3"/>
              </a:rPr>
              <a:t>http://jmonnet.symbiosis.org.gr/en/notebooks-educational-tools/</a:t>
            </a:r>
            <a:br>
              <a:rPr lang="en-US" b="1"/>
            </a:br>
            <a:br>
              <a:rPr lang="en-US" b="1"/>
            </a:br>
            <a:r>
              <a:rPr lang="en-US" b="1"/>
              <a:t>Interactive exercise:</a:t>
            </a:r>
            <a:br>
              <a:rPr lang="en-US" b="1"/>
            </a:br>
            <a:br>
              <a:rPr lang="en-US" b="1"/>
            </a:br>
            <a:r>
              <a:rPr lang="en-US" b="1"/>
              <a:t>Please discuss how EU policies are implemented in your national context</a:t>
            </a:r>
            <a:endParaRPr/>
          </a:p>
        </p:txBody>
      </p:sp>
      <p:cxnSp>
        <p:nvCxnSpPr>
          <p:cNvPr id="501" name="Google Shape;501;p24"/>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02" name="Google Shape;502;p24"/>
          <p:cNvPicPr preferRelativeResize="0"/>
          <p:nvPr/>
        </p:nvPicPr>
        <p:blipFill rotWithShape="1">
          <a:blip r:embed="rId4">
            <a:alphaModFix/>
          </a:blip>
          <a:srcRect/>
          <a:stretch/>
        </p:blipFill>
        <p:spPr>
          <a:xfrm>
            <a:off x="9144000" y="5229225"/>
            <a:ext cx="3048000" cy="1628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5"/>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Challenges of Rights-based Approaches (RBA)</a:t>
            </a:r>
            <a:endParaRPr sz="4000"/>
          </a:p>
        </p:txBody>
      </p:sp>
      <p:sp>
        <p:nvSpPr>
          <p:cNvPr id="508" name="Google Shape;508;p25"/>
          <p:cNvSpPr txBox="1">
            <a:spLocks noGrp="1"/>
          </p:cNvSpPr>
          <p:nvPr>
            <p:ph type="body" idx="1"/>
          </p:nvPr>
        </p:nvSpPr>
        <p:spPr>
          <a:xfrm>
            <a:off x="719091" y="1321881"/>
            <a:ext cx="11031634" cy="467306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a:t>Severe strains on host countries/ populations; limited aid budgets/ resources </a:t>
            </a:r>
            <a:endParaRPr/>
          </a:p>
          <a:p>
            <a:pPr marL="685800" lvl="1" indent="-228600" algn="l" rtl="0">
              <a:lnSpc>
                <a:spcPct val="100000"/>
              </a:lnSpc>
              <a:spcBef>
                <a:spcPts val="500"/>
              </a:spcBef>
              <a:spcAft>
                <a:spcPts val="0"/>
              </a:spcAft>
              <a:buClr>
                <a:schemeClr val="dk1"/>
              </a:buClr>
              <a:buSzPts val="2400"/>
              <a:buChar char="•"/>
            </a:pPr>
            <a:r>
              <a:rPr lang="en-US"/>
              <a:t>Implementing rights-based approaches more costly</a:t>
            </a:r>
            <a:endParaRPr/>
          </a:p>
          <a:p>
            <a:pPr marL="228600" lvl="0" indent="-228600" algn="l" rtl="0">
              <a:lnSpc>
                <a:spcPct val="100000"/>
              </a:lnSpc>
              <a:spcBef>
                <a:spcPts val="1000"/>
              </a:spcBef>
              <a:spcAft>
                <a:spcPts val="0"/>
              </a:spcAft>
              <a:buClr>
                <a:schemeClr val="dk1"/>
              </a:buClr>
              <a:buSzPts val="2800"/>
              <a:buChar char="•"/>
            </a:pPr>
            <a:r>
              <a:rPr lang="en-US"/>
              <a:t>Continual resistance to rights: </a:t>
            </a:r>
            <a:endParaRPr/>
          </a:p>
          <a:p>
            <a:pPr marL="685800" lvl="1" indent="-228600" algn="l" rtl="0">
              <a:lnSpc>
                <a:spcPct val="100000"/>
              </a:lnSpc>
              <a:spcBef>
                <a:spcPts val="500"/>
              </a:spcBef>
              <a:spcAft>
                <a:spcPts val="0"/>
              </a:spcAft>
              <a:buClr>
                <a:schemeClr val="dk1"/>
              </a:buClr>
              <a:buSzPts val="2400"/>
              <a:buChar char="•"/>
            </a:pPr>
            <a:r>
              <a:rPr lang="en-US"/>
              <a:t>Changing asylum policies in Europe</a:t>
            </a:r>
            <a:endParaRPr/>
          </a:p>
          <a:p>
            <a:pPr marL="685800" lvl="1" indent="-228600" algn="l" rtl="0">
              <a:lnSpc>
                <a:spcPct val="100000"/>
              </a:lnSpc>
              <a:spcBef>
                <a:spcPts val="500"/>
              </a:spcBef>
              <a:spcAft>
                <a:spcPts val="0"/>
              </a:spcAft>
              <a:buClr>
                <a:schemeClr val="dk1"/>
              </a:buClr>
              <a:buSzPts val="2400"/>
              <a:buChar char="•"/>
            </a:pPr>
            <a:r>
              <a:rPr lang="en-US"/>
              <a:t>Withering away access to asylum</a:t>
            </a:r>
            <a:endParaRPr/>
          </a:p>
          <a:p>
            <a:pPr marL="228600" lvl="0" indent="-228600" algn="l" rtl="0">
              <a:lnSpc>
                <a:spcPct val="100000"/>
              </a:lnSpc>
              <a:spcBef>
                <a:spcPts val="1000"/>
              </a:spcBef>
              <a:spcAft>
                <a:spcPts val="0"/>
              </a:spcAft>
              <a:buClr>
                <a:schemeClr val="dk1"/>
              </a:buClr>
              <a:buSzPts val="2800"/>
              <a:buChar char="•"/>
            </a:pPr>
            <a:r>
              <a:rPr lang="en-US"/>
              <a:t>Rights in theory; needs in practice</a:t>
            </a:r>
            <a:endParaRPr/>
          </a:p>
          <a:p>
            <a:pPr marL="228600" lvl="0" indent="-228600" algn="l" rtl="0">
              <a:lnSpc>
                <a:spcPct val="100000"/>
              </a:lnSpc>
              <a:spcBef>
                <a:spcPts val="1000"/>
              </a:spcBef>
              <a:spcAft>
                <a:spcPts val="0"/>
              </a:spcAft>
              <a:buClr>
                <a:schemeClr val="dk1"/>
              </a:buClr>
              <a:buSzPts val="2800"/>
              <a:buChar char="•"/>
            </a:pPr>
            <a:r>
              <a:rPr lang="en-US"/>
              <a:t>Problems of responsibility/ accountability</a:t>
            </a:r>
            <a:endParaRPr/>
          </a:p>
          <a:p>
            <a:pPr marL="228600" lvl="0" indent="-228600" algn="l" rtl="0">
              <a:lnSpc>
                <a:spcPct val="100000"/>
              </a:lnSpc>
              <a:spcBef>
                <a:spcPts val="1000"/>
              </a:spcBef>
              <a:spcAft>
                <a:spcPts val="0"/>
              </a:spcAft>
              <a:buClr>
                <a:schemeClr val="dk1"/>
              </a:buClr>
              <a:buSzPts val="2800"/>
              <a:buChar char="•"/>
            </a:pPr>
            <a:r>
              <a:rPr lang="en-US"/>
              <a:t>Universalism v/s particularism</a:t>
            </a:r>
            <a:endParaRPr/>
          </a:p>
        </p:txBody>
      </p:sp>
      <p:cxnSp>
        <p:nvCxnSpPr>
          <p:cNvPr id="509" name="Google Shape;509;p25"/>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10" name="Google Shape;510;p25"/>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26"/>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fontScale="90000"/>
          </a:bodyPr>
          <a:lstStyle/>
          <a:p>
            <a:pPr marL="457200" lvl="1" indent="0" algn="l" rtl="0">
              <a:spcBef>
                <a:spcPts val="0"/>
              </a:spcBef>
              <a:spcAft>
                <a:spcPts val="0"/>
              </a:spcAft>
              <a:buNone/>
            </a:pPr>
            <a:r>
              <a:rPr lang="en-US" sz="4400">
                <a:latin typeface="Calibri"/>
                <a:ea typeface="Calibri"/>
                <a:cs typeface="Calibri"/>
                <a:sym typeface="Calibri"/>
              </a:rPr>
              <a:t>Withering the rights</a:t>
            </a:r>
            <a:br>
              <a:rPr lang="en-US"/>
            </a:br>
            <a:endParaRPr sz="4000"/>
          </a:p>
        </p:txBody>
      </p:sp>
      <p:sp>
        <p:nvSpPr>
          <p:cNvPr id="516" name="Google Shape;516;p26"/>
          <p:cNvSpPr txBox="1">
            <a:spLocks noGrp="1"/>
          </p:cNvSpPr>
          <p:nvPr>
            <p:ph type="body" idx="1"/>
          </p:nvPr>
        </p:nvSpPr>
        <p:spPr>
          <a:xfrm>
            <a:off x="441274" y="900866"/>
            <a:ext cx="11309451" cy="5142746"/>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10000"/>
              </a:lnSpc>
              <a:spcBef>
                <a:spcPts val="0"/>
              </a:spcBef>
              <a:spcAft>
                <a:spcPts val="0"/>
              </a:spcAft>
              <a:buClr>
                <a:schemeClr val="dk1"/>
              </a:buClr>
              <a:buSzPct val="100000"/>
              <a:buChar char="•"/>
            </a:pPr>
            <a:r>
              <a:rPr lang="en-US"/>
              <a:t>The EU’s adoption of the Facilitator’s Package - EU’s legislative action to tackle migrant smuggling into the EU: </a:t>
            </a:r>
            <a:endParaRPr/>
          </a:p>
          <a:p>
            <a:pPr marL="685800" lvl="1" indent="-228600" algn="l" rtl="0">
              <a:lnSpc>
                <a:spcPct val="110000"/>
              </a:lnSpc>
              <a:spcBef>
                <a:spcPts val="1100"/>
              </a:spcBef>
              <a:spcAft>
                <a:spcPts val="0"/>
              </a:spcAft>
              <a:buClr>
                <a:schemeClr val="dk1"/>
              </a:buClr>
              <a:buSzPct val="100000"/>
              <a:buChar char="•"/>
            </a:pPr>
            <a:r>
              <a:rPr lang="en-US"/>
              <a:t>humanitarian actors have been charged are grounded in the EU Facilitator’s Package</a:t>
            </a:r>
            <a:endParaRPr/>
          </a:p>
          <a:p>
            <a:pPr marL="228600" lvl="0" indent="-228600" algn="l" rtl="0">
              <a:lnSpc>
                <a:spcPct val="110000"/>
              </a:lnSpc>
              <a:spcBef>
                <a:spcPts val="1600"/>
              </a:spcBef>
              <a:spcAft>
                <a:spcPts val="0"/>
              </a:spcAft>
              <a:buClr>
                <a:schemeClr val="dk1"/>
              </a:buClr>
              <a:buSzPct val="100000"/>
              <a:buChar char="•"/>
            </a:pPr>
            <a:r>
              <a:rPr lang="en-US"/>
              <a:t>The Facilitator’s Package: </a:t>
            </a:r>
            <a:endParaRPr/>
          </a:p>
          <a:p>
            <a:pPr marL="685800" lvl="1" indent="-228600" algn="l" rtl="0">
              <a:lnSpc>
                <a:spcPct val="110000"/>
              </a:lnSpc>
              <a:spcBef>
                <a:spcPts val="1100"/>
              </a:spcBef>
              <a:spcAft>
                <a:spcPts val="0"/>
              </a:spcAft>
              <a:buClr>
                <a:schemeClr val="dk1"/>
              </a:buClr>
              <a:buSzPct val="100000"/>
              <a:buChar char="•"/>
            </a:pPr>
            <a:r>
              <a:rPr lang="en-US"/>
              <a:t>the EU Council Directive 2002/90/EC of 28 November 2002, defining facilitation of unauthorized entry, transit and residence (the Facilitation Directive)</a:t>
            </a:r>
            <a:endParaRPr/>
          </a:p>
          <a:p>
            <a:pPr marL="685800" lvl="1" indent="-228600" algn="l" rtl="0">
              <a:lnSpc>
                <a:spcPct val="110000"/>
              </a:lnSpc>
              <a:spcBef>
                <a:spcPts val="1100"/>
              </a:spcBef>
              <a:spcAft>
                <a:spcPts val="0"/>
              </a:spcAft>
              <a:buClr>
                <a:schemeClr val="dk1"/>
              </a:buClr>
              <a:buSzPct val="100000"/>
              <a:buChar char="•"/>
            </a:pPr>
            <a:r>
              <a:rPr lang="en-US"/>
              <a:t>the Council Framework Decision 2002/946/JHA28, on the strengthening of the penal framework to prevent the facilitation of unauthorized entry, transit and residence in the EU.   </a:t>
            </a:r>
            <a:endParaRPr/>
          </a:p>
          <a:p>
            <a:pPr marL="228600" lvl="0" indent="-228600" algn="l" rtl="0">
              <a:lnSpc>
                <a:spcPct val="110000"/>
              </a:lnSpc>
              <a:spcBef>
                <a:spcPts val="1600"/>
              </a:spcBef>
              <a:spcAft>
                <a:spcPts val="0"/>
              </a:spcAft>
              <a:buClr>
                <a:schemeClr val="dk1"/>
              </a:buClr>
              <a:buSzPct val="100000"/>
              <a:buChar char="•"/>
            </a:pPr>
            <a:r>
              <a:rPr lang="en-US"/>
              <a:t>The EU Council Directive defines the facilitation of unauthorized entry, transit and residence as:</a:t>
            </a:r>
            <a:endParaRPr/>
          </a:p>
          <a:p>
            <a:pPr marL="685800" lvl="1" indent="-228600" algn="l" rtl="0">
              <a:lnSpc>
                <a:spcPct val="110000"/>
              </a:lnSpc>
              <a:spcBef>
                <a:spcPts val="1100"/>
              </a:spcBef>
              <a:spcAft>
                <a:spcPts val="0"/>
              </a:spcAft>
              <a:buClr>
                <a:schemeClr val="dk1"/>
              </a:buClr>
              <a:buSzPct val="100000"/>
              <a:buChar char="•"/>
            </a:pPr>
            <a:r>
              <a:rPr lang="en-US"/>
              <a:t>(i) intentionally assisting a non-EU national to enter or transit through the territory of an EU country, in breach of laws</a:t>
            </a:r>
            <a:endParaRPr/>
          </a:p>
          <a:p>
            <a:pPr marL="685800" lvl="1" indent="-228600" algn="l" rtl="0">
              <a:lnSpc>
                <a:spcPct val="110000"/>
              </a:lnSpc>
              <a:spcBef>
                <a:spcPts val="1100"/>
              </a:spcBef>
              <a:spcAft>
                <a:spcPts val="0"/>
              </a:spcAft>
              <a:buClr>
                <a:schemeClr val="dk1"/>
              </a:buClr>
              <a:buSzPct val="100000"/>
              <a:buChar char="•"/>
            </a:pPr>
            <a:r>
              <a:rPr lang="en-US"/>
              <a:t>(ii) intentionally assisting a non-EU national to reside in the territory of an EU country, for financial gain</a:t>
            </a:r>
            <a:endParaRPr/>
          </a:p>
          <a:p>
            <a:pPr marL="685800" lvl="1" indent="-228600" algn="l" rtl="0">
              <a:lnSpc>
                <a:spcPct val="110000"/>
              </a:lnSpc>
              <a:spcBef>
                <a:spcPts val="1100"/>
              </a:spcBef>
              <a:spcAft>
                <a:spcPts val="0"/>
              </a:spcAft>
              <a:buClr>
                <a:schemeClr val="dk1"/>
              </a:buClr>
              <a:buSzPct val="100000"/>
              <a:buChar char="•"/>
            </a:pPr>
            <a:r>
              <a:rPr lang="en-US"/>
              <a:t>(iii) instigating, assisting in or attempting to commit the above acts.</a:t>
            </a:r>
            <a:endParaRPr/>
          </a:p>
        </p:txBody>
      </p:sp>
      <p:cxnSp>
        <p:nvCxnSpPr>
          <p:cNvPr id="517" name="Google Shape;517;p26"/>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18" name="Google Shape;518;p26"/>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7"/>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Withering the rights (cont)</a:t>
            </a:r>
            <a:endParaRPr/>
          </a:p>
        </p:txBody>
      </p:sp>
      <p:sp>
        <p:nvSpPr>
          <p:cNvPr id="524" name="Google Shape;524;p27"/>
          <p:cNvSpPr txBox="1">
            <a:spLocks noGrp="1"/>
          </p:cNvSpPr>
          <p:nvPr>
            <p:ph type="body" idx="1"/>
          </p:nvPr>
        </p:nvSpPr>
        <p:spPr>
          <a:xfrm>
            <a:off x="441274" y="1321881"/>
            <a:ext cx="11309451" cy="496016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Article 1(2) of the Facilitation Directive contains an optional clause for Member States to explicitly exclude humanitarian actors from criminal sanctions. </a:t>
            </a:r>
            <a:endParaRPr/>
          </a:p>
          <a:p>
            <a:pPr marL="0" lvl="0" indent="0" algn="l" rtl="0">
              <a:lnSpc>
                <a:spcPct val="90000"/>
              </a:lnSpc>
              <a:spcBef>
                <a:spcPts val="1000"/>
              </a:spcBef>
              <a:spcAft>
                <a:spcPts val="0"/>
              </a:spcAft>
              <a:buClr>
                <a:schemeClr val="dk1"/>
              </a:buClr>
              <a:buSzPts val="2800"/>
              <a:buNone/>
            </a:pPr>
            <a:r>
              <a:rPr lang="en-US"/>
              <a:t> - a discretionary decision to be taken by individual EU Member States as to whether or not to exclude humanitarian acts from criminalization under the Facilitation Package, giving “a wide margin of appreciation to the member states as to whether to criminalize actions that have a not-for-profit intent and whether to exclude humanitarian assistance from criminalization” (ReSOMA, 2018). </a:t>
            </a:r>
            <a:endParaRPr/>
          </a:p>
        </p:txBody>
      </p:sp>
      <p:cxnSp>
        <p:nvCxnSpPr>
          <p:cNvPr id="525" name="Google Shape;525;p27"/>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26" name="Google Shape;526;p27"/>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8"/>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Withering the rights (cont)</a:t>
            </a:r>
            <a:endParaRPr/>
          </a:p>
        </p:txBody>
      </p:sp>
      <p:sp>
        <p:nvSpPr>
          <p:cNvPr id="532" name="Google Shape;532;p28"/>
          <p:cNvSpPr txBox="1">
            <a:spLocks noGrp="1"/>
          </p:cNvSpPr>
          <p:nvPr>
            <p:ph type="body" idx="1"/>
          </p:nvPr>
        </p:nvSpPr>
        <p:spPr>
          <a:xfrm>
            <a:off x="441274" y="1321882"/>
            <a:ext cx="11309451" cy="43139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Facilitating irregular entry is punished in all 28 EU Member States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Allsopp (2017) - in placing special emphasis on imposing criminal sanctions for facilitators of stay who act for financial gain, the Facilitation Directive puts at greater risk of prosecution and conviction service providers to irregular migrants and other members of society, such as landlords.</a:t>
            </a:r>
            <a:endParaRPr/>
          </a:p>
        </p:txBody>
      </p:sp>
      <p:cxnSp>
        <p:nvCxnSpPr>
          <p:cNvPr id="533" name="Google Shape;533;p28"/>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34" name="Google Shape;534;p28"/>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9"/>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Why rights still matter? </a:t>
            </a:r>
            <a:endParaRPr/>
          </a:p>
        </p:txBody>
      </p:sp>
      <p:sp>
        <p:nvSpPr>
          <p:cNvPr id="540" name="Google Shape;540;p29"/>
          <p:cNvSpPr txBox="1">
            <a:spLocks noGrp="1"/>
          </p:cNvSpPr>
          <p:nvPr>
            <p:ph type="body" idx="1"/>
          </p:nvPr>
        </p:nvSpPr>
        <p:spPr>
          <a:xfrm>
            <a:off x="441274" y="1321882"/>
            <a:ext cx="11309451" cy="453738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Clr>
                <a:schemeClr val="dk1"/>
              </a:buClr>
              <a:buSzPct val="100000"/>
              <a:buChar char="•"/>
            </a:pPr>
            <a:r>
              <a:rPr lang="en-US"/>
              <a:t>Denial of human rights and lack of justice – beyond refugees</a:t>
            </a:r>
            <a:endParaRPr/>
          </a:p>
          <a:p>
            <a:pPr marL="228600" lvl="0" indent="-228600" algn="l" rtl="0">
              <a:lnSpc>
                <a:spcPct val="110000"/>
              </a:lnSpc>
              <a:spcBef>
                <a:spcPts val="1600"/>
              </a:spcBef>
              <a:spcAft>
                <a:spcPts val="0"/>
              </a:spcAft>
              <a:buClr>
                <a:schemeClr val="dk1"/>
              </a:buClr>
              <a:buSzPct val="100000"/>
              <a:buChar char="•"/>
            </a:pPr>
            <a:r>
              <a:rPr lang="en-US"/>
              <a:t>Refugees live the consequences of denial of rights, and the consequences of the shrinking rights enshrined in asylum procedures</a:t>
            </a:r>
            <a:endParaRPr/>
          </a:p>
          <a:p>
            <a:pPr marL="685800" lvl="1" indent="-228600" algn="l" rtl="0">
              <a:lnSpc>
                <a:spcPct val="110000"/>
              </a:lnSpc>
              <a:spcBef>
                <a:spcPts val="1100"/>
              </a:spcBef>
              <a:spcAft>
                <a:spcPts val="0"/>
              </a:spcAft>
              <a:buClr>
                <a:schemeClr val="dk1"/>
              </a:buClr>
              <a:buSzPct val="100000"/>
              <a:buChar char="•"/>
            </a:pPr>
            <a:r>
              <a:rPr lang="en-US"/>
              <a:t>International protection feels often disempowering</a:t>
            </a:r>
            <a:endParaRPr/>
          </a:p>
          <a:p>
            <a:pPr marL="685800" lvl="1" indent="-228600" algn="l" rtl="0">
              <a:lnSpc>
                <a:spcPct val="110000"/>
              </a:lnSpc>
              <a:spcBef>
                <a:spcPts val="1100"/>
              </a:spcBef>
              <a:spcAft>
                <a:spcPts val="0"/>
              </a:spcAft>
              <a:buClr>
                <a:schemeClr val="dk1"/>
              </a:buClr>
              <a:buSzPct val="100000"/>
              <a:buChar char="•"/>
            </a:pPr>
            <a:r>
              <a:rPr lang="en-US"/>
              <a:t>Subject to laws that were created for refugees but not by refugees</a:t>
            </a:r>
            <a:endParaRPr/>
          </a:p>
          <a:p>
            <a:pPr marL="1143000" lvl="2" indent="-228600" algn="l" rtl="0">
              <a:lnSpc>
                <a:spcPct val="110000"/>
              </a:lnSpc>
              <a:spcBef>
                <a:spcPts val="1100"/>
              </a:spcBef>
              <a:spcAft>
                <a:spcPts val="0"/>
              </a:spcAft>
              <a:buClr>
                <a:schemeClr val="dk1"/>
              </a:buClr>
              <a:buSzPct val="100000"/>
              <a:buChar char="•"/>
            </a:pPr>
            <a:r>
              <a:rPr lang="en-US"/>
              <a:t>“Protect against us” rather then “protect us”</a:t>
            </a:r>
            <a:endParaRPr/>
          </a:p>
          <a:p>
            <a:pPr marL="1143000" lvl="2" indent="-228600" algn="l" rtl="0">
              <a:lnSpc>
                <a:spcPct val="110000"/>
              </a:lnSpc>
              <a:spcBef>
                <a:spcPts val="1100"/>
              </a:spcBef>
              <a:spcAft>
                <a:spcPts val="0"/>
              </a:spcAft>
              <a:buClr>
                <a:schemeClr val="dk1"/>
              </a:buClr>
              <a:buSzPct val="100000"/>
              <a:buChar char="•"/>
            </a:pPr>
            <a:r>
              <a:rPr lang="en-US"/>
              <a:t>Right to asylum – recognized under the international law as a right, but in practice refugees and asylum seekers in many parts of the world treated as criminals</a:t>
            </a:r>
            <a:endParaRPr/>
          </a:p>
          <a:p>
            <a:pPr marL="1143000" lvl="2" indent="-228600" algn="l" rtl="0">
              <a:lnSpc>
                <a:spcPct val="110000"/>
              </a:lnSpc>
              <a:spcBef>
                <a:spcPts val="1100"/>
              </a:spcBef>
              <a:spcAft>
                <a:spcPts val="0"/>
              </a:spcAft>
              <a:buClr>
                <a:schemeClr val="dk1"/>
              </a:buClr>
              <a:buSzPct val="100000"/>
              <a:buChar char="•"/>
            </a:pPr>
            <a:r>
              <a:rPr lang="en-US"/>
              <a:t>Move from as “people at risk” to as “people as risk”</a:t>
            </a:r>
            <a:endParaRPr/>
          </a:p>
          <a:p>
            <a:pPr marL="1143000" lvl="2" indent="-228600" algn="l" rtl="0">
              <a:lnSpc>
                <a:spcPct val="110000"/>
              </a:lnSpc>
              <a:spcBef>
                <a:spcPts val="1100"/>
              </a:spcBef>
              <a:spcAft>
                <a:spcPts val="0"/>
              </a:spcAft>
              <a:buClr>
                <a:schemeClr val="dk1"/>
              </a:buClr>
              <a:buSzPct val="100000"/>
              <a:buChar char="•"/>
            </a:pPr>
            <a:r>
              <a:rPr lang="en-US"/>
              <a:t>Even if right to asylum is granted, right to employment or education is often denied</a:t>
            </a:r>
            <a:endParaRPr/>
          </a:p>
        </p:txBody>
      </p:sp>
      <p:cxnSp>
        <p:nvCxnSpPr>
          <p:cNvPr id="541" name="Google Shape;541;p29"/>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42" name="Google Shape;542;p29"/>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2" name="Google Shape;182;p3"/>
          <p:cNvSpPr txBox="1">
            <a:spLocks noGrp="1"/>
          </p:cNvSpPr>
          <p:nvPr>
            <p:ph type="title"/>
          </p:nvPr>
        </p:nvSpPr>
        <p:spPr>
          <a:xfrm>
            <a:off x="643467" y="321734"/>
            <a:ext cx="10905066" cy="113573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Refugee, Migrant, Displaced Person, Asylum Seeker? </a:t>
            </a:r>
            <a:endParaRPr b="1"/>
          </a:p>
        </p:txBody>
      </p:sp>
      <p:sp>
        <p:nvSpPr>
          <p:cNvPr id="183" name="Google Shape;183;p3"/>
          <p:cNvSpPr txBox="1">
            <a:spLocks noGrp="1"/>
          </p:cNvSpPr>
          <p:nvPr>
            <p:ph type="body" idx="1"/>
          </p:nvPr>
        </p:nvSpPr>
        <p:spPr>
          <a:xfrm>
            <a:off x="643467" y="1782981"/>
            <a:ext cx="10905066" cy="439398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Refugee:</a:t>
            </a:r>
            <a:endParaRPr/>
          </a:p>
          <a:p>
            <a:pPr marL="685800" lvl="1" indent="-228600" algn="l" rtl="0">
              <a:lnSpc>
                <a:spcPct val="90000"/>
              </a:lnSpc>
              <a:spcBef>
                <a:spcPts val="500"/>
              </a:spcBef>
              <a:spcAft>
                <a:spcPts val="0"/>
              </a:spcAft>
              <a:buClr>
                <a:schemeClr val="dk1"/>
              </a:buClr>
              <a:buSzPct val="100000"/>
              <a:buChar char="•"/>
            </a:pPr>
            <a:r>
              <a:rPr lang="en-US"/>
              <a:t>Forced to flee a country due to persecution</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Internally displaced: </a:t>
            </a:r>
            <a:endParaRPr/>
          </a:p>
          <a:p>
            <a:pPr marL="685800" lvl="1" indent="-228600" algn="l" rtl="0">
              <a:lnSpc>
                <a:spcPct val="90000"/>
              </a:lnSpc>
              <a:spcBef>
                <a:spcPts val="500"/>
              </a:spcBef>
              <a:spcAft>
                <a:spcPts val="0"/>
              </a:spcAft>
              <a:buClr>
                <a:schemeClr val="dk1"/>
              </a:buClr>
              <a:buSzPct val="100000"/>
              <a:buChar char="•"/>
            </a:pPr>
            <a:r>
              <a:rPr lang="en-US"/>
              <a:t>Forced to flee but does not cross a border to leave their country</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Asylum seeker: 	</a:t>
            </a:r>
            <a:endParaRPr/>
          </a:p>
          <a:p>
            <a:pPr marL="685800" lvl="1" indent="-228600" algn="l" rtl="0">
              <a:lnSpc>
                <a:spcPct val="90000"/>
              </a:lnSpc>
              <a:spcBef>
                <a:spcPts val="500"/>
              </a:spcBef>
              <a:spcAft>
                <a:spcPts val="0"/>
              </a:spcAft>
              <a:buClr>
                <a:schemeClr val="dk1"/>
              </a:buClr>
              <a:buSzPct val="100000"/>
              <a:buChar char="•"/>
            </a:pPr>
            <a:r>
              <a:rPr lang="en-US"/>
              <a:t>A refugee who is seeking protection, but no country has ‘determined’ whether or not the person meets the definition of a refugee</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80000"/>
              </a:lnSpc>
              <a:spcBef>
                <a:spcPts val="1000"/>
              </a:spcBef>
              <a:spcAft>
                <a:spcPts val="0"/>
              </a:spcAft>
              <a:buClr>
                <a:schemeClr val="dk1"/>
              </a:buClr>
              <a:buSzPct val="100000"/>
              <a:buChar char="•"/>
            </a:pPr>
            <a:r>
              <a:rPr lang="en-US"/>
              <a:t>Migrant :   </a:t>
            </a:r>
            <a:endParaRPr/>
          </a:p>
          <a:p>
            <a:pPr marL="685800" lvl="1" indent="-228600" algn="l" rtl="0">
              <a:lnSpc>
                <a:spcPct val="80000"/>
              </a:lnSpc>
              <a:spcBef>
                <a:spcPts val="500"/>
              </a:spcBef>
              <a:spcAft>
                <a:spcPts val="0"/>
              </a:spcAft>
              <a:buClr>
                <a:schemeClr val="dk1"/>
              </a:buClr>
              <a:buSzPct val="100000"/>
              <a:buChar char="•"/>
            </a:pPr>
            <a:r>
              <a:rPr lang="en-US"/>
              <a:t>A person who moves, usually voluntarily, to live or work, either temporarily or permanently. May or may not cross a border.</a:t>
            </a:r>
            <a:endParaRPr/>
          </a:p>
          <a:p>
            <a:pPr marL="228600" lvl="0" indent="-111125" algn="just" rtl="0">
              <a:lnSpc>
                <a:spcPct val="90000"/>
              </a:lnSpc>
              <a:spcBef>
                <a:spcPts val="1000"/>
              </a:spcBef>
              <a:spcAft>
                <a:spcPts val="0"/>
              </a:spcAft>
              <a:buClr>
                <a:schemeClr val="dk1"/>
              </a:buClr>
              <a:buSzPct val="100000"/>
              <a:buNone/>
            </a:pPr>
            <a:endParaRPr sz="2000"/>
          </a:p>
        </p:txBody>
      </p:sp>
      <p:sp>
        <p:nvSpPr>
          <p:cNvPr id="184" name="Google Shape;184;p3"/>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5" name="Google Shape;185;p3"/>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6" name="Google Shape;186;p3"/>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7" name="Google Shape;187;p3"/>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88" name="Google Shape;188;p3"/>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189" name="Google Shape;189;p3"/>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0"/>
          <p:cNvSpPr txBox="1">
            <a:spLocks noGrp="1"/>
          </p:cNvSpPr>
          <p:nvPr>
            <p:ph type="title"/>
          </p:nvPr>
        </p:nvSpPr>
        <p:spPr>
          <a:xfrm>
            <a:off x="441274" y="372145"/>
            <a:ext cx="11309451" cy="811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 </a:t>
            </a:r>
            <a:endParaRPr/>
          </a:p>
        </p:txBody>
      </p:sp>
      <p:sp>
        <p:nvSpPr>
          <p:cNvPr id="548" name="Google Shape;548;p30"/>
          <p:cNvSpPr txBox="1">
            <a:spLocks noGrp="1"/>
          </p:cNvSpPr>
          <p:nvPr>
            <p:ph type="body" idx="1"/>
          </p:nvPr>
        </p:nvSpPr>
        <p:spPr>
          <a:xfrm>
            <a:off x="701337" y="1183667"/>
            <a:ext cx="10706470" cy="4658877"/>
          </a:xfrm>
          <a:prstGeom prst="rect">
            <a:avLst/>
          </a:prstGeom>
          <a:noFill/>
          <a:ln>
            <a:noFill/>
          </a:ln>
        </p:spPr>
        <p:txBody>
          <a:bodyPr spcFirstLastPara="1" wrap="square" lIns="91425" tIns="45700" rIns="91425" bIns="45700" anchor="t" anchorCtr="0">
            <a:normAutofit fontScale="92500" lnSpcReduction="20000"/>
          </a:bodyPr>
          <a:lstStyle/>
          <a:p>
            <a:pPr marL="914400" lvl="2" indent="0" algn="l" rtl="0">
              <a:lnSpc>
                <a:spcPct val="110000"/>
              </a:lnSpc>
              <a:spcBef>
                <a:spcPts val="0"/>
              </a:spcBef>
              <a:spcAft>
                <a:spcPts val="0"/>
              </a:spcAft>
              <a:buClr>
                <a:schemeClr val="dk1"/>
              </a:buClr>
              <a:buSzPct val="100000"/>
              <a:buNone/>
            </a:pPr>
            <a:endParaRPr dirty="0"/>
          </a:p>
          <a:p>
            <a:pPr marL="228600" lvl="0" indent="-228600" algn="l" rtl="0">
              <a:lnSpc>
                <a:spcPct val="110000"/>
              </a:lnSpc>
              <a:spcBef>
                <a:spcPts val="1000"/>
              </a:spcBef>
              <a:spcAft>
                <a:spcPts val="0"/>
              </a:spcAft>
              <a:buClr>
                <a:schemeClr val="dk1"/>
              </a:buClr>
              <a:buSzPct val="100000"/>
              <a:buChar char="•"/>
            </a:pPr>
            <a:r>
              <a:rPr lang="en-US" dirty="0"/>
              <a:t>Categories, labels and the right to have rights</a:t>
            </a:r>
            <a:endParaRPr dirty="0"/>
          </a:p>
          <a:p>
            <a:pPr marL="228600" lvl="0" indent="-228600" algn="l" rtl="0">
              <a:lnSpc>
                <a:spcPct val="110000"/>
              </a:lnSpc>
              <a:spcBef>
                <a:spcPts val="1000"/>
              </a:spcBef>
              <a:spcAft>
                <a:spcPts val="0"/>
              </a:spcAft>
              <a:buClr>
                <a:schemeClr val="dk1"/>
              </a:buClr>
              <a:buSzPct val="100000"/>
              <a:buChar char="•"/>
            </a:pPr>
            <a:r>
              <a:rPr lang="en-US" dirty="0"/>
              <a:t>Disconnection between top-down vision of rights, those who impose policies and those whom these policies affect</a:t>
            </a:r>
            <a:endParaRPr dirty="0"/>
          </a:p>
          <a:p>
            <a:pPr marL="228600" lvl="0" indent="-228600" algn="l" rtl="0">
              <a:lnSpc>
                <a:spcPct val="110000"/>
              </a:lnSpc>
              <a:spcBef>
                <a:spcPts val="1000"/>
              </a:spcBef>
              <a:spcAft>
                <a:spcPts val="0"/>
              </a:spcAft>
              <a:buClr>
                <a:schemeClr val="dk1"/>
              </a:buClr>
              <a:buSzPct val="100000"/>
              <a:buChar char="•"/>
            </a:pPr>
            <a:r>
              <a:rPr lang="en-US" dirty="0"/>
              <a:t>Long term consequences of loosing human lives and human potential: </a:t>
            </a:r>
            <a:endParaRPr dirty="0"/>
          </a:p>
          <a:p>
            <a:pPr marL="685800" lvl="1" indent="-228600" algn="l" rtl="0">
              <a:lnSpc>
                <a:spcPct val="110000"/>
              </a:lnSpc>
              <a:spcBef>
                <a:spcPts val="500"/>
              </a:spcBef>
              <a:spcAft>
                <a:spcPts val="0"/>
              </a:spcAft>
              <a:buClr>
                <a:schemeClr val="dk1"/>
              </a:buClr>
              <a:buSzPct val="100000"/>
              <a:buChar char="•"/>
            </a:pPr>
            <a:r>
              <a:rPr lang="en-US" dirty="0"/>
              <a:t>Spending 10-20-30 years in camps (only 1% of refugees get resettled; 3% of refugees complete education)</a:t>
            </a:r>
            <a:endParaRPr dirty="0"/>
          </a:p>
          <a:p>
            <a:pPr marL="685800" lvl="1" indent="-228600" algn="l" rtl="0">
              <a:lnSpc>
                <a:spcPct val="110000"/>
              </a:lnSpc>
              <a:spcBef>
                <a:spcPts val="500"/>
              </a:spcBef>
              <a:spcAft>
                <a:spcPts val="0"/>
              </a:spcAft>
              <a:buClr>
                <a:schemeClr val="dk1"/>
              </a:buClr>
              <a:buSzPct val="100000"/>
              <a:buChar char="•"/>
            </a:pPr>
            <a:r>
              <a:rPr lang="en-US" dirty="0"/>
              <a:t>Life in waiting</a:t>
            </a:r>
            <a:endParaRPr dirty="0"/>
          </a:p>
          <a:p>
            <a:pPr marL="0" lvl="0" indent="0" algn="l" rtl="0">
              <a:lnSpc>
                <a:spcPct val="110000"/>
              </a:lnSpc>
              <a:spcBef>
                <a:spcPts val="1000"/>
              </a:spcBef>
              <a:spcAft>
                <a:spcPts val="0"/>
              </a:spcAft>
              <a:buClr>
                <a:schemeClr val="dk1"/>
              </a:buClr>
              <a:buSzPct val="100000"/>
              <a:buNone/>
            </a:pPr>
            <a:endParaRPr dirty="0"/>
          </a:p>
          <a:p>
            <a:pPr marL="228600" lvl="0" indent="-228600" algn="l" rtl="0">
              <a:lnSpc>
                <a:spcPct val="110000"/>
              </a:lnSpc>
              <a:spcBef>
                <a:spcPts val="1000"/>
              </a:spcBef>
              <a:spcAft>
                <a:spcPts val="0"/>
              </a:spcAft>
              <a:buClr>
                <a:schemeClr val="dk1"/>
              </a:buClr>
              <a:buSzPct val="100000"/>
              <a:buChar char="•"/>
            </a:pPr>
            <a:r>
              <a:rPr lang="en-US" dirty="0"/>
              <a:t>The key problem of rights – locus of responsibility and accountability – shifting and withering away</a:t>
            </a:r>
            <a:endParaRPr dirty="0"/>
          </a:p>
        </p:txBody>
      </p:sp>
      <p:sp>
        <p:nvSpPr>
          <p:cNvPr id="549" name="Google Shape;549;p30"/>
          <p:cNvSpPr txBox="1"/>
          <p:nvPr/>
        </p:nvSpPr>
        <p:spPr>
          <a:xfrm>
            <a:off x="593674" y="524545"/>
            <a:ext cx="11309451" cy="8115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Why rights still or even more matter? </a:t>
            </a:r>
            <a:endParaRPr/>
          </a:p>
        </p:txBody>
      </p:sp>
      <p:cxnSp>
        <p:nvCxnSpPr>
          <p:cNvPr id="550" name="Google Shape;550;p30"/>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51" name="Google Shape;551;p30"/>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1"/>
          <p:cNvSpPr txBox="1">
            <a:spLocks noGrp="1"/>
          </p:cNvSpPr>
          <p:nvPr>
            <p:ph type="title"/>
          </p:nvPr>
        </p:nvSpPr>
        <p:spPr>
          <a:xfrm>
            <a:off x="632718" y="3544289"/>
            <a:ext cx="9754456" cy="42696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000" b="1" dirty="0"/>
              <a:t>Some sources for further reading:</a:t>
            </a:r>
            <a:br>
              <a:rPr lang="en-US" sz="2000" b="1" dirty="0"/>
            </a:br>
            <a:br>
              <a:rPr lang="en-US" dirty="0"/>
            </a:br>
            <a:r>
              <a:rPr lang="en-US" sz="1600" dirty="0"/>
              <a:t>Agamben, Giorgio. “We Refugees.” </a:t>
            </a:r>
            <a:r>
              <a:rPr lang="en-US" sz="1600" i="1" dirty="0"/>
              <a:t>Symposium</a:t>
            </a:r>
            <a:r>
              <a:rPr lang="en-US" sz="1600" dirty="0"/>
              <a:t>, vol. 49, no. 2, 1995, pp. 114–19.</a:t>
            </a:r>
            <a:br>
              <a:rPr lang="en-US" sz="1600" dirty="0"/>
            </a:br>
            <a:r>
              <a:rPr lang="en-US" sz="1600" dirty="0"/>
              <a:t>Arendt, Hannah. “We Refugees.” </a:t>
            </a:r>
            <a:r>
              <a:rPr lang="en-US" sz="1600" i="1" dirty="0"/>
              <a:t>Altogether Elsewhere: Writers on Exile</a:t>
            </a:r>
            <a:r>
              <a:rPr lang="en-US" sz="1600" dirty="0"/>
              <a:t>., edited by Mark Robinson, Faber and Faber, 1994, pp. 110–19.</a:t>
            </a:r>
            <a:br>
              <a:rPr lang="en-US" sz="1600" dirty="0"/>
            </a:br>
            <a:r>
              <a:rPr lang="en-US" sz="1600" dirty="0"/>
              <a:t>Barnett, Laura. “Global Governance and the Evolution of the International Refugee Regime.”</a:t>
            </a:r>
            <a:r>
              <a:rPr lang="en-US" sz="1600" i="1" dirty="0"/>
              <a:t> International Journal of Refugee Law</a:t>
            </a:r>
            <a:r>
              <a:rPr lang="en-US" sz="1600" dirty="0"/>
              <a:t>, vol. 14, no. 2–3, 2002, pp. 238–62.</a:t>
            </a:r>
            <a:br>
              <a:rPr lang="en-US" sz="1600" dirty="0"/>
            </a:br>
            <a:r>
              <a:rPr lang="en-US" sz="1600" dirty="0"/>
              <a:t>Behrman, Simon. </a:t>
            </a:r>
            <a:r>
              <a:rPr lang="en-US" sz="1600" i="1" dirty="0"/>
              <a:t>Law and Asylum: Space, Subject, Resistance.</a:t>
            </a:r>
            <a:r>
              <a:rPr lang="en-US" sz="1600" dirty="0"/>
              <a:t> Routledge, 2018.</a:t>
            </a:r>
            <a:br>
              <a:rPr lang="en-US" sz="1600" dirty="0"/>
            </a:br>
            <a:r>
              <a:rPr lang="en-US" sz="1600" dirty="0"/>
              <a:t>Betts, Alexander. “The Refugee Regime Complex.” </a:t>
            </a:r>
            <a:r>
              <a:rPr lang="en-US" sz="1600" i="1" dirty="0"/>
              <a:t>Refugee Survey Quarterly</a:t>
            </a:r>
            <a:r>
              <a:rPr lang="en-US" sz="1600" dirty="0"/>
              <a:t>, vol. 29, no. 1, 2010.</a:t>
            </a:r>
            <a:br>
              <a:rPr lang="en-US" sz="1600" dirty="0"/>
            </a:br>
            <a:r>
              <a:rPr lang="en-US" sz="1600" dirty="0" err="1"/>
              <a:t>Crostello</a:t>
            </a:r>
            <a:r>
              <a:rPr lang="en-US" sz="1600" dirty="0"/>
              <a:t>, Cathryn. </a:t>
            </a:r>
            <a:r>
              <a:rPr lang="en-US" sz="1600" i="1" dirty="0"/>
              <a:t>The Human Rights of Migrants and Refugees in European Law.</a:t>
            </a:r>
            <a:r>
              <a:rPr lang="en-US" sz="1600" dirty="0"/>
              <a:t> Oxford University Press, 2015.</a:t>
            </a:r>
            <a:br>
              <a:rPr lang="en-US" sz="1600" dirty="0"/>
            </a:br>
            <a:r>
              <a:rPr lang="en-US" sz="1600" dirty="0"/>
              <a:t>Goodwin-Gil, Guy S., and Jane McAdam. </a:t>
            </a:r>
            <a:r>
              <a:rPr lang="en-US" sz="1600" i="1" dirty="0"/>
              <a:t>The Refugee in International Law. </a:t>
            </a:r>
            <a:r>
              <a:rPr lang="en-US" sz="1600" dirty="0"/>
              <a:t>Oxford University Press, 2007.</a:t>
            </a:r>
            <a:br>
              <a:rPr lang="en-US" sz="1600" dirty="0"/>
            </a:br>
            <a:r>
              <a:rPr lang="en-US" sz="1600" dirty="0"/>
              <a:t>Hamlin, Rebecca. </a:t>
            </a:r>
            <a:r>
              <a:rPr lang="en-US" sz="1600" i="1" dirty="0"/>
              <a:t>Let Me Be a Refugee: Administrative Justice and the Politics of Asylum in the United States, Canada, and Australia. </a:t>
            </a:r>
            <a:r>
              <a:rPr lang="en-US" sz="1600" dirty="0"/>
              <a:t>Oxford University Press, 2014.</a:t>
            </a:r>
            <a:br>
              <a:rPr lang="en-US" sz="1600" dirty="0"/>
            </a:br>
            <a:r>
              <a:rPr lang="en-US" sz="1600" dirty="0"/>
              <a:t>Lippert, Randy. “Governing Refugees: The Relevance of Governmentality to Understanding the International Refugee Regime.” </a:t>
            </a:r>
            <a:r>
              <a:rPr lang="en-US" sz="1600" i="1" dirty="0"/>
              <a:t>Alternatives: Global, Local, Political</a:t>
            </a:r>
            <a:r>
              <a:rPr lang="en-US" sz="1600" dirty="0"/>
              <a:t>, vol. 24, 1999, pp. 295–328.</a:t>
            </a:r>
            <a:br>
              <a:rPr lang="en-US" sz="1600" dirty="0"/>
            </a:br>
            <a:r>
              <a:rPr lang="en-US" sz="1600" dirty="0"/>
              <a:t>Liu, Robyn. “The International Government of Refugees.” </a:t>
            </a:r>
            <a:r>
              <a:rPr lang="en-US" sz="1600" i="1" dirty="0"/>
              <a:t>Global Governmentality: Governing International Spaces</a:t>
            </a:r>
            <a:r>
              <a:rPr lang="en-US" sz="1600" dirty="0"/>
              <a:t>, edited by Wendy </a:t>
            </a:r>
            <a:r>
              <a:rPr lang="en-US" sz="1600" dirty="0" err="1"/>
              <a:t>Larner</a:t>
            </a:r>
            <a:r>
              <a:rPr lang="en-US" sz="1600" dirty="0"/>
              <a:t> and William Walters, Routledge, 2004, pp. 116–35.</a:t>
            </a:r>
            <a:br>
              <a:rPr lang="en-US" sz="1600" dirty="0"/>
            </a:br>
            <a:r>
              <a:rPr lang="en-US" sz="1600" dirty="0" err="1"/>
              <a:t>Malkki</a:t>
            </a:r>
            <a:r>
              <a:rPr lang="en-US" sz="1600" dirty="0"/>
              <a:t>, Lisa. “Refugees and Exile: From ‘Refugee Studies’ to the National Order of Things.” </a:t>
            </a:r>
            <a:r>
              <a:rPr lang="en-US" sz="1600" i="1" dirty="0"/>
              <a:t>Annual Review of Anthropology</a:t>
            </a:r>
            <a:r>
              <a:rPr lang="en-US" sz="1600" dirty="0"/>
              <a:t>, vol. 24, 1995, pp. 495–523.</a:t>
            </a:r>
            <a:br>
              <a:rPr lang="en-US" sz="1600" dirty="0"/>
            </a:br>
            <a:r>
              <a:rPr lang="en-US" sz="1600" dirty="0"/>
              <a:t>Salomon, Kim. </a:t>
            </a:r>
            <a:r>
              <a:rPr lang="en-US" sz="1600" i="1" dirty="0"/>
              <a:t>Refugees in the Cold War: Towards a New International Refugee Regime in the Early Postwar Era.</a:t>
            </a:r>
            <a:r>
              <a:rPr lang="en-US" sz="1600" dirty="0"/>
              <a:t> Lund University Press, 1991.</a:t>
            </a:r>
            <a:br>
              <a:rPr lang="en-US" sz="1600" dirty="0"/>
            </a:br>
            <a:r>
              <a:rPr lang="en-US" sz="1600" dirty="0" err="1"/>
              <a:t>Sautman</a:t>
            </a:r>
            <a:r>
              <a:rPr lang="en-US" sz="1600" dirty="0"/>
              <a:t>, B. “The Meaning of ‘Well-Founded Fear of Persecution’ in United States Asylum Law and in International Law.” </a:t>
            </a:r>
            <a:r>
              <a:rPr lang="en-US" sz="1600" i="1" dirty="0"/>
              <a:t>Fordham International Law Journal,</a:t>
            </a:r>
            <a:r>
              <a:rPr lang="en-US" sz="1600" dirty="0"/>
              <a:t> vol. 9, no. 3, 1985, pp. 483–539.</a:t>
            </a:r>
            <a:br>
              <a:rPr lang="en-US" sz="1600" dirty="0"/>
            </a:br>
            <a:r>
              <a:rPr lang="en-US" sz="1600" dirty="0" err="1"/>
              <a:t>Scalettaris</a:t>
            </a:r>
            <a:r>
              <a:rPr lang="en-US" sz="1600" dirty="0"/>
              <a:t>, </a:t>
            </a:r>
            <a:r>
              <a:rPr lang="en-US" sz="1600" dirty="0" err="1"/>
              <a:t>Guilia</a:t>
            </a:r>
            <a:r>
              <a:rPr lang="en-US" sz="1600" dirty="0"/>
              <a:t>. “Refugee Studies and the International Refugee Regime: A Reflection on a Desirable Separation.” </a:t>
            </a:r>
            <a:r>
              <a:rPr lang="en-US" sz="1600" i="1" dirty="0"/>
              <a:t>Refugee Survey Quarterly</a:t>
            </a:r>
            <a:r>
              <a:rPr lang="en-US" sz="1600" dirty="0"/>
              <a:t>, vol. 26, no. 3, 2007.</a:t>
            </a:r>
            <a:br>
              <a:rPr lang="en-US" dirty="0"/>
            </a:br>
            <a:br>
              <a:rPr lang="en-US" dirty="0"/>
            </a:br>
            <a:endParaRPr dirty="0"/>
          </a:p>
        </p:txBody>
      </p:sp>
      <p:cxnSp>
        <p:nvCxnSpPr>
          <p:cNvPr id="557" name="Google Shape;557;p31"/>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58" name="Google Shape;558;p31"/>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cxnSp>
        <p:nvCxnSpPr>
          <p:cNvPr id="557" name="Google Shape;557;p31"/>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58" name="Google Shape;558;p31"/>
          <p:cNvPicPr preferRelativeResize="0"/>
          <p:nvPr/>
        </p:nvPicPr>
        <p:blipFill rotWithShape="1">
          <a:blip r:embed="rId3">
            <a:alphaModFix/>
          </a:blip>
          <a:srcRect/>
          <a:stretch/>
        </p:blipFill>
        <p:spPr>
          <a:xfrm>
            <a:off x="9255762" y="5553370"/>
            <a:ext cx="2936237" cy="1304630"/>
          </a:xfrm>
          <a:prstGeom prst="rect">
            <a:avLst/>
          </a:prstGeom>
          <a:noFill/>
          <a:ln>
            <a:noFill/>
          </a:ln>
        </p:spPr>
      </p:pic>
      <p:sp>
        <p:nvSpPr>
          <p:cNvPr id="3" name="Title 2">
            <a:extLst>
              <a:ext uri="{FF2B5EF4-FFF2-40B4-BE49-F238E27FC236}">
                <a16:creationId xmlns:a16="http://schemas.microsoft.com/office/drawing/2014/main" id="{15068A73-9F8E-4DA4-9DFA-05CD8218CE38}"/>
              </a:ext>
            </a:extLst>
          </p:cNvPr>
          <p:cNvSpPr>
            <a:spLocks noGrp="1"/>
          </p:cNvSpPr>
          <p:nvPr>
            <p:ph type="title"/>
          </p:nvPr>
        </p:nvSpPr>
        <p:spPr/>
        <p:txBody>
          <a:bodyPr/>
          <a:lstStyle/>
          <a:p>
            <a:r>
              <a:rPr lang="hr-HR" dirty="0"/>
              <a:t>Alternative way of doing a training on rights of migrant groups </a:t>
            </a:r>
          </a:p>
        </p:txBody>
      </p:sp>
      <p:sp>
        <p:nvSpPr>
          <p:cNvPr id="4" name="TextBox 3">
            <a:extLst>
              <a:ext uri="{FF2B5EF4-FFF2-40B4-BE49-F238E27FC236}">
                <a16:creationId xmlns:a16="http://schemas.microsoft.com/office/drawing/2014/main" id="{17E36852-0A50-45EB-B618-B06A26122E9A}"/>
              </a:ext>
            </a:extLst>
          </p:cNvPr>
          <p:cNvSpPr txBox="1"/>
          <p:nvPr/>
        </p:nvSpPr>
        <p:spPr>
          <a:xfrm>
            <a:off x="944880" y="1619588"/>
            <a:ext cx="10596848" cy="954107"/>
          </a:xfrm>
          <a:prstGeom prst="rect">
            <a:avLst/>
          </a:prstGeom>
          <a:noFill/>
        </p:spPr>
        <p:txBody>
          <a:bodyPr wrap="square" rtlCol="0">
            <a:spAutoFit/>
          </a:bodyPr>
          <a:lstStyle/>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endParaRPr lang="hr-HR" dirty="0"/>
          </a:p>
          <a:p>
            <a:pPr marL="285750" indent="-285750">
              <a:buFont typeface="Arial" panose="020B0604020202020204" pitchFamily="34" charset="0"/>
              <a:buChar char="•"/>
            </a:pPr>
            <a:endParaRPr lang="hr-HR" dirty="0"/>
          </a:p>
        </p:txBody>
      </p:sp>
      <p:sp>
        <p:nvSpPr>
          <p:cNvPr id="6" name="Oval 5">
            <a:extLst>
              <a:ext uri="{FF2B5EF4-FFF2-40B4-BE49-F238E27FC236}">
                <a16:creationId xmlns:a16="http://schemas.microsoft.com/office/drawing/2014/main" id="{41C0D0D9-BAC2-4C79-9D5B-3811F4824DBC}"/>
              </a:ext>
            </a:extLst>
          </p:cNvPr>
          <p:cNvSpPr/>
          <p:nvPr/>
        </p:nvSpPr>
        <p:spPr>
          <a:xfrm>
            <a:off x="680335" y="1845883"/>
            <a:ext cx="3790460" cy="3707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a:extLst>
              <a:ext uri="{FF2B5EF4-FFF2-40B4-BE49-F238E27FC236}">
                <a16:creationId xmlns:a16="http://schemas.microsoft.com/office/drawing/2014/main" id="{43123078-66E3-42E3-8ECA-E0226A4DE17C}"/>
              </a:ext>
            </a:extLst>
          </p:cNvPr>
          <p:cNvSpPr txBox="1"/>
          <p:nvPr/>
        </p:nvSpPr>
        <p:spPr>
          <a:xfrm>
            <a:off x="1036318" y="2253077"/>
            <a:ext cx="2834640" cy="2893100"/>
          </a:xfrm>
          <a:prstGeom prst="rect">
            <a:avLst/>
          </a:prstGeom>
          <a:noFill/>
        </p:spPr>
        <p:txBody>
          <a:bodyPr wrap="square" rtlCol="0">
            <a:spAutoFit/>
          </a:bodyPr>
          <a:lstStyle/>
          <a:p>
            <a:pPr algn="ctr"/>
            <a:r>
              <a:rPr lang="hr-HR" dirty="0"/>
              <a:t>     Focus trainings on a particular issue people are faced with through a rights-based perspective!</a:t>
            </a:r>
          </a:p>
          <a:p>
            <a:pPr algn="ctr"/>
            <a:r>
              <a:rPr lang="hr-HR" dirty="0"/>
              <a:t>For example – it can be a training thematising the problem of racial profiling. Present the issue, discuss people’s experiences, provide and explain legal basis that prohibit racial profiling on EU and national level. Discuss legal remedies, potential advocacy and media campaigns...  </a:t>
            </a:r>
          </a:p>
        </p:txBody>
      </p:sp>
      <p:sp>
        <p:nvSpPr>
          <p:cNvPr id="8" name="Rectangle 7">
            <a:extLst>
              <a:ext uri="{FF2B5EF4-FFF2-40B4-BE49-F238E27FC236}">
                <a16:creationId xmlns:a16="http://schemas.microsoft.com/office/drawing/2014/main" id="{C92A39AD-4D15-4A6F-A6CD-1574E208CD7B}"/>
              </a:ext>
            </a:extLst>
          </p:cNvPr>
          <p:cNvSpPr/>
          <p:nvPr/>
        </p:nvSpPr>
        <p:spPr>
          <a:xfrm>
            <a:off x="5238680" y="1226127"/>
            <a:ext cx="5524091" cy="4405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xtBox 8">
            <a:extLst>
              <a:ext uri="{FF2B5EF4-FFF2-40B4-BE49-F238E27FC236}">
                <a16:creationId xmlns:a16="http://schemas.microsoft.com/office/drawing/2014/main" id="{EDEF272E-EBBD-4925-90DC-93C4D83EC471}"/>
              </a:ext>
            </a:extLst>
          </p:cNvPr>
          <p:cNvSpPr txBox="1"/>
          <p:nvPr/>
        </p:nvSpPr>
        <p:spPr>
          <a:xfrm>
            <a:off x="5347103" y="1384692"/>
            <a:ext cx="4894167" cy="4185761"/>
          </a:xfrm>
          <a:prstGeom prst="rect">
            <a:avLst/>
          </a:prstGeom>
          <a:noFill/>
        </p:spPr>
        <p:txBody>
          <a:bodyPr wrap="square" rtlCol="0">
            <a:spAutoFit/>
          </a:bodyPr>
          <a:lstStyle/>
          <a:p>
            <a:pPr marL="285750" indent="-285750">
              <a:buFont typeface="Arial" panose="020B0604020202020204" pitchFamily="34" charset="0"/>
              <a:buChar char="•"/>
            </a:pPr>
            <a:r>
              <a:rPr lang="hr-HR" dirty="0"/>
              <a:t>focus training on specific set of rights or particular right – for example right to housing for different migrant groups (refugees, migrant workers, etc.) and model your training around that</a:t>
            </a:r>
          </a:p>
          <a:p>
            <a:endParaRPr lang="hr-HR" dirty="0"/>
          </a:p>
          <a:p>
            <a:pPr marL="285750" indent="-285750">
              <a:buFont typeface="Arial" panose="020B0604020202020204" pitchFamily="34" charset="0"/>
              <a:buChar char="•"/>
            </a:pPr>
            <a:r>
              <a:rPr lang="hr-HR" dirty="0"/>
              <a:t>or focus training on specific migrant group and their rights within the national context – what are the rights of refugees in Croatia (discuss the legal framework vs the situation on the ground, discuss advocacy efforts to try to improve the laws, policies and / or institutional practice) </a:t>
            </a:r>
          </a:p>
          <a:p>
            <a:endParaRPr lang="hr-HR" dirty="0"/>
          </a:p>
          <a:p>
            <a:pPr marL="285750" indent="-285750">
              <a:buFont typeface="Arial" panose="020B0604020202020204" pitchFamily="34" charset="0"/>
              <a:buChar char="•"/>
            </a:pPr>
            <a:r>
              <a:rPr lang="hr-HR" dirty="0"/>
              <a:t>or focus training on specific set of rights for specific migrant group: for example do a training on labour law of your country for Nepalese or Balkan migrant workers. Use the training to discuss potential advocacy efforts for the betterment of rights. Do a training on asylum law and procedure for asylum seekers in your context. Adjust to the needs of your groups!   </a:t>
            </a:r>
          </a:p>
        </p:txBody>
      </p:sp>
    </p:spTree>
    <p:extLst>
      <p:ext uri="{BB962C8B-B14F-4D97-AF65-F5344CB8AC3E}">
        <p14:creationId xmlns:p14="http://schemas.microsoft.com/office/powerpoint/2010/main" val="108142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
          <p:cNvSpPr txBox="1">
            <a:spLocks noGrp="1"/>
          </p:cNvSpPr>
          <p:nvPr>
            <p:ph type="sldNum" idx="4294967295"/>
          </p:nvPr>
        </p:nvSpPr>
        <p:spPr>
          <a:xfrm>
            <a:off x="1524000" y="6400801"/>
            <a:ext cx="381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333333"/>
                </a:solidFill>
              </a:rPr>
              <a:t>4</a:t>
            </a:fld>
            <a:endParaRPr>
              <a:solidFill>
                <a:srgbClr val="333333"/>
              </a:solidFill>
            </a:endParaRPr>
          </a:p>
        </p:txBody>
      </p:sp>
      <p:grpSp>
        <p:nvGrpSpPr>
          <p:cNvPr id="196" name="Google Shape;196;p4"/>
          <p:cNvGrpSpPr/>
          <p:nvPr/>
        </p:nvGrpSpPr>
        <p:grpSpPr>
          <a:xfrm>
            <a:off x="1781342" y="1295400"/>
            <a:ext cx="8458200" cy="4953000"/>
            <a:chOff x="228600" y="1295400"/>
            <a:chExt cx="8458200" cy="4953000"/>
          </a:xfrm>
        </p:grpSpPr>
        <p:sp>
          <p:nvSpPr>
            <p:cNvPr id="197" name="Google Shape;197;p4"/>
            <p:cNvSpPr/>
            <p:nvPr/>
          </p:nvSpPr>
          <p:spPr>
            <a:xfrm>
              <a:off x="228600" y="1295400"/>
              <a:ext cx="8458200" cy="4953000"/>
            </a:xfrm>
            <a:prstGeom prst="rect">
              <a:avLst/>
            </a:prstGeom>
            <a:noFill/>
            <a:ln w="9525" cap="flat" cmpd="sng">
              <a:solidFill>
                <a:srgbClr val="629DD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33210" y="1752601"/>
              <a:ext cx="1776587" cy="668312"/>
            </a:xfrm>
            <a:custGeom>
              <a:avLst/>
              <a:gdLst/>
              <a:ahLst/>
              <a:cxnLst/>
              <a:rect l="l" t="t" r="r" b="b"/>
              <a:pathLst>
                <a:path w="1776587" h="668312" extrusionOk="0">
                  <a:moveTo>
                    <a:pt x="0" y="66831"/>
                  </a:moveTo>
                  <a:cubicBezTo>
                    <a:pt x="0" y="29921"/>
                    <a:pt x="29921" y="0"/>
                    <a:pt x="66831" y="0"/>
                  </a:cubicBezTo>
                  <a:lnTo>
                    <a:pt x="1709756" y="0"/>
                  </a:lnTo>
                  <a:cubicBezTo>
                    <a:pt x="1746666" y="0"/>
                    <a:pt x="1776587" y="29921"/>
                    <a:pt x="1776587" y="66831"/>
                  </a:cubicBezTo>
                  <a:lnTo>
                    <a:pt x="1776587" y="601481"/>
                  </a:lnTo>
                  <a:cubicBezTo>
                    <a:pt x="1776587" y="638391"/>
                    <a:pt x="1746666" y="668312"/>
                    <a:pt x="1709756" y="668312"/>
                  </a:cubicBezTo>
                  <a:lnTo>
                    <a:pt x="66831" y="668312"/>
                  </a:lnTo>
                  <a:cubicBezTo>
                    <a:pt x="29921" y="668312"/>
                    <a:pt x="0" y="638391"/>
                    <a:pt x="0" y="601481"/>
                  </a:cubicBezTo>
                  <a:lnTo>
                    <a:pt x="0" y="66831"/>
                  </a:lnTo>
                  <a:close/>
                </a:path>
              </a:pathLst>
            </a:cu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126250" tIns="126250" rIns="126250" bIns="126250" anchor="ctr" anchorCtr="0">
              <a:noAutofit/>
            </a:bodyPr>
            <a:lstStyle/>
            <a:p>
              <a:pPr marL="0" marR="0" lvl="0" indent="0" algn="ctr" rtl="0">
                <a:lnSpc>
                  <a:spcPct val="90000"/>
                </a:lnSpc>
                <a:spcBef>
                  <a:spcPts val="0"/>
                </a:spcBef>
                <a:spcAft>
                  <a:spcPts val="0"/>
                </a:spcAft>
                <a:buNone/>
              </a:pPr>
              <a:r>
                <a:rPr lang="en-US" sz="2800" b="1" i="0" u="none" strike="noStrike" cap="none">
                  <a:solidFill>
                    <a:srgbClr val="000000"/>
                  </a:solidFill>
                  <a:latin typeface="Calibri"/>
                  <a:ea typeface="Calibri"/>
                  <a:cs typeface="Calibri"/>
                  <a:sym typeface="Calibri"/>
                </a:rPr>
                <a:t>Forced?</a:t>
              </a:r>
              <a:endParaRPr sz="2800" b="1" i="0" u="none" strike="noStrike" cap="none">
                <a:solidFill>
                  <a:srgbClr val="000000"/>
                </a:solidFill>
                <a:latin typeface="Calibri"/>
                <a:ea typeface="Calibri"/>
                <a:cs typeface="Calibri"/>
                <a:sym typeface="Calibri"/>
              </a:endParaRPr>
            </a:p>
          </p:txBody>
        </p:sp>
        <p:sp>
          <p:nvSpPr>
            <p:cNvPr id="199" name="Google Shape;199;p4"/>
            <p:cNvSpPr/>
            <p:nvPr/>
          </p:nvSpPr>
          <p:spPr>
            <a:xfrm>
              <a:off x="6894808" y="1730694"/>
              <a:ext cx="1776587" cy="636640"/>
            </a:xfrm>
            <a:custGeom>
              <a:avLst/>
              <a:gdLst/>
              <a:ahLst/>
              <a:cxnLst/>
              <a:rect l="l" t="t" r="r" b="b"/>
              <a:pathLst>
                <a:path w="1776587" h="636640" extrusionOk="0">
                  <a:moveTo>
                    <a:pt x="0" y="63664"/>
                  </a:moveTo>
                  <a:cubicBezTo>
                    <a:pt x="0" y="28503"/>
                    <a:pt x="28503" y="0"/>
                    <a:pt x="63664" y="0"/>
                  </a:cubicBezTo>
                  <a:lnTo>
                    <a:pt x="1712923" y="0"/>
                  </a:lnTo>
                  <a:cubicBezTo>
                    <a:pt x="1748084" y="0"/>
                    <a:pt x="1776587" y="28503"/>
                    <a:pt x="1776587" y="63664"/>
                  </a:cubicBezTo>
                  <a:lnTo>
                    <a:pt x="1776587" y="572976"/>
                  </a:lnTo>
                  <a:cubicBezTo>
                    <a:pt x="1776587" y="608137"/>
                    <a:pt x="1748084" y="636640"/>
                    <a:pt x="1712923" y="636640"/>
                  </a:cubicBezTo>
                  <a:lnTo>
                    <a:pt x="63664" y="636640"/>
                  </a:lnTo>
                  <a:cubicBezTo>
                    <a:pt x="28503" y="636640"/>
                    <a:pt x="0" y="608137"/>
                    <a:pt x="0" y="572976"/>
                  </a:cubicBezTo>
                  <a:lnTo>
                    <a:pt x="0" y="63664"/>
                  </a:lnTo>
                  <a:close/>
                </a:path>
              </a:pathLst>
            </a:custGeom>
            <a:solidFill>
              <a:srgbClr val="E0E0E0">
                <a:alpha val="89803"/>
              </a:srgbClr>
            </a:solidFill>
            <a:ln w="12700" cap="flat" cmpd="sng">
              <a:solidFill>
                <a:srgbClr val="E0E0E0">
                  <a:alpha val="89803"/>
                </a:srgbClr>
              </a:solidFill>
              <a:prstDash val="solid"/>
              <a:miter lim="800000"/>
              <a:headEnd type="none" w="sm" len="sm"/>
              <a:tailEnd type="none" w="sm" len="sm"/>
            </a:ln>
          </p:spPr>
          <p:txBody>
            <a:bodyPr spcFirstLastPara="1" wrap="square" lIns="110075" tIns="110075" rIns="110075" bIns="110075"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333333"/>
                  </a:solidFill>
                  <a:latin typeface="Calibri"/>
                  <a:ea typeface="Calibri"/>
                  <a:cs typeface="Calibri"/>
                  <a:sym typeface="Calibri"/>
                </a:rPr>
                <a:t>Voluntary?</a:t>
              </a:r>
              <a:endParaRPr sz="2400" b="1" i="0" u="none" strike="noStrike" cap="none">
                <a:solidFill>
                  <a:srgbClr val="333333"/>
                </a:solidFill>
                <a:latin typeface="Calibri"/>
                <a:ea typeface="Calibri"/>
                <a:cs typeface="Calibri"/>
                <a:sym typeface="Calibri"/>
              </a:endParaRPr>
            </a:p>
          </p:txBody>
        </p:sp>
        <p:sp>
          <p:nvSpPr>
            <p:cNvPr id="200" name="Google Shape;200;p4"/>
            <p:cNvSpPr/>
            <p:nvPr/>
          </p:nvSpPr>
          <p:spPr>
            <a:xfrm>
              <a:off x="4437932" y="5496909"/>
              <a:ext cx="740244" cy="740244"/>
            </a:xfrm>
            <a:prstGeom prst="triangle">
              <a:avLst>
                <a:gd name="adj" fmla="val 50000"/>
              </a:avLst>
            </a:prstGeom>
            <a:solidFill>
              <a:srgbClr val="7F7F7F">
                <a:alpha val="89803"/>
              </a:srgbClr>
            </a:solidFill>
            <a:ln w="12700" cap="flat" cmpd="sng">
              <a:solidFill>
                <a:srgbClr val="FFE8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568932" y="5189221"/>
              <a:ext cx="4441468" cy="300045"/>
            </a:xfrm>
            <a:prstGeom prst="rect">
              <a:avLst/>
            </a:prstGeom>
            <a:solidFill>
              <a:srgbClr val="7F7F7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450004" y="4447454"/>
              <a:ext cx="1776587" cy="657889"/>
            </a:xfrm>
            <a:custGeom>
              <a:avLst/>
              <a:gdLst/>
              <a:ahLst/>
              <a:cxnLst/>
              <a:rect l="l" t="t" r="r" b="b"/>
              <a:pathLst>
                <a:path w="1776587" h="607987" extrusionOk="0">
                  <a:moveTo>
                    <a:pt x="0" y="101333"/>
                  </a:moveTo>
                  <a:cubicBezTo>
                    <a:pt x="0" y="45368"/>
                    <a:pt x="45368" y="0"/>
                    <a:pt x="101333" y="0"/>
                  </a:cubicBezTo>
                  <a:lnTo>
                    <a:pt x="1675254" y="0"/>
                  </a:lnTo>
                  <a:cubicBezTo>
                    <a:pt x="1731219" y="0"/>
                    <a:pt x="1776587" y="45368"/>
                    <a:pt x="1776587" y="101333"/>
                  </a:cubicBezTo>
                  <a:lnTo>
                    <a:pt x="1776587" y="506654"/>
                  </a:lnTo>
                  <a:cubicBezTo>
                    <a:pt x="1776587" y="562619"/>
                    <a:pt x="1731219" y="607987"/>
                    <a:pt x="1675254" y="607987"/>
                  </a:cubicBezTo>
                  <a:lnTo>
                    <a:pt x="101333" y="607987"/>
                  </a:lnTo>
                  <a:cubicBezTo>
                    <a:pt x="45368" y="607987"/>
                    <a:pt x="0" y="562619"/>
                    <a:pt x="0" y="506654"/>
                  </a:cubicBezTo>
                  <a:lnTo>
                    <a:pt x="0" y="101333"/>
                  </a:lnTo>
                  <a:close/>
                </a:path>
              </a:pathLst>
            </a:custGeom>
            <a:solidFill>
              <a:schemeClr val="accent5"/>
            </a:solidFill>
            <a:ln w="12700" cap="flat" cmpd="sng">
              <a:solidFill>
                <a:schemeClr val="lt1"/>
              </a:solidFill>
              <a:prstDash val="solid"/>
              <a:miter lim="800000"/>
              <a:headEnd type="none" w="sm" len="sm"/>
              <a:tailEnd type="none" w="sm" len="sm"/>
            </a:ln>
          </p:spPr>
          <p:txBody>
            <a:bodyPr spcFirstLastPara="1" wrap="square" lIns="121100" tIns="121100" rIns="121100" bIns="1211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Calibri"/>
                  <a:ea typeface="Calibri"/>
                  <a:cs typeface="Calibri"/>
                  <a:sym typeface="Calibri"/>
                </a:rPr>
                <a:t>Migrant worker</a:t>
              </a:r>
              <a:endParaRPr sz="2400" b="1" i="0" u="none" strike="noStrike" cap="none">
                <a:solidFill>
                  <a:srgbClr val="000000"/>
                </a:solidFill>
                <a:latin typeface="Calibri"/>
                <a:ea typeface="Calibri"/>
                <a:cs typeface="Calibri"/>
                <a:sym typeface="Calibri"/>
              </a:endParaRPr>
            </a:p>
          </p:txBody>
        </p:sp>
        <p:sp>
          <p:nvSpPr>
            <p:cNvPr id="203" name="Google Shape;203;p4"/>
            <p:cNvSpPr/>
            <p:nvPr/>
          </p:nvSpPr>
          <p:spPr>
            <a:xfrm>
              <a:off x="2930623" y="4302666"/>
              <a:ext cx="2440924" cy="836730"/>
            </a:xfrm>
            <a:custGeom>
              <a:avLst/>
              <a:gdLst/>
              <a:ahLst/>
              <a:cxnLst/>
              <a:rect l="l" t="t" r="r" b="b"/>
              <a:pathLst>
                <a:path w="2440924" h="836730" extrusionOk="0">
                  <a:moveTo>
                    <a:pt x="0" y="139458"/>
                  </a:moveTo>
                  <a:cubicBezTo>
                    <a:pt x="0" y="62437"/>
                    <a:pt x="62437" y="0"/>
                    <a:pt x="139458" y="0"/>
                  </a:cubicBezTo>
                  <a:lnTo>
                    <a:pt x="2301466" y="0"/>
                  </a:lnTo>
                  <a:cubicBezTo>
                    <a:pt x="2378487" y="0"/>
                    <a:pt x="2440924" y="62437"/>
                    <a:pt x="2440924" y="139458"/>
                  </a:cubicBezTo>
                  <a:lnTo>
                    <a:pt x="2440924" y="697272"/>
                  </a:lnTo>
                  <a:cubicBezTo>
                    <a:pt x="2440924" y="774293"/>
                    <a:pt x="2378487" y="836730"/>
                    <a:pt x="2301466" y="836730"/>
                  </a:cubicBezTo>
                  <a:lnTo>
                    <a:pt x="139458" y="836730"/>
                  </a:lnTo>
                  <a:cubicBezTo>
                    <a:pt x="62437" y="836730"/>
                    <a:pt x="0" y="774293"/>
                    <a:pt x="0" y="697272"/>
                  </a:cubicBezTo>
                  <a:lnTo>
                    <a:pt x="0" y="139458"/>
                  </a:lnTo>
                  <a:close/>
                </a:path>
              </a:pathLst>
            </a:custGeom>
            <a:solidFill>
              <a:srgbClr val="9F009F"/>
            </a:solidFill>
            <a:ln w="12700" cap="flat" cmpd="sng">
              <a:solidFill>
                <a:schemeClr val="lt1"/>
              </a:solidFill>
              <a:prstDash val="solid"/>
              <a:miter lim="800000"/>
              <a:headEnd type="none" w="sm" len="sm"/>
              <a:tailEnd type="none" w="sm" len="sm"/>
            </a:ln>
          </p:spPr>
          <p:txBody>
            <a:bodyPr spcFirstLastPara="1" wrap="square" lIns="132275" tIns="132275" rIns="132275" bIns="132275"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Calibri"/>
                  <a:ea typeface="Calibri"/>
                  <a:cs typeface="Calibri"/>
                  <a:sym typeface="Calibri"/>
                </a:rPr>
                <a:t>Unaccompanied child</a:t>
              </a:r>
              <a:endParaRPr/>
            </a:p>
          </p:txBody>
        </p:sp>
        <p:sp>
          <p:nvSpPr>
            <p:cNvPr id="204" name="Google Shape;204;p4"/>
            <p:cNvSpPr/>
            <p:nvPr/>
          </p:nvSpPr>
          <p:spPr>
            <a:xfrm>
              <a:off x="3073325" y="2834168"/>
              <a:ext cx="1776587" cy="727425"/>
            </a:xfrm>
            <a:custGeom>
              <a:avLst/>
              <a:gdLst/>
              <a:ahLst/>
              <a:cxnLst/>
              <a:rect l="l" t="t" r="r" b="b"/>
              <a:pathLst>
                <a:path w="1776587" h="607987" extrusionOk="0">
                  <a:moveTo>
                    <a:pt x="0" y="101333"/>
                  </a:moveTo>
                  <a:cubicBezTo>
                    <a:pt x="0" y="45368"/>
                    <a:pt x="45368" y="0"/>
                    <a:pt x="101333" y="0"/>
                  </a:cubicBezTo>
                  <a:lnTo>
                    <a:pt x="1675254" y="0"/>
                  </a:lnTo>
                  <a:cubicBezTo>
                    <a:pt x="1731219" y="0"/>
                    <a:pt x="1776587" y="45368"/>
                    <a:pt x="1776587" y="101333"/>
                  </a:cubicBezTo>
                  <a:lnTo>
                    <a:pt x="1776587" y="506654"/>
                  </a:lnTo>
                  <a:cubicBezTo>
                    <a:pt x="1776587" y="562619"/>
                    <a:pt x="1731219" y="607987"/>
                    <a:pt x="1675254" y="607987"/>
                  </a:cubicBezTo>
                  <a:lnTo>
                    <a:pt x="101333" y="607987"/>
                  </a:lnTo>
                  <a:cubicBezTo>
                    <a:pt x="45368" y="607987"/>
                    <a:pt x="0" y="562619"/>
                    <a:pt x="0" y="506654"/>
                  </a:cubicBezTo>
                  <a:lnTo>
                    <a:pt x="0" y="101333"/>
                  </a:lnTo>
                  <a:close/>
                </a:path>
              </a:pathLst>
            </a:custGeom>
            <a:solidFill>
              <a:srgbClr val="FFFF00"/>
            </a:solidFill>
            <a:ln w="12700" cap="flat" cmpd="sng">
              <a:solidFill>
                <a:schemeClr val="lt1"/>
              </a:solidFill>
              <a:prstDash val="solid"/>
              <a:miter lim="800000"/>
              <a:headEnd type="none" w="sm" len="sm"/>
              <a:tailEnd type="none" w="sm" len="sm"/>
            </a:ln>
          </p:spPr>
          <p:txBody>
            <a:bodyPr spcFirstLastPara="1" wrap="square" lIns="121100" tIns="121100" rIns="121100" bIns="1211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333333"/>
                  </a:solidFill>
                  <a:latin typeface="Calibri"/>
                  <a:ea typeface="Calibri"/>
                  <a:cs typeface="Calibri"/>
                  <a:sym typeface="Calibri"/>
                </a:rPr>
                <a:t>Stateless person</a:t>
              </a:r>
              <a:endParaRPr sz="2400" b="1" i="0" u="none" strike="noStrike" cap="none">
                <a:solidFill>
                  <a:srgbClr val="333333"/>
                </a:solidFill>
                <a:latin typeface="Calibri"/>
                <a:ea typeface="Calibri"/>
                <a:cs typeface="Calibri"/>
                <a:sym typeface="Calibri"/>
              </a:endParaRPr>
            </a:p>
          </p:txBody>
        </p:sp>
        <p:sp>
          <p:nvSpPr>
            <p:cNvPr id="205" name="Google Shape;205;p4"/>
            <p:cNvSpPr/>
            <p:nvPr/>
          </p:nvSpPr>
          <p:spPr>
            <a:xfrm>
              <a:off x="4723083" y="3553963"/>
              <a:ext cx="1776587" cy="737355"/>
            </a:xfrm>
            <a:custGeom>
              <a:avLst/>
              <a:gdLst/>
              <a:ahLst/>
              <a:cxnLst/>
              <a:rect l="l" t="t" r="r" b="b"/>
              <a:pathLst>
                <a:path w="1776587" h="607987" extrusionOk="0">
                  <a:moveTo>
                    <a:pt x="0" y="101333"/>
                  </a:moveTo>
                  <a:cubicBezTo>
                    <a:pt x="0" y="45368"/>
                    <a:pt x="45368" y="0"/>
                    <a:pt x="101333" y="0"/>
                  </a:cubicBezTo>
                  <a:lnTo>
                    <a:pt x="1675254" y="0"/>
                  </a:lnTo>
                  <a:cubicBezTo>
                    <a:pt x="1731219" y="0"/>
                    <a:pt x="1776587" y="45368"/>
                    <a:pt x="1776587" y="101333"/>
                  </a:cubicBezTo>
                  <a:lnTo>
                    <a:pt x="1776587" y="506654"/>
                  </a:lnTo>
                  <a:cubicBezTo>
                    <a:pt x="1776587" y="562619"/>
                    <a:pt x="1731219" y="607987"/>
                    <a:pt x="1675254" y="607987"/>
                  </a:cubicBezTo>
                  <a:lnTo>
                    <a:pt x="101333" y="607987"/>
                  </a:lnTo>
                  <a:cubicBezTo>
                    <a:pt x="45368" y="607987"/>
                    <a:pt x="0" y="562619"/>
                    <a:pt x="0" y="506654"/>
                  </a:cubicBezTo>
                  <a:lnTo>
                    <a:pt x="0" y="101333"/>
                  </a:lnTo>
                  <a:close/>
                </a:path>
              </a:pathLst>
            </a:custGeom>
            <a:solidFill>
              <a:srgbClr val="FF9BE9"/>
            </a:solidFill>
            <a:ln w="12700" cap="flat" cmpd="sng">
              <a:solidFill>
                <a:schemeClr val="lt1"/>
              </a:solidFill>
              <a:prstDash val="solid"/>
              <a:miter lim="800000"/>
              <a:headEnd type="none" w="sm" len="sm"/>
              <a:tailEnd type="none" w="sm" len="sm"/>
            </a:ln>
          </p:spPr>
          <p:txBody>
            <a:bodyPr spcFirstLastPara="1" wrap="square" lIns="121100" tIns="121100" rIns="121100" bIns="1211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Calibri"/>
                  <a:ea typeface="Calibri"/>
                  <a:cs typeface="Calibri"/>
                  <a:sym typeface="Calibri"/>
                </a:rPr>
                <a:t>Irregular migrant</a:t>
              </a:r>
              <a:endParaRPr sz="2400" b="1" i="0" u="none" strike="noStrike" cap="none">
                <a:solidFill>
                  <a:srgbClr val="000000"/>
                </a:solidFill>
                <a:latin typeface="Calibri"/>
                <a:ea typeface="Calibri"/>
                <a:cs typeface="Calibri"/>
                <a:sym typeface="Calibri"/>
              </a:endParaRPr>
            </a:p>
          </p:txBody>
        </p:sp>
        <p:sp>
          <p:nvSpPr>
            <p:cNvPr id="206" name="Google Shape;206;p4"/>
            <p:cNvSpPr/>
            <p:nvPr/>
          </p:nvSpPr>
          <p:spPr>
            <a:xfrm>
              <a:off x="971394" y="4401157"/>
              <a:ext cx="1776587" cy="734089"/>
            </a:xfrm>
            <a:custGeom>
              <a:avLst/>
              <a:gdLst/>
              <a:ahLst/>
              <a:cxnLst/>
              <a:rect l="l" t="t" r="r" b="b"/>
              <a:pathLst>
                <a:path w="1776587" h="607987" extrusionOk="0">
                  <a:moveTo>
                    <a:pt x="0" y="101333"/>
                  </a:moveTo>
                  <a:cubicBezTo>
                    <a:pt x="0" y="45368"/>
                    <a:pt x="45368" y="0"/>
                    <a:pt x="101333" y="0"/>
                  </a:cubicBezTo>
                  <a:lnTo>
                    <a:pt x="1675254" y="0"/>
                  </a:lnTo>
                  <a:cubicBezTo>
                    <a:pt x="1731219" y="0"/>
                    <a:pt x="1776587" y="45368"/>
                    <a:pt x="1776587" y="101333"/>
                  </a:cubicBezTo>
                  <a:lnTo>
                    <a:pt x="1776587" y="506654"/>
                  </a:lnTo>
                  <a:cubicBezTo>
                    <a:pt x="1776587" y="562619"/>
                    <a:pt x="1731219" y="607987"/>
                    <a:pt x="1675254" y="607987"/>
                  </a:cubicBezTo>
                  <a:lnTo>
                    <a:pt x="101333" y="607987"/>
                  </a:lnTo>
                  <a:cubicBezTo>
                    <a:pt x="45368" y="607987"/>
                    <a:pt x="0" y="562619"/>
                    <a:pt x="0" y="506654"/>
                  </a:cubicBezTo>
                  <a:lnTo>
                    <a:pt x="0" y="101333"/>
                  </a:lnTo>
                  <a:close/>
                </a:path>
              </a:pathLst>
            </a:custGeom>
            <a:solidFill>
              <a:schemeClr val="accent6"/>
            </a:solidFill>
            <a:ln w="12700" cap="flat" cmpd="sng">
              <a:solidFill>
                <a:schemeClr val="lt1"/>
              </a:solidFill>
              <a:prstDash val="solid"/>
              <a:miter lim="800000"/>
              <a:headEnd type="none" w="sm" len="sm"/>
              <a:tailEnd type="none" w="sm" len="sm"/>
            </a:ln>
          </p:spPr>
          <p:txBody>
            <a:bodyPr spcFirstLastPara="1" wrap="square" lIns="121100" tIns="121100" rIns="121100" bIns="1211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Calibri"/>
                  <a:ea typeface="Calibri"/>
                  <a:cs typeface="Calibri"/>
                  <a:sym typeface="Calibri"/>
                </a:rPr>
                <a:t>Asylum seeker</a:t>
              </a:r>
              <a:endParaRPr sz="2400" b="1" i="0" u="none" strike="noStrike" cap="none">
                <a:solidFill>
                  <a:srgbClr val="000000"/>
                </a:solidFill>
                <a:latin typeface="Calibri"/>
                <a:ea typeface="Calibri"/>
                <a:cs typeface="Calibri"/>
                <a:sym typeface="Calibri"/>
              </a:endParaRPr>
            </a:p>
          </p:txBody>
        </p:sp>
        <p:sp>
          <p:nvSpPr>
            <p:cNvPr id="207" name="Google Shape;207;p4"/>
            <p:cNvSpPr/>
            <p:nvPr/>
          </p:nvSpPr>
          <p:spPr>
            <a:xfrm>
              <a:off x="1225387" y="2876074"/>
              <a:ext cx="1776587" cy="607987"/>
            </a:xfrm>
            <a:custGeom>
              <a:avLst/>
              <a:gdLst/>
              <a:ahLst/>
              <a:cxnLst/>
              <a:rect l="l" t="t" r="r" b="b"/>
              <a:pathLst>
                <a:path w="1776587" h="607987" extrusionOk="0">
                  <a:moveTo>
                    <a:pt x="0" y="101333"/>
                  </a:moveTo>
                  <a:cubicBezTo>
                    <a:pt x="0" y="45368"/>
                    <a:pt x="45368" y="0"/>
                    <a:pt x="101333" y="0"/>
                  </a:cubicBezTo>
                  <a:lnTo>
                    <a:pt x="1675254" y="0"/>
                  </a:lnTo>
                  <a:cubicBezTo>
                    <a:pt x="1731219" y="0"/>
                    <a:pt x="1776587" y="45368"/>
                    <a:pt x="1776587" y="101333"/>
                  </a:cubicBezTo>
                  <a:lnTo>
                    <a:pt x="1776587" y="506654"/>
                  </a:lnTo>
                  <a:cubicBezTo>
                    <a:pt x="1776587" y="562619"/>
                    <a:pt x="1731219" y="607987"/>
                    <a:pt x="1675254" y="607987"/>
                  </a:cubicBezTo>
                  <a:lnTo>
                    <a:pt x="101333" y="607987"/>
                  </a:lnTo>
                  <a:cubicBezTo>
                    <a:pt x="45368" y="607987"/>
                    <a:pt x="0" y="562619"/>
                    <a:pt x="0" y="506654"/>
                  </a:cubicBezTo>
                  <a:lnTo>
                    <a:pt x="0" y="101333"/>
                  </a:lnTo>
                  <a:close/>
                </a:path>
              </a:pathLst>
            </a:custGeom>
            <a:solidFill>
              <a:srgbClr val="008000"/>
            </a:solidFill>
            <a:ln w="12700" cap="flat" cmpd="sng">
              <a:solidFill>
                <a:schemeClr val="lt1"/>
              </a:solidFill>
              <a:prstDash val="solid"/>
              <a:miter lim="800000"/>
              <a:headEnd type="none" w="sm" len="sm"/>
              <a:tailEnd type="none" w="sm" len="sm"/>
            </a:ln>
          </p:spPr>
          <p:txBody>
            <a:bodyPr spcFirstLastPara="1" wrap="square" lIns="121100" tIns="121100" rIns="121100" bIns="1211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Calibri"/>
                  <a:ea typeface="Calibri"/>
                  <a:cs typeface="Calibri"/>
                  <a:sym typeface="Calibri"/>
                </a:rPr>
                <a:t>Refugee</a:t>
              </a:r>
              <a:r>
                <a:rPr lang="en-US"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grpSp>
      <p:cxnSp>
        <p:nvCxnSpPr>
          <p:cNvPr id="208" name="Google Shape;208;p4"/>
          <p:cNvCxnSpPr/>
          <p:nvPr/>
        </p:nvCxnSpPr>
        <p:spPr>
          <a:xfrm>
            <a:off x="3886200" y="2057400"/>
            <a:ext cx="4419600" cy="0"/>
          </a:xfrm>
          <a:prstGeom prst="straightConnector1">
            <a:avLst/>
          </a:prstGeom>
          <a:noFill/>
          <a:ln w="28575" cap="flat" cmpd="sng">
            <a:solidFill>
              <a:schemeClr val="accent1"/>
            </a:solidFill>
            <a:prstDash val="solid"/>
            <a:miter lim="800000"/>
            <a:headEnd type="stealth" w="med" len="med"/>
            <a:tailEnd type="stealth" w="med" len="med"/>
          </a:ln>
        </p:spPr>
      </p:cxnSp>
      <p:sp>
        <p:nvSpPr>
          <p:cNvPr id="209" name="Google Shape;209;p4"/>
          <p:cNvSpPr/>
          <p:nvPr/>
        </p:nvSpPr>
        <p:spPr>
          <a:xfrm>
            <a:off x="4876800" y="548680"/>
            <a:ext cx="2438400" cy="100811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FFFFFF"/>
                </a:solidFill>
                <a:latin typeface="Calibri"/>
                <a:ea typeface="Calibri"/>
                <a:cs typeface="Calibri"/>
                <a:sym typeface="Calibri"/>
              </a:rPr>
              <a:t>MIGRANT?</a:t>
            </a:r>
            <a:endParaRPr sz="2400" b="1" i="0" u="none" strike="noStrike" cap="none">
              <a:solidFill>
                <a:srgbClr val="FFFFFF"/>
              </a:solidFill>
              <a:latin typeface="Calibri"/>
              <a:ea typeface="Calibri"/>
              <a:cs typeface="Calibri"/>
              <a:sym typeface="Calibri"/>
            </a:endParaRPr>
          </a:p>
        </p:txBody>
      </p:sp>
      <p:sp>
        <p:nvSpPr>
          <p:cNvPr id="210" name="Google Shape;210;p4"/>
          <p:cNvSpPr/>
          <p:nvPr/>
        </p:nvSpPr>
        <p:spPr>
          <a:xfrm>
            <a:off x="2490614" y="3657600"/>
            <a:ext cx="1776587" cy="762000"/>
          </a:xfrm>
          <a:custGeom>
            <a:avLst/>
            <a:gdLst/>
            <a:ahLst/>
            <a:cxnLst/>
            <a:rect l="l" t="t" r="r" b="b"/>
            <a:pathLst>
              <a:path w="1776587" h="607987" extrusionOk="0">
                <a:moveTo>
                  <a:pt x="0" y="101333"/>
                </a:moveTo>
                <a:cubicBezTo>
                  <a:pt x="0" y="45368"/>
                  <a:pt x="45368" y="0"/>
                  <a:pt x="101333" y="0"/>
                </a:cubicBezTo>
                <a:lnTo>
                  <a:pt x="1675254" y="0"/>
                </a:lnTo>
                <a:cubicBezTo>
                  <a:pt x="1731219" y="0"/>
                  <a:pt x="1776587" y="45368"/>
                  <a:pt x="1776587" y="101333"/>
                </a:cubicBezTo>
                <a:lnTo>
                  <a:pt x="1776587" y="506654"/>
                </a:lnTo>
                <a:cubicBezTo>
                  <a:pt x="1776587" y="562619"/>
                  <a:pt x="1731219" y="607987"/>
                  <a:pt x="1675254" y="607987"/>
                </a:cubicBezTo>
                <a:lnTo>
                  <a:pt x="101333" y="607987"/>
                </a:lnTo>
                <a:cubicBezTo>
                  <a:pt x="45368" y="607987"/>
                  <a:pt x="0" y="562619"/>
                  <a:pt x="0" y="506654"/>
                </a:cubicBezTo>
                <a:lnTo>
                  <a:pt x="0" y="101333"/>
                </a:lnTo>
                <a:close/>
              </a:path>
            </a:pathLst>
          </a:custGeom>
          <a:solidFill>
            <a:srgbClr val="82D4FF"/>
          </a:solidFill>
          <a:ln w="12700" cap="flat" cmpd="sng">
            <a:solidFill>
              <a:schemeClr val="lt1"/>
            </a:solidFill>
            <a:prstDash val="solid"/>
            <a:miter lim="800000"/>
            <a:headEnd type="none" w="sm" len="sm"/>
            <a:tailEnd type="none" w="sm" len="sm"/>
          </a:ln>
        </p:spPr>
        <p:txBody>
          <a:bodyPr spcFirstLastPara="1" wrap="square" lIns="121100" tIns="121100" rIns="121100" bIns="1211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Calibri"/>
                <a:ea typeface="Calibri"/>
                <a:cs typeface="Calibri"/>
                <a:sym typeface="Calibri"/>
              </a:rPr>
              <a:t>Separated child</a:t>
            </a:r>
            <a:endParaRPr sz="2400" b="1" i="0" u="none" strike="noStrike" cap="none">
              <a:solidFill>
                <a:srgbClr val="000000"/>
              </a:solidFill>
              <a:latin typeface="Calibri"/>
              <a:ea typeface="Calibri"/>
              <a:cs typeface="Calibri"/>
              <a:sym typeface="Calibri"/>
            </a:endParaRPr>
          </a:p>
        </p:txBody>
      </p:sp>
      <p:sp>
        <p:nvSpPr>
          <p:cNvPr id="211" name="Google Shape;211;p4"/>
          <p:cNvSpPr/>
          <p:nvPr/>
        </p:nvSpPr>
        <p:spPr>
          <a:xfrm>
            <a:off x="6439796" y="2806177"/>
            <a:ext cx="1776587" cy="737355"/>
          </a:xfrm>
          <a:custGeom>
            <a:avLst/>
            <a:gdLst/>
            <a:ahLst/>
            <a:cxnLst/>
            <a:rect l="l" t="t" r="r" b="b"/>
            <a:pathLst>
              <a:path w="1776587" h="607987" extrusionOk="0">
                <a:moveTo>
                  <a:pt x="0" y="101333"/>
                </a:moveTo>
                <a:cubicBezTo>
                  <a:pt x="0" y="45368"/>
                  <a:pt x="45368" y="0"/>
                  <a:pt x="101333" y="0"/>
                </a:cubicBezTo>
                <a:lnTo>
                  <a:pt x="1675254" y="0"/>
                </a:lnTo>
                <a:cubicBezTo>
                  <a:pt x="1731219" y="0"/>
                  <a:pt x="1776587" y="45368"/>
                  <a:pt x="1776587" y="101333"/>
                </a:cubicBezTo>
                <a:lnTo>
                  <a:pt x="1776587" y="506654"/>
                </a:lnTo>
                <a:cubicBezTo>
                  <a:pt x="1776587" y="562619"/>
                  <a:pt x="1731219" y="607987"/>
                  <a:pt x="1675254" y="607987"/>
                </a:cubicBezTo>
                <a:lnTo>
                  <a:pt x="101333" y="607987"/>
                </a:lnTo>
                <a:cubicBezTo>
                  <a:pt x="45368" y="607987"/>
                  <a:pt x="0" y="562619"/>
                  <a:pt x="0" y="506654"/>
                </a:cubicBezTo>
                <a:lnTo>
                  <a:pt x="0" y="101333"/>
                </a:lnTo>
                <a:close/>
              </a:path>
            </a:pathLst>
          </a:custGeom>
          <a:solidFill>
            <a:srgbClr val="8D7DF7"/>
          </a:solidFill>
          <a:ln w="12700" cap="flat" cmpd="sng">
            <a:solidFill>
              <a:schemeClr val="lt1"/>
            </a:solidFill>
            <a:prstDash val="solid"/>
            <a:miter lim="800000"/>
            <a:headEnd type="none" w="sm" len="sm"/>
            <a:tailEnd type="none" w="sm" len="sm"/>
          </a:ln>
        </p:spPr>
        <p:txBody>
          <a:bodyPr spcFirstLastPara="1" wrap="square" lIns="121100" tIns="121100" rIns="121100" bIns="121100" anchor="ctr" anchorCtr="0">
            <a:noAutofit/>
          </a:bodyPr>
          <a:lstStyle/>
          <a:p>
            <a:pPr marL="0" marR="0" lvl="0" indent="0" algn="ctr" rtl="0">
              <a:lnSpc>
                <a:spcPct val="90000"/>
              </a:lnSpc>
              <a:spcBef>
                <a:spcPts val="0"/>
              </a:spcBef>
              <a:spcAft>
                <a:spcPts val="0"/>
              </a:spcAft>
              <a:buNone/>
            </a:pPr>
            <a:r>
              <a:rPr lang="en-US" sz="2400" b="1" i="0" u="none" strike="noStrike" cap="none">
                <a:solidFill>
                  <a:srgbClr val="000000"/>
                </a:solidFill>
                <a:latin typeface="Calibri"/>
                <a:ea typeface="Calibri"/>
                <a:cs typeface="Calibri"/>
                <a:sym typeface="Calibri"/>
              </a:rPr>
              <a:t>Smuggled migrant</a:t>
            </a:r>
            <a:endParaRPr sz="2400" b="1" i="0" u="none" strike="noStrike" cap="none">
              <a:solidFill>
                <a:srgbClr val="000000"/>
              </a:solidFill>
              <a:latin typeface="Calibri"/>
              <a:ea typeface="Calibri"/>
              <a:cs typeface="Calibri"/>
              <a:sym typeface="Calibri"/>
            </a:endParaRPr>
          </a:p>
        </p:txBody>
      </p:sp>
      <p:pic>
        <p:nvPicPr>
          <p:cNvPr id="212" name="Google Shape;212;p4"/>
          <p:cNvPicPr preferRelativeResize="0"/>
          <p:nvPr/>
        </p:nvPicPr>
        <p:blipFill rotWithShape="1">
          <a:blip r:embed="rId3">
            <a:alphaModFix/>
          </a:blip>
          <a:srcRect/>
          <a:stretch/>
        </p:blipFill>
        <p:spPr>
          <a:xfrm>
            <a:off x="4554716" y="3444876"/>
            <a:ext cx="1835150" cy="974725"/>
          </a:xfrm>
          <a:prstGeom prst="rect">
            <a:avLst/>
          </a:prstGeom>
          <a:noFill/>
          <a:ln>
            <a:noFill/>
          </a:ln>
        </p:spPr>
      </p:pic>
      <p:cxnSp>
        <p:nvCxnSpPr>
          <p:cNvPr id="213" name="Google Shape;213;p4"/>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14" name="Google Shape;214;p4"/>
          <p:cNvPicPr preferRelativeResize="0"/>
          <p:nvPr/>
        </p:nvPicPr>
        <p:blipFill rotWithShape="1">
          <a:blip r:embed="rId4">
            <a:alphaModFix/>
          </a:blip>
          <a:srcRect/>
          <a:stretch/>
        </p:blipFill>
        <p:spPr>
          <a:xfrm>
            <a:off x="9144000" y="5229225"/>
            <a:ext cx="3048000" cy="16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Who is a migrant?</a:t>
            </a:r>
            <a:endParaRPr/>
          </a:p>
        </p:txBody>
      </p:sp>
      <p:sp>
        <p:nvSpPr>
          <p:cNvPr id="220" name="Google Shape;22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In the absence of a universal, legal definition of an international migrant:</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“Any person who is outside a State of which he or she is a citizen or national (temporarily or permanently, regularly or irregularly)” </a:t>
            </a:r>
            <a:endParaRPr/>
          </a:p>
          <a:p>
            <a:pPr marL="0" lvl="0" indent="0" algn="l" rtl="0">
              <a:lnSpc>
                <a:spcPct val="90000"/>
              </a:lnSpc>
              <a:spcBef>
                <a:spcPts val="1000"/>
              </a:spcBef>
              <a:spcAft>
                <a:spcPts val="0"/>
              </a:spcAft>
              <a:buClr>
                <a:schemeClr val="dk1"/>
              </a:buClr>
              <a:buSzPts val="1800"/>
              <a:buNone/>
            </a:pPr>
            <a:r>
              <a:rPr lang="en-US" sz="1800"/>
              <a:t>OHCHR Recommended Principles and Guidelines on Human Rights at International Borders, 2014</a:t>
            </a:r>
            <a:endParaRPr/>
          </a:p>
          <a:p>
            <a:pPr marL="0" lvl="0" indent="0" algn="l" rtl="0">
              <a:lnSpc>
                <a:spcPct val="90000"/>
              </a:lnSpc>
              <a:spcBef>
                <a:spcPts val="1000"/>
              </a:spcBef>
              <a:spcAft>
                <a:spcPts val="0"/>
              </a:spcAft>
              <a:buClr>
                <a:schemeClr val="dk1"/>
              </a:buClr>
              <a:buSzPts val="1800"/>
              <a:buNone/>
            </a:pPr>
            <a:endParaRPr sz="1800"/>
          </a:p>
          <a:p>
            <a:pPr marL="0" lvl="0" indent="0" algn="l" rtl="0">
              <a:lnSpc>
                <a:spcPct val="90000"/>
              </a:lnSpc>
              <a:spcBef>
                <a:spcPts val="1000"/>
              </a:spcBef>
              <a:spcAft>
                <a:spcPts val="0"/>
              </a:spcAft>
              <a:buClr>
                <a:schemeClr val="dk1"/>
              </a:buClr>
              <a:buSzPts val="1800"/>
              <a:buNone/>
            </a:pPr>
            <a:endParaRPr sz="1800">
              <a:solidFill>
                <a:srgbClr val="FF0000"/>
              </a:solidFill>
            </a:endParaRPr>
          </a:p>
          <a:p>
            <a:pPr marL="0" lvl="0" indent="0" algn="l" rtl="0">
              <a:lnSpc>
                <a:spcPct val="90000"/>
              </a:lnSpc>
              <a:spcBef>
                <a:spcPts val="1000"/>
              </a:spcBef>
              <a:spcAft>
                <a:spcPts val="0"/>
              </a:spcAft>
              <a:buClr>
                <a:schemeClr val="dk1"/>
              </a:buClr>
              <a:buSzPts val="1800"/>
              <a:buNone/>
            </a:pPr>
            <a:endParaRPr sz="1800">
              <a:solidFill>
                <a:srgbClr val="FF0000"/>
              </a:solidFill>
            </a:endParaRPr>
          </a:p>
        </p:txBody>
      </p:sp>
      <p:cxnSp>
        <p:nvCxnSpPr>
          <p:cNvPr id="221" name="Google Shape;221;p5"/>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22" name="Google Shape;222;p5"/>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Vulnerabilities in “large” (mixed) movements</a:t>
            </a:r>
            <a:endParaRPr/>
          </a:p>
        </p:txBody>
      </p:sp>
      <p:sp>
        <p:nvSpPr>
          <p:cNvPr id="229" name="Google Shape;22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Within the context of many migration movements, a diverse group of people move together, and often share the same risks of human rights violations.</a:t>
            </a:r>
            <a:endParaRPr/>
          </a:p>
          <a:p>
            <a:pPr marL="228600" lvl="0" indent="-228600" algn="l" rtl="0">
              <a:lnSpc>
                <a:spcPct val="90000"/>
              </a:lnSpc>
              <a:spcBef>
                <a:spcPts val="1000"/>
              </a:spcBef>
              <a:spcAft>
                <a:spcPts val="0"/>
              </a:spcAft>
              <a:buClr>
                <a:schemeClr val="dk1"/>
              </a:buClr>
              <a:buSzPts val="2800"/>
              <a:buChar char="•"/>
            </a:pPr>
            <a:r>
              <a:rPr lang="en-US"/>
              <a:t>Many people on the move today fall outside established legal categories (or fall in and out of categories), but are nonetheless in need of specific protection interventions.</a:t>
            </a:r>
            <a:endParaRPr/>
          </a:p>
          <a:p>
            <a:pPr marL="228600" lvl="0" indent="-228600" algn="l" rtl="0">
              <a:lnSpc>
                <a:spcPct val="90000"/>
              </a:lnSpc>
              <a:spcBef>
                <a:spcPts val="1000"/>
              </a:spcBef>
              <a:spcAft>
                <a:spcPts val="0"/>
              </a:spcAft>
              <a:buClr>
                <a:schemeClr val="dk1"/>
              </a:buClr>
              <a:buSzPts val="2800"/>
              <a:buChar char="•"/>
            </a:pPr>
            <a:r>
              <a:rPr lang="en-US"/>
              <a:t>People compelled to move in large-scale, irregular and precarious movements are particularly at risk of harm. </a:t>
            </a:r>
            <a:endParaRPr/>
          </a:p>
        </p:txBody>
      </p:sp>
      <p:cxnSp>
        <p:nvCxnSpPr>
          <p:cNvPr id="230" name="Google Shape;230;p6"/>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31" name="Google Shape;231;p6"/>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Migrants in vulnerable situations</a:t>
            </a:r>
            <a:endParaRPr/>
          </a:p>
        </p:txBody>
      </p:sp>
      <p:sp>
        <p:nvSpPr>
          <p:cNvPr id="237" name="Google Shape;23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Migrants can be at risk of human rights violations due to the conditions they face in countries of origin, which compel them to move, and to which they may not be returned.</a:t>
            </a:r>
            <a:endParaRPr/>
          </a:p>
        </p:txBody>
      </p:sp>
      <p:cxnSp>
        <p:nvCxnSpPr>
          <p:cNvPr id="238" name="Google Shape;238;p7"/>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39" name="Google Shape;239;p7"/>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8"/>
          <p:cNvSpPr txBox="1">
            <a:spLocks noGrp="1"/>
          </p:cNvSpPr>
          <p:nvPr>
            <p:ph type="title"/>
          </p:nvPr>
        </p:nvSpPr>
        <p:spPr>
          <a:xfrm>
            <a:off x="2146300" y="-1143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Why do people move?</a:t>
            </a:r>
            <a:endParaRPr/>
          </a:p>
        </p:txBody>
      </p:sp>
      <p:grpSp>
        <p:nvGrpSpPr>
          <p:cNvPr id="245" name="Google Shape;245;p8"/>
          <p:cNvGrpSpPr/>
          <p:nvPr/>
        </p:nvGrpSpPr>
        <p:grpSpPr>
          <a:xfrm>
            <a:off x="1600200" y="762000"/>
            <a:ext cx="9067799" cy="5721117"/>
            <a:chOff x="0" y="0"/>
            <a:chExt cx="9067799" cy="5721117"/>
          </a:xfrm>
        </p:grpSpPr>
        <p:sp>
          <p:nvSpPr>
            <p:cNvPr id="246" name="Google Shape;246;p8"/>
            <p:cNvSpPr/>
            <p:nvPr/>
          </p:nvSpPr>
          <p:spPr>
            <a:xfrm>
              <a:off x="6172194" y="3505199"/>
              <a:ext cx="1471703"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txBox="1"/>
            <p:nvPr/>
          </p:nvSpPr>
          <p:spPr>
            <a:xfrm>
              <a:off x="6400121" y="3700869"/>
              <a:ext cx="1015849" cy="872080"/>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To access healthcare, education</a:t>
              </a:r>
              <a:endParaRPr/>
            </a:p>
          </p:txBody>
        </p:sp>
        <p:sp>
          <p:nvSpPr>
            <p:cNvPr id="248" name="Google Shape;248;p8"/>
            <p:cNvSpPr/>
            <p:nvPr/>
          </p:nvSpPr>
          <p:spPr>
            <a:xfrm>
              <a:off x="1447799" y="28575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7674596" y="0"/>
              <a:ext cx="1393203" cy="1242409"/>
            </a:xfrm>
            <a:prstGeom prst="hexagon">
              <a:avLst>
                <a:gd name="adj" fmla="val 25000"/>
                <a:gd name="vf" fmla="val 115470"/>
              </a:avLst>
            </a:prstGeom>
            <a:blipFill rotWithShape="1">
              <a:blip r:embed="rId3">
                <a:alphaModFix/>
              </a:blip>
              <a:stretch>
                <a:fillRect t="-24998" b="-24998"/>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08868" y="2284417"/>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2911438" y="342896"/>
              <a:ext cx="1584362"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txBox="1"/>
            <p:nvPr/>
          </p:nvSpPr>
          <p:spPr>
            <a:xfrm>
              <a:off x="3148753" y="532139"/>
              <a:ext cx="1109732" cy="884934"/>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Livelihood – economic opportunity</a:t>
              </a:r>
              <a:endParaRPr sz="1600" b="1" i="0" u="none" strike="noStrike" cap="none">
                <a:solidFill>
                  <a:schemeClr val="lt1"/>
                </a:solidFill>
                <a:latin typeface="Calibri"/>
                <a:ea typeface="Calibri"/>
                <a:cs typeface="Calibri"/>
                <a:sym typeface="Calibri"/>
              </a:endParaRPr>
            </a:p>
          </p:txBody>
        </p:sp>
        <p:sp>
          <p:nvSpPr>
            <p:cNvPr id="253" name="Google Shape;253;p8"/>
            <p:cNvSpPr/>
            <p:nvPr/>
          </p:nvSpPr>
          <p:spPr>
            <a:xfrm>
              <a:off x="3525884" y="2664606"/>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1295405" y="3695697"/>
              <a:ext cx="1479033" cy="1263420"/>
            </a:xfrm>
            <a:prstGeom prst="hexagon">
              <a:avLst>
                <a:gd name="adj" fmla="val 25000"/>
                <a:gd name="vf" fmla="val 115470"/>
              </a:avLst>
            </a:prstGeom>
            <a:blipFill rotWithShape="1">
              <a:blip r:embed="rId4">
                <a:alphaModFix/>
              </a:blip>
              <a:stretch>
                <a:fillRect l="-3999" r="-3999"/>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3733801" y="3124199"/>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4800596" y="4191000"/>
              <a:ext cx="1471703"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txBox="1"/>
            <p:nvPr/>
          </p:nvSpPr>
          <p:spPr>
            <a:xfrm>
              <a:off x="5028523" y="4386670"/>
              <a:ext cx="1015849" cy="872080"/>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Violence, exploitation </a:t>
              </a:r>
              <a:endParaRPr sz="1600" b="1" i="0" u="none" strike="noStrike" cap="none">
                <a:solidFill>
                  <a:schemeClr val="lt1"/>
                </a:solidFill>
                <a:latin typeface="Calibri"/>
                <a:ea typeface="Calibri"/>
                <a:cs typeface="Calibri"/>
                <a:sym typeface="Calibri"/>
              </a:endParaRPr>
            </a:p>
          </p:txBody>
        </p:sp>
        <p:sp>
          <p:nvSpPr>
            <p:cNvPr id="258" name="Google Shape;258;p8"/>
            <p:cNvSpPr/>
            <p:nvPr/>
          </p:nvSpPr>
          <p:spPr>
            <a:xfrm>
              <a:off x="2438399" y="23622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228595" y="38101"/>
              <a:ext cx="1521727" cy="1300388"/>
            </a:xfrm>
            <a:prstGeom prst="hexagon">
              <a:avLst>
                <a:gd name="adj" fmla="val 25000"/>
                <a:gd name="vf" fmla="val 115470"/>
              </a:avLst>
            </a:prstGeom>
            <a:blipFill rotWithShape="1">
              <a:blip r:embed="rId5">
                <a:alphaModFix/>
              </a:blip>
              <a:stretch>
                <a:fillRect t="-36998" b="-36996"/>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3962400" y="20193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1371602" y="2324096"/>
              <a:ext cx="1576297"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txBox="1"/>
            <p:nvPr/>
          </p:nvSpPr>
          <p:spPr>
            <a:xfrm>
              <a:off x="1608245" y="2513768"/>
              <a:ext cx="1103011" cy="884076"/>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Climate Change,  Natural disasters</a:t>
              </a:r>
              <a:endParaRPr sz="1600" b="1" i="0" u="none" strike="noStrike" cap="none">
                <a:solidFill>
                  <a:schemeClr val="lt1"/>
                </a:solidFill>
                <a:latin typeface="Calibri"/>
                <a:ea typeface="Calibri"/>
                <a:cs typeface="Calibri"/>
                <a:sym typeface="Calibri"/>
              </a:endParaRPr>
            </a:p>
          </p:txBody>
        </p:sp>
        <p:sp>
          <p:nvSpPr>
            <p:cNvPr id="263" name="Google Shape;263;p8"/>
            <p:cNvSpPr/>
            <p:nvPr/>
          </p:nvSpPr>
          <p:spPr>
            <a:xfrm>
              <a:off x="4038599" y="3810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6248403" y="2057400"/>
              <a:ext cx="1471703" cy="1174981"/>
            </a:xfrm>
            <a:prstGeom prst="hexagon">
              <a:avLst>
                <a:gd name="adj" fmla="val 25000"/>
                <a:gd name="vf" fmla="val 115470"/>
              </a:avLst>
            </a:prstGeom>
            <a:blipFill rotWithShape="1">
              <a:blip r:embed="rId6">
                <a:alphaModFix/>
              </a:blip>
              <a:stretch>
                <a:fillRect t="-25997" b="-25998"/>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5029199" y="1981199"/>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2743202" y="3124198"/>
              <a:ext cx="1471703"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txBox="1"/>
            <p:nvPr/>
          </p:nvSpPr>
          <p:spPr>
            <a:xfrm>
              <a:off x="2971129" y="3319868"/>
              <a:ext cx="1015849" cy="872080"/>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Persecution</a:t>
              </a:r>
              <a:endParaRPr/>
            </a:p>
          </p:txBody>
        </p:sp>
        <p:sp>
          <p:nvSpPr>
            <p:cNvPr id="268" name="Google Shape;268;p8"/>
            <p:cNvSpPr/>
            <p:nvPr/>
          </p:nvSpPr>
          <p:spPr>
            <a:xfrm>
              <a:off x="6553199" y="838201"/>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1523993" y="914394"/>
              <a:ext cx="1471718" cy="1263433"/>
            </a:xfrm>
            <a:prstGeom prst="hexagon">
              <a:avLst>
                <a:gd name="adj" fmla="val 25000"/>
                <a:gd name="vf" fmla="val 115470"/>
              </a:avLst>
            </a:prstGeom>
            <a:blipFill rotWithShape="1">
              <a:blip r:embed="rId7">
                <a:alphaModFix/>
              </a:blip>
              <a:stretch>
                <a:fillRect l="-13997" r="-13999"/>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6604402" y="92126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0" y="4457697"/>
              <a:ext cx="1471703"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txBox="1"/>
            <p:nvPr/>
          </p:nvSpPr>
          <p:spPr>
            <a:xfrm>
              <a:off x="227927" y="4653367"/>
              <a:ext cx="1015849" cy="872080"/>
            </a:xfrm>
            <a:prstGeom prst="rect">
              <a:avLst/>
            </a:prstGeom>
            <a:noFill/>
            <a:ln>
              <a:noFill/>
            </a:ln>
          </p:spPr>
          <p:txBody>
            <a:bodyPr spcFirstLastPara="1" wrap="square" lIns="0" tIns="19050" rIns="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b="1" i="0" u="none" strike="noStrike" cap="none">
                  <a:solidFill>
                    <a:schemeClr val="lt1"/>
                  </a:solidFill>
                  <a:latin typeface="Calibri"/>
                  <a:ea typeface="Calibri"/>
                  <a:cs typeface="Calibri"/>
                  <a:sym typeface="Calibri"/>
                </a:rPr>
                <a:t>Family reunification</a:t>
              </a:r>
              <a:endParaRPr sz="1500" b="1" i="0" u="none" strike="noStrike" cap="none">
                <a:solidFill>
                  <a:schemeClr val="lt1"/>
                </a:solidFill>
                <a:latin typeface="Calibri"/>
                <a:ea typeface="Calibri"/>
                <a:cs typeface="Calibri"/>
                <a:sym typeface="Calibri"/>
              </a:endParaRPr>
            </a:p>
          </p:txBody>
        </p:sp>
        <p:sp>
          <p:nvSpPr>
            <p:cNvPr id="273" name="Google Shape;273;p8"/>
            <p:cNvSpPr/>
            <p:nvPr/>
          </p:nvSpPr>
          <p:spPr>
            <a:xfrm>
              <a:off x="7848600" y="16002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4952995" y="0"/>
              <a:ext cx="1471703" cy="1263420"/>
            </a:xfrm>
            <a:prstGeom prst="hexagon">
              <a:avLst>
                <a:gd name="adj" fmla="val 25000"/>
                <a:gd name="vf" fmla="val 115470"/>
              </a:avLst>
            </a:prstGeom>
            <a:blipFill rotWithShape="1">
              <a:blip r:embed="rId8">
                <a:alphaModFix/>
              </a:blip>
              <a:stretch>
                <a:fillRect t="-24998" b="-24998"/>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990599" y="44577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4855837" y="1442859"/>
              <a:ext cx="1471703" cy="111101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txBox="1"/>
            <p:nvPr/>
          </p:nvSpPr>
          <p:spPr>
            <a:xfrm>
              <a:off x="5071063" y="1605337"/>
              <a:ext cx="1041251" cy="786058"/>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Poverty</a:t>
              </a:r>
              <a:endParaRPr sz="1600" b="1" i="0" u="none" strike="noStrike" cap="none">
                <a:solidFill>
                  <a:schemeClr val="lt1"/>
                </a:solidFill>
                <a:latin typeface="Calibri"/>
                <a:ea typeface="Calibri"/>
                <a:cs typeface="Calibri"/>
                <a:sym typeface="Calibri"/>
              </a:endParaRPr>
            </a:p>
          </p:txBody>
        </p:sp>
        <p:sp>
          <p:nvSpPr>
            <p:cNvPr id="278" name="Google Shape;278;p8"/>
            <p:cNvSpPr/>
            <p:nvPr/>
          </p:nvSpPr>
          <p:spPr>
            <a:xfrm>
              <a:off x="2438401" y="23622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0" y="3087851"/>
              <a:ext cx="1460121" cy="1231809"/>
            </a:xfrm>
            <a:prstGeom prst="hexagon">
              <a:avLst>
                <a:gd name="adj" fmla="val 25000"/>
                <a:gd name="vf" fmla="val 115470"/>
              </a:avLst>
            </a:prstGeom>
            <a:blipFill rotWithShape="1">
              <a:blip r:embed="rId9">
                <a:alphaModFix/>
              </a:blip>
              <a:stretch>
                <a:fillRect l="-13997" r="-13999"/>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990600" y="1790699"/>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152406" y="1562103"/>
              <a:ext cx="1471703"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txBox="1"/>
            <p:nvPr/>
          </p:nvSpPr>
          <p:spPr>
            <a:xfrm>
              <a:off x="380333" y="1757773"/>
              <a:ext cx="1015849" cy="872080"/>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War  Conflict</a:t>
              </a:r>
              <a:endParaRPr sz="1600" b="1" i="0" u="none" strike="noStrike" cap="none">
                <a:solidFill>
                  <a:schemeClr val="lt1"/>
                </a:solidFill>
                <a:latin typeface="Calibri"/>
                <a:ea typeface="Calibri"/>
                <a:cs typeface="Calibri"/>
                <a:sym typeface="Calibri"/>
              </a:endParaRPr>
            </a:p>
          </p:txBody>
        </p:sp>
        <p:sp>
          <p:nvSpPr>
            <p:cNvPr id="283" name="Google Shape;283;p8"/>
            <p:cNvSpPr/>
            <p:nvPr/>
          </p:nvSpPr>
          <p:spPr>
            <a:xfrm>
              <a:off x="7162800" y="36576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7596096" y="2743204"/>
              <a:ext cx="1471703" cy="1263420"/>
            </a:xfrm>
            <a:prstGeom prst="hexagon">
              <a:avLst>
                <a:gd name="adj" fmla="val 25000"/>
                <a:gd name="vf" fmla="val 115470"/>
              </a:avLst>
            </a:prstGeom>
            <a:blipFill rotWithShape="1">
              <a:blip r:embed="rId10">
                <a:alphaModFix/>
              </a:blip>
              <a:stretch>
                <a:fillRect l="-15999" r="-15998"/>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990600" y="17907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248405" y="609594"/>
              <a:ext cx="1471703"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txBox="1"/>
            <p:nvPr/>
          </p:nvSpPr>
          <p:spPr>
            <a:xfrm>
              <a:off x="6476332" y="805264"/>
              <a:ext cx="1015849" cy="872080"/>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Food, water insecurity</a:t>
              </a:r>
              <a:endParaRPr sz="1600" b="1" i="0" u="none" strike="noStrike" cap="none">
                <a:solidFill>
                  <a:schemeClr val="lt1"/>
                </a:solidFill>
                <a:latin typeface="Calibri"/>
                <a:ea typeface="Calibri"/>
                <a:cs typeface="Calibri"/>
                <a:sym typeface="Calibri"/>
              </a:endParaRPr>
            </a:p>
          </p:txBody>
        </p:sp>
        <p:sp>
          <p:nvSpPr>
            <p:cNvPr id="288" name="Google Shape;288;p8"/>
            <p:cNvSpPr/>
            <p:nvPr/>
          </p:nvSpPr>
          <p:spPr>
            <a:xfrm>
              <a:off x="7848600" y="22479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876806" y="2819401"/>
              <a:ext cx="1471703" cy="1263420"/>
            </a:xfrm>
            <a:prstGeom prst="hexagon">
              <a:avLst>
                <a:gd name="adj" fmla="val 25000"/>
                <a:gd name="vf" fmla="val 115470"/>
              </a:avLst>
            </a:prstGeom>
            <a:blipFill rotWithShape="1">
              <a:blip r:embed="rId11">
                <a:alphaModFix/>
              </a:blip>
              <a:stretch>
                <a:fillRect l="-14999" r="-14997"/>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5791200" y="4267200"/>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7596096" y="1371597"/>
              <a:ext cx="1471703" cy="1263420"/>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txBox="1"/>
            <p:nvPr/>
          </p:nvSpPr>
          <p:spPr>
            <a:xfrm>
              <a:off x="7824023" y="1567267"/>
              <a:ext cx="1015849" cy="872080"/>
            </a:xfrm>
            <a:prstGeom prst="rect">
              <a:avLst/>
            </a:prstGeom>
            <a:noFill/>
            <a:ln>
              <a:noFill/>
            </a:ln>
          </p:spPr>
          <p:txBody>
            <a:bodyPr spcFirstLastPara="1" wrap="square" lIns="0" tIns="20300" rIns="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Discrimi-nation, stigma, prejudice</a:t>
              </a:r>
              <a:endParaRPr sz="1600" b="1" i="0" u="none" strike="noStrike" cap="none">
                <a:solidFill>
                  <a:schemeClr val="lt1"/>
                </a:solidFill>
                <a:latin typeface="Calibri"/>
                <a:ea typeface="Calibri"/>
                <a:cs typeface="Calibri"/>
                <a:sym typeface="Calibri"/>
              </a:endParaRPr>
            </a:p>
          </p:txBody>
        </p:sp>
        <p:sp>
          <p:nvSpPr>
            <p:cNvPr id="293" name="Google Shape;293;p8"/>
            <p:cNvSpPr/>
            <p:nvPr/>
          </p:nvSpPr>
          <p:spPr>
            <a:xfrm>
              <a:off x="7239001" y="685799"/>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2971795" y="1752603"/>
              <a:ext cx="1471703" cy="1263420"/>
            </a:xfrm>
            <a:prstGeom prst="hexagon">
              <a:avLst>
                <a:gd name="adj" fmla="val 25000"/>
                <a:gd name="vf" fmla="val 115470"/>
              </a:avLst>
            </a:prstGeom>
            <a:blipFill rotWithShape="1">
              <a:blip r:embed="rId12">
                <a:alphaModFix/>
              </a:blip>
              <a:stretch>
                <a:fillRect t="-25997" b="-25998"/>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3733800" y="3200399"/>
              <a:ext cx="171381" cy="147963"/>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6" name="Google Shape;296;p8"/>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297" name="Google Shape;297;p8"/>
          <p:cNvPicPr preferRelativeResize="0"/>
          <p:nvPr/>
        </p:nvPicPr>
        <p:blipFill rotWithShape="1">
          <a:blip r:embed="rId13">
            <a:alphaModFix/>
          </a:blip>
          <a:srcRect/>
          <a:stretch/>
        </p:blipFill>
        <p:spPr>
          <a:xfrm>
            <a:off x="9144000" y="5229225"/>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Migrants in vulnerable situations (contd)</a:t>
            </a:r>
            <a:endParaRPr/>
          </a:p>
        </p:txBody>
      </p:sp>
      <p:sp>
        <p:nvSpPr>
          <p:cNvPr id="303" name="Google Shape;30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Migrants can be at risk of human rights violations as a result of circumstances that they face en route.</a:t>
            </a:r>
            <a:endParaRPr/>
          </a:p>
          <a:p>
            <a:pPr marL="228600" lvl="0" indent="-228600" algn="l" rtl="0">
              <a:lnSpc>
                <a:spcPct val="90000"/>
              </a:lnSpc>
              <a:spcBef>
                <a:spcPts val="1000"/>
              </a:spcBef>
              <a:spcAft>
                <a:spcPts val="0"/>
              </a:spcAft>
              <a:buClr>
                <a:schemeClr val="dk1"/>
              </a:buClr>
              <a:buSzPts val="2800"/>
              <a:buChar char="•"/>
            </a:pPr>
            <a:r>
              <a:rPr lang="en-US"/>
              <a:t>Structural contexts are diverse, and inherent vulnerabilities can lead to intersectional risk (e.g. children).</a:t>
            </a:r>
            <a:endParaRPr/>
          </a:p>
          <a:p>
            <a:pPr marL="228600" lvl="0" indent="-228600" algn="l" rtl="0">
              <a:lnSpc>
                <a:spcPct val="90000"/>
              </a:lnSpc>
              <a:spcBef>
                <a:spcPts val="1000"/>
              </a:spcBef>
              <a:spcAft>
                <a:spcPts val="0"/>
              </a:spcAft>
              <a:buClr>
                <a:schemeClr val="dk1"/>
              </a:buClr>
              <a:buSzPts val="2800"/>
              <a:buChar char="•"/>
            </a:pPr>
            <a:r>
              <a:rPr lang="en-US"/>
              <a:t>Journeys are long, dangerous and often multi-directional. Some may never reach their intended destination</a:t>
            </a:r>
            <a:endParaRPr/>
          </a:p>
          <a:p>
            <a:pPr marL="228600" lvl="0" indent="-228600" algn="l" rtl="0">
              <a:lnSpc>
                <a:spcPct val="90000"/>
              </a:lnSpc>
              <a:spcBef>
                <a:spcPts val="1000"/>
              </a:spcBef>
              <a:spcAft>
                <a:spcPts val="0"/>
              </a:spcAft>
              <a:buClr>
                <a:schemeClr val="dk1"/>
              </a:buClr>
              <a:buSzPts val="2800"/>
              <a:buChar char="•"/>
            </a:pPr>
            <a:r>
              <a:rPr lang="en-US"/>
              <a:t>Risks faced at destination.</a:t>
            </a:r>
            <a:endParaRPr/>
          </a:p>
          <a:p>
            <a:pPr marL="228600" lvl="0" indent="-50800" algn="l" rtl="0">
              <a:lnSpc>
                <a:spcPct val="90000"/>
              </a:lnSpc>
              <a:spcBef>
                <a:spcPts val="1000"/>
              </a:spcBef>
              <a:spcAft>
                <a:spcPts val="0"/>
              </a:spcAft>
              <a:buClr>
                <a:schemeClr val="dk1"/>
              </a:buClr>
              <a:buSzPts val="2800"/>
              <a:buNone/>
            </a:pPr>
            <a:endParaRPr/>
          </a:p>
        </p:txBody>
      </p:sp>
      <p:cxnSp>
        <p:nvCxnSpPr>
          <p:cNvPr id="304" name="Google Shape;304;p9"/>
          <p:cNvCxnSpPr/>
          <p:nvPr/>
        </p:nvCxnSpPr>
        <p:spPr>
          <a:xfrm>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05" name="Google Shape;305;p9"/>
          <p:cNvPicPr preferRelativeResize="0"/>
          <p:nvPr/>
        </p:nvPicPr>
        <p:blipFill rotWithShape="1">
          <a:blip r:embed="rId3">
            <a:alphaModFix/>
          </a:blip>
          <a:srcRect/>
          <a:stretch/>
        </p:blipFill>
        <p:spPr>
          <a:xfrm>
            <a:off x="9144000" y="5229225"/>
            <a:ext cx="3048000" cy="16287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3007</Words>
  <Application>Microsoft Office PowerPoint</Application>
  <PresentationFormat>Widescreen</PresentationFormat>
  <Paragraphs>251</Paragraphs>
  <Slides>32</Slides>
  <Notes>32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Office Theme</vt:lpstr>
      <vt:lpstr>Θέμα του Office</vt:lpstr>
      <vt:lpstr>Migrants’ and Refugees’ Rights</vt:lpstr>
      <vt:lpstr>In this presentation:</vt:lpstr>
      <vt:lpstr>Refugee, Migrant, Displaced Person, Asylum Seeker? </vt:lpstr>
      <vt:lpstr>PowerPoint Presentation</vt:lpstr>
      <vt:lpstr>Who is a migrant?</vt:lpstr>
      <vt:lpstr>Vulnerabilities in “large” (mixed) movements</vt:lpstr>
      <vt:lpstr>Migrants in vulnerable situations</vt:lpstr>
      <vt:lpstr>Why do people move?</vt:lpstr>
      <vt:lpstr>Migrants in vulnerable situations (contd)</vt:lpstr>
      <vt:lpstr>International Legal Protection Framework includes …</vt:lpstr>
      <vt:lpstr>Core International Human Rights Instruments </vt:lpstr>
      <vt:lpstr>Universal Declaration of Human Rights (1948)</vt:lpstr>
      <vt:lpstr>The case for principles and practical guidance </vt:lpstr>
      <vt:lpstr>Why rights matter in migration, displacement, humanitarian response and exile? </vt:lpstr>
      <vt:lpstr>  The central claim: migrant/refugee-centered and rights-centered humanitarian response  </vt:lpstr>
      <vt:lpstr>Integration/Protection based on needs and in the context of power relations</vt:lpstr>
      <vt:lpstr>Accountability, humanitarian assistance and rights</vt:lpstr>
      <vt:lpstr>Importance and key questions in rights-based approaches to humanitarian assistance</vt:lpstr>
      <vt:lpstr>Interactive discussion on who is ‘deserving’ of refugee status/permanent residence/benefits/residence permit/</vt:lpstr>
      <vt:lpstr>What has changed? </vt:lpstr>
      <vt:lpstr>Human rights perspective in global migration and refugee governance</vt:lpstr>
      <vt:lpstr>New York Declaration for Refugees and Migrants – 9/2016 </vt:lpstr>
      <vt:lpstr>From rights to protection</vt:lpstr>
      <vt:lpstr>European Union policies on Migration  http://jmonnet.symbiosis.org.gr/en/notebooks-educational-tools/  Interactive exercise:  Please discuss how EU policies are implemented in your national context</vt:lpstr>
      <vt:lpstr>Challenges of Rights-based Approaches (RBA)</vt:lpstr>
      <vt:lpstr>Withering the rights </vt:lpstr>
      <vt:lpstr>Withering the rights (cont)</vt:lpstr>
      <vt:lpstr>Withering the rights (cont)</vt:lpstr>
      <vt:lpstr>Why rights still matter? </vt:lpstr>
      <vt:lpstr> </vt:lpstr>
      <vt:lpstr>Some sources for further reading:  Agamben, Giorgio. “We Refugees.” Symposium, vol. 49, no. 2, 1995, pp. 114–19. Arendt, Hannah. “We Refugees.” Altogether Elsewhere: Writers on Exile., edited by Mark Robinson, Faber and Faber, 1994, pp. 110–19. Barnett, Laura. “Global Governance and the Evolution of the International Refugee Regime.” International Journal of Refugee Law, vol. 14, no. 2–3, 2002, pp. 238–62. Behrman, Simon. Law and Asylum: Space, Subject, Resistance. Routledge, 2018. Betts, Alexander. “The Refugee Regime Complex.” Refugee Survey Quarterly, vol. 29, no. 1, 2010. Crostello, Cathryn. The Human Rights of Migrants and Refugees in European Law. Oxford University Press, 2015. Goodwin-Gil, Guy S., and Jane McAdam. The Refugee in International Law. Oxford University Press, 2007. Hamlin, Rebecca. Let Me Be a Refugee: Administrative Justice and the Politics of Asylum in the United States, Canada, and Australia. Oxford University Press, 2014. Lippert, Randy. “Governing Refugees: The Relevance of Governmentality to Understanding the International Refugee Regime.” Alternatives: Global, Local, Political, vol. 24, 1999, pp. 295–328. Liu, Robyn. “The International Government of Refugees.” Global Governmentality: Governing International Spaces, edited by Wendy Larner and William Walters, Routledge, 2004, pp. 116–35. Malkki, Lisa. “Refugees and Exile: From ‘Refugee Studies’ to the National Order of Things.” Annual Review of Anthropology, vol. 24, 1995, pp. 495–523. Salomon, Kim. Refugees in the Cold War: Towards a New International Refugee Regime in the Early Postwar Era. Lund University Press, 1991. Sautman, B. “The Meaning of ‘Well-Founded Fear of Persecution’ in United States Asylum Law and in International Law.” Fordham International Law Journal, vol. 9, no. 3, 1985, pp. 483–539. Scalettaris, Guilia. “Refugee Studies and the International Refugee Regime: A Reflection on a Desirable Separation.” Refugee Survey Quarterly, vol. 26, no. 3, 2007.  </vt:lpstr>
      <vt:lpstr>Alternative way of doing a training on rights of migrant groups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Migrants’ and Refugees’ Rights</dc:title>
  <dc:creator>Symbiosis</dc:creator>
  <cp:lastModifiedBy>Luka Kos</cp:lastModifiedBy>
  <cp:revision>6</cp:revision>
  <dcterms:created xsi:type="dcterms:W3CDTF">2020-03-31T07:08:42Z</dcterms:created>
  <dcterms:modified xsi:type="dcterms:W3CDTF">2024-12-09T14:12:04Z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0x010100AD32C010CB483E4DA82B031ADE897886</vt:lpwstr>
  </property>
  <property fmtid="{D5CDD505-2E9C-101B-9397-08002B2CF9AE}" pid="3" name="Order">
    <vt:r8>1900600</vt:r8>
  </property>
  <property fmtid="{D5CDD505-2E9C-101B-9397-08002B2CF9AE}" pid="4" name="_ExtendedDescription">
    <vt:lpwstr/>
  </property>
  <property fmtid="{D5CDD505-2E9C-101B-9397-08002B2CF9AE}" pid="5" name="ComplianceAssetId">
    <vt:lpwstr/>
  </property>
</Properties>
</file>